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2" r:id="rId6"/>
    <p:sldId id="351" r:id="rId7"/>
    <p:sldId id="359" r:id="rId8"/>
    <p:sldId id="363" r:id="rId9"/>
    <p:sldId id="364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31EB2F2D-4413-40A8-A9D9-D9693FE2D317}">
          <p14:sldIdLst>
            <p14:sldId id="350"/>
            <p14:sldId id="362"/>
            <p14:sldId id="351"/>
            <p14:sldId id="359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33CC"/>
    <a:srgbClr val="3366FF"/>
    <a:srgbClr val="CC9900"/>
    <a:srgbClr val="006600"/>
    <a:srgbClr val="0000CC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03/10/2021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03/10/2021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0FD17-70CD-4B9D-9346-C0BB66F6569B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CB09C-AB7A-44F3-8921-B881661B0633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249" y="6264275"/>
            <a:ext cx="780010" cy="365125"/>
          </a:xfrm>
        </p:spPr>
        <p:txBody>
          <a:bodyPr rtlCol="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A98EE3D-8CD1-4C3F-BD1C-C98C9596463C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151553" y="1056847"/>
            <a:ext cx="910099" cy="99010"/>
            <a:chOff x="622418" y="280927"/>
            <a:chExt cx="2335705" cy="25410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9659D-053A-4922-8EFD-9400CA30E3AD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posición de imagen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exto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202668" y="1122959"/>
            <a:ext cx="910099" cy="99010"/>
            <a:chOff x="622418" y="280927"/>
            <a:chExt cx="2335705" cy="2541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822FF-DE71-4AA1-ACB0-C782DC367FDE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640744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B01A28-3FDB-487F-9C1B-B640FBF6359A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249" y="6264275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222196" y="1056848"/>
            <a:ext cx="910099" cy="99010"/>
            <a:chOff x="622418" y="280927"/>
            <a:chExt cx="2335705" cy="254101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F043F-BC90-4BB9-909E-09B97FAA45CC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0076" y="6200712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271701" y="1056848"/>
            <a:ext cx="910099" cy="99010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05949" y="5994814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301296" y="1036694"/>
            <a:ext cx="910099" cy="99010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3F5EE0-112E-47E3-8A76-3411FAA7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DA0F46-00CF-43B1-A409-3D8B9CF0381B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81967E-B38A-4D69-BCF5-703CB1A9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B5683-8186-4FB6-9CD7-0EE51452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046" y="6240938"/>
            <a:ext cx="453671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D0657E8-B0BE-4D34-B9D6-A2ADD3E7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67068-35EC-49BE-AB97-AA1CF17E4598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297558" y="1056848"/>
            <a:ext cx="910099" cy="99010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CF7317-58E6-45E3-906F-B5A1506A58C6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99E644C-F4D1-45E4-A781-2BECF4673FAA}" type="datetime1">
              <a:rPr lang="es-ES" noProof="0" smtClean="0"/>
              <a:t>03/10/2021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4"/>
                </a:solidFill>
              </a:defRPr>
            </a:lvl1pPr>
          </a:lstStyle>
          <a:p>
            <a:fld id="{3A98EE3D-8CD1-4C3F-BD1C-C98C9596463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996EC50-594A-4FCC-A0CD-4349590A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s-ES" noProof="0" smtClean="0"/>
              <a:pPr/>
              <a:t>1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45D5CE-FE7B-4EA2-96C2-487EE010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2" y="1291025"/>
            <a:ext cx="10058400" cy="905523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b="1" dirty="0">
                <a:solidFill>
                  <a:srgbClr val="0066CC"/>
                </a:solidFill>
              </a:rPr>
              <a:t>Visualizador de productos agrícolas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2592A5-4932-4F18-8B97-C3ACC2141C03}"/>
              </a:ext>
            </a:extLst>
          </p:cNvPr>
          <p:cNvSpPr txBox="1"/>
          <p:nvPr/>
        </p:nvSpPr>
        <p:spPr>
          <a:xfrm>
            <a:off x="2809460" y="2451652"/>
            <a:ext cx="6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Carlos David García Hernández</a:t>
            </a:r>
          </a:p>
        </p:txBody>
      </p:sp>
      <p:pic>
        <p:nvPicPr>
          <p:cNvPr id="1026" name="Picture 2" descr="IOT, MACHINE LEARNING, BIG DATA Y LA INTELIGENCIA ARTIFICIAL PUEDEN  AUMENTAR LA PRODUCTIVIDAD EN 45% - Dextra International Colombia">
            <a:extLst>
              <a:ext uri="{FF2B5EF4-FFF2-40B4-BE49-F238E27FC236}">
                <a16:creationId xmlns:a16="http://schemas.microsoft.com/office/drawing/2014/main" id="{27C7F81A-6AB7-4774-9F93-8EDD4ECA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68" y="3076088"/>
            <a:ext cx="4767263" cy="32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4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81A2EB-02DA-4DBB-81C0-A090680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s-ES" noProof="0" smtClean="0"/>
              <a:pPr/>
              <a:t>2</a:t>
            </a:fld>
            <a:endParaRPr lang="es-ES" noProof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B67FDF3-235F-499B-B6FF-225B3C57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45" y="850930"/>
            <a:ext cx="2494059" cy="923279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solidFill>
                  <a:srgbClr val="0066CC"/>
                </a:solidFill>
              </a:rPr>
              <a:t>Dirigido</a:t>
            </a:r>
            <a:r>
              <a:rPr lang="en-US" sz="3600" b="1" dirty="0">
                <a:solidFill>
                  <a:srgbClr val="0066CC"/>
                </a:solidFill>
              </a:rPr>
              <a:t> 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2FD91-8339-42D7-A8D1-DADB90D8C8FB}"/>
              </a:ext>
            </a:extLst>
          </p:cNvPr>
          <p:cNvSpPr txBox="1"/>
          <p:nvPr/>
        </p:nvSpPr>
        <p:spPr>
          <a:xfrm>
            <a:off x="1214651" y="1774209"/>
            <a:ext cx="4709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Creación de un visualizador de variables agrícolas a nivel nacional que permita la explotación de la información recopilada por el Gobierno de México de una manera simple e interactiva con el fin de ejercer políticas públicas apropiadas para el desarrollo agrícola nacional.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05A116C-353C-4102-90C2-55F5E2DAA7D8}"/>
              </a:ext>
            </a:extLst>
          </p:cNvPr>
          <p:cNvSpPr txBox="1">
            <a:spLocks/>
          </p:cNvSpPr>
          <p:nvPr/>
        </p:nvSpPr>
        <p:spPr>
          <a:xfrm>
            <a:off x="1249680" y="773836"/>
            <a:ext cx="1924216" cy="92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0066CC"/>
                </a:solidFill>
              </a:rPr>
              <a:t>Objetivo</a:t>
            </a:r>
            <a:endParaRPr lang="en-US" sz="3600" b="1" dirty="0">
              <a:solidFill>
                <a:srgbClr val="0066CC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8F81FC-485B-4F74-A2A4-BE45FE573596}"/>
              </a:ext>
            </a:extLst>
          </p:cNvPr>
          <p:cNvSpPr txBox="1"/>
          <p:nvPr/>
        </p:nvSpPr>
        <p:spPr>
          <a:xfrm>
            <a:off x="6268279" y="1774209"/>
            <a:ext cx="470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presente producto esta dirigido a: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Tomadores de decisiones en el gobierno.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Estudiantes de diversas carreras como economía,  ciencias políticas, ingeniería agrícola,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2050" name="Picture 2" descr="La flor de cempasúchil, un ícono de México | Servicio de Información  Agroalimentaria y Pesquera | Gobierno | gob.mx">
            <a:extLst>
              <a:ext uri="{FF2B5EF4-FFF2-40B4-BE49-F238E27FC236}">
                <a16:creationId xmlns:a16="http://schemas.microsoft.com/office/drawing/2014/main" id="{A88AAE5D-0DC3-4FB9-B6EA-A292EAE3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04" y="3805534"/>
            <a:ext cx="4095750" cy="28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81A2EB-02DA-4DBB-81C0-A090680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s-ES" noProof="0" smtClean="0"/>
              <a:pPr/>
              <a:t>3</a:t>
            </a:fld>
            <a:endParaRPr lang="es-ES" noProof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B67FDF3-235F-499B-B6FF-225B3C57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1436"/>
            <a:ext cx="10058400" cy="923279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solidFill>
                  <a:srgbClr val="0066CC"/>
                </a:solidFill>
              </a:rPr>
              <a:t>Justificación</a:t>
            </a:r>
            <a:endParaRPr lang="en-US" sz="3600" b="1" dirty="0">
              <a:solidFill>
                <a:srgbClr val="0066CC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2FD91-8339-42D7-A8D1-DADB90D8C8FB}"/>
              </a:ext>
            </a:extLst>
          </p:cNvPr>
          <p:cNvSpPr txBox="1"/>
          <p:nvPr/>
        </p:nvSpPr>
        <p:spPr>
          <a:xfrm>
            <a:off x="1214650" y="1774209"/>
            <a:ext cx="9572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A nivel nacional la diversidad de producción agrícola es amplia con productos tradicionales como el frijol, la calabaza, el maíz y el chile, así como con productos regionales como el café, el aguacate, la manzana y productos con cierta temporalidad como la flor de cempasúchil o el árbol de navidad.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Todos estos productos son fuente de ingresos para agricultores y satisfactores para el consumidor final, por lo que mejorar las condiciones de producción resulta de importante relevancia para el impulso económico.</a:t>
            </a:r>
          </a:p>
        </p:txBody>
      </p:sp>
      <p:pic>
        <p:nvPicPr>
          <p:cNvPr id="3074" name="Picture 2" descr="Los agronegocios más rentables – Agriculturers.com | Red de Especialistas  en Agricultura">
            <a:extLst>
              <a:ext uri="{FF2B5EF4-FFF2-40B4-BE49-F238E27FC236}">
                <a16:creationId xmlns:a16="http://schemas.microsoft.com/office/drawing/2014/main" id="{44030430-3DAC-4E3C-80CB-BC46216B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06" y="3882209"/>
            <a:ext cx="4184108" cy="27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81A2EB-02DA-4DBB-81C0-A090680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s-ES" noProof="0" smtClean="0"/>
              <a:pPr/>
              <a:t>4</a:t>
            </a:fld>
            <a:endParaRPr lang="es-ES" noProof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B67FDF3-235F-499B-B6FF-225B3C57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1436"/>
            <a:ext cx="10058400" cy="923279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066CC"/>
                </a:solidFill>
              </a:rPr>
              <a:t>Sistema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2FD91-8339-42D7-A8D1-DADB90D8C8FB}"/>
              </a:ext>
            </a:extLst>
          </p:cNvPr>
          <p:cNvSpPr txBox="1"/>
          <p:nvPr/>
        </p:nvSpPr>
        <p:spPr>
          <a:xfrm>
            <a:off x="900716" y="1734453"/>
            <a:ext cx="42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sistema prototipo se compone de 4 visualizaciones: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Seguimiento de precios agrícolas en los últimos años (líneas).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Mapa de los principales productores estatales.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Características de cosecha/siembra.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Principales productores por importancia (circular).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F51333-7C8F-44A3-A966-FEE304EE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1" y="1544715"/>
            <a:ext cx="6119363" cy="328612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A9783D4-EE45-42E2-97FF-AB483DE89EAE}"/>
              </a:ext>
            </a:extLst>
          </p:cNvPr>
          <p:cNvSpPr txBox="1"/>
          <p:nvPr/>
        </p:nvSpPr>
        <p:spPr>
          <a:xfrm>
            <a:off x="1500188" y="5313285"/>
            <a:ext cx="92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Este sistema, además, contiene un selector para poder explorar los productos agrícolas. </a:t>
            </a:r>
          </a:p>
        </p:txBody>
      </p:sp>
    </p:spTree>
    <p:extLst>
      <p:ext uri="{BB962C8B-B14F-4D97-AF65-F5344CB8AC3E}">
        <p14:creationId xmlns:p14="http://schemas.microsoft.com/office/powerpoint/2010/main" val="27345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81A2EB-02DA-4DBB-81C0-A090680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s-ES" smtClean="0"/>
              <a:pPr>
                <a:spcAft>
                  <a:spcPts val="600"/>
                </a:spcAft>
              </a:pPr>
              <a:t>5</a:t>
            </a:fld>
            <a:endParaRPr lang="es-ES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B67FDF3-235F-499B-B6FF-225B3C57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751389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" b="1" kern="1200" cap="all" spc="-50" baseline="0">
                <a:latin typeface="+mj-lt"/>
                <a:ea typeface="+mj-ea"/>
                <a:cs typeface="+mj-cs"/>
              </a:rPr>
              <a:t>Conclusiones</a:t>
            </a:r>
          </a:p>
        </p:txBody>
      </p:sp>
      <p:pic>
        <p:nvPicPr>
          <p:cNvPr id="1026" name="Picture 2" descr="How Modern Farming Technology Covers Agricultural Risk? | Agri Tech">
            <a:extLst>
              <a:ext uri="{FF2B5EF4-FFF2-40B4-BE49-F238E27FC236}">
                <a16:creationId xmlns:a16="http://schemas.microsoft.com/office/drawing/2014/main" id="{D2D23F8B-CE58-4650-AB75-7CADF081A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7" r="32488" b="-1"/>
          <a:stretch/>
        </p:blipFill>
        <p:spPr bwMode="auto">
          <a:xfrm>
            <a:off x="7921641" y="10"/>
            <a:ext cx="4270360" cy="685799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852FD91-8339-42D7-A8D1-DADB90D8C8FB}"/>
              </a:ext>
            </a:extLst>
          </p:cNvPr>
          <p:cNvSpPr txBox="1"/>
          <p:nvPr/>
        </p:nvSpPr>
        <p:spPr>
          <a:xfrm>
            <a:off x="1962240" y="1627774"/>
            <a:ext cx="5751389" cy="403222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presente sistema es un prototipo al que se le pueden agregar diversas funcionalidades como: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Precisión geográfica para profundizar en los estados (municipios).</a:t>
            </a:r>
          </a:p>
          <a:p>
            <a:pPr marL="285750" indent="-285750" algn="just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Fusión de otras fuentes de datos para conocer características socio-económicas de los productores.</a:t>
            </a:r>
          </a:p>
          <a:p>
            <a:pPr marL="285750" indent="-285750" algn="just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 técnicas de predicción de producción y precios.</a:t>
            </a:r>
          </a:p>
          <a:p>
            <a:pPr marL="285750" indent="-285750" algn="just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alertas ante baja/alza en los precios (requiere fusión de datos).</a:t>
            </a:r>
          </a:p>
          <a:p>
            <a:pPr marL="285750" indent="-285750" algn="just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sistemas de este tipo se puede tener un mejor aprovechamiento de los datos que se tienen registrados y no se explotan para una mejora en el bienestar de la población, particularmente de los productores agrícolas.</a:t>
            </a:r>
          </a:p>
        </p:txBody>
      </p:sp>
    </p:spTree>
    <p:extLst>
      <p:ext uri="{BB962C8B-B14F-4D97-AF65-F5344CB8AC3E}">
        <p14:creationId xmlns:p14="http://schemas.microsoft.com/office/powerpoint/2010/main" val="15658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CFCAB3-C810-4169-996F-E6B1E0F0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B00F1D-5D83-453F-9BC4-10D2EA82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72" y="1978243"/>
            <a:ext cx="10058400" cy="1450757"/>
          </a:xfrm>
        </p:spPr>
        <p:txBody>
          <a:bodyPr/>
          <a:lstStyle/>
          <a:p>
            <a:r>
              <a:rPr lang="es-MX" dirty="0"/>
              <a:t>Gracias por su atención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288173-BECC-4B2C-A3F2-459640D4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84" y="3344307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0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ado 1">
      <a:dk1>
        <a:sysClr val="windowText" lastClr="000000"/>
      </a:dk1>
      <a:lt1>
        <a:srgbClr val="0989B1"/>
      </a:lt1>
      <a:dk2>
        <a:srgbClr val="B9AD8D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ersonalizado 2">
      <a:majorFont>
        <a:latin typeface="Soberana Sans Light"/>
        <a:ea typeface=""/>
        <a:cs typeface=""/>
      </a:majorFont>
      <a:minorFont>
        <a:latin typeface="Soberana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0_TF66722518.potx" id="{F2504BF5-0A77-4B5B-B9E3-EA53D5AA19F9}" vid="{CDB9035B-E1D9-4BE0-A70D-BA8A617386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345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Soberana Sans</vt:lpstr>
      <vt:lpstr>Soberana Sans Light</vt:lpstr>
      <vt:lpstr>RetrospectVTI</vt:lpstr>
      <vt:lpstr>Visualizador de productos agrícolas</vt:lpstr>
      <vt:lpstr>Dirigido a:</vt:lpstr>
      <vt:lpstr>Justificación</vt:lpstr>
      <vt:lpstr>Sistema</vt:lpstr>
      <vt:lpstr>Conclusiones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del artículo</dc:title>
  <dc:creator>Carolina Ruiz de Chavez Alfaro</dc:creator>
  <cp:lastModifiedBy>Nancy Donají Sánchez García</cp:lastModifiedBy>
  <cp:revision>46</cp:revision>
  <dcterms:created xsi:type="dcterms:W3CDTF">2020-10-17T04:03:01Z</dcterms:created>
  <dcterms:modified xsi:type="dcterms:W3CDTF">2021-10-03T20:06:14Z</dcterms:modified>
</cp:coreProperties>
</file>