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80" r:id="rId3"/>
    <p:sldId id="281" r:id="rId4"/>
    <p:sldId id="259" r:id="rId5"/>
    <p:sldId id="260" r:id="rId6"/>
    <p:sldId id="263" r:id="rId7"/>
    <p:sldId id="264" r:id="rId8"/>
    <p:sldId id="266" r:id="rId9"/>
    <p:sldId id="273" r:id="rId10"/>
    <p:sldId id="261" r:id="rId11"/>
    <p:sldId id="271" r:id="rId12"/>
    <p:sldId id="270" r:id="rId13"/>
    <p:sldId id="285" r:id="rId14"/>
    <p:sldId id="276" r:id="rId15"/>
    <p:sldId id="269" r:id="rId16"/>
    <p:sldId id="268" r:id="rId17"/>
    <p:sldId id="27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8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5C09D-E245-48FB-89F4-1FC6DB8B2588}" type="datetimeFigureOut">
              <a:rPr lang="en-US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B6F54-822B-449E-9F3E-1F6CD1E26A6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858" y="2261936"/>
            <a:ext cx="7197726" cy="182538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Պատկերների հետազոտում եվ օբյեկտների հայտնաբերում</a:t>
            </a:r>
            <a:endParaRPr lang="en-US" sz="3600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864" y="956887"/>
            <a:ext cx="907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2400" dirty="0" smtClean="0"/>
              <a:t>ՀԱՅԱՍՏԱՆԻ ԱԶԳԱՅԻՆ ՊՈԼԻՏԵԽՆԻԿԱԿԱՆ ՀԱՄԱԼՍԱՐԱՆ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694768" y="4930700"/>
            <a:ext cx="4566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Խումբ</a:t>
            </a:r>
            <a:r>
              <a:rPr lang="en-US" dirty="0" smtClean="0"/>
              <a:t>`</a:t>
            </a:r>
            <a:r>
              <a:rPr lang="hy-AM" dirty="0" smtClean="0"/>
              <a:t>		</a:t>
            </a:r>
            <a:r>
              <a:rPr lang="hy-AM" dirty="0">
                <a:latin typeface="Sylfaen" panose="010A0502050306030303" pitchFamily="18" charset="0"/>
              </a:rPr>
              <a:t>Հ</a:t>
            </a:r>
            <a:r>
              <a:rPr lang="hy-AM" dirty="0" smtClean="0"/>
              <a:t>355-1</a:t>
            </a:r>
            <a:r>
              <a:rPr lang="en-US" dirty="0" smtClean="0"/>
              <a:t> </a:t>
            </a:r>
            <a:r>
              <a:rPr lang="hy-AM" dirty="0" smtClean="0"/>
              <a:t/>
            </a:r>
            <a:br>
              <a:rPr lang="hy-AM" dirty="0" smtClean="0"/>
            </a:br>
            <a:r>
              <a:rPr lang="hy-AM" dirty="0" smtClean="0"/>
              <a:t>Ուսանող՝	Գևորգ Հարությունյան</a:t>
            </a:r>
          </a:p>
          <a:p>
            <a:r>
              <a:rPr lang="hy-AM" dirty="0" smtClean="0"/>
              <a:t>Ղեկավար՝	Ռոբերտ Հակոբյան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Լցոնում</a:t>
            </a:r>
            <a:r>
              <a:rPr lang="en-US" dirty="0" smtClean="0"/>
              <a:t> </a:t>
            </a:r>
            <a:r>
              <a:rPr lang="hy-AM" dirty="0" smtClean="0"/>
              <a:t>Ֆիքսված</a:t>
            </a:r>
            <a:r>
              <a:rPr lang="en-US" dirty="0" smtClean="0"/>
              <a:t> </a:t>
            </a:r>
            <a:r>
              <a:rPr lang="hy-AM" dirty="0" smtClean="0"/>
              <a:t>և Լողացող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51" y="2334741"/>
            <a:ext cx="4313997" cy="2921000"/>
          </a:xfrm>
        </p:spPr>
      </p:pic>
      <p:pic>
        <p:nvPicPr>
          <p:cNvPr id="4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87" y="2334741"/>
            <a:ext cx="4292706" cy="2921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2334742"/>
            <a:ext cx="2231811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Պատկերի բուրգեր</a:t>
            </a:r>
            <a:br>
              <a:rPr lang="hy-AM" dirty="0"/>
            </a:br>
            <a:r>
              <a:rPr lang="hy-AM" dirty="0"/>
              <a:t>Գաուսիան բուրգեր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1" y="2946929"/>
            <a:ext cx="3115328" cy="292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00" y="3866751"/>
            <a:ext cx="2099597" cy="2001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668" y="2975217"/>
            <a:ext cx="3091173" cy="28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1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Պատկերի բուրգեր</a:t>
            </a:r>
            <a:br>
              <a:rPr lang="hy-AM" dirty="0"/>
            </a:br>
            <a:r>
              <a:rPr lang="hy-AM" dirty="0" smtClean="0"/>
              <a:t>Լապլասիան բուրգեր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916" y="2517782"/>
            <a:ext cx="3150206" cy="2935280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49" y="2517782"/>
            <a:ext cx="3115328" cy="2921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685801" y="2517782"/>
            <a:ext cx="3323309" cy="29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Պատկերների</a:t>
            </a:r>
            <a:r>
              <a:rPr lang="en-US" dirty="0"/>
              <a:t> </a:t>
            </a:r>
            <a:r>
              <a:rPr lang="en-US" dirty="0" err="1"/>
              <a:t>ձևափոխում</a:t>
            </a:r>
            <a:r>
              <a:rPr lang="en-US" dirty="0"/>
              <a:t/>
            </a:r>
            <a:br>
              <a:rPr lang="en-US" dirty="0"/>
            </a:br>
            <a:r>
              <a:rPr lang="hy-AM" dirty="0"/>
              <a:t>Հոուֆ</a:t>
            </a:r>
            <a:r>
              <a:rPr lang="en-US" dirty="0"/>
              <a:t>(Hough)-</a:t>
            </a:r>
            <a:r>
              <a:rPr lang="hy-AM" dirty="0" smtClean="0"/>
              <a:t>ի</a:t>
            </a:r>
            <a:r>
              <a:rPr lang="en-US" dirty="0" smtClean="0"/>
              <a:t> </a:t>
            </a:r>
            <a:r>
              <a:rPr lang="en-US" dirty="0" err="1"/>
              <a:t>ձևափոխում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1199" y="2226734"/>
            <a:ext cx="3646538" cy="292100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391554" y="2226734"/>
            <a:ext cx="5171814" cy="3669099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28" y="2226734"/>
            <a:ext cx="4635909" cy="292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31199" y="5308601"/>
            <a:ext cx="2090637" cy="4630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ρ = </a:t>
            </a:r>
            <a:r>
              <a:rPr lang="en-CA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xcosθ</a:t>
            </a: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CA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ysinθ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24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Պատկերների</a:t>
            </a:r>
            <a:r>
              <a:rPr lang="en-US" dirty="0"/>
              <a:t> </a:t>
            </a:r>
            <a:r>
              <a:rPr lang="en-US" dirty="0" err="1"/>
              <a:t>ձևափոխում</a:t>
            </a:r>
            <a:r>
              <a:rPr lang="en-US" dirty="0"/>
              <a:t/>
            </a:r>
            <a:br>
              <a:rPr lang="en-US" dirty="0"/>
            </a:br>
            <a:r>
              <a:rPr lang="hy-AM" dirty="0"/>
              <a:t>Հոուֆ</a:t>
            </a:r>
            <a:r>
              <a:rPr lang="en-US" dirty="0"/>
              <a:t>(Hough)-</a:t>
            </a:r>
            <a:r>
              <a:rPr lang="hy-AM" dirty="0"/>
              <a:t>ի</a:t>
            </a:r>
            <a:r>
              <a:rPr lang="en-US" dirty="0"/>
              <a:t> </a:t>
            </a:r>
            <a:r>
              <a:rPr lang="en-US" dirty="0" err="1"/>
              <a:t>ձևափոխում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9795" y="2076959"/>
            <a:ext cx="5193578" cy="3782483"/>
          </a:xfrm>
          <a:prstGeom prst="rect">
            <a:avLst/>
          </a:prstGeom>
        </p:spPr>
      </p:pic>
      <p:pic>
        <p:nvPicPr>
          <p:cNvPr id="4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2134" y="2076959"/>
            <a:ext cx="5353720" cy="37824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45599" y="6100171"/>
            <a:ext cx="2090637" cy="4630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ρ = </a:t>
            </a:r>
            <a:r>
              <a:rPr lang="en-CA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xcosθ</a:t>
            </a: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CA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ysinθ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175278" y="6055415"/>
                <a:ext cx="316407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Sylfaen" panose="010A050205030603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Sylfaen" panose="010A050205030603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78" y="6055415"/>
                <a:ext cx="3164071" cy="507831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Օբյեկտների հԱյտնաբերումը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428515171"/>
                  </p:ext>
                </p:extLst>
              </p:nvPr>
            </p:nvGraphicFramePr>
            <p:xfrm>
              <a:off x="685801" y="2065867"/>
              <a:ext cx="4997450" cy="228106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99490">
                      <a:extLst>
                        <a:ext uri="{9D8B030D-6E8A-4147-A177-3AD203B41FA5}">
                          <a16:colId xmlns:a16="http://schemas.microsoft.com/office/drawing/2014/main" val="1216725777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506238522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2836820485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651784423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257235431"/>
                        </a:ext>
                      </a:extLst>
                    </a:gridCol>
                  </a:tblGrid>
                  <a:tr h="543362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 err="1">
                              <a:effectLst/>
                            </a:rPr>
                            <a:t>Անուն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Հասակ </a:t>
                          </a:r>
                          <a:r>
                            <a:rPr lang="en-US" sz="10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)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Մազեր </a:t>
                          </a:r>
                          <a:r>
                            <a:rPr lang="en-US" sz="10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)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Մորուք </a:t>
                          </a:r>
                          <a:r>
                            <a:rPr lang="en-US" sz="10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>
                              <a:effectLst/>
                            </a:rPr>
                            <a:t>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Սեռ</a:t>
                          </a:r>
                          <a:r>
                            <a:rPr lang="en-US" sz="1000">
                              <a:effectLst/>
                            </a:rPr>
                            <a:t> (f(x))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324942624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Աննա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1.69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Երկար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491110305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Վահան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1.75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Կարճ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31351399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Գևորգ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1.80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41437350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Արամ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1.83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Կարճ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Ունի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051532882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Սարա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1.77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Կին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4146497862"/>
                      </a:ext>
                    </a:extLst>
                  </a:tr>
                  <a:tr h="289617">
                    <a:tc gridSpan="5"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2389505" algn="l"/>
                            </a:tabLst>
                          </a:pPr>
                          <a:r>
                            <a:rPr lang="hy-AM" sz="1000" dirty="0" smtClean="0">
                              <a:effectLst/>
                            </a:rPr>
                            <a:t>Սեռի </a:t>
                          </a:r>
                          <a:r>
                            <a:rPr lang="hy-AM" sz="1000" dirty="0">
                              <a:effectLst/>
                            </a:rPr>
                            <a:t>հայտնաբերման աղուսյակ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5465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428515171"/>
                  </p:ext>
                </p:extLst>
              </p:nvPr>
            </p:nvGraphicFramePr>
            <p:xfrm>
              <a:off x="685801" y="2065867"/>
              <a:ext cx="4997450" cy="228106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99490">
                      <a:extLst>
                        <a:ext uri="{9D8B030D-6E8A-4147-A177-3AD203B41FA5}">
                          <a16:colId xmlns:a16="http://schemas.microsoft.com/office/drawing/2014/main" val="1216725777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506238522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2836820485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651784423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257235431"/>
                        </a:ext>
                      </a:extLst>
                    </a:gridCol>
                  </a:tblGrid>
                  <a:tr h="543362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 err="1">
                              <a:effectLst/>
                            </a:rPr>
                            <a:t>Անուն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100610" t="-1111" r="-30304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199394" t="-1111" r="-20121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301220" t="-1111" r="-10243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Սեռ</a:t>
                          </a:r>
                          <a:r>
                            <a:rPr lang="en-US" sz="1000">
                              <a:effectLst/>
                            </a:rPr>
                            <a:t> (f(x))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324942624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Աննա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1.69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Երկար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491110305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Վահան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1.75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Կարճ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31351399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Գևորգ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1.80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41437350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Արամ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1.83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Ունի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051532882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Սարա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1.77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Կին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4146497862"/>
                      </a:ext>
                    </a:extLst>
                  </a:tr>
                  <a:tr h="289617">
                    <a:tc gridSpan="5"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2389505" algn="l"/>
                            </a:tabLst>
                          </a:pPr>
                          <a:r>
                            <a:rPr lang="hy-AM" sz="1000" dirty="0" smtClean="0">
                              <a:effectLst/>
                            </a:rPr>
                            <a:t>Սեռի </a:t>
                          </a:r>
                          <a:r>
                            <a:rPr lang="hy-AM" sz="1000" dirty="0">
                              <a:effectLst/>
                            </a:rPr>
                            <a:t>հայտնաբերման աղուսյակ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5465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Image result for haar fea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784" y="2065867"/>
            <a:ext cx="4668360" cy="309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haar featu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1" y="4470544"/>
            <a:ext cx="31813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2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Վիոլա </a:t>
            </a:r>
            <a:r>
              <a:rPr lang="hy-AM" dirty="0" smtClean="0"/>
              <a:t>Ջոհընս</a:t>
            </a:r>
            <a:r>
              <a:rPr lang="en-US" dirty="0" smtClean="0"/>
              <a:t>(</a:t>
            </a:r>
            <a:r>
              <a:rPr lang="en-US" dirty="0"/>
              <a:t>Viola Johns</a:t>
            </a:r>
            <a:r>
              <a:rPr lang="en-US" dirty="0" smtClean="0"/>
              <a:t>) </a:t>
            </a:r>
            <a:r>
              <a:rPr lang="hy-AM" dirty="0"/>
              <a:t>Օբյեկտների Հայտնաբերում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2867891"/>
            <a:ext cx="7200900" cy="2795153"/>
          </a:xfrm>
          <a:prstGeom prst="rect">
            <a:avLst/>
          </a:prstGeom>
        </p:spPr>
      </p:pic>
      <p:pic>
        <p:nvPicPr>
          <p:cNvPr id="3074" name="Picture 2" descr="Image result for haar fea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702" y="2867891"/>
            <a:ext cx="35528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8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Եզրակացություն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5736" y="2504209"/>
            <a:ext cx="9601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Կազմվեց ծրագիր, որը հնարավորություն է տալիս վերբեռնել պատկերը</a:t>
            </a:r>
            <a:r>
              <a:rPr lang="en-US" dirty="0" smtClean="0"/>
              <a:t>, </a:t>
            </a:r>
            <a:r>
              <a:rPr lang="hy-AM" dirty="0" smtClean="0"/>
              <a:t>նրա վրա կատարել որոշակի փոփոխություններ</a:t>
            </a:r>
            <a:r>
              <a:rPr lang="en-US" dirty="0"/>
              <a:t>(</a:t>
            </a:r>
            <a:r>
              <a:rPr lang="hy-AM" dirty="0"/>
              <a:t>իրագործել որոշակի ալգորիթմներ օգտագործողի մուտքագրած արժեքներով</a:t>
            </a:r>
            <a:r>
              <a:rPr lang="en-US" dirty="0"/>
              <a:t>)</a:t>
            </a:r>
            <a:r>
              <a:rPr lang="hy-AM" dirty="0"/>
              <a:t> և տեսնել արդյունքը նոր </a:t>
            </a:r>
            <a:r>
              <a:rPr lang="hy-AM" dirty="0" smtClean="0"/>
              <a:t>պատկերում։ Հնարավորություն է տրվում վերբեռնած պատկերի չափերը փոփոխելու, որպիսի հետագայում պատկերները պահպանելուց հիշողությունից շատ տարածք </a:t>
            </a:r>
            <a:r>
              <a:rPr lang="hy-AM" dirty="0" smtClean="0"/>
              <a:t>չպահանջ</a:t>
            </a:r>
            <a:r>
              <a:rPr lang="hy-AM" dirty="0" smtClean="0"/>
              <a:t>վի</a:t>
            </a:r>
            <a:r>
              <a:rPr lang="hy-AM" dirty="0" smtClean="0"/>
              <a:t>։ </a:t>
            </a:r>
            <a:r>
              <a:rPr lang="hy-AM" dirty="0" smtClean="0"/>
              <a:t>Ծրագիրը կարողանում է վերբեռնած </a:t>
            </a:r>
            <a:r>
              <a:rPr lang="hy-AM" dirty="0"/>
              <a:t>պատկերի մեջ հայտնաբերել ուղիղ գծերը, շրջանագծերը,օբյեկտների եզրագծերը, </a:t>
            </a:r>
            <a:r>
              <a:rPr lang="hy-AM" dirty="0" smtClean="0"/>
              <a:t>առանձնացնել </a:t>
            </a:r>
            <a:r>
              <a:rPr lang="hy-AM" dirty="0"/>
              <a:t>մարդու դեմքը պատկերից։</a:t>
            </a:r>
          </a:p>
          <a:p>
            <a:r>
              <a:rPr lang="hy-AM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Հարցեր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13" y="2065866"/>
            <a:ext cx="4876800" cy="45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Խնդրի դրվածք</a:t>
            </a:r>
            <a:r>
              <a:rPr lang="hy-AM" dirty="0"/>
              <a:t>Ը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2065867"/>
            <a:ext cx="87108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Ուսումնասիրել պատկերների հետ աշխատանքը, որի արդյունքում ստեղծել ծրագիր, որը կտա հետևյալ հնարավորությունները՝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վերբեռնել պատկերը, որի վրա կատարել որոշակի փոփոխություններ</a:t>
            </a:r>
            <a:r>
              <a:rPr lang="en-US" dirty="0" smtClean="0"/>
              <a:t>(</a:t>
            </a:r>
            <a:r>
              <a:rPr lang="hy-AM" dirty="0"/>
              <a:t>իրագործել որոշակի ալգորիթմներ օգտագործողի մուտքագրած </a:t>
            </a:r>
            <a:r>
              <a:rPr lang="hy-AM" dirty="0" smtClean="0"/>
              <a:t>արժեքներով</a:t>
            </a:r>
            <a:r>
              <a:rPr lang="en-US" dirty="0" smtClean="0"/>
              <a:t>)</a:t>
            </a:r>
            <a:r>
              <a:rPr lang="hy-AM" dirty="0" smtClean="0"/>
              <a:t> և տեսնել արդյունքը նոր պատկերում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մեծացնել և փոքրացնել վերբեռնած պատկերի չափերը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վերբեռնած պատկերի մեջ հայտնաբերել ուղիղ գծերը, շրջանագծերը,օբյեկտների եզրագծերը, կարողանալ առանձնացնել մարդու դեմքը պատկերից։</a:t>
            </a:r>
          </a:p>
        </p:txBody>
      </p:sp>
    </p:spTree>
    <p:extLst>
      <p:ext uri="{BB962C8B-B14F-4D97-AF65-F5344CB8AC3E}">
        <p14:creationId xmlns:p14="http://schemas.microsoft.com/office/powerpoint/2010/main" val="94015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4909"/>
            <a:ext cx="10131425" cy="1456267"/>
          </a:xfrm>
        </p:spPr>
        <p:txBody>
          <a:bodyPr/>
          <a:lstStyle/>
          <a:p>
            <a:pPr algn="ctr"/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մշակում</a:t>
            </a:r>
            <a:r>
              <a:rPr lang="hy-AM" dirty="0"/>
              <a:t/>
            </a:r>
            <a:br>
              <a:rPr lang="hy-AM" dirty="0"/>
            </a:br>
            <a:r>
              <a:rPr lang="hy-AM" dirty="0"/>
              <a:t>Էրոզիա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2949094"/>
            <a:ext cx="4633807" cy="3353012"/>
          </a:xfrm>
          <a:prstGeom prst="rect">
            <a:avLst/>
          </a:prstGeom>
        </p:spPr>
      </p:pic>
      <p:pic>
        <p:nvPicPr>
          <p:cNvPr id="8" name="Content Placeholder 8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5272" y="2949094"/>
            <a:ext cx="3486772" cy="33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5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մշակում</a:t>
            </a:r>
            <a:r>
              <a:rPr lang="en-US" dirty="0"/>
              <a:t> </a:t>
            </a:r>
            <a:r>
              <a:rPr lang="hy-AM" dirty="0" smtClean="0"/>
              <a:t>ընդլայնում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05" y="2427541"/>
            <a:ext cx="3172810" cy="2921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7" y="2431696"/>
            <a:ext cx="2916845" cy="29168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5801" y="2431696"/>
            <a:ext cx="3405349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5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մշակում</a:t>
            </a:r>
            <a:r>
              <a:rPr lang="en-US" dirty="0"/>
              <a:t> </a:t>
            </a:r>
            <a:r>
              <a:rPr lang="hy-AM" dirty="0" smtClean="0"/>
              <a:t>Բացում եվ փակում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7" y="4619751"/>
            <a:ext cx="2410414" cy="223824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06" y="4619751"/>
            <a:ext cx="2238249" cy="223824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19892" y="2226735"/>
            <a:ext cx="3185283" cy="4534110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6" y="2226734"/>
            <a:ext cx="1743685" cy="2372360"/>
          </a:xfrm>
        </p:spPr>
      </p:pic>
      <p:pic>
        <p:nvPicPr>
          <p:cNvPr id="11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05" y="2226734"/>
            <a:ext cx="1995145" cy="2372360"/>
          </a:xfrm>
        </p:spPr>
      </p:pic>
    </p:spTree>
    <p:extLst>
      <p:ext uri="{BB962C8B-B14F-4D97-AF65-F5344CB8AC3E}">
        <p14:creationId xmlns:p14="http://schemas.microsoft.com/office/powerpoint/2010/main" val="14940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Մորֆոլոգիական եզրագծերի Հայտնաբերում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88352" y="2269186"/>
            <a:ext cx="4825298" cy="2921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36" y="2870200"/>
            <a:ext cx="2319986" cy="2319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22" y="2870200"/>
            <a:ext cx="2427212" cy="23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81000"/>
            <a:ext cx="10131425" cy="1456267"/>
          </a:xfrm>
        </p:spPr>
        <p:txBody>
          <a:bodyPr/>
          <a:lstStyle/>
          <a:p>
            <a:pPr algn="ctr"/>
            <a:r>
              <a:rPr lang="hy-AM" dirty="0" smtClean="0"/>
              <a:t>Սեգմենտավորում</a:t>
            </a:r>
            <a:endParaRPr lang="en-US" dirty="0"/>
          </a:p>
        </p:txBody>
      </p:sp>
      <p:pic>
        <p:nvPicPr>
          <p:cNvPr id="11" name="Image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85802" y="2065867"/>
            <a:ext cx="5762625" cy="2276475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09340"/>
              </p:ext>
            </p:extLst>
          </p:nvPr>
        </p:nvGraphicFramePr>
        <p:xfrm>
          <a:off x="685801" y="4342342"/>
          <a:ext cx="57626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313">
                  <a:extLst>
                    <a:ext uri="{9D8B030D-6E8A-4147-A177-3AD203B41FA5}">
                      <a16:colId xmlns:a16="http://schemas.microsoft.com/office/drawing/2014/main" val="3318161435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412724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y-AM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Ա</a:t>
                      </a:r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 smtClean="0"/>
                        <a:t>Բ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26152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69241" y="2065867"/>
            <a:ext cx="5342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Լուսավոր օբյեկտները մուգ ֆոնի վրա։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օբյեկտների և ֆոնի գույները խմբավորված են </a:t>
            </a:r>
            <a:r>
              <a:rPr lang="en-US" dirty="0" smtClean="0"/>
              <a:t>2 </a:t>
            </a:r>
            <a:r>
              <a:rPr lang="hy-AM" dirty="0" smtClean="0"/>
              <a:t>գերիշխող գույներում։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2 տիպի լուսավոր օբյեկտներ մուգ ֆոնի վրա և գույները խմբավորված են </a:t>
            </a:r>
            <a:r>
              <a:rPr lang="en-US" dirty="0" smtClean="0"/>
              <a:t>3 </a:t>
            </a:r>
            <a:r>
              <a:rPr lang="hy-AM" dirty="0" smtClean="0"/>
              <a:t>գերիշխող գույներում։</a:t>
            </a:r>
          </a:p>
        </p:txBody>
      </p:sp>
    </p:spTree>
    <p:extLst>
      <p:ext uri="{BB962C8B-B14F-4D97-AF65-F5344CB8AC3E}">
        <p14:creationId xmlns:p14="http://schemas.microsoft.com/office/powerpoint/2010/main" val="15332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smtClean="0"/>
              <a:t>Լցոնում 4</a:t>
            </a:r>
            <a:r>
              <a:rPr lang="en-US" dirty="0" smtClean="0"/>
              <a:t> </a:t>
            </a:r>
            <a:r>
              <a:rPr lang="hy-AM" dirty="0" smtClean="0"/>
              <a:t>Ուղղությամբ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3481" y="1917700"/>
            <a:ext cx="9537586" cy="4246033"/>
          </a:xfrm>
        </p:spPr>
        <p:txBody>
          <a:bodyPr>
            <a:normAutofit/>
          </a:bodyPr>
          <a:lstStyle/>
          <a:p>
            <a:r>
              <a:rPr lang="hy-AM" b="1" dirty="0" smtClean="0"/>
              <a:t>Լցոնում</a:t>
            </a:r>
            <a:r>
              <a:rPr lang="en-US" dirty="0" smtClean="0"/>
              <a:t>(</a:t>
            </a:r>
            <a:r>
              <a:rPr lang="hy-AM" sz="1600" dirty="0" smtClean="0"/>
              <a:t>էլեմենտ,փոփոխվող 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Եթե էլեմենտի գույնը չի համապատասխանւոմ փոփոխվող գույնին ուրեմն վերադարձ։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Էլեմենտի գույնը փոխել լցոնման գույնով։</a:t>
            </a:r>
          </a:p>
          <a:p>
            <a:pPr marL="342900" indent="-342900">
              <a:buFont typeface="+mj-lt"/>
              <a:buAutoNum type="arabicPeriod"/>
            </a:pPr>
            <a:r>
              <a:rPr lang="hy-AM" b="1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ձախ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b="1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b="1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վերևի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b="1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ներքևի էլեմենտ,փոփոխվող </a:t>
            </a:r>
            <a:r>
              <a:rPr lang="hy-AM" dirty="0"/>
              <a:t>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dirty="0" smtClean="0"/>
              <a:t>4․ Վերադարձ</a:t>
            </a:r>
            <a:endParaRPr lang="hy-AM" dirty="0"/>
          </a:p>
          <a:p>
            <a:pPr marL="0" indent="0">
              <a:buNone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17700"/>
            <a:ext cx="1371600" cy="1371600"/>
          </a:xfrm>
        </p:spPr>
      </p:pic>
    </p:spTree>
    <p:extLst>
      <p:ext uri="{BB962C8B-B14F-4D97-AF65-F5344CB8AC3E}">
        <p14:creationId xmlns:p14="http://schemas.microsoft.com/office/powerpoint/2010/main" val="36009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Լցոնում </a:t>
            </a:r>
            <a:r>
              <a:rPr lang="en-US" dirty="0" smtClean="0"/>
              <a:t>8 </a:t>
            </a:r>
            <a:r>
              <a:rPr lang="hy-AM" dirty="0"/>
              <a:t>Ուղղությամբ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2283" y="2065867"/>
            <a:ext cx="9043984" cy="4318000"/>
          </a:xfrm>
        </p:spPr>
        <p:txBody>
          <a:bodyPr>
            <a:normAutofit fontScale="92500" lnSpcReduction="20000"/>
          </a:bodyPr>
          <a:lstStyle/>
          <a:p>
            <a:r>
              <a:rPr lang="hy-AM" b="1" dirty="0"/>
              <a:t>Լցոնում</a:t>
            </a:r>
            <a:r>
              <a:rPr lang="en-US" dirty="0"/>
              <a:t>(</a:t>
            </a:r>
            <a:r>
              <a:rPr lang="hy-AM" sz="1600" dirty="0"/>
              <a:t>էլեմենտ,փոփոխվող 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342900" indent="-342900">
              <a:buFont typeface="+mj-lt"/>
              <a:buAutoNum type="arabicPeriod"/>
            </a:pPr>
            <a:r>
              <a:rPr lang="hy-AM" dirty="0"/>
              <a:t>Եթե էլեմենտի գույնը չի համապատասխանւոմ փոփոխվող գույնին ուրեմն վերադարձ։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hy-AM" dirty="0"/>
              <a:t>Էլեմենտի </a:t>
            </a:r>
            <a:r>
              <a:rPr lang="hy-AM" dirty="0" smtClean="0"/>
              <a:t>փոխել </a:t>
            </a:r>
            <a:r>
              <a:rPr lang="hy-AM" dirty="0"/>
              <a:t>լցոնման գույնով։</a:t>
            </a:r>
          </a:p>
          <a:p>
            <a:pPr marL="342900" indent="-342900">
              <a:buFont typeface="+mj-lt"/>
              <a:buAutoNum type="arabicPeriod"/>
            </a:pPr>
            <a:r>
              <a:rPr lang="hy-AM" b="1" dirty="0"/>
              <a:t>Լցոնում</a:t>
            </a:r>
            <a:r>
              <a:rPr lang="en-US" dirty="0"/>
              <a:t>(</a:t>
            </a:r>
            <a:r>
              <a:rPr lang="hy-AM" dirty="0" smtClean="0"/>
              <a:t>ձախ </a:t>
            </a:r>
            <a:r>
              <a:rPr lang="hy-AM" dirty="0"/>
              <a:t>էլեմենտ,փոփոխվող 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</a:t>
            </a:r>
            <a:r>
              <a:rPr lang="hy-AM" dirty="0" smtClean="0"/>
              <a:t>   </a:t>
            </a:r>
            <a:r>
              <a:rPr lang="hy-AM" b="1" dirty="0"/>
              <a:t>Լցոնում</a:t>
            </a:r>
            <a:r>
              <a:rPr lang="en-US" dirty="0"/>
              <a:t>(</a:t>
            </a:r>
            <a:r>
              <a:rPr lang="hy-AM" dirty="0"/>
              <a:t>աջ էլեմենտ,փոփոխվող 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</a:t>
            </a:r>
            <a:r>
              <a:rPr lang="hy-AM" dirty="0" smtClean="0"/>
              <a:t>  </a:t>
            </a:r>
            <a:r>
              <a:rPr lang="hy-AM" b="1" dirty="0" smtClean="0"/>
              <a:t>Լցոնում</a:t>
            </a:r>
            <a:r>
              <a:rPr lang="en-US" dirty="0"/>
              <a:t>(</a:t>
            </a:r>
            <a:r>
              <a:rPr lang="hy-AM" dirty="0"/>
              <a:t>վերևի էլեմենտ,փոփոխվող 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</a:t>
            </a:r>
            <a:r>
              <a:rPr lang="hy-AM" dirty="0" smtClean="0"/>
              <a:t>  </a:t>
            </a:r>
            <a:r>
              <a:rPr lang="hy-AM" b="1" dirty="0" smtClean="0"/>
              <a:t>Լցոնում</a:t>
            </a:r>
            <a:r>
              <a:rPr lang="en-US" dirty="0"/>
              <a:t>(</a:t>
            </a:r>
            <a:r>
              <a:rPr lang="hy-AM" dirty="0"/>
              <a:t>ներքևի էլեմենտ,փոփոխվող 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b="1" dirty="0" smtClean="0"/>
              <a:t>        Լցոնում</a:t>
            </a:r>
            <a:r>
              <a:rPr lang="en-US" dirty="0"/>
              <a:t>(</a:t>
            </a:r>
            <a:r>
              <a:rPr lang="hy-AM" dirty="0"/>
              <a:t>ձախ </a:t>
            </a:r>
            <a:r>
              <a:rPr lang="hy-AM" dirty="0" smtClean="0"/>
              <a:t>վերևի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</a:t>
            </a:r>
            <a:r>
              <a:rPr lang="hy-AM" dirty="0" smtClean="0"/>
              <a:t>  </a:t>
            </a:r>
            <a:r>
              <a:rPr lang="hy-AM" b="1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ձախ ներքևի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</a:t>
            </a:r>
            <a:r>
              <a:rPr lang="hy-AM" dirty="0" smtClean="0"/>
              <a:t>  </a:t>
            </a:r>
            <a:r>
              <a:rPr lang="hy-AM" b="1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ներքևի </a:t>
            </a:r>
            <a:r>
              <a:rPr lang="hy-AM" dirty="0"/>
              <a:t>էլեմենտ,փոփոխվող 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</a:t>
            </a:r>
            <a:r>
              <a:rPr lang="hy-AM" dirty="0" smtClean="0"/>
              <a:t>  </a:t>
            </a:r>
            <a:r>
              <a:rPr lang="hy-AM" b="1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վերևի </a:t>
            </a:r>
            <a:r>
              <a:rPr lang="hy-AM" dirty="0"/>
              <a:t>էլեմենտ,փոփոխվող գույն,լցոնման գույն</a:t>
            </a:r>
            <a:r>
              <a:rPr lang="en-US" dirty="0" smtClean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4․ Վերադարձ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1371600" cy="1371600"/>
          </a:xfrm>
        </p:spPr>
      </p:pic>
    </p:spTree>
    <p:extLst>
      <p:ext uri="{BB962C8B-B14F-4D97-AF65-F5344CB8AC3E}">
        <p14:creationId xmlns:p14="http://schemas.microsoft.com/office/powerpoint/2010/main" val="6205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4966</TotalTime>
  <Words>420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Arial-BoldMT</vt:lpstr>
      <vt:lpstr>Calibri</vt:lpstr>
      <vt:lpstr>Calibri Light</vt:lpstr>
      <vt:lpstr>Cambria Math</vt:lpstr>
      <vt:lpstr>Sylfaen</vt:lpstr>
      <vt:lpstr>Times New Roman</vt:lpstr>
      <vt:lpstr>Celestial</vt:lpstr>
      <vt:lpstr>Պատկերների հետազոտում եվ օբյեկտների հայտնաբերում</vt:lpstr>
      <vt:lpstr>Խնդրի դրվածքԸ</vt:lpstr>
      <vt:lpstr>ՄորֆոլոգիաԿան Պատկերի մշակում Էրոզիա</vt:lpstr>
      <vt:lpstr>ՄորֆոլոգիաԿան Պատկերի մշակում ընդլայնում</vt:lpstr>
      <vt:lpstr> ՄորֆոլոգիաԿան Պատկերի մշակում Բացում եվ փակում</vt:lpstr>
      <vt:lpstr>Մորֆոլոգիական եզրագծերի Հայտնաբերում</vt:lpstr>
      <vt:lpstr>Սեգմենտավորում</vt:lpstr>
      <vt:lpstr>Լցոնում 4 Ուղղությամբ</vt:lpstr>
      <vt:lpstr>Լցոնում 8 Ուղղությամբ</vt:lpstr>
      <vt:lpstr>Լցոնում Ֆիքսված և Լողացող</vt:lpstr>
      <vt:lpstr>Պատկերի բուրգեր Գաուսիան բուրգեր</vt:lpstr>
      <vt:lpstr>Պատկերի բուրգեր Լապլասիան բուրգեր</vt:lpstr>
      <vt:lpstr>Պատկերների ձևափոխում Հոուֆ(Hough)-ի ձևափոխում</vt:lpstr>
      <vt:lpstr>Պատկերների ձևափոխում Հոուֆ(Hough)-ի ձևափոխում</vt:lpstr>
      <vt:lpstr>Օբյեկտների հԱյտնաբերումը</vt:lpstr>
      <vt:lpstr>Վիոլա Ջոհընս(Viola Johns) Օբյեկտների Հայտնաբերում</vt:lpstr>
      <vt:lpstr>Եզրակացություն</vt:lpstr>
      <vt:lpstr>Հարցեր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Gevorg Harutyunyan</cp:lastModifiedBy>
  <cp:revision>171</cp:revision>
  <dcterms:created xsi:type="dcterms:W3CDTF">2014-09-12T02:08:24Z</dcterms:created>
  <dcterms:modified xsi:type="dcterms:W3CDTF">2017-05-18T16:30:06Z</dcterms:modified>
</cp:coreProperties>
</file>