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1" r:id="rId4"/>
    <p:sldId id="259" r:id="rId5"/>
    <p:sldId id="260" r:id="rId6"/>
    <p:sldId id="263" r:id="rId7"/>
    <p:sldId id="264" r:id="rId8"/>
    <p:sldId id="266" r:id="rId9"/>
    <p:sldId id="287" r:id="rId10"/>
    <p:sldId id="261" r:id="rId11"/>
    <p:sldId id="271" r:id="rId12"/>
    <p:sldId id="270" r:id="rId13"/>
    <p:sldId id="288" r:id="rId14"/>
    <p:sldId id="276" r:id="rId15"/>
    <p:sldId id="269" r:id="rId16"/>
    <p:sldId id="268" r:id="rId17"/>
    <p:sldId id="277" r:id="rId18"/>
    <p:sldId id="27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614000"/>
        <c:axId val="1700613456"/>
      </c:scatterChart>
      <c:valAx>
        <c:axId val="1700614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613456"/>
        <c:crosses val="autoZero"/>
        <c:crossBetween val="midCat"/>
      </c:valAx>
      <c:valAx>
        <c:axId val="170061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0061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616720"/>
        <c:axId val="1700615088"/>
      </c:scatterChart>
      <c:valAx>
        <c:axId val="1700616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615088"/>
        <c:crosses val="autoZero"/>
        <c:crossBetween val="midCat"/>
      </c:valAx>
      <c:valAx>
        <c:axId val="170061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00616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140496"/>
        <c:axId val="1696137776"/>
      </c:scatterChart>
      <c:valAx>
        <c:axId val="1696140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6137776"/>
        <c:crosses val="autoZero"/>
        <c:crossBetween val="midCat"/>
      </c:valAx>
      <c:valAx>
        <c:axId val="1696137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6140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428960"/>
        <c:axId val="1697425696"/>
      </c:scatterChart>
      <c:valAx>
        <c:axId val="169742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7425696"/>
        <c:crosses val="autoZero"/>
        <c:crossBetween val="midCat"/>
      </c:valAx>
      <c:valAx>
        <c:axId val="1697425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742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A820DD-81EF-45F2-976F-377F6597C6DE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22E-963C-4EA9-BBD3-3B00554EDEC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7E4-5C50-433C-ABAA-CF510350A63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0929-C94F-41F3-BD87-051A408F1C86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32A2-A407-419B-A6AA-F5A6C14038BB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862-DA3C-4802-A71A-1C8810333BC0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4BED-DE24-49F3-8F63-D6238C3A2F69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A9A-46DC-4759-B9BB-1390DE72CCE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B683-F55D-49FF-999A-379B0E0813BA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190C-482B-49D3-B211-6FEC2F4E1AE8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8631-BA14-4ADB-A48B-F9799A2181E9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84B4-4078-4243-AD1C-6768BD2A460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2F93-A1FD-41DE-8BF0-8A474CD17E7F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060-76AE-4366-B056-1D535E9428E6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C67-F323-404B-A180-EFF80552B78E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E5D7-A1AF-4F70-9777-5174452B8D88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34A-277B-486D-8EF9-E650F13B0D83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00E3D-2298-4905-A1E5-556A8EC05415}" type="datetime1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0.png"/><Relationship Id="rId5" Type="http://schemas.openxmlformats.org/officeDocument/2006/relationships/image" Target="../media/image390.png"/><Relationship Id="rId10" Type="http://schemas.openxmlformats.org/officeDocument/2006/relationships/image" Target="../media/image29.png"/><Relationship Id="rId9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hart" Target="../charts/chart3.xml"/><Relationship Id="rId7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58" y="2261936"/>
            <a:ext cx="7197726" cy="182538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Պատկերների հետազոտում եվ օբյեկտների հայտնաբերում</a:t>
            </a:r>
            <a:endParaRPr lang="en-US" sz="36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864" y="956887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400" dirty="0" smtClean="0"/>
              <a:t>ՀԱՅԱՍՏԱՆԻ ԱԶԳԱՅԻՆ ՊՈԼԻՏԵԽՆԻԿԱԿԱՆ ՀԱՄԱԼՍԱՐԱՆ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68" y="4930700"/>
            <a:ext cx="456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Խումբ</a:t>
            </a:r>
            <a:r>
              <a:rPr lang="en-US" dirty="0" smtClean="0"/>
              <a:t>`</a:t>
            </a:r>
            <a:r>
              <a:rPr lang="hy-AM" dirty="0" smtClean="0"/>
              <a:t>		</a:t>
            </a:r>
            <a:r>
              <a:rPr lang="hy-AM" dirty="0">
                <a:latin typeface="Sylfaen" panose="010A0502050306030303" pitchFamily="18" charset="0"/>
              </a:rPr>
              <a:t>Հ</a:t>
            </a:r>
            <a:r>
              <a:rPr lang="hy-AM" dirty="0" smtClean="0"/>
              <a:t>355-1</a:t>
            </a:r>
            <a:r>
              <a:rPr lang="en-US" dirty="0" smtClean="0"/>
              <a:t> 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Ուսանող՝	Գևորգ Հարությունյան</a:t>
            </a:r>
          </a:p>
          <a:p>
            <a:r>
              <a:rPr lang="hy-AM" dirty="0" smtClean="0"/>
              <a:t>Ղեկավար՝	Ռոբերտ Հակոբյան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1"/>
            <a:ext cx="2231811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020" y="2949575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19" y="3869397"/>
            <a:ext cx="2099597" cy="20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87" y="2977863"/>
            <a:ext cx="3091173" cy="2892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32" y="2500581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65" y="2500581"/>
            <a:ext cx="3115328" cy="292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917" y="2500581"/>
            <a:ext cx="3323309" cy="29352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09" y="2486911"/>
            <a:ext cx="3917065" cy="304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4" y="2494026"/>
            <a:ext cx="4893120" cy="30473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 smtClean="0"/>
              <a:t>ի</a:t>
            </a:r>
            <a:r>
              <a:rPr lang="en-US" dirty="0" smtClean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5685626">
            <a:off x="2101489" y="2652399"/>
            <a:ext cx="329593" cy="42928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6250" t="-6061" r="-468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250" t="-6349" r="-62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10056245">
            <a:off x="1965062" y="2761535"/>
            <a:ext cx="529340" cy="30706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63" y="2449084"/>
            <a:ext cx="4303700" cy="3087187"/>
          </a:xfrm>
          <a:prstGeom prst="rect">
            <a:avLst/>
          </a:prstGeom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881834197"/>
              </p:ext>
            </p:extLst>
          </p:nvPr>
        </p:nvGraphicFramePr>
        <p:xfrm>
          <a:off x="5369368" y="2858050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678966154"/>
              </p:ext>
            </p:extLst>
          </p:nvPr>
        </p:nvGraphicFramePr>
        <p:xfrm>
          <a:off x="5244677" y="2205518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3" name="Straight Connector 52"/>
          <p:cNvCxnSpPr/>
          <p:nvPr/>
        </p:nvCxnSpPr>
        <p:spPr>
          <a:xfrm flipH="1" flipV="1">
            <a:off x="9458769" y="2702734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30269" y="2518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  <a:blipFill rotWithShape="0">
                <a:blip r:embed="rId11"/>
                <a:stretch>
                  <a:fillRect t="-9836" r="-144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7889741" y="3208779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blipFill rotWithShape="0">
                <a:blip r:embed="rId12"/>
                <a:stretch>
                  <a:fillRect t="-4412" r="-1739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525496" y="4043161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61851" y="5147575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blipFill rotWithShape="0"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>
            <a:off x="9445840" y="4861730"/>
            <a:ext cx="38742" cy="42440"/>
          </a:xfrm>
          <a:custGeom>
            <a:avLst/>
            <a:gdLst>
              <a:gd name="connsiteX0" fmla="*/ 22865 w 38742"/>
              <a:gd name="connsiteY0" fmla="*/ 23779 h 42440"/>
              <a:gd name="connsiteX1" fmla="*/ 19133 w 38742"/>
              <a:gd name="connsiteY1" fmla="*/ 5117 h 42440"/>
              <a:gd name="connsiteX2" fmla="*/ 472 w 38742"/>
              <a:gd name="connsiteY2" fmla="*/ 8850 h 42440"/>
              <a:gd name="connsiteX3" fmla="*/ 11669 w 38742"/>
              <a:gd name="connsiteY3" fmla="*/ 12582 h 42440"/>
              <a:gd name="connsiteX4" fmla="*/ 37794 w 38742"/>
              <a:gd name="connsiteY4" fmla="*/ 8850 h 42440"/>
              <a:gd name="connsiteX5" fmla="*/ 22865 w 38742"/>
              <a:gd name="connsiteY5" fmla="*/ 12582 h 42440"/>
              <a:gd name="connsiteX6" fmla="*/ 19133 w 38742"/>
              <a:gd name="connsiteY6" fmla="*/ 12582 h 42440"/>
              <a:gd name="connsiteX7" fmla="*/ 7936 w 38742"/>
              <a:gd name="connsiteY7" fmla="*/ 20046 h 42440"/>
              <a:gd name="connsiteX8" fmla="*/ 22865 w 38742"/>
              <a:gd name="connsiteY8" fmla="*/ 42440 h 42440"/>
              <a:gd name="connsiteX9" fmla="*/ 34062 w 38742"/>
              <a:gd name="connsiteY9" fmla="*/ 38708 h 42440"/>
              <a:gd name="connsiteX10" fmla="*/ 30330 w 38742"/>
              <a:gd name="connsiteY10" fmla="*/ 1385 h 42440"/>
              <a:gd name="connsiteX11" fmla="*/ 19133 w 38742"/>
              <a:gd name="connsiteY11" fmla="*/ 5117 h 42440"/>
              <a:gd name="connsiteX12" fmla="*/ 22865 w 38742"/>
              <a:gd name="connsiteY12" fmla="*/ 23779 h 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742" h="42440">
                <a:moveTo>
                  <a:pt x="22865" y="23779"/>
                </a:moveTo>
                <a:cubicBezTo>
                  <a:pt x="22865" y="23779"/>
                  <a:pt x="24411" y="8636"/>
                  <a:pt x="19133" y="5117"/>
                </a:cubicBezTo>
                <a:cubicBezTo>
                  <a:pt x="13855" y="1598"/>
                  <a:pt x="4957" y="4364"/>
                  <a:pt x="472" y="8850"/>
                </a:cubicBezTo>
                <a:cubicBezTo>
                  <a:pt x="-2310" y="11632"/>
                  <a:pt x="7937" y="11338"/>
                  <a:pt x="11669" y="12582"/>
                </a:cubicBezTo>
                <a:cubicBezTo>
                  <a:pt x="20377" y="11338"/>
                  <a:pt x="28997" y="8850"/>
                  <a:pt x="37794" y="8850"/>
                </a:cubicBezTo>
                <a:cubicBezTo>
                  <a:pt x="42923" y="8850"/>
                  <a:pt x="25710" y="8314"/>
                  <a:pt x="22865" y="12582"/>
                </a:cubicBezTo>
                <a:cubicBezTo>
                  <a:pt x="21229" y="15036"/>
                  <a:pt x="48903" y="32427"/>
                  <a:pt x="19133" y="12582"/>
                </a:cubicBezTo>
                <a:cubicBezTo>
                  <a:pt x="15401" y="15070"/>
                  <a:pt x="9354" y="15791"/>
                  <a:pt x="7936" y="20046"/>
                </a:cubicBezTo>
                <a:cubicBezTo>
                  <a:pt x="3555" y="33191"/>
                  <a:pt x="15448" y="37495"/>
                  <a:pt x="22865" y="42440"/>
                </a:cubicBezTo>
                <a:cubicBezTo>
                  <a:pt x="26597" y="41196"/>
                  <a:pt x="33358" y="42579"/>
                  <a:pt x="34062" y="38708"/>
                </a:cubicBezTo>
                <a:cubicBezTo>
                  <a:pt x="36299" y="26407"/>
                  <a:pt x="35408" y="12810"/>
                  <a:pt x="30330" y="1385"/>
                </a:cubicBezTo>
                <a:cubicBezTo>
                  <a:pt x="28732" y="-2210"/>
                  <a:pt x="21494" y="1970"/>
                  <a:pt x="19133" y="5117"/>
                </a:cubicBezTo>
                <a:cubicBezTo>
                  <a:pt x="16894" y="8103"/>
                  <a:pt x="22865" y="23779"/>
                  <a:pt x="22865" y="237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51" grpId="0">
        <p:bldAsOne/>
      </p:bldGraphic>
      <p:bldGraphic spid="52" grpId="0">
        <p:bldAsOne/>
      </p:bldGraphic>
      <p:bldP spid="54" grpId="0"/>
      <p:bldP spid="55" grpId="0"/>
      <p:bldP spid="56" grpId="0"/>
      <p:bldP spid="58" grpId="0"/>
      <p:bldP spid="60" grpId="0"/>
      <p:bldP spid="61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/>
              <a:t>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795" y="2076959"/>
            <a:ext cx="5193578" cy="3782483"/>
          </a:xfrm>
          <a:prstGeom prst="rect">
            <a:avLst/>
          </a:prstGeom>
        </p:spPr>
      </p:pic>
      <p:pic>
        <p:nvPicPr>
          <p:cNvPr id="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134" y="2076959"/>
            <a:ext cx="5353720" cy="378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599" y="6100171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17226" y="61001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xmlns="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Մազեր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11" r="-3030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11" r="-20121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11" r="-1024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84" y="2065867"/>
            <a:ext cx="466836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aar 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470544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3074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02" y="2867891"/>
            <a:ext cx="3552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67891"/>
            <a:ext cx="7472138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5736" y="2504209"/>
            <a:ext cx="9601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Մշակվեց </a:t>
            </a:r>
            <a:r>
              <a:rPr lang="hy-AM" dirty="0" smtClean="0"/>
              <a:t>ծրագիր</a:t>
            </a:r>
            <a:r>
              <a:rPr lang="hy-AM" dirty="0" smtClean="0"/>
              <a:t>, </a:t>
            </a:r>
            <a:r>
              <a:rPr lang="hy-AM" dirty="0" smtClean="0"/>
              <a:t>որում կա հնարավորություն բեռնել </a:t>
            </a:r>
            <a:r>
              <a:rPr lang="hy-AM" dirty="0" smtClean="0"/>
              <a:t>պատկերը</a:t>
            </a:r>
            <a:r>
              <a:rPr lang="en-US" dirty="0" smtClean="0"/>
              <a:t>, </a:t>
            </a:r>
            <a:r>
              <a:rPr lang="hy-AM" dirty="0" smtClean="0"/>
              <a:t>նրա վրա կատարել որոշակի </a:t>
            </a:r>
            <a:r>
              <a:rPr lang="hy-AM" dirty="0" smtClean="0"/>
              <a:t>փոփոխություններ </a:t>
            </a:r>
            <a:r>
              <a:rPr lang="en-US" dirty="0" smtClean="0"/>
              <a:t>(</a:t>
            </a:r>
            <a:r>
              <a:rPr lang="hy-AM" dirty="0"/>
              <a:t>իրագործել որոշակի ալգորիթմներ օգտագործողի մուտքագրած </a:t>
            </a:r>
            <a:r>
              <a:rPr lang="hy-AM" dirty="0" smtClean="0"/>
              <a:t>արգումենտներով</a:t>
            </a:r>
            <a:r>
              <a:rPr lang="en-US" dirty="0" smtClean="0"/>
              <a:t>)</a:t>
            </a:r>
            <a:r>
              <a:rPr lang="hy-AM" dirty="0" smtClean="0"/>
              <a:t>։ </a:t>
            </a:r>
            <a:r>
              <a:rPr lang="hy-AM" dirty="0" smtClean="0"/>
              <a:t>Կարող ենք պատկերի չափերը փոփոխել</a:t>
            </a:r>
            <a:r>
              <a:rPr lang="en-US" dirty="0" smtClean="0"/>
              <a:t> (</a:t>
            </a:r>
            <a:r>
              <a:rPr lang="hy-AM" dirty="0" smtClean="0"/>
              <a:t>մեծացնել,փոքրացնել</a:t>
            </a:r>
            <a:r>
              <a:rPr lang="en-US" dirty="0" smtClean="0"/>
              <a:t>)</a:t>
            </a:r>
            <a:r>
              <a:rPr lang="hy-AM" dirty="0" smtClean="0"/>
              <a:t>, նրա մեջ </a:t>
            </a:r>
            <a:r>
              <a:rPr lang="hy-AM" dirty="0"/>
              <a:t>հայտնաբերել ուղիղ գծերը, </a:t>
            </a:r>
            <a:r>
              <a:rPr lang="hy-AM" dirty="0" smtClean="0"/>
              <a:t>շրջանագծերը, օբյեկտների եզրագծերը</a:t>
            </a:r>
            <a:r>
              <a:rPr lang="hy-AM" dirty="0"/>
              <a:t>։ </a:t>
            </a:r>
            <a:r>
              <a:rPr lang="hy-AM" dirty="0" smtClean="0"/>
              <a:t>Ֆոտոխցիկից</a:t>
            </a:r>
            <a:r>
              <a:rPr lang="en-US" dirty="0" smtClean="0"/>
              <a:t> </a:t>
            </a:r>
            <a:r>
              <a:rPr lang="hy-AM" dirty="0" smtClean="0"/>
              <a:t>կարողանում է առանձնացնել մարդու դեմքը և քառակուսու մեջ է վերցնում։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68" y="2065867"/>
            <a:ext cx="4876800" cy="45704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78042" y="61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67" y="3507859"/>
            <a:ext cx="4241656" cy="3042681"/>
          </a:xfrm>
          <a:prstGeom prst="rect">
            <a:avLst/>
          </a:prstGeom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034955586"/>
              </p:ext>
            </p:extLst>
          </p:nvPr>
        </p:nvGraphicFramePr>
        <p:xfrm>
          <a:off x="5200072" y="3916825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43514918"/>
              </p:ext>
            </p:extLst>
          </p:nvPr>
        </p:nvGraphicFramePr>
        <p:xfrm>
          <a:off x="5075381" y="3264293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Straight Connector 21"/>
          <p:cNvCxnSpPr/>
          <p:nvPr/>
        </p:nvCxnSpPr>
        <p:spPr>
          <a:xfrm flipH="1" flipV="1">
            <a:off x="9289473" y="3761509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60973" y="357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30958" y="3457516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58" y="3457516"/>
                <a:ext cx="469936" cy="4010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081471" y="3898540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71" y="3898540"/>
                <a:ext cx="2098973" cy="373757"/>
              </a:xfrm>
              <a:prstGeom prst="rect">
                <a:avLst/>
              </a:prstGeom>
              <a:blipFill rotWithShape="0">
                <a:blip r:embed="rId6"/>
                <a:stretch>
                  <a:fillRect t="-9836" r="-145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20445" y="4267554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03508" y="5464648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08" y="5464648"/>
                <a:ext cx="2105385" cy="416845"/>
              </a:xfrm>
              <a:prstGeom prst="rect">
                <a:avLst/>
              </a:prstGeom>
              <a:blipFill rotWithShape="0">
                <a:blip r:embed="rId7"/>
                <a:stretch>
                  <a:fillRect t="-2899" r="-2029"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356200" y="5101936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92555" y="6206350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3612" y="5825182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12" y="5825182"/>
                <a:ext cx="434670" cy="379656"/>
              </a:xfrm>
              <a:prstGeom prst="rect">
                <a:avLst/>
              </a:prstGeom>
              <a:blipFill rotWithShape="0"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1038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Ուսումնասիրել պատկերների հետ աշխատանքը, որի արդյունքում ստեղծել ծրագիր, որը կտա պատկերը բեռնելու և նրա վրա իրականացնելու հետևյալ գործողությունները՝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կատարել որոշակի փոփոխություններ</a:t>
            </a:r>
            <a:r>
              <a:rPr lang="en-US" sz="2400" dirty="0" smtClean="0"/>
              <a:t> (</a:t>
            </a:r>
            <a:r>
              <a:rPr lang="hy-AM" sz="2400" dirty="0" smtClean="0"/>
              <a:t>իրագործել </a:t>
            </a:r>
            <a:r>
              <a:rPr lang="hy-AM" sz="2400" dirty="0"/>
              <a:t>որոշակի ալգորիթմներ օգտագործողի </a:t>
            </a:r>
            <a:r>
              <a:rPr lang="hy-AM" sz="2400" dirty="0" smtClean="0"/>
              <a:t>մուտքագրած արգումենտներով</a:t>
            </a:r>
            <a:r>
              <a:rPr lang="en-US" sz="2400" dirty="0" smtClean="0"/>
              <a:t>)</a:t>
            </a:r>
            <a:r>
              <a:rPr lang="hy-AM" sz="2400" dirty="0" smtClean="0"/>
              <a:t> և տեսնել արդյունքը նոր պատկերում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մեծացնել և փոքրացնել պատկերի 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պատկերի մեջ հայտնաբերել ուղիղ գծերը,</a:t>
            </a:r>
            <a:r>
              <a:rPr lang="en-US" sz="2400" dirty="0" smtClean="0"/>
              <a:t> </a:t>
            </a:r>
            <a:r>
              <a:rPr lang="hy-AM" sz="2400" dirty="0" smtClean="0"/>
              <a:t>շրջանագծերը,օբյեկտների եզրագծերը, կարողանալ առանձնացնել մարդու դեմքը պատկերից։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490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ՄորֆոլոգիաԿան</a:t>
            </a:r>
            <a:r>
              <a:rPr lang="en-US" dirty="0" smtClean="0"/>
              <a:t> </a:t>
            </a:r>
            <a:r>
              <a:rPr lang="en-US" dirty="0" err="1" smtClean="0"/>
              <a:t>մշակում</a:t>
            </a:r>
            <a:r>
              <a:rPr lang="hy-AM" dirty="0"/>
              <a:t/>
            </a:r>
            <a:br>
              <a:rPr lang="hy-AM" dirty="0"/>
            </a:br>
            <a:r>
              <a:rPr lang="hy-AM" dirty="0"/>
              <a:t>Էրոզիա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414838"/>
            <a:ext cx="4633807" cy="335301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9288" y="2414838"/>
            <a:ext cx="3486772" cy="3353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16" y="2425970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78" y="2430125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27541"/>
            <a:ext cx="3405349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4578808"/>
            <a:ext cx="2410414" cy="20914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14" y="4578808"/>
            <a:ext cx="2238249" cy="20914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92098" y="2136157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66" y="2136157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2136157"/>
            <a:ext cx="1995145" cy="2372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3295" y="623906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եզրագծերի Մորֆոլոգիական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926215" y="2870200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4" y="2870200"/>
            <a:ext cx="2427212" cy="2319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70" y="23876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9205"/>
              </p:ext>
            </p:extLst>
          </p:nvPr>
        </p:nvGraphicFramePr>
        <p:xfrm>
          <a:off x="685801" y="4189942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57">
                  <a:extLst>
                    <a:ext uri="{9D8B030D-6E8A-4147-A177-3AD203B41FA5}">
                      <a16:colId xmlns:a16="http://schemas.microsoft.com/office/drawing/2014/main" xmlns="" val="3318161435"/>
                    </a:ext>
                  </a:extLst>
                </a:gridCol>
                <a:gridCol w="2640843">
                  <a:extLst>
                    <a:ext uri="{9D8B030D-6E8A-4147-A177-3AD203B41FA5}">
                      <a16:colId xmlns:a16="http://schemas.microsoft.com/office/drawing/2014/main" xmlns="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601" y="2065867"/>
            <a:ext cx="5929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օբյեկտների և ֆոնի գույները խմբավորված են </a:t>
            </a:r>
            <a:r>
              <a:rPr lang="en-US" sz="2400" dirty="0" smtClean="0"/>
              <a:t>2 </a:t>
            </a:r>
            <a:r>
              <a:rPr lang="hy-AM" sz="2400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2 տիպի լուսավոր օբյեկտներ մուգ ֆոնի վրա և գույները խմբավորված են </a:t>
            </a:r>
            <a:r>
              <a:rPr lang="en-US" sz="2400" dirty="0" smtClean="0"/>
              <a:t>3 </a:t>
            </a:r>
            <a:r>
              <a:rPr lang="hy-AM" sz="2400" dirty="0" smtClean="0"/>
              <a:t>գերիշխող գույներում։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257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513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hy-AM" dirty="0" smtClean="0"/>
              <a:t>Լցոնում Չորս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204355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Լցոնում ՈՒթ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94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/>
              <a:t> </a:t>
            </a:r>
            <a:r>
              <a:rPr lang="hy-AM" dirty="0" smtClean="0"/>
              <a:t>     Լցոնում</a:t>
            </a:r>
            <a:r>
              <a:rPr lang="en-US" dirty="0" smtClean="0"/>
              <a:t>(</a:t>
            </a:r>
            <a:r>
              <a:rPr lang="hy-AM" dirty="0"/>
              <a:t>ձախ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ձախ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hy-AM" dirty="0"/>
              <a:t>աջ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աջ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5422</TotalTime>
  <Words>436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Arial-BoldMT</vt:lpstr>
      <vt:lpstr>Calibri</vt:lpstr>
      <vt:lpstr>Calibri Light</vt:lpstr>
      <vt:lpstr>Cambria Math</vt:lpstr>
      <vt:lpstr>Sylfaen</vt:lpstr>
      <vt:lpstr>Times New Roman</vt:lpstr>
      <vt:lpstr>Celestial</vt:lpstr>
      <vt:lpstr>Պատկերների հետազոտում եվ օբյեկտների հայտնաբերում</vt:lpstr>
      <vt:lpstr>Խնդրի դրվածքԸ</vt:lpstr>
      <vt:lpstr>Պատկերի ՄորֆոլոգիաԿան մշակում Էրոզիա</vt:lpstr>
      <vt:lpstr>Պատկերի ՄորֆոլոգիաԿան մշակում ընդլայնում</vt:lpstr>
      <vt:lpstr> Պատկերի ՄորֆոլոգիաԿան մշակում Բացում եվ փակում</vt:lpstr>
      <vt:lpstr>եզրագծերի Մորֆոլոգիական Հայտնաբերում</vt:lpstr>
      <vt:lpstr>Սեգմենտավորում</vt:lpstr>
      <vt:lpstr>   Լցոնում Չորս Ուղղությամբ</vt:lpstr>
      <vt:lpstr>Լցոնում ՈՒթ Ուղղությամբ</vt:lpstr>
      <vt:lpstr>Լցոնում Ֆիքսված և Լողացող</vt:lpstr>
      <vt:lpstr>Պատկերի բուրգեր Գաուսիան բուրգեր</vt:lpstr>
      <vt:lpstr>Պատկերի բուրգեր Լապլասիան բուրգեր</vt:lpstr>
      <vt:lpstr>Պատկերների ձևափոխում Հոուֆ(Hough)-ի ձևափոխում</vt:lpstr>
      <vt:lpstr>Պատկերների ձևափոխում Հոուֆ(Hough)-ի ձևափոխում</vt:lpstr>
      <vt:lpstr>Օբյեկտների հԱյտնաբերումը</vt:lpstr>
      <vt:lpstr>Վիոլա Ջոհընս(Viola Johns) Օբյեկտների Հայտնաբերում</vt:lpstr>
      <vt:lpstr>Եզրակացություն</vt:lpstr>
      <vt:lpstr>Շնորհակալություն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248</cp:revision>
  <dcterms:created xsi:type="dcterms:W3CDTF">2014-09-12T02:08:24Z</dcterms:created>
  <dcterms:modified xsi:type="dcterms:W3CDTF">2017-05-21T17:29:51Z</dcterms:modified>
</cp:coreProperties>
</file>