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63" r:id="rId6"/>
    <p:sldId id="264" r:id="rId7"/>
    <p:sldId id="261" r:id="rId8"/>
    <p:sldId id="267" r:id="rId9"/>
    <p:sldId id="266" r:id="rId10"/>
    <p:sldId id="273" r:id="rId11"/>
    <p:sldId id="272" r:id="rId12"/>
    <p:sldId id="271" r:id="rId13"/>
    <p:sldId id="270" r:id="rId14"/>
    <p:sldId id="269" r:id="rId15"/>
    <p:sldId id="268" r:id="rId16"/>
    <p:sldId id="265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92" d="100"/>
          <a:sy n="92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5C09D-E245-48FB-89F4-1FC6DB8B2588}" type="datetimeFigureOut">
              <a:rPr lang="en-US"/>
              <a:t>5/9/2017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DB6F54-822B-449E-9F3E-1F6CD1E26A6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97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Պատկերների հետազոտում եվ օբյեկտների հայտնաբերում</a:t>
            </a:r>
            <a:endParaRPr lang="en-US" dirty="0">
              <a:solidFill>
                <a:srgbClr val="FFFFFF"/>
              </a:solidFill>
              <a:latin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dirty="0"/>
              <a:t>Լցոնում </a:t>
            </a:r>
            <a:r>
              <a:rPr lang="en-US" dirty="0" smtClean="0"/>
              <a:t>8 </a:t>
            </a:r>
            <a:r>
              <a:rPr lang="hy-AM" dirty="0"/>
              <a:t>Ուղղությամբ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725" y="3644900"/>
            <a:ext cx="1371600" cy="1371600"/>
          </a:xfrm>
        </p:spPr>
      </p:pic>
    </p:spTree>
    <p:extLst>
      <p:ext uri="{BB962C8B-B14F-4D97-AF65-F5344CB8AC3E}">
        <p14:creationId xmlns:p14="http://schemas.microsoft.com/office/powerpoint/2010/main" val="62056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y-AM" dirty="0" smtClean="0"/>
              <a:t>Պատկերի բուրգեր</a:t>
            </a:r>
            <a:br>
              <a:rPr lang="hy-AM" dirty="0" smtClean="0"/>
            </a:br>
            <a:r>
              <a:rPr lang="hy-AM" dirty="0" smtClean="0"/>
              <a:t>Գաուսիան բուրգեր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760274" y="3081595"/>
            <a:ext cx="284797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60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y-AM" dirty="0"/>
              <a:t>Պատկերի բուրգեր</a:t>
            </a:r>
            <a:br>
              <a:rPr lang="hy-AM" dirty="0"/>
            </a:br>
            <a:r>
              <a:rPr lang="hy-AM" dirty="0"/>
              <a:t>Գաուսիան բուրգեր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5801" y="2946929"/>
            <a:ext cx="3115328" cy="292100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600" y="3703505"/>
            <a:ext cx="2270871" cy="21644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8189" y="2946929"/>
            <a:ext cx="3091173" cy="289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91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y-AM" dirty="0"/>
              <a:t>Պատկերի բուրգեր</a:t>
            </a:r>
            <a:br>
              <a:rPr lang="hy-AM" dirty="0"/>
            </a:br>
            <a:r>
              <a:rPr lang="hy-AM" dirty="0" smtClean="0"/>
              <a:t>Լապլասիան բուրգեր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249" y="2788716"/>
            <a:ext cx="3150206" cy="2935280"/>
          </a:xfrm>
          <a:prstGeom prst="rect">
            <a:avLst/>
          </a:prstGeom>
        </p:spPr>
      </p:pic>
      <p:pic>
        <p:nvPicPr>
          <p:cNvPr id="8" name="Content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162" y="2788716"/>
            <a:ext cx="3115328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63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y-AM" dirty="0" smtClean="0"/>
              <a:t>Օբյեկտների հԱյտնաբերումը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Content Placeholder 13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135647179"/>
                  </p:ext>
                </p:extLst>
              </p:nvPr>
            </p:nvGraphicFramePr>
            <p:xfrm>
              <a:off x="685800" y="2946928"/>
              <a:ext cx="4997450" cy="2281064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999490">
                      <a:extLst>
                        <a:ext uri="{9D8B030D-6E8A-4147-A177-3AD203B41FA5}">
                          <a16:colId xmlns="" xmlns:a16="http://schemas.microsoft.com/office/drawing/2014/main" val="1216725777"/>
                        </a:ext>
                      </a:extLst>
                    </a:gridCol>
                    <a:gridCol w="999490">
                      <a:extLst>
                        <a:ext uri="{9D8B030D-6E8A-4147-A177-3AD203B41FA5}">
                          <a16:colId xmlns="" xmlns:a16="http://schemas.microsoft.com/office/drawing/2014/main" val="1506238522"/>
                        </a:ext>
                      </a:extLst>
                    </a:gridCol>
                    <a:gridCol w="999490">
                      <a:extLst>
                        <a:ext uri="{9D8B030D-6E8A-4147-A177-3AD203B41FA5}">
                          <a16:colId xmlns="" xmlns:a16="http://schemas.microsoft.com/office/drawing/2014/main" val="2836820485"/>
                        </a:ext>
                      </a:extLst>
                    </a:gridCol>
                    <a:gridCol w="999490">
                      <a:extLst>
                        <a:ext uri="{9D8B030D-6E8A-4147-A177-3AD203B41FA5}">
                          <a16:colId xmlns="" xmlns:a16="http://schemas.microsoft.com/office/drawing/2014/main" val="1651784423"/>
                        </a:ext>
                      </a:extLst>
                    </a:gridCol>
                    <a:gridCol w="999490">
                      <a:extLst>
                        <a:ext uri="{9D8B030D-6E8A-4147-A177-3AD203B41FA5}">
                          <a16:colId xmlns="" xmlns:a16="http://schemas.microsoft.com/office/drawing/2014/main" val="1257235431"/>
                        </a:ext>
                      </a:extLst>
                    </a:gridCol>
                  </a:tblGrid>
                  <a:tr h="543362"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Անուն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 dirty="0">
                              <a:effectLst/>
                            </a:rPr>
                            <a:t>Հասակ </a:t>
                          </a:r>
                          <a:r>
                            <a:rPr lang="en-US" sz="100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>
                                      <a:effectLst/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1000">
                                      <a:effectLst/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000" dirty="0">
                              <a:effectLst/>
                            </a:rPr>
                            <a:t>)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Մազեր </a:t>
                          </a:r>
                          <a:r>
                            <a:rPr lang="en-US" sz="100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>
                                      <a:effectLst/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100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000">
                              <a:effectLst/>
                            </a:rPr>
                            <a:t>)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Մորուք </a:t>
                          </a:r>
                          <a:r>
                            <a:rPr lang="en-US" sz="100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>
                                      <a:effectLst/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1000">
                                      <a:effectLst/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000">
                              <a:effectLst/>
                            </a:rPr>
                            <a:t>)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Սեռ</a:t>
                          </a:r>
                          <a:r>
                            <a:rPr lang="en-US" sz="1000">
                              <a:effectLst/>
                            </a:rPr>
                            <a:t> (f(x))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extLst>
                      <a:ext uri="{0D108BD9-81ED-4DB2-BD59-A6C34878D82A}">
                        <a16:rowId xmlns="" xmlns:a16="http://schemas.microsoft.com/office/drawing/2014/main" val="1324942624"/>
                      </a:ext>
                    </a:extLst>
                  </a:tr>
                  <a:tr h="289617"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Աննա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1.69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Երկար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Ա</a:t>
                          </a:r>
                          <a:r>
                            <a:rPr lang="en-US" sz="1000">
                              <a:effectLst/>
                            </a:rPr>
                            <a:t>նթրաշ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Կին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extLst>
                      <a:ext uri="{0D108BD9-81ED-4DB2-BD59-A6C34878D82A}">
                        <a16:rowId xmlns="" xmlns:a16="http://schemas.microsoft.com/office/drawing/2014/main" val="2491110305"/>
                      </a:ext>
                    </a:extLst>
                  </a:tr>
                  <a:tr h="289617"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Վահան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1.75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Կարճ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Ա</a:t>
                          </a:r>
                          <a:r>
                            <a:rPr lang="en-US" sz="1000">
                              <a:effectLst/>
                            </a:rPr>
                            <a:t>նթրաշ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Տղամարդ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extLst>
                      <a:ext uri="{0D108BD9-81ED-4DB2-BD59-A6C34878D82A}">
                        <a16:rowId xmlns="" xmlns:a16="http://schemas.microsoft.com/office/drawing/2014/main" val="1031351399"/>
                      </a:ext>
                    </a:extLst>
                  </a:tr>
                  <a:tr h="289617"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Գևորգ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1.80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Կարճ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Ա</a:t>
                          </a:r>
                          <a:r>
                            <a:rPr lang="en-US" sz="1000">
                              <a:effectLst/>
                            </a:rPr>
                            <a:t>նթրաշ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Տղամարդ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extLst>
                      <a:ext uri="{0D108BD9-81ED-4DB2-BD59-A6C34878D82A}">
                        <a16:rowId xmlns="" xmlns:a16="http://schemas.microsoft.com/office/drawing/2014/main" val="1041437350"/>
                      </a:ext>
                    </a:extLst>
                  </a:tr>
                  <a:tr h="289617"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Արամ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1.83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Կարճ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Թրաշով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Տղամարդ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extLst>
                      <a:ext uri="{0D108BD9-81ED-4DB2-BD59-A6C34878D82A}">
                        <a16:rowId xmlns="" xmlns:a16="http://schemas.microsoft.com/office/drawing/2014/main" val="2051532882"/>
                      </a:ext>
                    </a:extLst>
                  </a:tr>
                  <a:tr h="289617"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Սարա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1.77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Կարճ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Ա</a:t>
                          </a:r>
                          <a:r>
                            <a:rPr lang="en-US" sz="1000">
                              <a:effectLst/>
                            </a:rPr>
                            <a:t>նթրաշ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Կին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extLst>
                      <a:ext uri="{0D108BD9-81ED-4DB2-BD59-A6C34878D82A}">
                        <a16:rowId xmlns="" xmlns:a16="http://schemas.microsoft.com/office/drawing/2014/main" val="4146497862"/>
                      </a:ext>
                    </a:extLst>
                  </a:tr>
                  <a:tr h="289617">
                    <a:tc gridSpan="5"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  <a:tabLst>
                              <a:tab pos="2389505" algn="l"/>
                            </a:tabLst>
                          </a:pPr>
                          <a:r>
                            <a:rPr lang="hy-AM" sz="1000" dirty="0" smtClean="0">
                              <a:effectLst/>
                            </a:rPr>
                            <a:t>Սեռի </a:t>
                          </a:r>
                          <a:r>
                            <a:rPr lang="hy-AM" sz="1000" dirty="0">
                              <a:effectLst/>
                            </a:rPr>
                            <a:t>հայտնաբերման աղուսյակ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7665465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Content Placeholder 13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135647179"/>
                  </p:ext>
                </p:extLst>
              </p:nvPr>
            </p:nvGraphicFramePr>
            <p:xfrm>
              <a:off x="685800" y="2946928"/>
              <a:ext cx="4997450" cy="2281064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999490">
                      <a:extLst>
                        <a:ext uri="{9D8B030D-6E8A-4147-A177-3AD203B41FA5}">
                          <a16:colId xmlns:a16="http://schemas.microsoft.com/office/drawing/2014/main" val="1216725777"/>
                        </a:ext>
                      </a:extLst>
                    </a:gridCol>
                    <a:gridCol w="999490">
                      <a:extLst>
                        <a:ext uri="{9D8B030D-6E8A-4147-A177-3AD203B41FA5}">
                          <a16:colId xmlns:a16="http://schemas.microsoft.com/office/drawing/2014/main" val="1506238522"/>
                        </a:ext>
                      </a:extLst>
                    </a:gridCol>
                    <a:gridCol w="999490">
                      <a:extLst>
                        <a:ext uri="{9D8B030D-6E8A-4147-A177-3AD203B41FA5}">
                          <a16:colId xmlns:a16="http://schemas.microsoft.com/office/drawing/2014/main" val="2836820485"/>
                        </a:ext>
                      </a:extLst>
                    </a:gridCol>
                    <a:gridCol w="999490">
                      <a:extLst>
                        <a:ext uri="{9D8B030D-6E8A-4147-A177-3AD203B41FA5}">
                          <a16:colId xmlns:a16="http://schemas.microsoft.com/office/drawing/2014/main" val="1651784423"/>
                        </a:ext>
                      </a:extLst>
                    </a:gridCol>
                    <a:gridCol w="999490">
                      <a:extLst>
                        <a:ext uri="{9D8B030D-6E8A-4147-A177-3AD203B41FA5}">
                          <a16:colId xmlns:a16="http://schemas.microsoft.com/office/drawing/2014/main" val="1257235431"/>
                        </a:ext>
                      </a:extLst>
                    </a:gridCol>
                  </a:tblGrid>
                  <a:tr h="543362"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Անուն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7725" marR="57725" marT="0" marB="0">
                        <a:blipFill>
                          <a:blip r:embed="rId2"/>
                          <a:stretch>
                            <a:fillRect l="-100610" t="-1124" r="-303049" b="-3235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7725" marR="57725" marT="0" marB="0">
                        <a:blipFill>
                          <a:blip r:embed="rId2"/>
                          <a:stretch>
                            <a:fillRect l="-199394" t="-1124" r="-201212" b="-3235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7725" marR="57725" marT="0" marB="0">
                        <a:blipFill>
                          <a:blip r:embed="rId2"/>
                          <a:stretch>
                            <a:fillRect l="-301220" t="-1124" r="-102439" b="-3235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Սեռ</a:t>
                          </a:r>
                          <a:r>
                            <a:rPr lang="en-US" sz="1000">
                              <a:effectLst/>
                            </a:rPr>
                            <a:t> (f(x))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extLst>
                      <a:ext uri="{0D108BD9-81ED-4DB2-BD59-A6C34878D82A}">
                        <a16:rowId xmlns:a16="http://schemas.microsoft.com/office/drawing/2014/main" val="1324942624"/>
                      </a:ext>
                    </a:extLst>
                  </a:tr>
                  <a:tr h="289617"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Աննա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1.69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Երկար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Ա</a:t>
                          </a:r>
                          <a:r>
                            <a:rPr lang="en-US" sz="1000">
                              <a:effectLst/>
                            </a:rPr>
                            <a:t>նթրաշ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Կին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extLst>
                      <a:ext uri="{0D108BD9-81ED-4DB2-BD59-A6C34878D82A}">
                        <a16:rowId xmlns:a16="http://schemas.microsoft.com/office/drawing/2014/main" val="2491110305"/>
                      </a:ext>
                    </a:extLst>
                  </a:tr>
                  <a:tr h="289617"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Վահան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1.75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Կարճ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Ա</a:t>
                          </a:r>
                          <a:r>
                            <a:rPr lang="en-US" sz="1000">
                              <a:effectLst/>
                            </a:rPr>
                            <a:t>նթրաշ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Տղամարդ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extLst>
                      <a:ext uri="{0D108BD9-81ED-4DB2-BD59-A6C34878D82A}">
                        <a16:rowId xmlns:a16="http://schemas.microsoft.com/office/drawing/2014/main" val="1031351399"/>
                      </a:ext>
                    </a:extLst>
                  </a:tr>
                  <a:tr h="289617"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Գևորգ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1.80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Կարճ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Ա</a:t>
                          </a:r>
                          <a:r>
                            <a:rPr lang="en-US" sz="1000">
                              <a:effectLst/>
                            </a:rPr>
                            <a:t>նթրաշ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Տղամարդ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extLst>
                      <a:ext uri="{0D108BD9-81ED-4DB2-BD59-A6C34878D82A}">
                        <a16:rowId xmlns:a16="http://schemas.microsoft.com/office/drawing/2014/main" val="1041437350"/>
                      </a:ext>
                    </a:extLst>
                  </a:tr>
                  <a:tr h="289617"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Արամ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1.83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Կարճ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Թրաշով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Տղամարդ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extLst>
                      <a:ext uri="{0D108BD9-81ED-4DB2-BD59-A6C34878D82A}">
                        <a16:rowId xmlns:a16="http://schemas.microsoft.com/office/drawing/2014/main" val="2051532882"/>
                      </a:ext>
                    </a:extLst>
                  </a:tr>
                  <a:tr h="289617"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Սարա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1.77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Կարճ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Ա</a:t>
                          </a:r>
                          <a:r>
                            <a:rPr lang="en-US" sz="1000">
                              <a:effectLst/>
                            </a:rPr>
                            <a:t>նթրաշ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Կին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extLst>
                      <a:ext uri="{0D108BD9-81ED-4DB2-BD59-A6C34878D82A}">
                        <a16:rowId xmlns:a16="http://schemas.microsoft.com/office/drawing/2014/main" val="4146497862"/>
                      </a:ext>
                    </a:extLst>
                  </a:tr>
                  <a:tr h="289617">
                    <a:tc gridSpan="5"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  <a:tabLst>
                              <a:tab pos="2389505" algn="l"/>
                            </a:tabLst>
                          </a:pPr>
                          <a:r>
                            <a:rPr lang="hy-AM" sz="1000" dirty="0" smtClean="0">
                              <a:effectLst/>
                            </a:rPr>
                            <a:t>Սեռի </a:t>
                          </a:r>
                          <a:r>
                            <a:rPr lang="hy-AM" sz="1000" dirty="0">
                              <a:effectLst/>
                            </a:rPr>
                            <a:t>հայտնաբերման աղուսյակ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65465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1352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y-AM" dirty="0"/>
              <a:t>Վիոլա </a:t>
            </a:r>
            <a:r>
              <a:rPr lang="hy-AM" dirty="0" smtClean="0"/>
              <a:t>Ջոհընս</a:t>
            </a:r>
            <a:r>
              <a:rPr lang="en-US" dirty="0" smtClean="0"/>
              <a:t>(</a:t>
            </a:r>
            <a:r>
              <a:rPr lang="en-US" dirty="0"/>
              <a:t>Viola Johns</a:t>
            </a:r>
            <a:r>
              <a:rPr lang="en-US" dirty="0" smtClean="0"/>
              <a:t>) </a:t>
            </a:r>
            <a:r>
              <a:rPr lang="hy-AM" dirty="0"/>
              <a:t>Օբյեկտների Հայտնաբերում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0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i="1" dirty="0"/>
              <a:t>Հաարի</a:t>
            </a:r>
            <a:r>
              <a:rPr lang="en-US" i="1" dirty="0"/>
              <a:t>(</a:t>
            </a:r>
            <a:r>
              <a:rPr lang="en-US" i="1" dirty="0" err="1"/>
              <a:t>Haar</a:t>
            </a:r>
            <a:r>
              <a:rPr lang="en-US" i="1" dirty="0"/>
              <a:t>) </a:t>
            </a:r>
            <a:r>
              <a:rPr lang="hy-AM" i="1" dirty="0"/>
              <a:t>հատկություններ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haar featu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2065867"/>
            <a:ext cx="5137682" cy="432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64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y-AM" i="1" dirty="0"/>
              <a:t>Պատկերը ինտեգրալ պատկերի վերածելու օրինակ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8708369"/>
              </p:ext>
            </p:extLst>
          </p:nvPr>
        </p:nvGraphicFramePr>
        <p:xfrm>
          <a:off x="973670" y="3067165"/>
          <a:ext cx="2460914" cy="21727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20021"/>
                <a:gridCol w="820021"/>
                <a:gridCol w="820872"/>
              </a:tblGrid>
              <a:tr h="543175"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y-AM" sz="1200" dirty="0">
                          <a:effectLst/>
                        </a:rPr>
                        <a:t>1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y-AM" sz="1200" dirty="0">
                          <a:effectLst/>
                        </a:rPr>
                        <a:t>1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y-AM" sz="1200">
                          <a:effectLst/>
                        </a:rPr>
                        <a:t>1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543175"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y-AM" sz="1200" dirty="0">
                          <a:effectLst/>
                        </a:rPr>
                        <a:t>1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y-AM" sz="1200">
                          <a:effectLst/>
                        </a:rPr>
                        <a:t>1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y-AM" sz="1200">
                          <a:effectLst/>
                        </a:rPr>
                        <a:t>1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543175"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y-AM" sz="1200" dirty="0">
                          <a:effectLst/>
                        </a:rPr>
                        <a:t>1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y-AM" sz="1200">
                          <a:effectLst/>
                        </a:rPr>
                        <a:t>1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y-AM" sz="1200" dirty="0">
                          <a:effectLst/>
                        </a:rPr>
                        <a:t>1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543175">
                <a:tc gridSpan="3"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y-AM" sz="1400" dirty="0" smtClean="0">
                          <a:effectLst/>
                        </a:rPr>
                        <a:t>Մուտքային</a:t>
                      </a:r>
                      <a:r>
                        <a:rPr lang="hy-AM" sz="1400" baseline="0" dirty="0" smtClean="0">
                          <a:effectLst/>
                        </a:rPr>
                        <a:t> պատկեր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n-US" sz="1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n-US" sz="1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850349241"/>
              </p:ext>
            </p:extLst>
          </p:nvPr>
        </p:nvGraphicFramePr>
        <p:xfrm>
          <a:off x="4260852" y="3067165"/>
          <a:ext cx="2669883" cy="21727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89653"/>
                <a:gridCol w="889653"/>
                <a:gridCol w="890577"/>
              </a:tblGrid>
              <a:tr h="543175"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543175"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en-US" sz="1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543175"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3</a:t>
                      </a:r>
                      <a:endParaRPr lang="en-US" sz="1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6</a:t>
                      </a:r>
                      <a:endParaRPr lang="en-US" sz="1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9</a:t>
                      </a:r>
                      <a:endParaRPr lang="en-US" sz="1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543175">
                <a:tc gridSpan="3"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y-AM" sz="1400" dirty="0" smtClean="0">
                          <a:effectLst/>
                        </a:rPr>
                        <a:t>Ինտեգրալ պատկեր</a:t>
                      </a:r>
                      <a:endParaRPr lang="en-US" sz="14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n-US" sz="1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n-US" sz="1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883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dirty="0"/>
              <a:t>ԱդաԲուստ</a:t>
            </a:r>
            <a:r>
              <a:rPr lang="en-US" dirty="0"/>
              <a:t>(</a:t>
            </a:r>
            <a:r>
              <a:rPr lang="hy-AM" dirty="0"/>
              <a:t>AdaBoost</a:t>
            </a:r>
            <a:r>
              <a:rPr lang="en-US" dirty="0" smtClean="0"/>
              <a:t>)</a:t>
            </a:r>
            <a:r>
              <a:rPr lang="hy-AM" dirty="0" smtClean="0"/>
              <a:t> մետա-ալգորիթմ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H(x) = sign(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/>
                          <m:t>α</m:t>
                        </m:r>
                      </m:e>
                      <m:sub>
                        <m:r>
                          <a:rPr lang="en-US" i="1"/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h</m:t>
                        </m:r>
                      </m:e>
                      <m:sub>
                        <m:r>
                          <a:rPr lang="en-US" i="1"/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(x)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/>
                          <m:t>α</m:t>
                        </m:r>
                      </m:e>
                      <m:sub>
                        <m:r>
                          <a:rPr lang="en-US" i="1"/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h</m:t>
                        </m:r>
                      </m:e>
                      <m:sub>
                        <m:r>
                          <a:rPr lang="en-US" i="1"/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(x) + …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/>
                          <m:t>α</m:t>
                        </m:r>
                      </m:e>
                      <m:sub>
                        <m:r>
                          <a:rPr lang="en-US" i="1"/>
                          <m:t>𝑇</m:t>
                        </m:r>
                      </m:sub>
                    </m:sSub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h</m:t>
                        </m:r>
                      </m:e>
                      <m:sub>
                        <m:r>
                          <a:rPr lang="en-US" i="1"/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(x))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855" t="-1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7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6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ՄորֆոլոգիաԿան</a:t>
            </a:r>
            <a:r>
              <a:rPr lang="en-US" dirty="0"/>
              <a:t> </a:t>
            </a:r>
            <a:r>
              <a:rPr lang="en-US" dirty="0" err="1"/>
              <a:t>Պատկերի</a:t>
            </a:r>
            <a:r>
              <a:rPr lang="en-US" dirty="0"/>
              <a:t> </a:t>
            </a:r>
            <a:r>
              <a:rPr lang="en-US" dirty="0" err="1" smtClean="0"/>
              <a:t>մշակում</a:t>
            </a:r>
            <a:r>
              <a:rPr lang="hy-AM" dirty="0" smtClean="0"/>
              <a:t/>
            </a:r>
            <a:br>
              <a:rPr lang="hy-AM" dirty="0" smtClean="0"/>
            </a:br>
            <a:r>
              <a:rPr lang="hy-AM" dirty="0" smtClean="0"/>
              <a:t>Էրոզիա</a:t>
            </a:r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 bwMode="auto">
          <a:xfrm>
            <a:off x="6096002" y="2963863"/>
            <a:ext cx="3235033" cy="292100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 bwMode="auto">
          <a:xfrm>
            <a:off x="973670" y="2963863"/>
            <a:ext cx="3607396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62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19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ՄորֆոլոգիաԿան</a:t>
            </a:r>
            <a:r>
              <a:rPr lang="en-US" dirty="0"/>
              <a:t> </a:t>
            </a:r>
            <a:r>
              <a:rPr lang="en-US" dirty="0" err="1"/>
              <a:t>Պատկերի</a:t>
            </a:r>
            <a:r>
              <a:rPr lang="en-US" dirty="0"/>
              <a:t> </a:t>
            </a:r>
            <a:r>
              <a:rPr lang="en-US" dirty="0" err="1"/>
              <a:t>մշակում</a:t>
            </a:r>
            <a:r>
              <a:rPr lang="en-US" dirty="0"/>
              <a:t> </a:t>
            </a:r>
            <a:r>
              <a:rPr lang="hy-AM" dirty="0" smtClean="0"/>
              <a:t>ընդլայնում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756" y="2955396"/>
            <a:ext cx="3172810" cy="2921000"/>
          </a:xfrm>
        </p:spPr>
      </p:pic>
      <p:pic>
        <p:nvPicPr>
          <p:cNvPr id="7" name="Content Placeholder 9"/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 bwMode="auto">
          <a:xfrm>
            <a:off x="1787436" y="2870200"/>
            <a:ext cx="2794177" cy="2921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267" y="2955396"/>
            <a:ext cx="2916845" cy="291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75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en-US" dirty="0" err="1"/>
              <a:t>ՄորֆոլոգիաԿան</a:t>
            </a:r>
            <a:r>
              <a:rPr lang="en-US" dirty="0"/>
              <a:t> </a:t>
            </a:r>
            <a:r>
              <a:rPr lang="en-US" dirty="0" err="1"/>
              <a:t>Պատկերի</a:t>
            </a:r>
            <a:r>
              <a:rPr lang="en-US" dirty="0"/>
              <a:t> </a:t>
            </a:r>
            <a:r>
              <a:rPr lang="en-US" dirty="0" err="1"/>
              <a:t>մշակում</a:t>
            </a:r>
            <a:r>
              <a:rPr lang="en-US" dirty="0"/>
              <a:t> </a:t>
            </a:r>
            <a:r>
              <a:rPr lang="hy-AM" dirty="0" smtClean="0"/>
              <a:t>Բացում եվ փակում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519" y="4619751"/>
            <a:ext cx="2410414" cy="2238249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481" y="4619751"/>
            <a:ext cx="2238249" cy="2238249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119892" y="2870199"/>
            <a:ext cx="3352800" cy="3890645"/>
          </a:xfrm>
          <a:prstGeom prst="rect">
            <a:avLst/>
          </a:prstGeom>
        </p:spPr>
      </p:pic>
      <p:pic>
        <p:nvPicPr>
          <p:cNvPr id="10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481" y="2226734"/>
            <a:ext cx="1743685" cy="2372360"/>
          </a:xfrm>
        </p:spPr>
      </p:pic>
      <p:pic>
        <p:nvPicPr>
          <p:cNvPr id="11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953" y="2226734"/>
            <a:ext cx="1995145" cy="2372360"/>
          </a:xfrm>
        </p:spPr>
      </p:pic>
    </p:spTree>
    <p:extLst>
      <p:ext uri="{BB962C8B-B14F-4D97-AF65-F5344CB8AC3E}">
        <p14:creationId xmlns:p14="http://schemas.microsoft.com/office/powerpoint/2010/main" val="1494055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dirty="0" smtClean="0"/>
              <a:t>Մորֆոլոգիական եզրագծերի Հայտնաբերում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 bwMode="auto">
          <a:xfrm>
            <a:off x="771876" y="2870200"/>
            <a:ext cx="4825298" cy="292100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3" y="2870200"/>
            <a:ext cx="2319986" cy="23199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409" y="2870200"/>
            <a:ext cx="2427212" cy="231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926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y-AM" dirty="0" smtClean="0"/>
              <a:t>Սեգմենտավորում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Image1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 bwMode="auto">
          <a:xfrm>
            <a:off x="685800" y="3343600"/>
            <a:ext cx="4997450" cy="197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27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dirty="0" smtClean="0"/>
              <a:t>Լցոնում</a:t>
            </a:r>
            <a:r>
              <a:rPr lang="en-US" dirty="0" smtClean="0"/>
              <a:t> </a:t>
            </a:r>
            <a:r>
              <a:rPr lang="hy-AM" dirty="0" smtClean="0"/>
              <a:t>Ֆիքսված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26" y="2870200"/>
            <a:ext cx="4313997" cy="292100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54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dirty="0" smtClean="0"/>
              <a:t>Լցոնում Լողացող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72" y="2870200"/>
            <a:ext cx="4292706" cy="292100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6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dirty="0" smtClean="0"/>
              <a:t>Լցոնում 4</a:t>
            </a:r>
            <a:r>
              <a:rPr lang="en-US" dirty="0" smtClean="0"/>
              <a:t> </a:t>
            </a:r>
            <a:r>
              <a:rPr lang="hy-AM" dirty="0" smtClean="0"/>
              <a:t>Ուղղությամբ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0281" y="2870201"/>
            <a:ext cx="6098536" cy="2920998"/>
          </a:xfrm>
        </p:spPr>
        <p:txBody>
          <a:bodyPr/>
          <a:lstStyle/>
          <a:p>
            <a:r>
              <a:rPr lang="hy-AM" b="1" dirty="0" smtClean="0"/>
              <a:t>Լցոնում</a:t>
            </a:r>
            <a:r>
              <a:rPr lang="en-US" dirty="0" smtClean="0"/>
              <a:t>(</a:t>
            </a:r>
            <a:r>
              <a:rPr lang="hy-AM" sz="1600" dirty="0" smtClean="0"/>
              <a:t>էլեմենտ,փոփոխվող գույն,լցոնման գույն</a:t>
            </a:r>
            <a:r>
              <a:rPr lang="en-US" dirty="0" smtClean="0"/>
              <a:t>)</a:t>
            </a:r>
            <a:endParaRPr lang="hy-AM" dirty="0" smtClean="0"/>
          </a:p>
          <a:p>
            <a:pPr marL="342900" indent="-342900">
              <a:buFont typeface="+mj-lt"/>
              <a:buAutoNum type="arabicPeriod"/>
            </a:pPr>
            <a:r>
              <a:rPr lang="hy-AM" dirty="0" smtClean="0"/>
              <a:t>Եթե էլեմենտի գույնը չի համապատասխանւոմ փոփոխվող գույնին ուրեմն վերադարձ։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725" y="3644900"/>
            <a:ext cx="1371600" cy="1371600"/>
          </a:xfrm>
        </p:spPr>
      </p:pic>
    </p:spTree>
    <p:extLst>
      <p:ext uri="{BB962C8B-B14F-4D97-AF65-F5344CB8AC3E}">
        <p14:creationId xmlns:p14="http://schemas.microsoft.com/office/powerpoint/2010/main" val="360091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2760</TotalTime>
  <Words>156</Words>
  <Application>Microsoft Office PowerPoint</Application>
  <PresentationFormat>Widescreen</PresentationFormat>
  <Paragraphs>72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Celestial</vt:lpstr>
      <vt:lpstr>Պատկերների հետազոտում եվ օբյեկտների հայտնաբերում</vt:lpstr>
      <vt:lpstr>ՄորֆոլոգիաԿան Պատկերի մշակում Էրոզիա</vt:lpstr>
      <vt:lpstr>ՄորֆոլոգիաԿան Պատկերի մշակում ընդլայնում</vt:lpstr>
      <vt:lpstr> ՄորֆոլոգիաԿան Պատկերի մշակում Բացում եվ փակում</vt:lpstr>
      <vt:lpstr>Մորֆոլոգիական եզրագծերի Հայտնաբերում</vt:lpstr>
      <vt:lpstr>Սեգմենտավորում</vt:lpstr>
      <vt:lpstr>Լցոնում Ֆիքսված</vt:lpstr>
      <vt:lpstr>Լցոնում Լողացող</vt:lpstr>
      <vt:lpstr>Լցոնում 4 Ուղղությամբ</vt:lpstr>
      <vt:lpstr>Լցոնում 8 Ուղղությամբ</vt:lpstr>
      <vt:lpstr>Պատկերի բուրգեր Գաուսիան բուրգեր</vt:lpstr>
      <vt:lpstr>Պատկերի բուրգեր Գաուսիան բուրգեր</vt:lpstr>
      <vt:lpstr>Պատկերի բուրգեր Լապլասիան բուրգեր</vt:lpstr>
      <vt:lpstr>Օբյեկտների հԱյտնաբերումը</vt:lpstr>
      <vt:lpstr>Վիոլա Ջոհընս(Viola Johns) Օբյեկտների Հայտնաբերում</vt:lpstr>
      <vt:lpstr>Հաարի(Haar) հատկություններ </vt:lpstr>
      <vt:lpstr>Պատկերը ինտեգրալ պատկերի վերածելու օրինակ</vt:lpstr>
      <vt:lpstr>ԱդաԲուստ(AdaBoost) մետա-ալգորիթմ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CGev</cp:lastModifiedBy>
  <cp:revision>54</cp:revision>
  <dcterms:created xsi:type="dcterms:W3CDTF">2014-09-12T02:08:24Z</dcterms:created>
  <dcterms:modified xsi:type="dcterms:W3CDTF">2017-05-09T18:15:45Z</dcterms:modified>
</cp:coreProperties>
</file>