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58" r:id="rId4"/>
    <p:sldId id="259" r:id="rId5"/>
    <p:sldId id="260" r:id="rId6"/>
    <p:sldId id="263" r:id="rId7"/>
    <p:sldId id="264" r:id="rId8"/>
    <p:sldId id="266" r:id="rId9"/>
    <p:sldId id="273" r:id="rId10"/>
    <p:sldId id="261" r:id="rId11"/>
    <p:sldId id="272" r:id="rId12"/>
    <p:sldId id="271" r:id="rId13"/>
    <p:sldId id="270" r:id="rId14"/>
    <p:sldId id="276" r:id="rId15"/>
    <p:sldId id="278" r:id="rId16"/>
    <p:sldId id="269" r:id="rId17"/>
    <p:sldId id="268" r:id="rId18"/>
    <p:sldId id="265" r:id="rId19"/>
    <p:sldId id="274" r:id="rId20"/>
    <p:sldId id="275" r:id="rId21"/>
    <p:sldId id="277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C09D-E245-48FB-89F4-1FC6DB8B2588}" type="datetimeFigureOut">
              <a:rPr lang="en-US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6F54-822B-449E-9F3E-1F6CD1E26A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1063" y="2411076"/>
            <a:ext cx="7197726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Պատկերների հետազոտում եվ օբյեկտների հայտնաբերում</a:t>
            </a:r>
            <a:endParaRPr lang="en-US" dirty="0">
              <a:solidFill>
                <a:srgbClr val="FFFFFF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Լցոնում</a:t>
            </a:r>
            <a:r>
              <a:rPr lang="en-US" dirty="0" smtClean="0"/>
              <a:t> </a:t>
            </a:r>
            <a:r>
              <a:rPr lang="hy-AM" dirty="0" smtClean="0"/>
              <a:t>Ֆիքսված</a:t>
            </a:r>
            <a:r>
              <a:rPr lang="en-US" dirty="0" smtClean="0"/>
              <a:t> </a:t>
            </a:r>
            <a:r>
              <a:rPr lang="hy-AM" dirty="0" smtClean="0"/>
              <a:t>և Լողացող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1" y="2334741"/>
            <a:ext cx="4313997" cy="2921000"/>
          </a:xfrm>
        </p:spPr>
      </p:pic>
      <p:pic>
        <p:nvPicPr>
          <p:cNvPr id="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87" y="2334741"/>
            <a:ext cx="4292706" cy="2921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334742"/>
            <a:ext cx="2231811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Պատկերի բուրգեր</a:t>
            </a:r>
            <a:br>
              <a:rPr lang="hy-AM" dirty="0" smtClean="0"/>
            </a:br>
            <a:r>
              <a:rPr lang="hy-AM" dirty="0" smtClean="0"/>
              <a:t>Գաուսիան բուրգեր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2847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/>
              <a:t>Գաուսիան բուրգեր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2946929"/>
            <a:ext cx="3115328" cy="292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00" y="3703505"/>
            <a:ext cx="2270871" cy="216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89" y="2946929"/>
            <a:ext cx="3091173" cy="28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 smtClean="0"/>
              <a:t>Լապլասիան բուրգեր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16" y="2517782"/>
            <a:ext cx="3150206" cy="293528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185" y="2517782"/>
            <a:ext cx="311532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 smtClean="0"/>
              <a:t>(Hough)-</a:t>
            </a:r>
            <a:r>
              <a:rPr lang="hy-AM" dirty="0" smtClean="0"/>
              <a:t>ի գծերի հայտնաբերում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1913" y="2503567"/>
            <a:ext cx="8839200" cy="29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 smtClean="0"/>
              <a:t>ձևափոխում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y-AM" dirty="0" smtClean="0"/>
              <a:t>Հոուֆ</a:t>
            </a:r>
            <a:r>
              <a:rPr lang="en-US" dirty="0" smtClean="0"/>
              <a:t>(Hough)</a:t>
            </a:r>
            <a:r>
              <a:rPr lang="hy-AM" dirty="0" smtClean="0"/>
              <a:t> շրջանների հայտնաբերում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8471" y="2065867"/>
            <a:ext cx="5353720" cy="37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Օբյեկտների հԱյտնաբերումը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35647179"/>
                  </p:ext>
                </p:extLst>
              </p:nvPr>
            </p:nvGraphicFramePr>
            <p:xfrm>
              <a:off x="685800" y="2946928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xmlns="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Հասակ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Մազեր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Մորուք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Թրաշով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66546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35647179"/>
                  </p:ext>
                </p:extLst>
              </p:nvPr>
            </p:nvGraphicFramePr>
            <p:xfrm>
              <a:off x="685800" y="2946928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Անուն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00610" t="-1124" r="-303049" b="-32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99394" t="-1124" r="-201212" b="-32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301220" t="-1124" r="-102439" b="-32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Աննա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Երկար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1.75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Թրաշով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5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Վիոլա </a:t>
            </a:r>
            <a:r>
              <a:rPr lang="hy-AM" dirty="0" smtClean="0"/>
              <a:t>Ջոհընս</a:t>
            </a:r>
            <a:r>
              <a:rPr lang="en-US" dirty="0" smtClean="0"/>
              <a:t>(</a:t>
            </a:r>
            <a:r>
              <a:rPr lang="en-US" dirty="0"/>
              <a:t>Viola Johns</a:t>
            </a:r>
            <a:r>
              <a:rPr lang="en-US" dirty="0" smtClean="0"/>
              <a:t>) </a:t>
            </a:r>
            <a:r>
              <a:rPr lang="hy-AM" dirty="0"/>
              <a:t>Օբյեկտների Հայտնաբերում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799" y="2867891"/>
            <a:ext cx="10453255" cy="36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i="1" dirty="0"/>
              <a:t>Հաարի</a:t>
            </a:r>
            <a:r>
              <a:rPr lang="en-US" i="1" dirty="0"/>
              <a:t>(</a:t>
            </a:r>
            <a:r>
              <a:rPr lang="en-US" i="1" dirty="0" err="1"/>
              <a:t>Haar</a:t>
            </a:r>
            <a:r>
              <a:rPr lang="en-US" i="1" dirty="0"/>
              <a:t>) </a:t>
            </a:r>
            <a:r>
              <a:rPr lang="hy-AM" i="1" dirty="0"/>
              <a:t>հատկություններ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haar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02257"/>
            <a:ext cx="5137682" cy="43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i="1" dirty="0"/>
              <a:t>Պատկերը ինտեգրալ պատկերի վերածելու օրինակ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708369"/>
              </p:ext>
            </p:extLst>
          </p:nvPr>
        </p:nvGraphicFramePr>
        <p:xfrm>
          <a:off x="973670" y="3067165"/>
          <a:ext cx="2460914" cy="2172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0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0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0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3175">
                <a:tc gridSpan="3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400" dirty="0" smtClean="0">
                          <a:effectLst/>
                        </a:rPr>
                        <a:t>Մուտքային</a:t>
                      </a:r>
                      <a:r>
                        <a:rPr lang="hy-AM" sz="1400" baseline="0" dirty="0" smtClean="0">
                          <a:effectLst/>
                        </a:rPr>
                        <a:t> պատկեր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50349241"/>
              </p:ext>
            </p:extLst>
          </p:nvPr>
        </p:nvGraphicFramePr>
        <p:xfrm>
          <a:off x="4260852" y="3067165"/>
          <a:ext cx="2669883" cy="2172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9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3175">
                <a:tc gridSpan="3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400" dirty="0" smtClean="0">
                          <a:effectLst/>
                        </a:rPr>
                        <a:t>Ինտեգրալ պատկեր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8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Խնդրի </a:t>
            </a:r>
            <a:r>
              <a:rPr lang="hy-AM" dirty="0" smtClean="0"/>
              <a:t>դրվածք</a:t>
            </a:r>
            <a:r>
              <a:rPr lang="hy-AM" dirty="0"/>
              <a:t>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065867"/>
            <a:ext cx="8710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Ուսումնասիրել պատկերների հետ </a:t>
            </a:r>
            <a:r>
              <a:rPr lang="hy-AM" dirty="0" smtClean="0"/>
              <a:t>աշխատանքը, որի արդյունքում </a:t>
            </a:r>
            <a:r>
              <a:rPr lang="hy-AM" dirty="0" smtClean="0"/>
              <a:t>ստեղծել ծրագիր, որը կտա հետևյալ հնարավորությունները՝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վերբեռնել պատկերը, </a:t>
            </a:r>
            <a:r>
              <a:rPr lang="hy-AM" dirty="0" smtClean="0"/>
              <a:t>որի վրա </a:t>
            </a:r>
            <a:r>
              <a:rPr lang="hy-AM" dirty="0" smtClean="0"/>
              <a:t>կատարել </a:t>
            </a:r>
            <a:r>
              <a:rPr lang="hy-AM" dirty="0" smtClean="0"/>
              <a:t>որոշակի փոփոխություններ</a:t>
            </a:r>
            <a:r>
              <a:rPr lang="en-US" dirty="0" smtClean="0"/>
              <a:t>(</a:t>
            </a:r>
            <a:r>
              <a:rPr lang="hy-AM" dirty="0"/>
              <a:t>իրագործել որոշակի ալգորիթմներ օգտագործողի մուտքագրած </a:t>
            </a:r>
            <a:r>
              <a:rPr lang="hy-AM" dirty="0" smtClean="0"/>
              <a:t>արժեքներով</a:t>
            </a:r>
            <a:r>
              <a:rPr lang="en-US" dirty="0" smtClean="0"/>
              <a:t>)</a:t>
            </a:r>
            <a:r>
              <a:rPr lang="hy-AM" dirty="0" smtClean="0"/>
              <a:t> և տեսնել արդյունքը նոր </a:t>
            </a:r>
            <a:r>
              <a:rPr lang="hy-AM" dirty="0" smtClean="0"/>
              <a:t>պատկերում</a:t>
            </a:r>
            <a:endParaRPr lang="hy-AM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մեծացնել </a:t>
            </a:r>
            <a:r>
              <a:rPr lang="hy-AM" dirty="0" smtClean="0"/>
              <a:t>և </a:t>
            </a:r>
            <a:r>
              <a:rPr lang="hy-AM" dirty="0" smtClean="0"/>
              <a:t>փոքրացնել </a:t>
            </a:r>
            <a:r>
              <a:rPr lang="hy-AM" dirty="0" smtClean="0"/>
              <a:t>վերբեռնած պատկերի չափերը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վերբեռնած պատկերի մեջ </a:t>
            </a:r>
            <a:r>
              <a:rPr lang="hy-AM" dirty="0" smtClean="0"/>
              <a:t>հայտնաբերել </a:t>
            </a:r>
            <a:r>
              <a:rPr lang="hy-AM" dirty="0" smtClean="0"/>
              <a:t>ուղիղ գծերը, շրջանագծերը,օբյեկտների եզրագծերը, </a:t>
            </a:r>
            <a:r>
              <a:rPr lang="hy-AM" dirty="0" smtClean="0"/>
              <a:t>կարողանալ </a:t>
            </a:r>
            <a:r>
              <a:rPr lang="hy-AM" dirty="0" smtClean="0"/>
              <a:t>առանձնացնել մարդու դեմքը </a:t>
            </a:r>
            <a:r>
              <a:rPr lang="hy-AM" dirty="0" smtClean="0"/>
              <a:t>պատկերից։</a:t>
            </a:r>
            <a:endParaRPr lang="hy-AM" dirty="0" smtClean="0"/>
          </a:p>
        </p:txBody>
      </p:sp>
    </p:spTree>
    <p:extLst>
      <p:ext uri="{BB962C8B-B14F-4D97-AF65-F5344CB8AC3E}">
        <p14:creationId xmlns:p14="http://schemas.microsoft.com/office/powerpoint/2010/main" val="9401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ԱդաԲուստ</a:t>
            </a:r>
            <a:r>
              <a:rPr lang="en-US" dirty="0"/>
              <a:t>(</a:t>
            </a:r>
            <a:r>
              <a:rPr lang="hy-AM" dirty="0"/>
              <a:t>AdaBoost</a:t>
            </a:r>
            <a:r>
              <a:rPr lang="en-US" dirty="0" smtClean="0"/>
              <a:t>)</a:t>
            </a:r>
            <a:r>
              <a:rPr lang="hy-AM" dirty="0" smtClean="0"/>
              <a:t> մետա-ալգորիթմ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H(x)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(x)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(x)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(x))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855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5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Եզրակացություն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Հարցեր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/>
              <a:t>Էրոզիա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8083" y="2065867"/>
            <a:ext cx="4633807" cy="335301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58954" y="2065867"/>
            <a:ext cx="3486772" cy="33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մշակում</a:t>
            </a:r>
            <a:r>
              <a:rPr lang="en-US" dirty="0"/>
              <a:t> </a:t>
            </a:r>
            <a:r>
              <a:rPr lang="hy-AM" dirty="0" smtClean="0"/>
              <a:t>ընդլայնում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05" y="2427541"/>
            <a:ext cx="3172810" cy="2921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7" y="2431696"/>
            <a:ext cx="2916845" cy="29168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5801" y="2431696"/>
            <a:ext cx="3405349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մշակում</a:t>
            </a:r>
            <a:r>
              <a:rPr lang="en-US" dirty="0"/>
              <a:t> </a:t>
            </a:r>
            <a:r>
              <a:rPr lang="hy-AM" dirty="0" smtClean="0"/>
              <a:t>Բացում եվ փակում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7" y="4619751"/>
            <a:ext cx="2410414" cy="223824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06" y="4619751"/>
            <a:ext cx="2238249" cy="223824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19892" y="2226735"/>
            <a:ext cx="3185283" cy="4534110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6" y="2226734"/>
            <a:ext cx="1743685" cy="2372360"/>
          </a:xfrm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05" y="2226734"/>
            <a:ext cx="1995145" cy="2372360"/>
          </a:xfrm>
        </p:spPr>
      </p:pic>
    </p:spTree>
    <p:extLst>
      <p:ext uri="{BB962C8B-B14F-4D97-AF65-F5344CB8AC3E}">
        <p14:creationId xmlns:p14="http://schemas.microsoft.com/office/powerpoint/2010/main" val="1494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Մորֆոլոգիական եզրագծերի Հայտնաբերում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88352" y="2269186"/>
            <a:ext cx="4825298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36" y="2870200"/>
            <a:ext cx="2319986" cy="2319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22" y="2870200"/>
            <a:ext cx="2427212" cy="23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1000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Սեգմենտավորում</a:t>
            </a:r>
            <a:endParaRPr lang="en-US" dirty="0"/>
          </a:p>
        </p:txBody>
      </p:sp>
      <p:pic>
        <p:nvPicPr>
          <p:cNvPr id="11" name="Image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802" y="2065867"/>
            <a:ext cx="5762625" cy="2276475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09340"/>
              </p:ext>
            </p:extLst>
          </p:nvPr>
        </p:nvGraphicFramePr>
        <p:xfrm>
          <a:off x="685801" y="4342342"/>
          <a:ext cx="5762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xmlns="" val="3318161435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xmlns="" val="412724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Ա</a:t>
                      </a:r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/>
                        <a:t>Բ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026152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69241" y="2065867"/>
            <a:ext cx="5342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Լուսավոր օբյեկտները մուգ ֆոնի վրա։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օբյեկտների և ֆոնի գույները խմբավորված են </a:t>
            </a:r>
            <a:r>
              <a:rPr lang="en-US" dirty="0" smtClean="0"/>
              <a:t>2 </a:t>
            </a:r>
            <a:r>
              <a:rPr lang="hy-AM" dirty="0" smtClean="0"/>
              <a:t>գերիշխող գույներում։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2 տիպի լուսավոր օբյեկտներ մուգ ֆոնի վրա և գույները խմբավորված են </a:t>
            </a:r>
            <a:r>
              <a:rPr lang="en-US" dirty="0" smtClean="0"/>
              <a:t>3 </a:t>
            </a:r>
            <a:r>
              <a:rPr lang="hy-AM" dirty="0" smtClean="0"/>
              <a:t>գերիշխող գույներում։</a:t>
            </a:r>
          </a:p>
        </p:txBody>
      </p:sp>
    </p:spTree>
    <p:extLst>
      <p:ext uri="{BB962C8B-B14F-4D97-AF65-F5344CB8AC3E}">
        <p14:creationId xmlns:p14="http://schemas.microsoft.com/office/powerpoint/2010/main" val="153327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Լցոնում 4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246033"/>
          </a:xfrm>
        </p:spPr>
        <p:txBody>
          <a:bodyPr>
            <a:normAutofit/>
          </a:bodyPr>
          <a:lstStyle/>
          <a:p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sz="1600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36009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Լցոնում </a:t>
            </a:r>
            <a:r>
              <a:rPr lang="en-US" dirty="0" smtClean="0"/>
              <a:t>8 </a:t>
            </a:r>
            <a:r>
              <a:rPr lang="hy-AM" dirty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2283" y="2065867"/>
            <a:ext cx="9043984" cy="4318000"/>
          </a:xfrm>
        </p:spPr>
        <p:txBody>
          <a:bodyPr>
            <a:normAutofit fontScale="92500" lnSpcReduction="20000"/>
          </a:bodyPr>
          <a:lstStyle/>
          <a:p>
            <a:r>
              <a:rPr lang="hy-AM" b="1" dirty="0"/>
              <a:t>Լցոնում</a:t>
            </a:r>
            <a:r>
              <a:rPr lang="en-US" dirty="0"/>
              <a:t>(</a:t>
            </a:r>
            <a:r>
              <a:rPr lang="hy-AM" sz="1600" dirty="0"/>
              <a:t>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Եթե էլեմենտի գույնը չի համապատասխանւոմ փոփոխվող գույնին ուրեմն վերադարձ։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Էլեմենտի </a:t>
            </a:r>
            <a:r>
              <a:rPr lang="hy-AM" dirty="0" smtClean="0"/>
              <a:t>փոխել </a:t>
            </a:r>
            <a:r>
              <a:rPr lang="hy-AM" dirty="0"/>
              <a:t>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b="1" dirty="0"/>
              <a:t>Լցոնում</a:t>
            </a:r>
            <a:r>
              <a:rPr lang="en-US" dirty="0"/>
              <a:t>(</a:t>
            </a:r>
            <a:r>
              <a:rPr lang="hy-AM" dirty="0" smtClean="0"/>
              <a:t>ձախ </a:t>
            </a:r>
            <a:r>
              <a:rPr lang="hy-AM" dirty="0"/>
              <a:t>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</a:t>
            </a:r>
            <a:r>
              <a:rPr lang="hy-AM" dirty="0" smtClean="0"/>
              <a:t>   </a:t>
            </a:r>
            <a:r>
              <a:rPr lang="hy-AM" b="1" dirty="0"/>
              <a:t>Լցոնում</a:t>
            </a:r>
            <a:r>
              <a:rPr lang="en-US" dirty="0"/>
              <a:t>(</a:t>
            </a:r>
            <a:r>
              <a:rPr lang="hy-AM" dirty="0"/>
              <a:t>աջ 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/>
              <a:t>(</a:t>
            </a:r>
            <a:r>
              <a:rPr lang="hy-AM" dirty="0"/>
              <a:t>վերևի 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/>
              <a:t>(</a:t>
            </a:r>
            <a:r>
              <a:rPr lang="hy-AM" dirty="0"/>
              <a:t>ներքևի 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b="1" dirty="0" smtClean="0"/>
              <a:t>        Լցոնում</a:t>
            </a:r>
            <a:r>
              <a:rPr lang="en-US" dirty="0"/>
              <a:t>(</a:t>
            </a:r>
            <a:r>
              <a:rPr lang="hy-AM" dirty="0"/>
              <a:t>ձախ 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ներքևի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ներքևի </a:t>
            </a:r>
            <a:r>
              <a:rPr lang="hy-AM" dirty="0"/>
              <a:t>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վերևի </a:t>
            </a:r>
            <a:r>
              <a:rPr lang="hy-AM" dirty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4․ Վերադարձ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6205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4370</TotalTime>
  <Words>388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Celestial</vt:lpstr>
      <vt:lpstr>Պատկերների հետազոտում եվ օբյեկտների հայտնաբերում</vt:lpstr>
      <vt:lpstr>Խնդրի դրվածքԸ</vt:lpstr>
      <vt:lpstr>ՄորֆոլոգիաԿան Պատկերի մշակում Էրոզիա</vt:lpstr>
      <vt:lpstr>ՄորֆոլոգիաԿան Պատկերի մշակում ընդլայնում</vt:lpstr>
      <vt:lpstr> ՄորֆոլոգիաԿան Պատկերի մշակում Բացում եվ փակում</vt:lpstr>
      <vt:lpstr>Մորֆոլոգիական եզրագծերի Հայտնաբերում</vt:lpstr>
      <vt:lpstr>Սեգմենտավորում</vt:lpstr>
      <vt:lpstr>Լցոնում 4 Ուղղությամբ</vt:lpstr>
      <vt:lpstr>Լցոնում 8 Ուղղությամբ</vt:lpstr>
      <vt:lpstr>Լցոնում Ֆիքսված և Լողացող</vt:lpstr>
      <vt:lpstr>Պատկերի բուրգեր Գաուսիան բուրգեր</vt:lpstr>
      <vt:lpstr>Պատկերի բուրգեր Գաուսիան բուրգեր</vt:lpstr>
      <vt:lpstr>Պատկերի բուրգեր Լապլասիան բուրգեր</vt:lpstr>
      <vt:lpstr>Պատկերների ձևափոխում Հոուֆ(Hough)-ի գծերի հայտնաբերում</vt:lpstr>
      <vt:lpstr>Պատկերների ձևափոխում Հոուֆ(Hough) շրջանների հայտնաբերում</vt:lpstr>
      <vt:lpstr>Օբյեկտների հԱյտնաբերումը</vt:lpstr>
      <vt:lpstr>Վիոլա Ջոհընս(Viola Johns) Օբյեկտների Հայտնաբերում</vt:lpstr>
      <vt:lpstr>Հաարի(Haar) հատկություններ </vt:lpstr>
      <vt:lpstr>Պատկերը ինտեգրալ պատկերի վերածելու օրինակ</vt:lpstr>
      <vt:lpstr>ԱդաԲուստ(AdaBoost) մետա-ալգորիթմ</vt:lpstr>
      <vt:lpstr>Եզրակացություն</vt:lpstr>
      <vt:lpstr>Հարցեր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CGev</cp:lastModifiedBy>
  <cp:revision>128</cp:revision>
  <dcterms:created xsi:type="dcterms:W3CDTF">2014-09-12T02:08:24Z</dcterms:created>
  <dcterms:modified xsi:type="dcterms:W3CDTF">2017-05-17T18:41:31Z</dcterms:modified>
</cp:coreProperties>
</file>