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160000" cy="7620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7160" y="2641680"/>
            <a:ext cx="8445240" cy="14155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1560" y="4572000"/>
            <a:ext cx="6616440" cy="9140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2º Nível da estrutura de tópicos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/>
              <a:t>3º Nível da estrutura de tópicos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4º Nível da estrutura de tópicos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/>
              <a:t>5º Nível da estrutura de tópicos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6º Nível da estrutura de tópicos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7º Nível da estrutura de tópicos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8º Nível da estrutura de tópicos</a:t>
            </a:r>
            <a:endParaRPr/>
          </a:p>
          <a:p>
            <a:pPr lvl="8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9º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62120" y="676440"/>
            <a:ext cx="8635680" cy="12711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2120" y="2200320"/>
            <a:ext cx="8635680" cy="45730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2º Nível da estrutura de tópicos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/>
              <a:t>3º Nível da estrutura de tópicos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4º Nível da estrutura de tópicos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/>
              <a:t>5º Nível da estrutura de tópicos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6º Nível da estrutura de tópicos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7º Nível da estrutura de tópicos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8º Nível da estrutura de tópicos</a:t>
            </a:r>
            <a:endParaRPr/>
          </a:p>
          <a:p>
            <a:pPr lvl="8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9º Nível da estrutura de tópicos</a:t>
            </a:r>
            <a:endParaRPr/>
          </a:p>
        </p:txBody>
      </p:sp>
      <p:sp>
        <p:nvSpPr>
          <p:cNvPr id="4" name="TextShape 5"/>
          <p:cNvSpPr txBox="1"/>
          <p:nvPr/>
        </p:nvSpPr>
        <p:spPr>
          <a:xfrm>
            <a:off x="762120" y="6942240"/>
            <a:ext cx="2117520" cy="509400"/>
          </a:xfrm>
          <a:prstGeom prst="rect">
            <a:avLst/>
          </a:prstGeom>
        </p:spPr>
      </p:sp>
      <p:sp>
        <p:nvSpPr>
          <p:cNvPr id="5" name="TextShape 6"/>
          <p:cNvSpPr txBox="1"/>
          <p:nvPr/>
        </p:nvSpPr>
        <p:spPr>
          <a:xfrm>
            <a:off x="3470400" y="6942240"/>
            <a:ext cx="3219120" cy="509400"/>
          </a:xfrm>
          <a:prstGeom prst="rect">
            <a:avLst/>
          </a:prstGeom>
        </p:spPr>
      </p:sp>
      <p:sp>
        <p:nvSpPr>
          <p:cNvPr id="6" name="TextShape 7"/>
          <p:cNvSpPr txBox="1"/>
          <p:nvPr/>
        </p:nvSpPr>
        <p:spPr>
          <a:xfrm>
            <a:off x="7280280" y="6942240"/>
            <a:ext cx="2118960" cy="509400"/>
          </a:xfrm>
          <a:prstGeom prst="rect">
            <a:avLst/>
          </a:prstGeom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7680" y="304920"/>
            <a:ext cx="9664200" cy="9140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47680" y="1828800"/>
            <a:ext cx="9664200" cy="54860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2º Nível da estrutura de tópicos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/>
              <a:t>3º Nível da estrutura de tópicos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4º Nível da estrutura de tópicos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/>
              <a:t>5º Nível da estrutura de tópicos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6º Nível da estrutura de tópicos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7º Nível da estrutura de tópicos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8º Nível da estrutura de tópicos</a:t>
            </a:r>
            <a:endParaRPr/>
          </a:p>
          <a:p>
            <a:pPr lvl="8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/>
              <a:t>9º Nível da estrutura de tópicos</a:t>
            </a:r>
            <a:endParaRPr/>
          </a:p>
        </p:txBody>
      </p:sp>
      <p:sp>
        <p:nvSpPr>
          <p:cNvPr id="9" name="TextShape 3"/>
          <p:cNvSpPr txBox="1"/>
          <p:nvPr/>
        </p:nvSpPr>
        <p:spPr>
          <a:xfrm>
            <a:off x="762120" y="6942240"/>
            <a:ext cx="2117520" cy="509400"/>
          </a:xfrm>
          <a:prstGeom prst="rect">
            <a:avLst/>
          </a:prstGeom>
        </p:spPr>
      </p:sp>
      <p:sp>
        <p:nvSpPr>
          <p:cNvPr id="10" name="TextShape 4"/>
          <p:cNvSpPr txBox="1"/>
          <p:nvPr/>
        </p:nvSpPr>
        <p:spPr>
          <a:xfrm>
            <a:off x="3470400" y="6942240"/>
            <a:ext cx="3219120" cy="509400"/>
          </a:xfrm>
          <a:prstGeom prst="rect">
            <a:avLst/>
          </a:prstGeom>
        </p:spPr>
      </p:sp>
      <p:sp>
        <p:nvSpPr>
          <p:cNvPr id="11" name="TextShape 5"/>
          <p:cNvSpPr txBox="1"/>
          <p:nvPr/>
        </p:nvSpPr>
        <p:spPr>
          <a:xfrm>
            <a:off x="7280280" y="6942240"/>
            <a:ext cx="2118960" cy="509400"/>
          </a:xfrm>
          <a:prstGeom prst="rect">
            <a:avLst/>
          </a:prstGeom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857160" y="2641680"/>
            <a:ext cx="8445240" cy="13892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95000"/>
              </a:lnSpc>
            </a:pPr>
            <a:r>
              <a:rPr lang="pt-BR" sz="4800">
                <a:solidFill>
                  <a:srgbClr val="000000"/>
                </a:solidFill>
                <a:latin typeface="Arial"/>
                <a:ea typeface="Arial"/>
              </a:rPr>
              <a:t>Introdução a Estruturas de Dados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1771560" y="4572000"/>
            <a:ext cx="6616440" cy="5029200"/>
          </a:xfrm>
          <a:prstGeom prst="rect">
            <a:avLst/>
          </a:prstGeom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Após instanciarmos um array, ele não poderá mudar de tamanho. 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Caso precisemos de mais espaço, será preciso criar um novo array com tamanho maior, e copiar os elementos do array antigo para o novo.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247680" y="1828800"/>
            <a:ext cx="9664200" cy="5222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Para percorrer um array podemos usar sua variável pública length e com isso abstrair a quantidade de posições.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for (int i = 0; i &lt; array.length; i++) {</a:t>
            </a:r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    </a:t>
            </a: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System.out.println(array[i]);</a:t>
            </a:r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ou usar o </a:t>
            </a: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for each</a:t>
            </a: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for (int x : array) {</a:t>
            </a:r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    </a:t>
            </a: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System.out.println(x);</a:t>
            </a:r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247680" y="1320840"/>
            <a:ext cx="9664200" cy="53244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Um array pode, opcionalmente, ser inicializado no momento da sua criação, usando-se colchetes: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double precos[] = {20, 10, 8, 26.8, 82, 14};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Neste caso, será criado um array com N posições, onde N é a quantidade de elementos passados entre as chaves.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String[][] matriz = { {8, 9, 10}, {2, 4, 8}, {2} };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Acima, criamos um array de duas dimensões.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Podemos ter também arrays multidimensionais, que na verdade são arrays de arrays. 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Eles podem inclusive ter um número diferente de colunas para cada linha.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// Duas dimensões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String[][] matriz = new String[8][8];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44280" y="1625760"/>
            <a:ext cx="998964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// Quatro dimensões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400">
                <a:solidFill>
                  <a:srgbClr val="000000"/>
                </a:solidFill>
                <a:latin typeface="courier new"/>
                <a:ea typeface="courier new"/>
              </a:rPr>
              <a:t>int[][][][] arrayComQuatroDimensoes = new int[9][][][];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Quando criamos um array com mais de uma dimensão, a primeira precisa ser inicializada no momento da criação. Mas as demais dimensões podem ser criadas posteriormente.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Referências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Java Como Programar (H. M. Deitel, P. J. Deitel)</a:t>
            </a:r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Java Tutorial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Apostila de Java e OO da Caelum</a:t>
            </a:r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Java 2 Certificação Sun (Kathy Sierra, Bert Bates)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Estruturas de Dados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Uma estrutura de dados é um modo de armazenamento e organização de dados de modo a nos permitir utilizá-los posteriormente. É um tópico fundamental da ciência da computação. 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Estruturas de Dados</a:t>
            </a:r>
            <a:endParaRPr/>
          </a:p>
        </p:txBody>
      </p:sp>
      <p:sp>
        <p:nvSpPr>
          <p:cNvPr id="17" name="TextShape 2"/>
          <p:cNvSpPr txBox="1"/>
          <p:nvPr/>
        </p:nvSpPr>
        <p:spPr>
          <a:xfrm>
            <a:off x="231840" y="1811160"/>
            <a:ext cx="969624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Algoritmos manipulam dados. Quando estes dados estão dispostos de maneira coerente, caracterizam uma estrutura de dados.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 organização e os meios de se manipular estas estruturas as diferenciam umas das outras.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Arrays ou vetores são estruturas clássicas de organização de dados, lineares e compostas por um número fixo de elementos de um determinado tipo. </a:t>
            </a:r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21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O acesso a um elemento do vetor é extremamente rápido, sendo feito através do seu índice. 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É uma estrutura recomendada para o caso onde os dados não mudarão, ou mudarão muito pouco durante a execução do sistema.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23" name="TextShape 2"/>
          <p:cNvSpPr txBox="1"/>
          <p:nvPr/>
        </p:nvSpPr>
        <p:spPr>
          <a:xfrm>
            <a:off x="247680" y="1422360"/>
            <a:ext cx="9664200" cy="5969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Em Java um array é sempre um objeto, e o declaramos da seguinte forma: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int[] idades;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ou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int idades[]; 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Dê preferência para a primeira forma, pois fica mais legível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Acima, criamos uma referência para um array de inteiros, mas o objeto ainda não foi criado na memória.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25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Para instânciá-lo fazemos: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idades = new int[20];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No momento em que criamos o objeto definimos quantas posições nosso array ocupará.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A declaração e criação podem ser feitas na mesma linha: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int[] idades = new int[20];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Para acessar uma posição do array usamos seu índice.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idades[2] = 99;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Índices de arrays no Java começam no 0 e vão até N - 1. Onde N é o número de posições. 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Se tentarmos acessar uma posição fora dessa faixa teremos uma execeção do tipo ArrayIndexOutOfBoundsException.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247680" y="304920"/>
            <a:ext cx="9664200" cy="12722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4300">
                <a:solidFill>
                  <a:srgbClr val="000000"/>
                </a:solidFill>
                <a:latin typeface="Arial"/>
                <a:ea typeface="Arial"/>
              </a:rPr>
              <a:t>Arrays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247680" y="1828800"/>
            <a:ext cx="9664200" cy="50292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</a:pPr>
            <a:r>
              <a:rPr lang="pt-BR" sz="2700">
                <a:solidFill>
                  <a:srgbClr val="000000"/>
                </a:solidFill>
                <a:latin typeface="Arial"/>
                <a:ea typeface="Arial"/>
              </a:rPr>
              <a:t>Podemos ter arrays de tipo primitivos e de referências para objetos.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class Pessoa {</a:t>
            </a:r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    </a:t>
            </a: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private String nome;</a:t>
            </a:r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Pessoa[] arrayDePessoas = new Pessoa[200];</a:t>
            </a:r>
            <a:endParaRPr/>
          </a:p>
          <a:p>
            <a:endParaRPr/>
          </a:p>
          <a:p>
            <a:pPr>
              <a:lnSpc>
                <a:spcPct val="95000"/>
              </a:lnSpc>
            </a:pPr>
            <a:r>
              <a:rPr b="1" lang="pt-BR" sz="2700">
                <a:solidFill>
                  <a:srgbClr val="000000"/>
                </a:solidFill>
                <a:latin typeface="courier new"/>
                <a:ea typeface="courier new"/>
              </a:rPr>
              <a:t>arrayDePessoas[80] = new Pessoa();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