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620000" cx="10160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9" id="2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89" id="8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5" id="3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1" id="4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47" id="4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3" id="5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59" id="59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65" id="65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1" id="71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77" id="7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solidFill>
          <a:schemeClr val="lt1"/>
        </a:solidFill>
      </p:bgPr>
    </p:bg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ctrTitle"/>
          </p:nvPr>
        </p:nvSpPr>
        <p:spPr>
          <a:xfrm>
            <a:off y="2540000" x="857250"/>
            <a:ext cy="1211261" cx="8445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i="0" baseline="0" strike="noStrike" sz="4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572000" x="1771650"/>
            <a:ext cy="914400" cx="66166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20650" marR="0" algn="l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i="0" baseline="0" strike="noStrike" sz="2800" b="0" cap="none" u="none"/>
            </a:lvl2pPr>
            <a:lvl3pPr indent="-136525" marR="0" algn="l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i="0" baseline="0" strike="noStrike" sz="2400" b="0" cap="none" u="none"/>
            </a:lvl3pPr>
            <a:lvl4pPr indent="-152400" marR="0" algn="l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4pPr>
            <a:lvl5pPr indent="-152400" marR="0" algn="l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5pPr>
            <a:lvl6pPr indent="-107950" marR="0" algn="l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R="0" algn="l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R="0" algn="l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R="0" algn="l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13" id="13"/>
          <p:cNvSpPr txBox="1"/>
          <p:nvPr>
            <p:ph type="title" idx="2"/>
          </p:nvPr>
        </p:nvSpPr>
        <p:spPr>
          <a:xfrm>
            <a:off y="676275" x="762000"/>
            <a:ext cy="1271587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3"/>
          </p:nvPr>
        </p:nvSpPr>
        <p:spPr>
          <a:xfrm>
            <a:off y="2200275" x="762000"/>
            <a:ext cy="4573586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indent="-136525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indent="-152400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indent="-152400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indent="-107950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6" id="16"/>
          <p:cNvSpPr txBox="1"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17" id="17"/>
          <p:cNvSpPr txBox="1"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bg>
      <p:bgPr>
        <a:solidFill>
          <a:schemeClr val="lt1"/>
        </a:solidFill>
      </p:bgPr>
    </p:bg>
    <p:spTree>
      <p:nvGrpSpPr>
        <p:cNvPr name="Shape 18" id="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" id="1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20" id="20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indent="-136525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indent="-152400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indent="-152400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indent="-107950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22" id="22"/>
          <p:cNvSpPr txBox="1"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23" id="23"/>
          <p:cNvSpPr txBox="1"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theme" Id="rId3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676275" x="762000"/>
            <a:ext cy="1271587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i="0" baseline="0" strike="noStrike" sz="4400" b="0" cap="none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2200275" x="762000"/>
            <a:ext cy="4573586" cx="8635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20650" marR="0" algn="l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78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i="0" baseline="0" strike="noStrike" sz="2800" b="0" cap="none" u="none"/>
            </a:lvl2pPr>
            <a:lvl3pPr indent="-136525" marR="0" algn="l" marL="1143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i="0" baseline="0" strike="noStrike" sz="2400" b="0" cap="none" u="none"/>
            </a:lvl3pPr>
            <a:lvl4pPr indent="-152400" marR="0" algn="l" marL="1600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4pPr>
            <a:lvl5pPr indent="-152400" marR="0" algn="l" marL="2057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i="0" baseline="0" strike="noStrike" sz="2000" b="0" cap="none" u="none"/>
            </a:lvl5pPr>
            <a:lvl6pPr indent="-107950" marR="0" algn="l" marL="2514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7950" marR="0" algn="l" marL="2971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7950" marR="0" algn="l" marL="34290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7950" marR="0" algn="l" marL="3886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name="Shape 7" id="7"/>
          <p:cNvSpPr txBox="1"/>
          <p:nvPr>
            <p:ph type="dt" idx="10"/>
          </p:nvPr>
        </p:nvSpPr>
        <p:spPr>
          <a:xfrm>
            <a:off y="6942136" x="762000"/>
            <a:ext cy="509586" cx="21177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8" id="8"/>
          <p:cNvSpPr txBox="1"/>
          <p:nvPr>
            <p:ph type="ftr" idx="11"/>
          </p:nvPr>
        </p:nvSpPr>
        <p:spPr>
          <a:xfrm>
            <a:off y="6942136" x="3470275"/>
            <a:ext cy="509586" cx="32194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ct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9" id="9"/>
          <p:cNvSpPr txBox="1"/>
          <p:nvPr>
            <p:ph type="sldNum" idx="12"/>
          </p:nvPr>
        </p:nvSpPr>
        <p:spPr>
          <a:xfrm>
            <a:off y="6942136" x="7280275"/>
            <a:ext cy="509586" cx="21193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r" marL="0" rtl="0">
              <a:defRPr i="0" baseline="0" strike="noStrike" sz="1400" b="0" cap="none" u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 txBox="1"/>
          <p:nvPr>
            <p:ph type="ctrTitle"/>
          </p:nvPr>
        </p:nvSpPr>
        <p:spPr>
          <a:xfrm>
            <a:off y="2540000" x="857250"/>
            <a:ext cy="1211261" cx="84455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ctr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_US" i="0" baseline="0" strike="noStrike" sz="4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26" id="26"/>
          <p:cNvSpPr txBox="1"/>
          <p:nvPr>
            <p:ph type="subTitle" idx="1"/>
          </p:nvPr>
        </p:nvSpPr>
        <p:spPr>
          <a:xfrm>
            <a:off y="4572000" x="1771650"/>
            <a:ext cy="914400" cx="6616699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teste() throws Exception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throw new Exception();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você escreveu um trecho de código que usa um recurso (que pode estar em algum momento indisponível), ou se está recebendo entradas do usuário e convertendo para um outro tipo (pode ocorrer a entraga de um valor inválido), ou mesmo se na classe que está implementando existe uma regra de negócio, onde, caso essa regra seja quebrada, o programa deveria interromper seu fluxo natural, então, muito provavelmente será interessante fazer uso do recurso de tratamento de exceções do Java.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92" id="92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Entrada: R-2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entrada = new Scanner(System.in).nextLine();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comando = entrada.split("-")[0];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valor = Integer.parseInt(entrada.split("-")[1]);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usuário entrar com um valor errado, o programa lança uma exceção e interrompe seu funcionamento. Usando o mecanismo de tratamento do Java, seu programa pode se recuperar e continuar a execução normal.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tratar mais de um erro quase que ao mesmo tempo: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Com o try e catch: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objeto.metodoQuePodeLancarIOeSQLException();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catch (IOException e)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...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catch (SQLException e)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...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Ou repassar com o throws: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void abre(String arquivo) throws IOException, SQLException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..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 txBox="1"/>
          <p:nvPr>
            <p:ph type="title"/>
          </p:nvPr>
        </p:nvSpPr>
        <p:spPr>
          <a:xfrm>
            <a:off y="101600" x="247650"/>
            <a:ext cy="90804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ctr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Hierarquia de Exceções</a:t>
            </a:r>
          </a:p>
        </p:txBody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name="Shape 117" id="117"/>
          <p:cNvSpPr/>
          <p:nvPr/>
        </p:nvSpPr>
        <p:spPr>
          <a:xfrm>
            <a:off y="914400" x="0"/>
            <a:ext cy="6521450" cx="9683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32" id="32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solução mais comum utilizada antigamente para tratamento de comportamento falho em um sistema consistia em marcar o retorno de um método como booleano e retornar falso caso ocorresse algum comportamento fora do normal. Caso fosse necessário sinalizar mais do que dois comportamentos seria necessário passar um inteiro no lugar do booleano e interpretar esse inteiro como um sinalizador do erro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mecanismo de tratamento de exceções de Java fornece ao programador uma maneira simples e elegante de tratar falhas nos sistemas. Em Java nós usamos o bloco try / catch / finally para capturar exceções em trechos de código que podem vir a apresentar falhas. Estas falhas podem ser causadas por erros de programação, recursos que deveriam estar disponíveis para o programa e não estão, entradas inválidas do usuário, instabilidade do ambiente operacional, etc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bloco try colocamos as instruções que podem vir a originar falhas. No bloco catch colocamos o código que será executado caso ocorra alguma falha no bloco try. E no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bloco finally colocamos código que será executado independente de ocorrer ou não a exceção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828800" x="247650"/>
            <a:ext cy="5486399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pode ocasionar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catch (Exception ex)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será executado se houver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finally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será executado ocorrendo ou não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56" id="56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bloco try deve sempre vir acompanhado de um bloco catch ou de um bloco finally: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pode ocasionar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catch (Exception ex)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será executado se houver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ou:</a:t>
            </a:r>
          </a:p>
          <a:p>
            <a:r>
              <a:t/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pode ocasionar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finally {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// código que será executado ocorrendo ou não erro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palavra-chave throw indica que uma exceção será lançada e a palavra throws é usada na assinatura de um método e indica as exceções que o método pode vir a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lançar.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304800" x="247650"/>
            <a:ext cy="914400" cx="9664700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_US" i="0" baseline="0" strike="noStrike" sz="43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Exceções</a:t>
            </a:r>
          </a:p>
        </p:txBody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1814511" x="244475"/>
            <a:ext cy="5486399" cx="9653587"/>
          </a:xfrm>
          <a:prstGeom prst="rect">
            <a:avLst/>
          </a:prstGeom>
          <a:noFill/>
          <a:ln>
            <a:noFill/>
          </a:ln>
        </p:spPr>
        <p:txBody>
          <a:bodyPr bIns="0" tIns="0" lIns="0" anchor="t" anchorCtr="0" rIns="0">
            <a:spAutoFit/>
          </a:bodyPr>
          <a:lstStyle/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exceções podem ser verificadas ou não verificadas. Exceções não verificadas são aquelas que herdam da classe RuntimeException, e não precisam ser capturadas.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as demais são consideradas exceções verificadas e precisam ser capturadas (com um bloco try/catch) ou repassadas (com a palavra-chave throws) para o método</a:t>
            </a:r>
          </a:p>
          <a:p>
            <a:pPr indent="0" marR="0" algn="l" marL="0" rtl="0"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US" i="0" baseline="0" strike="noStrike" sz="27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chamador fazer o tratamento.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