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7620000" cx="10160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4.xml"/><Relationship Type="http://schemas.openxmlformats.org/officeDocument/2006/relationships/slide" Id="rId18" Target="slides/slide13.xml"/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slide" Id="rId21" Target="slides/slide16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theme" Id="rId1" Target="theme/theme2.xml"/><Relationship Type="http://schemas.openxmlformats.org/officeDocument/2006/relationships/slide" Id="rId13" Target="slides/slide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20" Target="slides/slide15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7" id="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" id="2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9" id="2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1" id="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2" id="8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83" id="83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7" id="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" id="8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89" id="8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3" id="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4" id="9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95" id="95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9" id="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0" id="10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01" id="101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5" id="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6" id="10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07" id="107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1" id="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2" id="11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13" id="113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7" id="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8" id="11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19" id="11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3" id="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" id="3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5" id="35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9" id="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" id="4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1" id="41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5" id="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" id="4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7" id="47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1" id="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" id="5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53" id="53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7" id="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8" id="5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59" id="5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3" id="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4" id="6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65" id="65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9" id="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0" id="7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71" id="71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5" id="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6" id="7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77" id="77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bg>
      <p:bgPr>
        <a:solidFill>
          <a:schemeClr val="lt1"/>
        </a:solidFill>
      </p:bgPr>
    </p:bg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ctrTitle"/>
          </p:nvPr>
        </p:nvSpPr>
        <p:spPr>
          <a:xfrm>
            <a:off y="2844800" x="857250"/>
            <a:ext cy="1206499" cx="8445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i="0" baseline="0" strike="noStrike" sz="4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12" id="12"/>
          <p:cNvSpPr txBox="1"/>
          <p:nvPr>
            <p:ph type="subTitle" idx="1"/>
          </p:nvPr>
        </p:nvSpPr>
        <p:spPr>
          <a:xfrm>
            <a:off y="4572000" x="1771650"/>
            <a:ext cy="914400" cx="66166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20650" marR="0" algn="l" marL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7800" marR="0" algn="l" marL="74295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i="0" baseline="0" strike="noStrike" sz="2800" b="0" cap="none" u="none"/>
            </a:lvl2pPr>
            <a:lvl3pPr indent="-136525" marR="0" algn="l" marL="1143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i="0" baseline="0" strike="noStrike" sz="2400" b="0" cap="none" u="none"/>
            </a:lvl3pPr>
            <a:lvl4pPr indent="-152400" marR="0" algn="l" marL="1600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i="0" baseline="0" strike="noStrike" sz="2000" b="0" cap="none" u="none"/>
            </a:lvl4pPr>
            <a:lvl5pPr indent="-152400" marR="0" algn="l" marL="2057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i="0" baseline="0" strike="noStrike" sz="2000" b="0" cap="none" u="none"/>
            </a:lvl5pPr>
            <a:lvl6pPr indent="-107950" marR="0" algn="l" marL="2514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7950" marR="0" algn="l" marL="2971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7950" marR="0" algn="l" marL="34290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7950" marR="0" algn="l" marL="3886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name="Shape 13" id="13"/>
          <p:cNvSpPr txBox="1"/>
          <p:nvPr>
            <p:ph type="title" idx="2"/>
          </p:nvPr>
        </p:nvSpPr>
        <p:spPr>
          <a:xfrm>
            <a:off y="676275" x="762000"/>
            <a:ext cy="1271587" cx="86359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name="Shape 14" id="14"/>
          <p:cNvSpPr txBox="1"/>
          <p:nvPr>
            <p:ph type="body" idx="3"/>
          </p:nvPr>
        </p:nvSpPr>
        <p:spPr>
          <a:xfrm>
            <a:off y="2200275" x="762000"/>
            <a:ext cy="4573586" cx="86359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7800" marL="74295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indent="-136525" marL="1143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indent="-152400" marL="1600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indent="-152400" marL="2057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indent="-107950" marL="2514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7950" marL="2971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7950" marL="34290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7950" marL="3886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dt" idx="10"/>
          </p:nvPr>
        </p:nvSpPr>
        <p:spPr>
          <a:xfrm>
            <a:off y="6942136" x="762000"/>
            <a:ext cy="509586" cx="21177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1400" b="0" cap="none" u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16" id="16"/>
          <p:cNvSpPr txBox="1"/>
          <p:nvPr>
            <p:ph type="ftr" idx="11"/>
          </p:nvPr>
        </p:nvSpPr>
        <p:spPr>
          <a:xfrm>
            <a:off y="6942136" x="3470275"/>
            <a:ext cy="509586" cx="321945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defRPr i="0" baseline="0" strike="noStrike" sz="1400" b="0" cap="none" u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17" id="17"/>
          <p:cNvSpPr txBox="1"/>
          <p:nvPr>
            <p:ph type="sldNum" idx="12"/>
          </p:nvPr>
        </p:nvSpPr>
        <p:spPr>
          <a:xfrm>
            <a:off y="6942136" x="7280275"/>
            <a:ext cy="509586" cx="211931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1400" b="0" cap="none" u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bg>
      <p:bgPr>
        <a:solidFill>
          <a:schemeClr val="lt1"/>
        </a:solidFill>
      </p:bgPr>
    </p:bg>
    <p:spTree>
      <p:nvGrpSpPr>
        <p:cNvPr name="Shape 18" id="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" id="19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name="Shape 20" id="20"/>
          <p:cNvSpPr txBox="1"/>
          <p:nvPr>
            <p:ph type="body" idx="1"/>
          </p:nvPr>
        </p:nvSpPr>
        <p:spPr>
          <a:xfrm>
            <a:off y="1828800" x="247650"/>
            <a:ext cy="5486399" cx="96647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7800" marL="74295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indent="-136525" marL="1143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indent="-152400" marL="1600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indent="-152400" marL="2057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indent="-107950" marL="2514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7950" marL="2971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7950" marL="34290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7950" marL="3886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name="Shape 21" id="21"/>
          <p:cNvSpPr txBox="1"/>
          <p:nvPr>
            <p:ph type="dt" idx="10"/>
          </p:nvPr>
        </p:nvSpPr>
        <p:spPr>
          <a:xfrm>
            <a:off y="6942136" x="762000"/>
            <a:ext cy="509586" cx="21177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1400" b="0" cap="none" u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22" id="22"/>
          <p:cNvSpPr txBox="1"/>
          <p:nvPr>
            <p:ph type="ftr" idx="11"/>
          </p:nvPr>
        </p:nvSpPr>
        <p:spPr>
          <a:xfrm>
            <a:off y="6942136" x="3470275"/>
            <a:ext cy="509586" cx="321945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defRPr i="0" baseline="0" strike="noStrike" sz="1400" b="0" cap="none" u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23" id="23"/>
          <p:cNvSpPr txBox="1"/>
          <p:nvPr>
            <p:ph type="sldNum" idx="12"/>
          </p:nvPr>
        </p:nvSpPr>
        <p:spPr>
          <a:xfrm>
            <a:off y="6942136" x="7280275"/>
            <a:ext cy="509586" cx="211931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1400" b="0" cap="none" u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theme" Id="rId3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676275" x="762000"/>
            <a:ext cy="1271587" cx="86359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2200275" x="762000"/>
            <a:ext cy="4573586" cx="86359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20650" marR="0" algn="l" marL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7800" marR="0" algn="l" marL="74295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i="0" baseline="0" strike="noStrike" sz="2800" b="0" cap="none" u="none"/>
            </a:lvl2pPr>
            <a:lvl3pPr indent="-136525" marR="0" algn="l" marL="1143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i="0" baseline="0" strike="noStrike" sz="2400" b="0" cap="none" u="none"/>
            </a:lvl3pPr>
            <a:lvl4pPr indent="-152400" marR="0" algn="l" marL="1600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i="0" baseline="0" strike="noStrike" sz="2000" b="0" cap="none" u="none"/>
            </a:lvl4pPr>
            <a:lvl5pPr indent="-152400" marR="0" algn="l" marL="2057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i="0" baseline="0" strike="noStrike" sz="2000" b="0" cap="none" u="none"/>
            </a:lvl5pPr>
            <a:lvl6pPr indent="-107950" marR="0" algn="l" marL="2514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7950" marR="0" algn="l" marL="2971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7950" marR="0" algn="l" marL="34290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7950" marR="0" algn="l" marL="3886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name="Shape 7" id="7"/>
          <p:cNvSpPr txBox="1"/>
          <p:nvPr>
            <p:ph type="dt" idx="10"/>
          </p:nvPr>
        </p:nvSpPr>
        <p:spPr>
          <a:xfrm>
            <a:off y="6942136" x="762000"/>
            <a:ext cy="509586" cx="21177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1400" b="0" cap="none" u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8" id="8"/>
          <p:cNvSpPr txBox="1"/>
          <p:nvPr>
            <p:ph type="ftr" idx="11"/>
          </p:nvPr>
        </p:nvSpPr>
        <p:spPr>
          <a:xfrm>
            <a:off y="6942136" x="3470275"/>
            <a:ext cy="509586" cx="321945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defRPr i="0" baseline="0" strike="noStrike" sz="1400" b="0" cap="none" u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9" id="9"/>
          <p:cNvSpPr txBox="1"/>
          <p:nvPr>
            <p:ph type="sldNum" idx="12"/>
          </p:nvPr>
        </p:nvSpPr>
        <p:spPr>
          <a:xfrm>
            <a:off y="6942136" x="7280275"/>
            <a:ext cy="509586" cx="211931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1400" b="0" cap="none" u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2.xml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24" id="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" id="25"/>
          <p:cNvSpPr txBox="1"/>
          <p:nvPr>
            <p:ph type="ctrTitle"/>
          </p:nvPr>
        </p:nvSpPr>
        <p:spPr>
          <a:xfrm>
            <a:off y="2844800" x="857250"/>
            <a:ext cy="1206499" cx="84455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ctr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_US" i="0" baseline="0" strike="noStrike" sz="4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Tópicos Importantes em Java</a:t>
            </a:r>
          </a:p>
        </p:txBody>
      </p:sp>
      <p:sp>
        <p:nvSpPr>
          <p:cNvPr name="Shape 26" id="26"/>
          <p:cNvSpPr txBox="1"/>
          <p:nvPr>
            <p:ph type="subTitle" idx="1"/>
          </p:nvPr>
        </p:nvSpPr>
        <p:spPr>
          <a:xfrm>
            <a:off y="4572000" x="1771650"/>
            <a:ext cy="914400" cx="6616699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78" id="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9" id="79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Anotações (Annotations)</a:t>
            </a:r>
          </a:p>
        </p:txBody>
      </p:sp>
      <p:sp>
        <p:nvSpPr>
          <p:cNvPr name="Shape 80" id="80"/>
          <p:cNvSpPr txBox="1"/>
          <p:nvPr>
            <p:ph type="body" idx="1"/>
          </p:nvPr>
        </p:nvSpPr>
        <p:spPr>
          <a:xfrm>
            <a:off y="1828800" x="247650"/>
            <a:ext cy="5486399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Algumas ficam retidas nos arquivos class e podem ser recuperadas por reflexão durante a execução por nossa aplicação ou frameworks que estivermos utilizando.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_US" i="0" baseline="0" strike="noStrike" sz="2700" b="1" cap="none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Pedido {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anotação acima é recuperada pelo Hibernate e desta forma o framework sabe que nossa classe é uma entidade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84" id="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" id="85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Anotações (Annotations)</a:t>
            </a:r>
          </a:p>
        </p:txBody>
      </p:sp>
      <p:sp>
        <p:nvSpPr>
          <p:cNvPr name="Shape 86" id="86"/>
          <p:cNvSpPr txBox="1"/>
          <p:nvPr>
            <p:ph type="body" idx="1"/>
          </p:nvPr>
        </p:nvSpPr>
        <p:spPr>
          <a:xfrm>
            <a:off y="1816100" x="230187"/>
            <a:ext cy="5483224" cx="9666287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Outras são apenas interpretadas pelo compilador e servem para melhorar a legibilidade do código e chamar a atenção para possíveis erros de codificação.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_US" i="0" baseline="0" strike="noStrike" sz="2700" b="1" cap="none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String toString() {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return "Produto x";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anotação override informa ao compilador que nosso método está sobrescrevendo outro método. Se errarmos o nome por exemplo, não será possível compilar (legibilidade e segurança)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90" id="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1" id="91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Anotações (Annotations)</a:t>
            </a:r>
          </a:p>
        </p:txBody>
      </p:sp>
      <p:sp>
        <p:nvSpPr>
          <p:cNvPr name="Shape 92" id="92"/>
          <p:cNvSpPr txBox="1"/>
          <p:nvPr>
            <p:ph type="body" idx="1"/>
          </p:nvPr>
        </p:nvSpPr>
        <p:spPr>
          <a:xfrm>
            <a:off y="1828800" x="247650"/>
            <a:ext cy="5486399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as anotações foi possível eliminar uma grande quantidade de arquivos externos que antes eram necessários para configurar nossas aplicações para que funcionassem com alguns frameworks. 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96" id="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7" id="97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Anotações (Annotations)</a:t>
            </a:r>
          </a:p>
        </p:txBody>
      </p:sp>
      <p:sp>
        <p:nvSpPr>
          <p:cNvPr name="Shape 98" id="98"/>
          <p:cNvSpPr txBox="1"/>
          <p:nvPr>
            <p:ph type="body" idx="1"/>
          </p:nvPr>
        </p:nvSpPr>
        <p:spPr>
          <a:xfrm>
            <a:off y="1828800" x="247650"/>
            <a:ext cy="5486399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Antes das anotações, para configurar uma entidade no hibernate era preciso criar um XML contendo o mapeamento dos atributos de cada classe para sua respectiva tabela. 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Agora, só precisamos usar algumas anotações na própria classe para ter o mesmo efeito. 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Além da melhor legibilidade, evitamos ter que manter um arquivo separado para fazer o mapeamento. (No entanto, para quem desejar, ainda é possível fazer o mapeamento por arquivo no Hibernate)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102" id="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3" id="103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Anotações (Annotations)</a:t>
            </a:r>
          </a:p>
        </p:txBody>
      </p:sp>
      <p:sp>
        <p:nvSpPr>
          <p:cNvPr name="Shape 104" id="104"/>
          <p:cNvSpPr txBox="1"/>
          <p:nvPr>
            <p:ph type="body" idx="1"/>
          </p:nvPr>
        </p:nvSpPr>
        <p:spPr>
          <a:xfrm>
            <a:off y="1828800" x="247650"/>
            <a:ext cy="5486399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criar nossas próprias anotações. (Segue exemplo junto com a resolução dos exercícios)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108" id="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9" id="109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Coleta de Lixo (Garbage Collector)</a:t>
            </a:r>
          </a:p>
        </p:txBody>
      </p:sp>
      <p:sp>
        <p:nvSpPr>
          <p:cNvPr name="Shape 110" id="110"/>
          <p:cNvSpPr txBox="1"/>
          <p:nvPr>
            <p:ph type="body" idx="1"/>
          </p:nvPr>
        </p:nvSpPr>
        <p:spPr>
          <a:xfrm>
            <a:off y="1625600" x="247650"/>
            <a:ext cy="5627686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Garbage Collector (GC) é uma thread (segmento de execução paralelo) encarregado de remover da memória os objetos que não possuem mais referências válidas.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possível chamar o GC através de System.gc(), porém, não há garantias de que ocorrerá de fato a execução, pois você está apenas sugerindo a VM que rode o GC.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 um método na classe Object chamado finalize(). Você pode sobrescrevê-lo e teoricamente ele deverá rodar quando o objeto estiver para ser removido da memória pelo GC. Mas, também não há garantias de que o finalize rodará! Seu comportamento não é como um destrutor na linguagem C.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114" id="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5" id="115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</a:p>
        </p:txBody>
      </p:sp>
      <p:sp>
        <p:nvSpPr>
          <p:cNvPr name="Shape 116" id="116"/>
          <p:cNvSpPr txBox="1"/>
          <p:nvPr>
            <p:ph type="body" idx="1"/>
          </p:nvPr>
        </p:nvSpPr>
        <p:spPr>
          <a:xfrm>
            <a:off y="1828800" x="247650"/>
            <a:ext cy="5486399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 First Design Patterns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Tutorial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Apostila de Java e OO da Caelum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2 Certificação Sun (Kathy Sierra, Bert Bates)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30" id="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" id="31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Empacotamento e Distribuição</a:t>
            </a:r>
          </a:p>
        </p:txBody>
      </p:sp>
      <p:sp>
        <p:nvSpPr>
          <p:cNvPr name="Shape 32" id="32"/>
          <p:cNvSpPr txBox="1"/>
          <p:nvPr>
            <p:ph type="body" idx="1"/>
          </p:nvPr>
        </p:nvSpPr>
        <p:spPr>
          <a:xfrm>
            <a:off y="1828800" x="247650"/>
            <a:ext cy="5486399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distribuirmos nosso programa Java, podemos fazer uso da ferramenta JAR e compactar nossos .class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arquivo gerado é um zip comum com a extensão .jar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arquivos JAR podem conter classes que representam bibliotecas a serem usadas por outros programas, ou podem também ser executados caso indiquem no arquivo MANIFEST qual o ponto de entrada da aplicação, isto é, a classe que contém o método main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36" id="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" id="37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Empacotamento e Distribuição</a:t>
            </a:r>
          </a:p>
        </p:txBody>
      </p:sp>
      <p:sp>
        <p:nvSpPr>
          <p:cNvPr name="Shape 38" id="38"/>
          <p:cNvSpPr txBox="1"/>
          <p:nvPr>
            <p:ph type="body" idx="1"/>
          </p:nvPr>
        </p:nvSpPr>
        <p:spPr>
          <a:xfrm>
            <a:off y="1828800" x="247650"/>
            <a:ext cy="5486399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Você pode criar este arquivo manualmente, mas, a versão 6 do JDK passou a permitir a passagem de um parâmetro "e" para o utilitário jar. Através deste parâmetro podemos indicar a classe que contém o main e o utilitário cria o ponto de entrada (Entry Point) no MANIFEST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2" id="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" id="43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Empacotamento e Distribuição</a:t>
            </a:r>
          </a:p>
        </p:txBody>
      </p:sp>
      <p:sp>
        <p:nvSpPr>
          <p:cNvPr name="Shape 44" id="44"/>
          <p:cNvSpPr txBox="1"/>
          <p:nvPr>
            <p:ph type="body" idx="1"/>
          </p:nvPr>
        </p:nvSpPr>
        <p:spPr>
          <a:xfrm>
            <a:off y="1828800" x="247650"/>
            <a:ext cy="5486399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gerar o arquivo JAR com a seguinte linha de comando: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_US" i="0" baseline="0" strike="noStrike" sz="2100" b="1" cap="none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jar -cvfe /caminho/para/salvar/o/arquivo/MeuArquivo.jar pacote.MinhaClasseComMetodoMain pacote/*.class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alguns sistemas operacionais será preciso dar permissão de execução ao arquivo e também indicar que ele deve ser executado pelo JRE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8" id="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" id="49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 e Saída (I/O)</a:t>
            </a:r>
          </a:p>
        </p:txBody>
      </p:sp>
      <p:sp>
        <p:nvSpPr>
          <p:cNvPr name="Shape 50" id="50"/>
          <p:cNvSpPr txBox="1"/>
          <p:nvPr>
            <p:ph type="body" idx="1"/>
          </p:nvPr>
        </p:nvSpPr>
        <p:spPr>
          <a:xfrm>
            <a:off y="1828800" x="247650"/>
            <a:ext cy="5486399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fluxo de I/O representa uma fonte de entrada ou um destino de saída. Um fluxo pode representar muitos tipos diferentes de fontes e destinos, incluindo arquivos do disco, dispositivos, outros programas, etc.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escrita e leitura de arquivos com Java se dá por meio das classes de InputStream e OutputStream ou FileReader e FileWriter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54" id="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" id="55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 e Saída (I/O)</a:t>
            </a:r>
          </a:p>
        </p:txBody>
      </p:sp>
      <p:sp>
        <p:nvSpPr>
          <p:cNvPr name="Shape 56" id="56"/>
          <p:cNvSpPr txBox="1"/>
          <p:nvPr>
            <p:ph type="body" idx="1"/>
          </p:nvPr>
        </p:nvSpPr>
        <p:spPr>
          <a:xfrm>
            <a:off y="1828800" x="247650"/>
            <a:ext cy="5486399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classes do pacote java i/o usam o padrão de projeto </a:t>
            </a:r>
            <a:r>
              <a:rPr lang="en_US" i="0" baseline="0" strike="noStrike" sz="2700" b="1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decorator</a:t>
            </a: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que uma classe possa adicionar funcionalidades a outra classe mais simples. Para isso, cada classe especializada recebe a mais simples através do seu construtor sobrescrevendo alguns métodos e adicionando outros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 e Saída (I/O)</a:t>
            </a:r>
          </a:p>
        </p:txBody>
      </p:sp>
      <p:sp>
        <p:nvSpPr>
          <p:cNvPr name="Shape 62" id="62"/>
          <p:cNvSpPr txBox="1"/>
          <p:nvPr>
            <p:ph type="body" idx="1"/>
          </p:nvPr>
        </p:nvSpPr>
        <p:spPr>
          <a:xfrm>
            <a:off y="1219200" x="247650"/>
            <a:ext cy="5483224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Com o objeto da classe abaixo você consegue pegar um input stream de um tipo qualquer (arquivo, array, etc.)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_US" i="0" baseline="0" strike="noStrike" sz="2400" b="1" cap="none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 is = new FileInputStream("arquivo.txt");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Com este você adiciona funcialidades de um reader simples (leitura byte a byte)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_US" i="0" baseline="0" strike="noStrike" sz="2400" b="1" cap="none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InputStreamReader isr = new InputStreamReader(is);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Com este você consegue ler o arquivo linha por linha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_US" i="0" baseline="0" strike="noStrike" sz="2400" b="1" cap="none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 br = new BufferedReader(isr);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66" id="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7" id="67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 e Saída (I/O)</a:t>
            </a:r>
          </a:p>
        </p:txBody>
      </p:sp>
      <p:sp>
        <p:nvSpPr>
          <p:cNvPr name="Shape 68" id="68"/>
          <p:cNvSpPr txBox="1"/>
          <p:nvPr>
            <p:ph type="body" idx="1"/>
          </p:nvPr>
        </p:nvSpPr>
        <p:spPr>
          <a:xfrm>
            <a:off y="1524000" x="247650"/>
            <a:ext cy="5483224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OutputStream os = new FileOutputStream("arquivo.txt");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OutputStreamWriter osw = new OutputStreamWriter(os);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BufferedWriter bw = new BufferedWriter(osw);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bw.write("Escrevendo...");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bw.close();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72" id="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3" id="73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Anotações (Annotations)</a:t>
            </a:r>
          </a:p>
        </p:txBody>
      </p:sp>
      <p:sp>
        <p:nvSpPr>
          <p:cNvPr name="Shape 74" id="74"/>
          <p:cNvSpPr txBox="1"/>
          <p:nvPr>
            <p:ph type="body" idx="1"/>
          </p:nvPr>
        </p:nvSpPr>
        <p:spPr>
          <a:xfrm>
            <a:off y="1828800" x="247650"/>
            <a:ext cy="5486399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recurso de anotações foi introduzido na versão 5 do Java e nos permite adicionar meta informação em nossas classes.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