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</p:sldMasterIdLst>
  <p:notesMasterIdLst>
    <p:notesMasterId r:id="rId33"/>
  </p:notesMasterIdLst>
  <p:handoutMasterIdLst>
    <p:handoutMasterId r:id="rId34"/>
  </p:handoutMasterIdLst>
  <p:sldIdLst>
    <p:sldId id="260" r:id="rId2"/>
    <p:sldId id="479" r:id="rId3"/>
    <p:sldId id="482" r:id="rId4"/>
    <p:sldId id="484" r:id="rId5"/>
    <p:sldId id="452" r:id="rId6"/>
    <p:sldId id="261" r:id="rId7"/>
    <p:sldId id="263" r:id="rId8"/>
    <p:sldId id="267" r:id="rId9"/>
    <p:sldId id="451" r:id="rId10"/>
    <p:sldId id="464" r:id="rId11"/>
    <p:sldId id="467" r:id="rId12"/>
    <p:sldId id="454" r:id="rId13"/>
    <p:sldId id="455" r:id="rId14"/>
    <p:sldId id="456" r:id="rId15"/>
    <p:sldId id="457" r:id="rId16"/>
    <p:sldId id="276" r:id="rId17"/>
    <p:sldId id="468" r:id="rId18"/>
    <p:sldId id="480" r:id="rId19"/>
    <p:sldId id="281" r:id="rId20"/>
    <p:sldId id="459" r:id="rId21"/>
    <p:sldId id="462" r:id="rId22"/>
    <p:sldId id="461" r:id="rId23"/>
    <p:sldId id="465" r:id="rId24"/>
    <p:sldId id="473" r:id="rId25"/>
    <p:sldId id="340" r:id="rId26"/>
    <p:sldId id="334" r:id="rId27"/>
    <p:sldId id="478" r:id="rId28"/>
    <p:sldId id="477" r:id="rId29"/>
    <p:sldId id="476" r:id="rId30"/>
    <p:sldId id="342" r:id="rId31"/>
    <p:sldId id="472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putational graph" id="{182D3B7D-5876-E449-8E3B-3155943D7A7F}">
          <p14:sldIdLst>
            <p14:sldId id="260"/>
            <p14:sldId id="479"/>
            <p14:sldId id="482"/>
            <p14:sldId id="484"/>
            <p14:sldId id="452"/>
            <p14:sldId id="261"/>
            <p14:sldId id="263"/>
            <p14:sldId id="267"/>
            <p14:sldId id="451"/>
            <p14:sldId id="464"/>
            <p14:sldId id="467"/>
            <p14:sldId id="454"/>
            <p14:sldId id="455"/>
            <p14:sldId id="456"/>
            <p14:sldId id="457"/>
            <p14:sldId id="276"/>
            <p14:sldId id="468"/>
            <p14:sldId id="480"/>
            <p14:sldId id="281"/>
            <p14:sldId id="459"/>
            <p14:sldId id="462"/>
            <p14:sldId id="461"/>
            <p14:sldId id="465"/>
            <p14:sldId id="473"/>
            <p14:sldId id="340"/>
            <p14:sldId id="334"/>
            <p14:sldId id="478"/>
            <p14:sldId id="477"/>
            <p14:sldId id="476"/>
            <p14:sldId id="342"/>
            <p14:sldId id="4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68CE09F-E698-06DE-C65B-6D51ECB8169F}" name="Gioia Boschi" initials="GB" userId="S::gboschi@cgnalitalia.onmicrosoft.com::854f8991-9220-41e1-b8e0-6fe7dcc4ffd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nt Tandon" initials="ST" lastIdx="16" clrIdx="0">
    <p:extLst>
      <p:ext uri="{19B8F6BF-5375-455C-9EA6-DF929625EA0E}">
        <p15:presenceInfo xmlns:p15="http://schemas.microsoft.com/office/powerpoint/2012/main" userId="S::standon@cgnalitalia.onmicrosoft.com::97f4f9e4-3deb-49dc-aab7-944a8b385a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78B4"/>
    <a:srgbClr val="8C9397"/>
    <a:srgbClr val="778998"/>
    <a:srgbClr val="E2F0D9"/>
    <a:srgbClr val="CFF0FC"/>
    <a:srgbClr val="FFF3CD"/>
    <a:srgbClr val="A3AAAF"/>
    <a:srgbClr val="CFD8DD"/>
    <a:srgbClr val="8F95A1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83"/>
    <p:restoredTop sz="79601"/>
  </p:normalViewPr>
  <p:slideViewPr>
    <p:cSldViewPr snapToGrid="0">
      <p:cViewPr varScale="1">
        <p:scale>
          <a:sx n="88" d="100"/>
          <a:sy n="88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93FA8-0AB4-7F49-84E5-5C51D2A8CBB9}" type="datetimeFigureOut">
              <a:rPr lang="it-IT" smtClean="0"/>
              <a:t>12/12/22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123986" y="8685213"/>
            <a:ext cx="1131376" cy="27896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7B531-3C7C-A540-87B7-5AF0BC962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39166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DAFF-FFBF-3741-9CDB-D58267D17D22}" type="datetimeFigureOut">
              <a:rPr lang="it-IT" smtClean="0"/>
              <a:t>12/12/22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CGnal spa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6CDB-A1BD-A44B-BBB8-4B18E5F0B5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3648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t-IT"/>
              <a:t>CGnal spa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C6CDB-A1BD-A44B-BBB8-4B18E5F0B5F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2196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t-IT"/>
              <a:t>CGnal spa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C6CDB-A1BD-A44B-BBB8-4B18E5F0B5F6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257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t-IT"/>
              <a:t>CGnal spa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C6CDB-A1BD-A44B-BBB8-4B18E5F0B5F6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228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t-IT"/>
              <a:t>CGnal spa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C6CDB-A1BD-A44B-BBB8-4B18E5F0B5F6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2103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t-IT"/>
              <a:t>CGnal spa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C6CDB-A1BD-A44B-BBB8-4B18E5F0B5F6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164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t-IT"/>
              <a:t>CGnal spa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C6CDB-A1BD-A44B-BBB8-4B18E5F0B5F6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65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45D8E3-F433-204A-9C62-AE3849CB39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38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D8E3-F433-204A-9C62-AE3849CB392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D8E3-F433-204A-9C62-AE3849CB392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D8E3-F433-204A-9C62-AE3849CB392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dice CG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9025466" y="6328717"/>
            <a:ext cx="2743200" cy="365125"/>
          </a:xfrm>
        </p:spPr>
        <p:txBody>
          <a:bodyPr/>
          <a:lstStyle/>
          <a:p>
            <a:fld id="{3E45D8E3-F433-204A-9C62-AE3849CB39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5887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edice CG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48733" y="151336"/>
            <a:ext cx="10515600" cy="9953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9025466" y="6328717"/>
            <a:ext cx="2743200" cy="365125"/>
          </a:xfrm>
        </p:spPr>
        <p:txBody>
          <a:bodyPr/>
          <a:lstStyle/>
          <a:p>
            <a:fld id="{3E45D8E3-F433-204A-9C62-AE3849CB3924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Connettore 1 8"/>
          <p:cNvCxnSpPr/>
          <p:nvPr userDrawn="1"/>
        </p:nvCxnSpPr>
        <p:spPr>
          <a:xfrm>
            <a:off x="448733" y="1264994"/>
            <a:ext cx="112945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-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9025466" y="6345650"/>
            <a:ext cx="274320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‹N›</a:t>
            </a:fld>
            <a:endParaRPr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0CA91B41-9A1B-C54E-AF5E-D30A4A4D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2" y="147225"/>
            <a:ext cx="9491505" cy="52917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2710384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Sezion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5856" y="0"/>
            <a:ext cx="12176144" cy="60451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 hasCustomPrompt="1"/>
          </p:nvPr>
        </p:nvSpPr>
        <p:spPr>
          <a:xfrm>
            <a:off x="1620399" y="2335801"/>
            <a:ext cx="89511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0"/>
              </a:spcBef>
              <a:buClr>
                <a:srgbClr val="263238"/>
              </a:buClr>
              <a:buSzPct val="100000"/>
              <a:buNone/>
              <a:defRPr sz="3600" i="0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r>
              <a:rPr lang="it-IT"/>
              <a:t>Titolo Sezione</a:t>
            </a:r>
            <a:endParaRPr/>
          </a:p>
        </p:txBody>
      </p:sp>
      <p:sp>
        <p:nvSpPr>
          <p:cNvPr id="11" name="Segnaposto numero diapositiva 4"/>
          <p:cNvSpPr>
            <a:spLocks noGrp="1"/>
          </p:cNvSpPr>
          <p:nvPr>
            <p:ph type="sldNum" sz="quarter" idx="11"/>
          </p:nvPr>
        </p:nvSpPr>
        <p:spPr>
          <a:xfrm>
            <a:off x="9025467" y="6328717"/>
            <a:ext cx="2743200" cy="365125"/>
          </a:xfrm>
        </p:spPr>
        <p:txBody>
          <a:bodyPr/>
          <a:lstStyle/>
          <a:p>
            <a:fld id="{3E45D8E3-F433-204A-9C62-AE3849CB392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7" y="1"/>
            <a:ext cx="1217614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620401" y="2501401"/>
            <a:ext cx="89511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grpSp>
        <p:nvGrpSpPr>
          <p:cNvPr id="31" name="Shape 31"/>
          <p:cNvGrpSpPr/>
          <p:nvPr/>
        </p:nvGrpSpPr>
        <p:grpSpPr>
          <a:xfrm>
            <a:off x="4791200" y="1074285"/>
            <a:ext cx="2609600" cy="1093199"/>
            <a:chOff x="3593400" y="1760084"/>
            <a:chExt cx="1957200" cy="1093199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4989460" y="871980"/>
            <a:ext cx="5912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5486399" y="269684"/>
            <a:ext cx="6096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6332100" y="753124"/>
            <a:ext cx="1268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 Sezione Alternati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266913" y="1360350"/>
            <a:ext cx="77431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9196833" y="619995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" name="Shape 11"/>
          <p:cNvSpPr/>
          <p:nvPr/>
        </p:nvSpPr>
        <p:spPr>
          <a:xfrm>
            <a:off x="9939167" y="56388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11770303" y="4597554"/>
            <a:ext cx="1011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11569400" y="6577875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" name="Shape 14"/>
          <p:cNvSpPr/>
          <p:nvPr/>
        </p:nvSpPr>
        <p:spPr>
          <a:xfrm>
            <a:off x="3962967" y="6334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772845" y="3373478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415791" y="791518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" name="Shape 17"/>
          <p:cNvSpPr/>
          <p:nvPr/>
        </p:nvSpPr>
        <p:spPr>
          <a:xfrm>
            <a:off x="835095" y="1339871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8" name="Shape 18"/>
          <p:cNvSpPr/>
          <p:nvPr/>
        </p:nvSpPr>
        <p:spPr>
          <a:xfrm>
            <a:off x="10806000" y="4963100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" name="Shape 19"/>
          <p:cNvSpPr/>
          <p:nvPr/>
        </p:nvSpPr>
        <p:spPr>
          <a:xfrm>
            <a:off x="11738600" y="5654656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" name="Shape 20"/>
          <p:cNvSpPr/>
          <p:nvPr/>
        </p:nvSpPr>
        <p:spPr>
          <a:xfrm>
            <a:off x="261747" y="1990891"/>
            <a:ext cx="1011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1" name="Shape 21"/>
          <p:cNvSpPr/>
          <p:nvPr/>
        </p:nvSpPr>
        <p:spPr>
          <a:xfrm>
            <a:off x="2317400" y="271321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" name="Shape 22"/>
          <p:cNvSpPr/>
          <p:nvPr/>
        </p:nvSpPr>
        <p:spPr>
          <a:xfrm>
            <a:off x="1028878" y="2504486"/>
            <a:ext cx="1011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" name="Shape 23"/>
          <p:cNvSpPr/>
          <p:nvPr/>
        </p:nvSpPr>
        <p:spPr>
          <a:xfrm>
            <a:off x="5695445" y="474826"/>
            <a:ext cx="1011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" name="Shape 24"/>
          <p:cNvSpPr/>
          <p:nvPr/>
        </p:nvSpPr>
        <p:spPr>
          <a:xfrm>
            <a:off x="10305617" y="6127437"/>
            <a:ext cx="3384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97A8FD04-8114-4C43-8300-32C9194CEDC5}"/>
              </a:ext>
            </a:extLst>
          </p:cNvPr>
          <p:cNvSpPr txBox="1">
            <a:spLocks/>
          </p:cNvSpPr>
          <p:nvPr userDrawn="1"/>
        </p:nvSpPr>
        <p:spPr>
          <a:xfrm>
            <a:off x="9008533" y="6345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45D8E3-F433-204A-9C62-AE3849CB3924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8" name="Immagine 6">
            <a:extLst>
              <a:ext uri="{FF2B5EF4-FFF2-40B4-BE49-F238E27FC236}">
                <a16:creationId xmlns:a16="http://schemas.microsoft.com/office/drawing/2014/main" id="{F43D2286-356E-154D-92D2-44C96B2AC5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6092"/>
            <a:ext cx="1066800" cy="24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D8E3-F433-204A-9C62-AE3849CB3924}" type="slidenum">
              <a:rPr lang="it-IT" smtClean="0"/>
              <a:t>‹N›</a:t>
            </a:fld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Gnal f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9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45D8E3-F433-204A-9C62-AE3849CB392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D8E3-F433-204A-9C62-AE3849CB392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D8E3-F433-204A-9C62-AE3849CB392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D8E3-F433-204A-9C62-AE3849CB392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D8E3-F433-204A-9C62-AE3849CB392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D8E3-F433-204A-9C62-AE3849CB392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D8E3-F433-204A-9C62-AE3849CB392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Big Data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008533" y="6345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5D8E3-F433-204A-9C62-AE3849CB3924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Segnaposto testo 10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cxnSp>
        <p:nvCxnSpPr>
          <p:cNvPr id="13" name="Connettore 1 12"/>
          <p:cNvCxnSpPr/>
          <p:nvPr userDrawn="1"/>
        </p:nvCxnSpPr>
        <p:spPr>
          <a:xfrm>
            <a:off x="457200" y="6176963"/>
            <a:ext cx="112945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6092"/>
            <a:ext cx="1066800" cy="24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5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7" r:id="rId14"/>
    <p:sldLayoutId id="2147483751" r:id="rId15"/>
    <p:sldLayoutId id="2147483754" r:id="rId16"/>
    <p:sldLayoutId id="2147483755" r:id="rId17"/>
    <p:sldLayoutId id="2147483756" r:id="rId18"/>
    <p:sldLayoutId id="2147483758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2.svg"/><Relationship Id="rId4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www.deeplearningbook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www.deeplearningbook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805845" y="5643416"/>
            <a:ext cx="1813574" cy="320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910828">
              <a:lnSpc>
                <a:spcPct val="150000"/>
              </a:lnSpc>
              <a:buClr>
                <a:srgbClr val="B5B5B5"/>
              </a:buClr>
              <a:buFont typeface="Calluna"/>
              <a:defRPr sz="2400">
                <a:uFill>
                  <a:solidFill>
                    <a:srgbClr val="FFFFFF"/>
                  </a:solidFill>
                </a:uFill>
              </a:defRPr>
            </a:pPr>
            <a:r>
              <a:rPr lang="it-IT" sz="1200" dirty="0"/>
              <a:t>19 Novembre 2021|</a:t>
            </a:r>
            <a:r>
              <a:rPr lang="hr-HR" sz="1200" dirty="0"/>
              <a:t> </a:t>
            </a:r>
            <a:r>
              <a:rPr sz="1200" dirty="0"/>
              <a:t>Milano</a:t>
            </a:r>
          </a:p>
        </p:txBody>
      </p:sp>
      <p:sp>
        <p:nvSpPr>
          <p:cNvPr id="684" name="Shape 684"/>
          <p:cNvSpPr/>
          <p:nvPr/>
        </p:nvSpPr>
        <p:spPr>
          <a:xfrm>
            <a:off x="805845" y="5287645"/>
            <a:ext cx="5274215" cy="341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410766">
              <a:buClr>
                <a:srgbClr val="FFFFFF"/>
              </a:buClr>
              <a:buFont typeface="Helvetica"/>
              <a:defRPr sz="3500">
                <a:solidFill>
                  <a:srgbClr val="000000"/>
                </a:solidFill>
                <a:uFill>
                  <a:solidFill>
                    <a:srgbClr val="00A3D7"/>
                  </a:solidFill>
                </a:uFill>
              </a:defRPr>
            </a:pPr>
            <a:r>
              <a:rPr sz="1750" dirty="0" err="1"/>
              <a:t>CGnal</a:t>
            </a:r>
            <a:r>
              <a:rPr sz="1750" dirty="0"/>
              <a:t> </a:t>
            </a:r>
            <a:r>
              <a:rPr lang="it-IT" sz="1750" dirty="0" err="1"/>
              <a:t>S</a:t>
            </a:r>
            <a:r>
              <a:rPr sz="1750" dirty="0"/>
              <a:t>.</a:t>
            </a:r>
            <a:r>
              <a:rPr lang="it-IT" sz="1750" dirty="0" err="1"/>
              <a:t>r</a:t>
            </a:r>
            <a:r>
              <a:rPr sz="1750" dirty="0"/>
              <a:t>.</a:t>
            </a:r>
            <a:r>
              <a:rPr lang="it-IT" sz="1750" dirty="0"/>
              <a:t>l</a:t>
            </a:r>
            <a:r>
              <a:rPr sz="1750" dirty="0"/>
              <a:t> </a:t>
            </a:r>
            <a:r>
              <a:rPr lang="it-IT" sz="1750" dirty="0"/>
              <a:t>–</a:t>
            </a:r>
            <a:r>
              <a:rPr sz="1750" dirty="0"/>
              <a:t> </a:t>
            </a:r>
            <a:r>
              <a:rPr lang="it-IT" sz="1750" dirty="0"/>
              <a:t>Corso Venezia 43 </a:t>
            </a:r>
            <a:r>
              <a:rPr sz="1750" dirty="0"/>
              <a:t>- Milano</a:t>
            </a:r>
          </a:p>
        </p:txBody>
      </p:sp>
      <p:sp>
        <p:nvSpPr>
          <p:cNvPr id="685" name="Shape 685"/>
          <p:cNvSpPr/>
          <p:nvPr/>
        </p:nvSpPr>
        <p:spPr>
          <a:xfrm>
            <a:off x="5883965" y="3085154"/>
            <a:ext cx="5884702" cy="687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defTabSz="821531">
              <a:buClr>
                <a:srgbClr val="FFFFFF"/>
              </a:buClr>
              <a:buFont typeface="Helvetica"/>
              <a:defRPr sz="6000">
                <a:solidFill>
                  <a:srgbClr val="53585F"/>
                </a:solidFill>
                <a:uFill>
                  <a:solidFill>
                    <a:srgbClr val="00A3D7"/>
                  </a:solidFill>
                </a:uFill>
                <a:latin typeface="Static Bold"/>
                <a:ea typeface="Static Bold"/>
                <a:cs typeface="Static Bold"/>
                <a:sym typeface="Static Bold"/>
              </a:defRPr>
            </a:lvl1pPr>
          </a:lstStyle>
          <a:p>
            <a:r>
              <a:rPr lang="it-IT" sz="4000" dirty="0" err="1"/>
              <a:t>Introduction</a:t>
            </a:r>
            <a:r>
              <a:rPr lang="it-IT" sz="4000" dirty="0"/>
              <a:t> to </a:t>
            </a:r>
            <a:r>
              <a:rPr lang="it-IT" sz="4000" dirty="0" err="1"/>
              <a:t>Neural</a:t>
            </a:r>
            <a:r>
              <a:rPr lang="it-IT" sz="4000" dirty="0"/>
              <a:t> </a:t>
            </a:r>
            <a:r>
              <a:rPr lang="it-IT" sz="4000" dirty="0" err="1"/>
              <a:t>Nets</a:t>
            </a:r>
            <a:endParaRPr lang="it-IT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16" y="529167"/>
            <a:ext cx="4429752" cy="1482802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7D33C61D-2F48-6549-A991-8EE9BD02264B}"/>
              </a:ext>
            </a:extLst>
          </p:cNvPr>
          <p:cNvSpPr txBox="1">
            <a:spLocks/>
          </p:cNvSpPr>
          <p:nvPr/>
        </p:nvSpPr>
        <p:spPr>
          <a:xfrm>
            <a:off x="9025467" y="6328717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45D8E3-F433-204A-9C62-AE3849CB3924}" type="slidenum">
              <a:rPr lang="it-IT" sz="1200" smtClean="0">
                <a:solidFill>
                  <a:schemeClr val="bg2">
                    <a:lumMod val="50000"/>
                  </a:schemeClr>
                </a:solidFill>
              </a:rPr>
              <a:pPr algn="r"/>
              <a:t>1</a:t>
            </a:fld>
            <a:endParaRPr lang="it-IT" sz="12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49754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C2C77-DD4F-A544-9BF3-0913BC24394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T" smtClean="0"/>
              <a:t>10</a:t>
            </a:fld>
            <a:endParaRPr lang="en-IT" dirty="0"/>
          </a:p>
        </p:txBody>
      </p:sp>
      <p:sp>
        <p:nvSpPr>
          <p:cNvPr id="4" name="Titolo 2">
            <a:extLst>
              <a:ext uri="{FF2B5EF4-FFF2-40B4-BE49-F238E27FC236}">
                <a16:creationId xmlns:a16="http://schemas.microsoft.com/office/drawing/2014/main" id="{18CE7653-01F6-8546-930C-EA29FA2A1763}"/>
              </a:ext>
            </a:extLst>
          </p:cNvPr>
          <p:cNvSpPr txBox="1">
            <a:spLocks/>
          </p:cNvSpPr>
          <p:nvPr/>
        </p:nvSpPr>
        <p:spPr>
          <a:xfrm>
            <a:off x="294508" y="104684"/>
            <a:ext cx="1051196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defPPr>
              <a:defRPr lang="it-IT"/>
            </a:defPPr>
            <a:lvl1pPr marL="12700">
              <a:lnSpc>
                <a:spcPct val="100000"/>
              </a:lnSpc>
              <a:spcBef>
                <a:spcPts val="100"/>
              </a:spcBef>
              <a:buNone/>
              <a:defRPr sz="4400" spc="-114" baseline="0">
                <a:solidFill>
                  <a:srgbClr val="005A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Are </a:t>
            </a:r>
            <a:r>
              <a:rPr lang="it-IT" dirty="0" err="1"/>
              <a:t>neural</a:t>
            </a:r>
            <a:r>
              <a:rPr lang="it-IT" dirty="0"/>
              <a:t> networks </a:t>
            </a:r>
            <a:r>
              <a:rPr lang="it-IT" dirty="0" err="1"/>
              <a:t>similar</a:t>
            </a:r>
            <a:r>
              <a:rPr lang="it-IT" dirty="0"/>
              <a:t> to the human brain?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AFCF2F-47E2-1842-A5A9-1C428885571A}"/>
              </a:ext>
            </a:extLst>
          </p:cNvPr>
          <p:cNvGrpSpPr/>
          <p:nvPr/>
        </p:nvGrpSpPr>
        <p:grpSpPr>
          <a:xfrm>
            <a:off x="360828" y="1000125"/>
            <a:ext cx="5326256" cy="2254257"/>
            <a:chOff x="360828" y="1000125"/>
            <a:chExt cx="5326256" cy="225425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741BAFF-B513-6D47-B824-39211A7241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598" r="43232" b="47240"/>
            <a:stretch/>
          </p:blipFill>
          <p:spPr>
            <a:xfrm>
              <a:off x="360828" y="1142999"/>
              <a:ext cx="5282735" cy="200214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A3106DE-A30F-2F4C-8E53-B5E0F98EE860}"/>
                </a:ext>
              </a:extLst>
            </p:cNvPr>
            <p:cNvSpPr/>
            <p:nvPr/>
          </p:nvSpPr>
          <p:spPr>
            <a:xfrm>
              <a:off x="757238" y="1000125"/>
              <a:ext cx="342900" cy="500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CB89F8-3E1D-9C48-9394-DD790F275C71}"/>
                </a:ext>
              </a:extLst>
            </p:cNvPr>
            <p:cNvSpPr/>
            <p:nvPr/>
          </p:nvSpPr>
          <p:spPr>
            <a:xfrm rot="16014853">
              <a:off x="5265603" y="2832900"/>
              <a:ext cx="342900" cy="500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474A4E3-9802-0742-98EE-570CA871DA0A}"/>
              </a:ext>
            </a:extLst>
          </p:cNvPr>
          <p:cNvSpPr txBox="1"/>
          <p:nvPr/>
        </p:nvSpPr>
        <p:spPr>
          <a:xfrm>
            <a:off x="6096000" y="1016725"/>
            <a:ext cx="5548312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IT" b="1" dirty="0"/>
              <a:t>Similarities</a:t>
            </a:r>
            <a:br>
              <a:rPr lang="en-IT" b="1" dirty="0"/>
            </a:br>
            <a:endParaRPr lang="en-IT" sz="1000" b="1" dirty="0"/>
          </a:p>
          <a:p>
            <a:pPr marL="342900" indent="-342900" algn="l">
              <a:buAutoNum type="arabicPeriod"/>
            </a:pPr>
            <a:r>
              <a:rPr lang="en-IT" dirty="0"/>
              <a:t>As seen in the beginning, the </a:t>
            </a:r>
            <a:r>
              <a:rPr lang="en-IT" b="1" dirty="0"/>
              <a:t>underlying model </a:t>
            </a:r>
            <a:r>
              <a:rPr lang="en-IT" dirty="0"/>
              <a:t>of an artificial neuron was inspired the ones ones in biology to describe neuronal activations</a:t>
            </a:r>
            <a:br>
              <a:rPr lang="en-IT" dirty="0"/>
            </a:br>
            <a:endParaRPr lang="en-IT" dirty="0"/>
          </a:p>
          <a:p>
            <a:pPr marL="342900" indent="-342900" algn="l">
              <a:buAutoNum type="arabicPeriod"/>
            </a:pPr>
            <a:r>
              <a:rPr lang="en-IT" dirty="0"/>
              <a:t>Like in the brain, the combination and orchestration of </a:t>
            </a:r>
            <a:r>
              <a:rPr lang="en-IT" b="1" dirty="0"/>
              <a:t>many single and relatively simple units</a:t>
            </a:r>
            <a:r>
              <a:rPr lang="en-IT" dirty="0"/>
              <a:t> allow to build extremely powerful models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BE4FA3-EAF4-FA41-ADDC-29C80DDF951B}"/>
              </a:ext>
            </a:extLst>
          </p:cNvPr>
          <p:cNvSpPr txBox="1"/>
          <p:nvPr/>
        </p:nvSpPr>
        <p:spPr>
          <a:xfrm>
            <a:off x="550068" y="3445102"/>
            <a:ext cx="610076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IT" b="1" dirty="0"/>
              <a:t>However, there are many important differences:</a:t>
            </a:r>
            <a:br>
              <a:rPr lang="en-IT" b="1" dirty="0"/>
            </a:br>
            <a:endParaRPr lang="en-IT" sz="1000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3EF93-9DA8-C94E-9DE1-60F661D68585}"/>
              </a:ext>
            </a:extLst>
          </p:cNvPr>
          <p:cNvSpPr/>
          <p:nvPr/>
        </p:nvSpPr>
        <p:spPr>
          <a:xfrm>
            <a:off x="1896668" y="3991638"/>
            <a:ext cx="1814511" cy="244943"/>
          </a:xfrm>
          <a:prstGeom prst="roundRect">
            <a:avLst>
              <a:gd name="adj" fmla="val 5834"/>
            </a:avLst>
          </a:prstGeom>
          <a:solidFill>
            <a:srgbClr val="2078B4"/>
          </a:solidFill>
          <a:ln>
            <a:solidFill>
              <a:srgbClr val="20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Size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DA382A0-B98A-214F-A13C-CDE74BC6E4DC}"/>
              </a:ext>
            </a:extLst>
          </p:cNvPr>
          <p:cNvSpPr/>
          <p:nvPr/>
        </p:nvSpPr>
        <p:spPr>
          <a:xfrm>
            <a:off x="3879951" y="3991638"/>
            <a:ext cx="1814511" cy="244943"/>
          </a:xfrm>
          <a:prstGeom prst="roundRect">
            <a:avLst>
              <a:gd name="adj" fmla="val 5834"/>
            </a:avLst>
          </a:prstGeom>
          <a:solidFill>
            <a:srgbClr val="2078B4"/>
          </a:solidFill>
          <a:ln>
            <a:solidFill>
              <a:srgbClr val="20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Topology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242207C-999C-4F41-8E9C-D6F5C4F8E343}"/>
              </a:ext>
            </a:extLst>
          </p:cNvPr>
          <p:cNvSpPr/>
          <p:nvPr/>
        </p:nvSpPr>
        <p:spPr>
          <a:xfrm>
            <a:off x="5863234" y="3991638"/>
            <a:ext cx="1814511" cy="244943"/>
          </a:xfrm>
          <a:prstGeom prst="roundRect">
            <a:avLst>
              <a:gd name="adj" fmla="val 5834"/>
            </a:avLst>
          </a:prstGeom>
          <a:solidFill>
            <a:srgbClr val="2078B4"/>
          </a:solidFill>
          <a:ln>
            <a:solidFill>
              <a:srgbClr val="20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Activations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793F715-C299-CD45-A23B-DA9F31E8178F}"/>
              </a:ext>
            </a:extLst>
          </p:cNvPr>
          <p:cNvSpPr/>
          <p:nvPr/>
        </p:nvSpPr>
        <p:spPr>
          <a:xfrm>
            <a:off x="7846517" y="3991638"/>
            <a:ext cx="1814511" cy="244943"/>
          </a:xfrm>
          <a:prstGeom prst="roundRect">
            <a:avLst>
              <a:gd name="adj" fmla="val 5834"/>
            </a:avLst>
          </a:prstGeom>
          <a:solidFill>
            <a:srgbClr val="2078B4"/>
          </a:solidFill>
          <a:ln>
            <a:solidFill>
              <a:srgbClr val="20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Efficiency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F4AC45F-D87B-3C45-9ED9-121C771774EB}"/>
              </a:ext>
            </a:extLst>
          </p:cNvPr>
          <p:cNvSpPr/>
          <p:nvPr/>
        </p:nvSpPr>
        <p:spPr>
          <a:xfrm>
            <a:off x="9829801" y="3991638"/>
            <a:ext cx="1814511" cy="244943"/>
          </a:xfrm>
          <a:prstGeom prst="roundRect">
            <a:avLst>
              <a:gd name="adj" fmla="val 5834"/>
            </a:avLst>
          </a:prstGeom>
          <a:solidFill>
            <a:srgbClr val="2078B4"/>
          </a:solidFill>
          <a:ln>
            <a:solidFill>
              <a:srgbClr val="20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Learning</a:t>
            </a:r>
          </a:p>
        </p:txBody>
      </p:sp>
      <p:sp>
        <p:nvSpPr>
          <p:cNvPr id="20" name="AutoShape 4" descr="Neural network basics - Elements of AI">
            <a:extLst>
              <a:ext uri="{FF2B5EF4-FFF2-40B4-BE49-F238E27FC236}">
                <a16:creationId xmlns:a16="http://schemas.microsoft.com/office/drawing/2014/main" id="{70EA32CB-9E26-4949-A474-9C55C001B5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T"/>
          </a:p>
        </p:txBody>
      </p:sp>
      <p:sp>
        <p:nvSpPr>
          <p:cNvPr id="21" name="AutoShape 6" descr="Neural network basics - Elements of AI">
            <a:extLst>
              <a:ext uri="{FF2B5EF4-FFF2-40B4-BE49-F238E27FC236}">
                <a16:creationId xmlns:a16="http://schemas.microsoft.com/office/drawing/2014/main" id="{0D5C24BC-3D78-B348-B89A-3B0EC876F1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3289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T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44CDDA81-2B68-0049-AD75-BCBADBDD7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8271"/>
          <a:stretch/>
        </p:blipFill>
        <p:spPr>
          <a:xfrm rot="5400000">
            <a:off x="598418" y="3992229"/>
            <a:ext cx="749752" cy="144666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4C285370-0856-8D4B-AAB2-A0E1CEF09B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0720"/>
          <a:stretch/>
        </p:blipFill>
        <p:spPr>
          <a:xfrm rot="5400000">
            <a:off x="616166" y="4904603"/>
            <a:ext cx="714255" cy="14466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C8C61E1-7038-0743-B4FD-8445AF63F948}"/>
              </a:ext>
            </a:extLst>
          </p:cNvPr>
          <p:cNvSpPr txBox="1"/>
          <p:nvPr/>
        </p:nvSpPr>
        <p:spPr>
          <a:xfrm>
            <a:off x="1896668" y="4561673"/>
            <a:ext cx="181451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IT" sz="1400" dirty="0"/>
              <a:t>~ </a:t>
            </a:r>
            <a:r>
              <a:rPr lang="en-IT" sz="1400" b="1" dirty="0"/>
              <a:t>86 billions </a:t>
            </a:r>
            <a:r>
              <a:rPr lang="en-IT" sz="1400" dirty="0"/>
              <a:t>neurons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EAB380-4F92-DE4F-92A0-2E64C56ED3CE}"/>
              </a:ext>
            </a:extLst>
          </p:cNvPr>
          <p:cNvSpPr txBox="1"/>
          <p:nvPr/>
        </p:nvSpPr>
        <p:spPr>
          <a:xfrm>
            <a:off x="1896668" y="5366325"/>
            <a:ext cx="1814511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IT" sz="1400" dirty="0"/>
              <a:t>~ </a:t>
            </a:r>
            <a:r>
              <a:rPr lang="en-IT" sz="1400" b="1" dirty="0"/>
              <a:t>1-10k</a:t>
            </a:r>
            <a:r>
              <a:rPr lang="en-IT" sz="1400" dirty="0"/>
              <a:t> neurons, ~200 billions weights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BF3724-0023-974E-BF13-AE125D05AEDC}"/>
              </a:ext>
            </a:extLst>
          </p:cNvPr>
          <p:cNvSpPr txBox="1"/>
          <p:nvPr/>
        </p:nvSpPr>
        <p:spPr>
          <a:xfrm>
            <a:off x="3879950" y="4346229"/>
            <a:ext cx="1952015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IT" sz="1400" dirty="0"/>
              <a:t>Very </a:t>
            </a:r>
            <a:r>
              <a:rPr lang="en-IT" sz="1400" b="1" dirty="0"/>
              <a:t>complex network </a:t>
            </a:r>
            <a:r>
              <a:rPr lang="en-IT" sz="1400" dirty="0"/>
              <a:t>with large-scale connections patterns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DC8461-F8A0-ED49-8327-1BD4FDC3BF09}"/>
              </a:ext>
            </a:extLst>
          </p:cNvPr>
          <p:cNvSpPr txBox="1"/>
          <p:nvPr/>
        </p:nvSpPr>
        <p:spPr>
          <a:xfrm>
            <a:off x="3879950" y="5258603"/>
            <a:ext cx="1952015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IT" sz="1400" b="1" dirty="0"/>
              <a:t>Regular structure</a:t>
            </a:r>
            <a:r>
              <a:rPr lang="en-IT" sz="1400" dirty="0"/>
              <a:t> with links mostly between subsequent layers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120410-0901-6D4E-B387-04401BB670F1}"/>
              </a:ext>
            </a:extLst>
          </p:cNvPr>
          <p:cNvSpPr txBox="1"/>
          <p:nvPr/>
        </p:nvSpPr>
        <p:spPr>
          <a:xfrm>
            <a:off x="5863232" y="4346229"/>
            <a:ext cx="1814511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IT" sz="1400" dirty="0"/>
              <a:t>Based on biological physics, complex  </a:t>
            </a:r>
            <a:r>
              <a:rPr lang="en-IT" sz="1400" b="1" dirty="0"/>
              <a:t>non linear dyn. system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8FE478-55D7-0448-BA42-4C14D2257B98}"/>
              </a:ext>
            </a:extLst>
          </p:cNvPr>
          <p:cNvSpPr txBox="1"/>
          <p:nvPr/>
        </p:nvSpPr>
        <p:spPr>
          <a:xfrm>
            <a:off x="5863231" y="5258603"/>
            <a:ext cx="1814511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IT" sz="1400" b="1" dirty="0"/>
              <a:t>Simple non-linear </a:t>
            </a:r>
            <a:r>
              <a:rPr lang="en-IT" sz="1400" dirty="0"/>
              <a:t>functions but of several types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0049F9-3DBD-B746-A62C-0174563FA7E0}"/>
              </a:ext>
            </a:extLst>
          </p:cNvPr>
          <p:cNvSpPr txBox="1"/>
          <p:nvPr/>
        </p:nvSpPr>
        <p:spPr>
          <a:xfrm>
            <a:off x="7846514" y="4346229"/>
            <a:ext cx="1814511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IT" sz="1400" dirty="0"/>
              <a:t>Extremely </a:t>
            </a:r>
            <a:r>
              <a:rPr lang="en-IT" sz="1400" b="1" dirty="0"/>
              <a:t>low power consumptions </a:t>
            </a:r>
            <a:r>
              <a:rPr lang="en-IT" sz="1400" dirty="0"/>
              <a:t>and high efficiency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F4B285-27F8-964B-A27D-CDE2BE2E658C}"/>
              </a:ext>
            </a:extLst>
          </p:cNvPr>
          <p:cNvSpPr txBox="1"/>
          <p:nvPr/>
        </p:nvSpPr>
        <p:spPr>
          <a:xfrm>
            <a:off x="7846514" y="5258603"/>
            <a:ext cx="1814511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IT" sz="1400" dirty="0"/>
              <a:t>Computations/learning requires </a:t>
            </a:r>
            <a:r>
              <a:rPr lang="en-IT" sz="1400" b="1" dirty="0"/>
              <a:t>large amount of energy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40AD8D-42E3-DD4C-BAC2-50BE1EA48051}"/>
              </a:ext>
            </a:extLst>
          </p:cNvPr>
          <p:cNvSpPr txBox="1"/>
          <p:nvPr/>
        </p:nvSpPr>
        <p:spPr>
          <a:xfrm>
            <a:off x="9829801" y="4238508"/>
            <a:ext cx="2014546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IT" sz="1400" dirty="0"/>
              <a:t>Able to generalize </a:t>
            </a:r>
            <a:r>
              <a:rPr lang="en-IT" sz="1400" b="1" dirty="0"/>
              <a:t>quickly</a:t>
            </a:r>
            <a:r>
              <a:rPr lang="en-IT" sz="1400" dirty="0"/>
              <a:t> and while learning </a:t>
            </a:r>
            <a:r>
              <a:rPr lang="en-IT" sz="1400" b="1" dirty="0"/>
              <a:t>topology</a:t>
            </a:r>
            <a:r>
              <a:rPr lang="en-IT" sz="1400" dirty="0"/>
              <a:t> changes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1CF1CE-43FC-9441-9EBD-57A9EC087A99}"/>
              </a:ext>
            </a:extLst>
          </p:cNvPr>
          <p:cNvSpPr txBox="1"/>
          <p:nvPr/>
        </p:nvSpPr>
        <p:spPr>
          <a:xfrm>
            <a:off x="9861066" y="5258603"/>
            <a:ext cx="1814511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IT" sz="1400" dirty="0"/>
              <a:t>Backprop and </a:t>
            </a:r>
            <a:r>
              <a:rPr lang="en-IT" sz="1400" b="1" dirty="0"/>
              <a:t>optimization</a:t>
            </a:r>
            <a:r>
              <a:rPr lang="en-IT" sz="1400" dirty="0"/>
              <a:t> of non-convex function</a:t>
            </a:r>
          </a:p>
        </p:txBody>
      </p:sp>
    </p:spTree>
    <p:extLst>
      <p:ext uri="{BB962C8B-B14F-4D97-AF65-F5344CB8AC3E}">
        <p14:creationId xmlns:p14="http://schemas.microsoft.com/office/powerpoint/2010/main" val="186270150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C2C77-DD4F-A544-9BF3-0913BC24394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T" smtClean="0"/>
              <a:t>11</a:t>
            </a:fld>
            <a:endParaRPr lang="en-I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7BB298-F3B9-ED47-B19C-F3E476D9B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828" y="1385075"/>
            <a:ext cx="8885237" cy="4745095"/>
          </a:xfrm>
          <a:prstGeom prst="rect">
            <a:avLst/>
          </a:prstGeom>
        </p:spPr>
      </p:pic>
      <p:sp>
        <p:nvSpPr>
          <p:cNvPr id="11" name="Titolo 2">
            <a:extLst>
              <a:ext uri="{FF2B5EF4-FFF2-40B4-BE49-F238E27FC236}">
                <a16:creationId xmlns:a16="http://schemas.microsoft.com/office/drawing/2014/main" id="{895AFD2A-4F22-E14A-9B9B-1B8201037303}"/>
              </a:ext>
            </a:extLst>
          </p:cNvPr>
          <p:cNvSpPr txBox="1">
            <a:spLocks/>
          </p:cNvSpPr>
          <p:nvPr/>
        </p:nvSpPr>
        <p:spPr>
          <a:xfrm>
            <a:off x="360828" y="147225"/>
            <a:ext cx="949150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defPPr>
              <a:defRPr lang="it-IT"/>
            </a:defPPr>
            <a:lvl1pPr marL="12700">
              <a:lnSpc>
                <a:spcPct val="100000"/>
              </a:lnSpc>
              <a:spcBef>
                <a:spcPts val="100"/>
              </a:spcBef>
              <a:buNone/>
              <a:defRPr sz="4400" spc="-185" baseline="0">
                <a:solidFill>
                  <a:srgbClr val="005A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Combining</a:t>
            </a:r>
            <a:r>
              <a:rPr lang="it-IT" dirty="0"/>
              <a:t> more </a:t>
            </a:r>
            <a:r>
              <a:rPr lang="it-IT" dirty="0" err="1"/>
              <a:t>inputs</a:t>
            </a:r>
            <a:r>
              <a:rPr lang="it-IT" dirty="0"/>
              <a:t> / </a:t>
            </a:r>
            <a:r>
              <a:rPr lang="it-IT" dirty="0" err="1"/>
              <a:t>neurons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75694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C2C77-DD4F-A544-9BF3-0913BC24394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T" smtClean="0"/>
              <a:t>12</a:t>
            </a:fld>
            <a:endParaRPr lang="en-IT"/>
          </a:p>
        </p:txBody>
      </p:sp>
      <p:sp>
        <p:nvSpPr>
          <p:cNvPr id="4" name="Titolo 2">
            <a:extLst>
              <a:ext uri="{FF2B5EF4-FFF2-40B4-BE49-F238E27FC236}">
                <a16:creationId xmlns:a16="http://schemas.microsoft.com/office/drawing/2014/main" id="{18CE7653-01F6-8546-930C-EA29FA2A1763}"/>
              </a:ext>
            </a:extLst>
          </p:cNvPr>
          <p:cNvSpPr txBox="1">
            <a:spLocks/>
          </p:cNvSpPr>
          <p:nvPr/>
        </p:nvSpPr>
        <p:spPr>
          <a:xfrm>
            <a:off x="360827" y="132206"/>
            <a:ext cx="949150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defPPr>
              <a:defRPr lang="it-IT"/>
            </a:defPPr>
            <a:lvl1pPr marL="12700">
              <a:lnSpc>
                <a:spcPct val="100000"/>
              </a:lnSpc>
              <a:spcBef>
                <a:spcPts val="100"/>
              </a:spcBef>
              <a:buNone/>
              <a:defRPr sz="4400" spc="-185" baseline="0">
                <a:solidFill>
                  <a:srgbClr val="005A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More </a:t>
            </a:r>
            <a:r>
              <a:rPr lang="it-IT" dirty="0" err="1"/>
              <a:t>details</a:t>
            </a:r>
            <a:r>
              <a:rPr lang="it-IT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7BB298-F3B9-ED47-B19C-F3E476D9B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828" y="1385075"/>
            <a:ext cx="8885237" cy="4745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7AA7D-6FE7-DA43-AAA1-CE1B6FEB8FA4}"/>
                  </a:ext>
                </a:extLst>
              </p:cNvPr>
              <p:cNvSpPr txBox="1"/>
              <p:nvPr/>
            </p:nvSpPr>
            <p:spPr>
              <a:xfrm>
                <a:off x="4229800" y="778335"/>
                <a:ext cx="2414588" cy="880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T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T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T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IT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sSubSup>
                                      <m:sSubSupPr>
                                        <m:ctrlPr>
                                          <a:rPr lang="it-IT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t-IT" b="1" i="1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IT" b="1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sub>
                                      <m:sup>
                                        <m:r>
                                          <a:rPr lang="it-IT" b="1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T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T" b="1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IT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T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T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IT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p>
                                      <m:sSupPr>
                                        <m:ctrlPr>
                                          <a:rPr lang="it-IT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1" i="1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p>
                                        <m:r>
                                          <a:rPr lang="it-IT" b="1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T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7AA7D-6FE7-DA43-AAA1-CE1B6FEB8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800" y="778335"/>
                <a:ext cx="2414588" cy="880369"/>
              </a:xfrm>
              <a:prstGeom prst="rect">
                <a:avLst/>
              </a:prstGeom>
              <a:blipFill>
                <a:blip r:embed="rId3"/>
                <a:stretch>
                  <a:fillRect b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234170F-33A8-5D4E-960B-D7C4EF76EB0F}"/>
              </a:ext>
            </a:extLst>
          </p:cNvPr>
          <p:cNvSpPr txBox="1"/>
          <p:nvPr/>
        </p:nvSpPr>
        <p:spPr>
          <a:xfrm>
            <a:off x="4909659" y="239710"/>
            <a:ext cx="17490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IT" dirty="0">
                <a:solidFill>
                  <a:srgbClr val="FF0000"/>
                </a:solidFill>
              </a:rPr>
              <a:t>Units out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685D1B-2E85-B74F-81E1-9CFD205D28FB}"/>
              </a:ext>
            </a:extLst>
          </p:cNvPr>
          <p:cNvCxnSpPr/>
          <p:nvPr/>
        </p:nvCxnSpPr>
        <p:spPr>
          <a:xfrm>
            <a:off x="5106580" y="611520"/>
            <a:ext cx="5572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588C0A2-FA37-0848-A1DF-D9E5A71A8BE5}"/>
              </a:ext>
            </a:extLst>
          </p:cNvPr>
          <p:cNvSpPr txBox="1"/>
          <p:nvPr/>
        </p:nvSpPr>
        <p:spPr>
          <a:xfrm>
            <a:off x="3297309" y="482973"/>
            <a:ext cx="16287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IT" dirty="0">
                <a:solidFill>
                  <a:srgbClr val="FF0000"/>
                </a:solidFill>
              </a:rPr>
              <a:t>Num features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0E81A7-E8B2-C84B-B46D-DAA18E27F89C}"/>
              </a:ext>
            </a:extLst>
          </p:cNvPr>
          <p:cNvCxnSpPr>
            <a:cxnSpLocks/>
          </p:cNvCxnSpPr>
          <p:nvPr/>
        </p:nvCxnSpPr>
        <p:spPr>
          <a:xfrm>
            <a:off x="4330292" y="906784"/>
            <a:ext cx="0" cy="529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0579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C2C77-DD4F-A544-9BF3-0913BC24394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T" smtClean="0"/>
              <a:t>13</a:t>
            </a:fld>
            <a:endParaRPr lang="en-IT"/>
          </a:p>
        </p:txBody>
      </p:sp>
      <p:sp>
        <p:nvSpPr>
          <p:cNvPr id="4" name="Titolo 2">
            <a:extLst>
              <a:ext uri="{FF2B5EF4-FFF2-40B4-BE49-F238E27FC236}">
                <a16:creationId xmlns:a16="http://schemas.microsoft.com/office/drawing/2014/main" id="{18CE7653-01F6-8546-930C-EA29FA2A1763}"/>
              </a:ext>
            </a:extLst>
          </p:cNvPr>
          <p:cNvSpPr txBox="1">
            <a:spLocks/>
          </p:cNvSpPr>
          <p:nvPr/>
        </p:nvSpPr>
        <p:spPr>
          <a:xfrm>
            <a:off x="346760" y="147225"/>
            <a:ext cx="949150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defPPr>
              <a:defRPr lang="it-IT"/>
            </a:defPPr>
            <a:lvl1pPr marL="12700">
              <a:lnSpc>
                <a:spcPct val="100000"/>
              </a:lnSpc>
              <a:spcBef>
                <a:spcPts val="100"/>
              </a:spcBef>
              <a:buNone/>
              <a:defRPr sz="4400" spc="-185" baseline="0">
                <a:solidFill>
                  <a:srgbClr val="005A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Terminology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BDAC5-34F8-274C-A6AB-4001A8C8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004098"/>
            <a:ext cx="8574087" cy="484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272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C2C77-DD4F-A544-9BF3-0913BC24394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T" smtClean="0"/>
              <a:t>14</a:t>
            </a:fld>
            <a:endParaRPr lang="en-IT"/>
          </a:p>
        </p:txBody>
      </p:sp>
      <p:sp>
        <p:nvSpPr>
          <p:cNvPr id="4" name="Titolo 2">
            <a:extLst>
              <a:ext uri="{FF2B5EF4-FFF2-40B4-BE49-F238E27FC236}">
                <a16:creationId xmlns:a16="http://schemas.microsoft.com/office/drawing/2014/main" id="{18CE7653-01F6-8546-930C-EA29FA2A1763}"/>
              </a:ext>
            </a:extLst>
          </p:cNvPr>
          <p:cNvSpPr txBox="1">
            <a:spLocks/>
          </p:cNvSpPr>
          <p:nvPr/>
        </p:nvSpPr>
        <p:spPr>
          <a:xfrm>
            <a:off x="360828" y="274113"/>
            <a:ext cx="9491505" cy="52917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defPPr>
              <a:defRPr lang="it-IT"/>
            </a:defPPr>
            <a:lvl1pPr marL="12700">
              <a:lnSpc>
                <a:spcPct val="100000"/>
              </a:lnSpc>
              <a:spcBef>
                <a:spcPts val="100"/>
              </a:spcBef>
              <a:buNone/>
              <a:defRPr sz="4400" spc="-185" baseline="0">
                <a:solidFill>
                  <a:srgbClr val="005A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Terminology</a:t>
            </a:r>
            <a:r>
              <a:rPr lang="it-IT" dirty="0"/>
              <a:t>: Simple MLP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BDAC5-34F8-274C-A6AB-4001A8C8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49" y="1004098"/>
            <a:ext cx="8574087" cy="4849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49FE9A-22BB-A44D-8D6E-2EB74DFDE0C1}"/>
              </a:ext>
            </a:extLst>
          </p:cNvPr>
          <p:cNvSpPr txBox="1"/>
          <p:nvPr/>
        </p:nvSpPr>
        <p:spPr>
          <a:xfrm>
            <a:off x="5830093" y="2917140"/>
            <a:ext cx="11101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it-IT" b="1" dirty="0" err="1">
                <a:solidFill>
                  <a:srgbClr val="FF0000"/>
                </a:solidFill>
              </a:rPr>
              <a:t>Neurons</a:t>
            </a:r>
            <a:endParaRPr lang="en-IT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57F016-DEE3-0A41-938C-B7786940B9C7}"/>
              </a:ext>
            </a:extLst>
          </p:cNvPr>
          <p:cNvCxnSpPr/>
          <p:nvPr/>
        </p:nvCxnSpPr>
        <p:spPr>
          <a:xfrm flipH="1" flipV="1">
            <a:off x="6096000" y="2528888"/>
            <a:ext cx="289187" cy="388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A7544-9425-A44B-9943-F8D13561C31D}"/>
              </a:ext>
            </a:extLst>
          </p:cNvPr>
          <p:cNvCxnSpPr>
            <a:cxnSpLocks/>
          </p:cNvCxnSpPr>
          <p:nvPr/>
        </p:nvCxnSpPr>
        <p:spPr>
          <a:xfrm flipH="1">
            <a:off x="6095999" y="3347680"/>
            <a:ext cx="289188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971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C2C77-DD4F-A544-9BF3-0913BC24394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T" smtClean="0"/>
              <a:t>15</a:t>
            </a:fld>
            <a:endParaRPr lang="en-IT"/>
          </a:p>
        </p:txBody>
      </p:sp>
      <p:sp>
        <p:nvSpPr>
          <p:cNvPr id="4" name="Titolo 2">
            <a:extLst>
              <a:ext uri="{FF2B5EF4-FFF2-40B4-BE49-F238E27FC236}">
                <a16:creationId xmlns:a16="http://schemas.microsoft.com/office/drawing/2014/main" id="{18CE7653-01F6-8546-930C-EA29FA2A1763}"/>
              </a:ext>
            </a:extLst>
          </p:cNvPr>
          <p:cNvSpPr txBox="1">
            <a:spLocks/>
          </p:cNvSpPr>
          <p:nvPr/>
        </p:nvSpPr>
        <p:spPr>
          <a:xfrm>
            <a:off x="360828" y="344453"/>
            <a:ext cx="9491505" cy="52917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defPPr>
              <a:defRPr lang="it-IT"/>
            </a:defPPr>
            <a:lvl1pPr marL="12700">
              <a:lnSpc>
                <a:spcPct val="100000"/>
              </a:lnSpc>
              <a:spcBef>
                <a:spcPts val="100"/>
              </a:spcBef>
              <a:buNone/>
              <a:defRPr sz="4400" spc="-185" baseline="0">
                <a:solidFill>
                  <a:srgbClr val="005A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Terminology</a:t>
            </a:r>
            <a:r>
              <a:rPr lang="it-IT" dirty="0"/>
              <a:t>: 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480F4-C4A6-E740-85A6-EBB2F267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21" y="1329640"/>
            <a:ext cx="4572000" cy="3175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40008-B521-1144-BBBB-B55978DAF1CE}"/>
              </a:ext>
            </a:extLst>
          </p:cNvPr>
          <p:cNvCxnSpPr>
            <a:cxnSpLocks/>
          </p:cNvCxnSpPr>
          <p:nvPr/>
        </p:nvCxnSpPr>
        <p:spPr>
          <a:xfrm flipH="1" flipV="1">
            <a:off x="5185679" y="4029075"/>
            <a:ext cx="273524" cy="931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B4085F-B863-4B4C-89A4-B5BF48A62BCD}"/>
              </a:ext>
            </a:extLst>
          </p:cNvPr>
          <p:cNvCxnSpPr>
            <a:cxnSpLocks/>
          </p:cNvCxnSpPr>
          <p:nvPr/>
        </p:nvCxnSpPr>
        <p:spPr>
          <a:xfrm flipH="1" flipV="1">
            <a:off x="4200525" y="4504640"/>
            <a:ext cx="985154" cy="653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E5C7BA-D66D-DF42-BB7A-5ED10FAAD5B6}"/>
              </a:ext>
            </a:extLst>
          </p:cNvPr>
          <p:cNvSpPr txBox="1"/>
          <p:nvPr/>
        </p:nvSpPr>
        <p:spPr>
          <a:xfrm>
            <a:off x="4914900" y="5157788"/>
            <a:ext cx="19859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IT" dirty="0">
                <a:solidFill>
                  <a:srgbClr val="FF0000"/>
                </a:solidFill>
              </a:rPr>
              <a:t>Fully Connected Layers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0324DD-BFDE-B541-BBD9-8F3B42C97CE9}"/>
              </a:ext>
            </a:extLst>
          </p:cNvPr>
          <p:cNvSpPr txBox="1"/>
          <p:nvPr/>
        </p:nvSpPr>
        <p:spPr>
          <a:xfrm>
            <a:off x="7258051" y="5861258"/>
            <a:ext cx="451061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/>
              <a:t>C</a:t>
            </a:r>
            <a:r>
              <a:rPr lang="en-IT" sz="1000" b="1" dirty="0"/>
              <a:t>redits: </a:t>
            </a:r>
            <a:r>
              <a:rPr lang="en-GB" sz="1000" b="1" dirty="0"/>
              <a:t>http://cs231n.stanford.edu/slides/2017/cs231n_2017_lecture4.pdf</a:t>
            </a:r>
            <a:endParaRPr lang="en-IT" sz="1000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8867EA-BE51-2036-6E0F-264C775303C9}"/>
              </a:ext>
            </a:extLst>
          </p:cNvPr>
          <p:cNvSpPr txBox="1"/>
          <p:nvPr/>
        </p:nvSpPr>
        <p:spPr>
          <a:xfrm>
            <a:off x="4693102" y="4198902"/>
            <a:ext cx="542925" cy="414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endParaRPr lang="it-IT" b="1" u="sng" dirty="0"/>
          </a:p>
        </p:txBody>
      </p:sp>
    </p:spTree>
    <p:extLst>
      <p:ext uri="{BB962C8B-B14F-4D97-AF65-F5344CB8AC3E}">
        <p14:creationId xmlns:p14="http://schemas.microsoft.com/office/powerpoint/2010/main" val="122037975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bject 97"/>
          <p:cNvSpPr txBox="1">
            <a:spLocks noGrp="1"/>
          </p:cNvSpPr>
          <p:nvPr>
            <p:ph type="title"/>
          </p:nvPr>
        </p:nvSpPr>
        <p:spPr>
          <a:xfrm>
            <a:off x="271244" y="50291"/>
            <a:ext cx="47072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0" dirty="0">
                <a:solidFill>
                  <a:srgbClr val="005AAA"/>
                </a:solidFill>
              </a:rPr>
              <a:t>A</a:t>
            </a:r>
            <a:r>
              <a:rPr sz="4400" spc="-55" dirty="0">
                <a:solidFill>
                  <a:srgbClr val="005AAA"/>
                </a:solidFill>
              </a:rPr>
              <a:t>c</a:t>
            </a:r>
            <a:r>
              <a:rPr sz="4400" spc="-285" dirty="0">
                <a:solidFill>
                  <a:srgbClr val="005AAA"/>
                </a:solidFill>
              </a:rPr>
              <a:t>t</a:t>
            </a:r>
            <a:r>
              <a:rPr sz="4400" spc="-150" dirty="0">
                <a:solidFill>
                  <a:srgbClr val="005AAA"/>
                </a:solidFill>
              </a:rPr>
              <a:t>iv</a:t>
            </a:r>
            <a:r>
              <a:rPr sz="4400" spc="-185" dirty="0">
                <a:solidFill>
                  <a:srgbClr val="005AAA"/>
                </a:solidFill>
              </a:rPr>
              <a:t>a</a:t>
            </a:r>
            <a:r>
              <a:rPr sz="4400" spc="-285" dirty="0">
                <a:solidFill>
                  <a:srgbClr val="005AAA"/>
                </a:solidFill>
              </a:rPr>
              <a:t>t</a:t>
            </a:r>
            <a:r>
              <a:rPr sz="4400" spc="-70" dirty="0">
                <a:solidFill>
                  <a:srgbClr val="005AAA"/>
                </a:solidFill>
              </a:rPr>
              <a:t>i</a:t>
            </a:r>
            <a:r>
              <a:rPr sz="4400" spc="-120" dirty="0">
                <a:solidFill>
                  <a:srgbClr val="005AAA"/>
                </a:solidFill>
              </a:rPr>
              <a:t>o</a:t>
            </a:r>
            <a:r>
              <a:rPr sz="4400" spc="35" dirty="0">
                <a:solidFill>
                  <a:srgbClr val="005AAA"/>
                </a:solidFill>
              </a:rPr>
              <a:t>n</a:t>
            </a:r>
            <a:r>
              <a:rPr sz="4400" spc="-395" dirty="0">
                <a:solidFill>
                  <a:srgbClr val="005AAA"/>
                </a:solidFill>
              </a:rPr>
              <a:t> </a:t>
            </a:r>
            <a:r>
              <a:rPr sz="4400" spc="-345" dirty="0">
                <a:solidFill>
                  <a:srgbClr val="005AAA"/>
                </a:solidFill>
              </a:rPr>
              <a:t>f</a:t>
            </a:r>
            <a:r>
              <a:rPr sz="4400" spc="15" dirty="0">
                <a:solidFill>
                  <a:srgbClr val="005AAA"/>
                </a:solidFill>
              </a:rPr>
              <a:t>u</a:t>
            </a:r>
            <a:r>
              <a:rPr sz="4400" spc="-100" dirty="0">
                <a:solidFill>
                  <a:srgbClr val="005AAA"/>
                </a:solidFill>
              </a:rPr>
              <a:t>n</a:t>
            </a:r>
            <a:r>
              <a:rPr sz="4400" spc="-85" dirty="0">
                <a:solidFill>
                  <a:srgbClr val="005AAA"/>
                </a:solidFill>
              </a:rPr>
              <a:t>c</a:t>
            </a:r>
            <a:r>
              <a:rPr sz="4400" spc="-285" dirty="0">
                <a:solidFill>
                  <a:srgbClr val="005AAA"/>
                </a:solidFill>
              </a:rPr>
              <a:t>t</a:t>
            </a:r>
            <a:r>
              <a:rPr sz="4400" spc="-70" dirty="0">
                <a:solidFill>
                  <a:srgbClr val="005AAA"/>
                </a:solidFill>
              </a:rPr>
              <a:t>i</a:t>
            </a:r>
            <a:r>
              <a:rPr sz="4400" spc="-120" dirty="0">
                <a:solidFill>
                  <a:srgbClr val="005AAA"/>
                </a:solidFill>
              </a:rPr>
              <a:t>o</a:t>
            </a:r>
            <a:r>
              <a:rPr sz="4400" spc="-15" dirty="0">
                <a:solidFill>
                  <a:srgbClr val="005AAA"/>
                </a:solidFill>
              </a:rPr>
              <a:t>ns</a:t>
            </a:r>
            <a:endParaRPr sz="4400"/>
          </a:p>
        </p:txBody>
      </p:sp>
      <p:pic>
        <p:nvPicPr>
          <p:cNvPr id="1030" name="Picture 6" descr="Activation Functions in Neural Network – Study Machine Learning">
            <a:extLst>
              <a:ext uri="{FF2B5EF4-FFF2-40B4-BE49-F238E27FC236}">
                <a16:creationId xmlns:a16="http://schemas.microsoft.com/office/drawing/2014/main" id="{A74865AE-E118-8BCD-2BE8-6AB7449AF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" y="877888"/>
            <a:ext cx="11153942" cy="399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FBF3C2E2-199E-6D2A-C408-BBC56AF6E03D}"/>
              </a:ext>
            </a:extLst>
          </p:cNvPr>
          <p:cNvSpPr txBox="1"/>
          <p:nvPr/>
        </p:nvSpPr>
        <p:spPr>
          <a:xfrm>
            <a:off x="549274" y="5003675"/>
            <a:ext cx="905192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it-IT" sz="2000" dirty="0"/>
              <a:t>Activation </a:t>
            </a:r>
            <a:r>
              <a:rPr lang="it-IT" sz="2000" dirty="0" err="1"/>
              <a:t>functions</a:t>
            </a:r>
            <a:r>
              <a:rPr lang="it-IT" sz="2000" dirty="0"/>
              <a:t> can be </a:t>
            </a:r>
            <a:r>
              <a:rPr lang="it-IT" sz="2000" dirty="0" err="1"/>
              <a:t>placed</a:t>
            </a:r>
            <a:r>
              <a:rPr lang="it-IT" sz="2000" dirty="0"/>
              <a:t> </a:t>
            </a:r>
            <a:r>
              <a:rPr lang="it-IT" sz="2000" dirty="0" err="1"/>
              <a:t>also</a:t>
            </a:r>
            <a:r>
              <a:rPr lang="it-IT" sz="2000" dirty="0"/>
              <a:t> </a:t>
            </a:r>
            <a:r>
              <a:rPr lang="it-IT" sz="2000" dirty="0" err="1"/>
              <a:t>before</a:t>
            </a:r>
            <a:r>
              <a:rPr lang="it-IT" sz="2000" dirty="0"/>
              <a:t> the output </a:t>
            </a:r>
            <a:r>
              <a:rPr lang="it-IT" sz="2000" dirty="0" err="1"/>
              <a:t>layer</a:t>
            </a:r>
            <a:endParaRPr lang="it-IT" sz="2000" dirty="0"/>
          </a:p>
          <a:p>
            <a:pPr marL="342900" indent="-342900" algn="l">
              <a:buFontTx/>
              <a:buChar char="-"/>
            </a:pPr>
            <a:r>
              <a:rPr lang="it-IT" sz="2000" dirty="0"/>
              <a:t>The output </a:t>
            </a:r>
            <a:r>
              <a:rPr lang="it-IT" sz="2000" dirty="0" err="1"/>
              <a:t>type</a:t>
            </a:r>
            <a:r>
              <a:rPr lang="it-IT" sz="2000" dirty="0"/>
              <a:t> </a:t>
            </a:r>
            <a:r>
              <a:rPr lang="it-IT" sz="2000" dirty="0" err="1"/>
              <a:t>determines</a:t>
            </a:r>
            <a:r>
              <a:rPr lang="it-IT" sz="2000" dirty="0"/>
              <a:t> </a:t>
            </a:r>
            <a:r>
              <a:rPr lang="it-IT" sz="2000" dirty="0" err="1"/>
              <a:t>which</a:t>
            </a:r>
            <a:r>
              <a:rPr lang="it-IT" sz="2000" dirty="0"/>
              <a:t> activation </a:t>
            </a:r>
            <a:r>
              <a:rPr lang="it-IT" sz="2000" dirty="0" err="1"/>
              <a:t>layer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need</a:t>
            </a:r>
            <a:r>
              <a:rPr lang="it-IT" sz="2000" dirty="0"/>
              <a:t> </a:t>
            </a:r>
            <a:r>
              <a:rPr lang="it-IT" sz="2000" dirty="0" err="1"/>
              <a:t>before</a:t>
            </a:r>
            <a:r>
              <a:rPr lang="it-IT" sz="2000" dirty="0"/>
              <a:t> the output</a:t>
            </a:r>
          </a:p>
        </p:txBody>
      </p:sp>
    </p:spTree>
    <p:extLst>
      <p:ext uri="{BB962C8B-B14F-4D97-AF65-F5344CB8AC3E}">
        <p14:creationId xmlns:p14="http://schemas.microsoft.com/office/powerpoint/2010/main" val="1972887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C2C77-DD4F-A544-9BF3-0913BC24394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T" smtClean="0"/>
              <a:t>17</a:t>
            </a:fld>
            <a:endParaRPr lang="en-IT"/>
          </a:p>
        </p:txBody>
      </p:sp>
      <p:sp>
        <p:nvSpPr>
          <p:cNvPr id="4" name="Titolo 2">
            <a:extLst>
              <a:ext uri="{FF2B5EF4-FFF2-40B4-BE49-F238E27FC236}">
                <a16:creationId xmlns:a16="http://schemas.microsoft.com/office/drawing/2014/main" id="{18CE7653-01F6-8546-930C-EA29FA2A1763}"/>
              </a:ext>
            </a:extLst>
          </p:cNvPr>
          <p:cNvSpPr txBox="1">
            <a:spLocks/>
          </p:cNvSpPr>
          <p:nvPr/>
        </p:nvSpPr>
        <p:spPr>
          <a:xfrm>
            <a:off x="180414" y="147225"/>
            <a:ext cx="11831172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buNone/>
              <a:defRPr sz="4400" spc="-70" baseline="0">
                <a:solidFill>
                  <a:srgbClr val="005A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Universal </a:t>
            </a:r>
            <a:r>
              <a:rPr lang="it-IT" dirty="0" err="1"/>
              <a:t>Approximation</a:t>
            </a:r>
            <a:r>
              <a:rPr lang="it-IT" dirty="0"/>
              <a:t> </a:t>
            </a:r>
            <a:r>
              <a:rPr lang="it-IT" dirty="0" err="1"/>
              <a:t>Theorem</a:t>
            </a:r>
            <a:r>
              <a:rPr lang="it-IT" dirty="0"/>
              <a:t> (</a:t>
            </a:r>
            <a:r>
              <a:rPr lang="it-IT" dirty="0" err="1"/>
              <a:t>Cybenko</a:t>
            </a:r>
            <a:r>
              <a:rPr lang="it-IT" dirty="0"/>
              <a:t>, 1989)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E7545-9CB5-B841-81A1-13AB2095B54C}"/>
              </a:ext>
            </a:extLst>
          </p:cNvPr>
          <p:cNvSpPr txBox="1"/>
          <p:nvPr/>
        </p:nvSpPr>
        <p:spPr>
          <a:xfrm>
            <a:off x="332814" y="883635"/>
            <a:ext cx="11526372" cy="4985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“</a:t>
            </a:r>
            <a:r>
              <a:rPr lang="en-GB" b="1" dirty="0"/>
              <a:t>Neural Network can compute any function</a:t>
            </a:r>
            <a:r>
              <a:rPr lang="en-GB" dirty="0"/>
              <a:t>”</a:t>
            </a:r>
          </a:p>
          <a:p>
            <a:pPr algn="l"/>
            <a:endParaRPr lang="en-GB" dirty="0"/>
          </a:p>
          <a:p>
            <a:pPr algn="l"/>
            <a:endParaRPr lang="en-GB" i="1" dirty="0"/>
          </a:p>
          <a:p>
            <a:pPr algn="l"/>
            <a:r>
              <a:rPr lang="en-GB" b="1" i="1" dirty="0">
                <a:solidFill>
                  <a:srgbClr val="2078B4"/>
                </a:solidFill>
              </a:rPr>
              <a:t>Universal Approximation Theorem</a:t>
            </a:r>
          </a:p>
          <a:p>
            <a:pPr algn="l"/>
            <a:r>
              <a:rPr lang="en-GB" dirty="0"/>
              <a:t>Universal approximation theorem for neural networks states that every continuous function that maps interval of real numbers can be approximated arbitrarily closely by a multi-layer perceptron with just one hidden layer. 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b="1" dirty="0"/>
              <a:t>Therefore</a:t>
            </a:r>
          </a:p>
          <a:p>
            <a:pPr algn="l"/>
            <a:r>
              <a:rPr lang="en-GB" sz="800" dirty="0"/>
              <a:t> </a:t>
            </a:r>
          </a:p>
          <a:p>
            <a:pPr marL="342900" indent="-342900" algn="l">
              <a:buAutoNum type="arabicPeriod"/>
            </a:pPr>
            <a:r>
              <a:rPr lang="en-GB" dirty="0"/>
              <a:t>This does not mean we can compute any function but rather we can get approximations that is as good as we want</a:t>
            </a:r>
          </a:p>
          <a:p>
            <a:pPr marL="342900" indent="-342900" algn="l">
              <a:buAutoNum type="arabicPeriod"/>
            </a:pPr>
            <a:r>
              <a:rPr lang="en-GB" dirty="0"/>
              <a:t>By increasing number of hidden units we can improve our approximation</a:t>
            </a:r>
          </a:p>
          <a:p>
            <a:pPr algn="l"/>
            <a:endParaRPr lang="en-GB" dirty="0"/>
          </a:p>
          <a:p>
            <a:pPr algn="l"/>
            <a:r>
              <a:rPr lang="en-GB" b="1" dirty="0"/>
              <a:t>BUT BE CAREFUL</a:t>
            </a:r>
            <a:br>
              <a:rPr lang="en-GB" b="1" dirty="0"/>
            </a:br>
            <a:endParaRPr lang="en-GB" sz="800" dirty="0"/>
          </a:p>
          <a:p>
            <a:pPr algn="l"/>
            <a:r>
              <a:rPr lang="en-GB" dirty="0"/>
              <a:t>We can get good approximations only for continuous functions: if functions are discontinuous (e.g. have sharp jumps) then approximation is difficult.</a:t>
            </a:r>
          </a:p>
          <a:p>
            <a:pPr marL="342900" indent="-342900">
              <a:buAutoNum type="arabicPeriod"/>
            </a:pPr>
            <a:endParaRPr lang="en-GB" sz="32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949F001-E715-DDA6-A4AB-B0D8F3A281C9}"/>
              </a:ext>
            </a:extLst>
          </p:cNvPr>
          <p:cNvSpPr/>
          <p:nvPr/>
        </p:nvSpPr>
        <p:spPr>
          <a:xfrm>
            <a:off x="332814" y="1685925"/>
            <a:ext cx="11297211" cy="1057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695063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C2C77-DD4F-A544-9BF3-0913BC24394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T" smtClean="0"/>
              <a:t>18</a:t>
            </a:fld>
            <a:endParaRPr lang="en-IT"/>
          </a:p>
        </p:txBody>
      </p:sp>
      <p:sp>
        <p:nvSpPr>
          <p:cNvPr id="4" name="Titolo 2">
            <a:extLst>
              <a:ext uri="{FF2B5EF4-FFF2-40B4-BE49-F238E27FC236}">
                <a16:creationId xmlns:a16="http://schemas.microsoft.com/office/drawing/2014/main" id="{18CE7653-01F6-8546-930C-EA29FA2A1763}"/>
              </a:ext>
            </a:extLst>
          </p:cNvPr>
          <p:cNvSpPr txBox="1">
            <a:spLocks/>
          </p:cNvSpPr>
          <p:nvPr/>
        </p:nvSpPr>
        <p:spPr>
          <a:xfrm>
            <a:off x="180414" y="147225"/>
            <a:ext cx="11831172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buNone/>
              <a:defRPr sz="4400" spc="-70" baseline="0">
                <a:solidFill>
                  <a:srgbClr val="005A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Universal </a:t>
            </a:r>
            <a:r>
              <a:rPr lang="it-IT" dirty="0" err="1"/>
              <a:t>Approximation</a:t>
            </a:r>
            <a:r>
              <a:rPr lang="it-IT" dirty="0"/>
              <a:t> </a:t>
            </a:r>
            <a:r>
              <a:rPr lang="it-IT" dirty="0" err="1"/>
              <a:t>Theorem</a:t>
            </a:r>
            <a:r>
              <a:rPr lang="it-IT" dirty="0"/>
              <a:t> (</a:t>
            </a:r>
            <a:r>
              <a:rPr lang="it-IT" dirty="0" err="1"/>
              <a:t>Cybenko</a:t>
            </a:r>
            <a:r>
              <a:rPr lang="it-IT" dirty="0"/>
              <a:t>, 1989)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E7545-9CB5-B841-81A1-13AB2095B54C}"/>
              </a:ext>
            </a:extLst>
          </p:cNvPr>
          <p:cNvSpPr txBox="1"/>
          <p:nvPr/>
        </p:nvSpPr>
        <p:spPr>
          <a:xfrm>
            <a:off x="332814" y="883635"/>
            <a:ext cx="11526372" cy="4985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“</a:t>
            </a:r>
            <a:r>
              <a:rPr lang="en-GB" b="1" dirty="0"/>
              <a:t>Neural Network can compute any function</a:t>
            </a:r>
            <a:r>
              <a:rPr lang="en-GB" dirty="0"/>
              <a:t>”</a:t>
            </a:r>
          </a:p>
          <a:p>
            <a:pPr algn="l"/>
            <a:endParaRPr lang="en-GB" dirty="0"/>
          </a:p>
          <a:p>
            <a:pPr algn="l"/>
            <a:endParaRPr lang="en-GB" i="1" dirty="0"/>
          </a:p>
          <a:p>
            <a:pPr algn="l"/>
            <a:r>
              <a:rPr lang="en-GB" b="1" i="1" dirty="0">
                <a:solidFill>
                  <a:srgbClr val="2078B4"/>
                </a:solidFill>
              </a:rPr>
              <a:t>Universal Approximation Theorem</a:t>
            </a:r>
          </a:p>
          <a:p>
            <a:pPr algn="l"/>
            <a:r>
              <a:rPr lang="en-GB" dirty="0"/>
              <a:t>Universal approximation theorem for neural networks states that every continuous function that maps interval of real numbers can be approximated arbitrarily closely by a multi-layer perceptron with just one hidden layer. 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b="1" dirty="0"/>
              <a:t>Therefore</a:t>
            </a:r>
          </a:p>
          <a:p>
            <a:pPr algn="l"/>
            <a:r>
              <a:rPr lang="en-GB" sz="800" dirty="0"/>
              <a:t> </a:t>
            </a:r>
          </a:p>
          <a:p>
            <a:pPr marL="342900" indent="-342900" algn="l">
              <a:buAutoNum type="arabicPeriod"/>
            </a:pPr>
            <a:r>
              <a:rPr lang="en-GB" dirty="0"/>
              <a:t>This does not mean we can compute any function but rather we can get approximations that is as good as we want</a:t>
            </a:r>
          </a:p>
          <a:p>
            <a:pPr marL="342900" indent="-342900" algn="l">
              <a:buAutoNum type="arabicPeriod"/>
            </a:pPr>
            <a:r>
              <a:rPr lang="en-GB" dirty="0"/>
              <a:t>By increasing number of hidden units we can improve our approximation</a:t>
            </a:r>
          </a:p>
          <a:p>
            <a:pPr algn="l"/>
            <a:endParaRPr lang="en-GB" dirty="0"/>
          </a:p>
          <a:p>
            <a:pPr algn="l"/>
            <a:r>
              <a:rPr lang="en-GB" b="1" dirty="0"/>
              <a:t>BUT BE CAREFUL</a:t>
            </a:r>
            <a:br>
              <a:rPr lang="en-GB" b="1" dirty="0"/>
            </a:br>
            <a:endParaRPr lang="en-GB" sz="800" dirty="0"/>
          </a:p>
          <a:p>
            <a:pPr algn="l"/>
            <a:r>
              <a:rPr lang="en-GB" dirty="0"/>
              <a:t>We can get good approximations only for continuous functions: if functions are discontinuous (e.g. have sharp jumps) then approximation is difficult.</a:t>
            </a:r>
          </a:p>
          <a:p>
            <a:pPr marL="342900" indent="-342900">
              <a:buAutoNum type="arabicPeriod"/>
            </a:pPr>
            <a:endParaRPr lang="en-GB" sz="3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01C018-B4B6-134F-8065-A9300481BCE6}"/>
              </a:ext>
            </a:extLst>
          </p:cNvPr>
          <p:cNvSpPr txBox="1"/>
          <p:nvPr/>
        </p:nvSpPr>
        <p:spPr>
          <a:xfrm>
            <a:off x="5734743" y="5832696"/>
            <a:ext cx="539280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T" b="1" dirty="0">
                <a:solidFill>
                  <a:srgbClr val="C00000"/>
                </a:solidFill>
              </a:rPr>
              <a:t>Recently (Zhou et al, 2017 and Kidger and Lyons, 2020) this has been extended for arbitrary depth!!!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949F001-E715-DDA6-A4AB-B0D8F3A281C9}"/>
              </a:ext>
            </a:extLst>
          </p:cNvPr>
          <p:cNvSpPr/>
          <p:nvPr/>
        </p:nvSpPr>
        <p:spPr>
          <a:xfrm>
            <a:off x="332814" y="1685925"/>
            <a:ext cx="11297211" cy="1057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53408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43" y="53305"/>
            <a:ext cx="51093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4400" spc="-114" dirty="0">
                <a:solidFill>
                  <a:srgbClr val="005AAA"/>
                </a:solidFill>
              </a:rPr>
              <a:t>D</a:t>
            </a:r>
            <a:r>
              <a:rPr sz="4400" spc="-114" dirty="0" err="1">
                <a:solidFill>
                  <a:srgbClr val="005AAA"/>
                </a:solidFill>
              </a:rPr>
              <a:t>eepe</a:t>
            </a:r>
            <a:r>
              <a:rPr sz="4400" spc="-70" dirty="0" err="1">
                <a:solidFill>
                  <a:srgbClr val="005AAA"/>
                </a:solidFill>
              </a:rPr>
              <a:t>r</a:t>
            </a:r>
            <a:r>
              <a:rPr sz="4400" spc="-395" dirty="0">
                <a:solidFill>
                  <a:srgbClr val="005AAA"/>
                </a:solidFill>
              </a:rPr>
              <a:t> </a:t>
            </a:r>
            <a:r>
              <a:rPr sz="4400" spc="-175" dirty="0">
                <a:solidFill>
                  <a:srgbClr val="005AAA"/>
                </a:solidFill>
              </a:rPr>
              <a:t>ne</a:t>
            </a:r>
            <a:r>
              <a:rPr sz="4400" spc="-114" dirty="0">
                <a:solidFill>
                  <a:srgbClr val="005AAA"/>
                </a:solidFill>
              </a:rPr>
              <a:t>t</a:t>
            </a:r>
            <a:r>
              <a:rPr sz="4400" spc="-40" dirty="0">
                <a:solidFill>
                  <a:srgbClr val="005AAA"/>
                </a:solidFill>
              </a:rPr>
              <a:t>s</a:t>
            </a:r>
            <a:endParaRPr sz="4400"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17560" y="1030235"/>
            <a:ext cx="9022684" cy="37152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97926" y="1283715"/>
            <a:ext cx="2660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FFFFFF"/>
                </a:solidFill>
                <a:latin typeface="Cambria Math"/>
                <a:cs typeface="Cambria Math"/>
              </a:rPr>
              <a:t>𝑥</a:t>
            </a:r>
            <a:r>
              <a:rPr lang="it-IT" spc="22" baseline="-16203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1800" baseline="-16203" dirty="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5577" y="1847596"/>
            <a:ext cx="270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mbria Math"/>
                <a:cs typeface="Cambria Math"/>
              </a:rPr>
              <a:t>𝑥</a:t>
            </a:r>
            <a:r>
              <a:rPr sz="1800" baseline="-16203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sz="1800" baseline="-16203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3865" y="3112515"/>
            <a:ext cx="1339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mbria Math"/>
                <a:cs typeface="Cambria Math"/>
              </a:rPr>
              <a:t>𝑥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9847" y="3205988"/>
            <a:ext cx="1231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20" dirty="0">
                <a:solidFill>
                  <a:srgbClr val="FFFFFF"/>
                </a:solidFill>
                <a:latin typeface="Cambria Math"/>
                <a:cs typeface="Cambria Math"/>
              </a:rPr>
              <a:t>𝑑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6984" y="2535427"/>
            <a:ext cx="300355" cy="25400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6039497" y="1320291"/>
                <a:ext cx="266065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pc="-12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ar-AE" sz="1600" i="1" spc="-120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b="0" i="1" spc="-120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1600" b="0" i="1" spc="-12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sz="1600" spc="-120" dirty="0">
                    <a:solidFill>
                      <a:srgbClr val="FFFFFF"/>
                    </a:solidFill>
                    <a:latin typeface="Cambria Math"/>
                    <a:cs typeface="Cambria Math"/>
                  </a:rPr>
                  <a:t>'</a:t>
                </a:r>
                <a:endParaRPr sz="1800" baseline="-16203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497" y="1320291"/>
                <a:ext cx="266065" cy="259045"/>
              </a:xfrm>
              <a:prstGeom prst="rect">
                <a:avLst/>
              </a:prstGeom>
              <a:blipFill>
                <a:blip r:embed="rId4"/>
                <a:stretch>
                  <a:fillRect l="-4545" t="-23810" r="-36364" b="-42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 txBox="1"/>
          <p:nvPr/>
        </p:nvSpPr>
        <p:spPr>
          <a:xfrm>
            <a:off x="6016554" y="2535427"/>
            <a:ext cx="300355" cy="25400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56040" y="1302003"/>
            <a:ext cx="2660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120" dirty="0">
                <a:latin typeface="Cambria Math"/>
                <a:cs typeface="Cambria Math"/>
              </a:rPr>
              <a:t>𝑥'</a:t>
            </a:r>
            <a:r>
              <a:rPr lang="it-IT" spc="-179" baseline="-16203" dirty="0">
                <a:latin typeface="Cambria Math"/>
                <a:cs typeface="Cambria Math"/>
              </a:rPr>
              <a:t>1</a:t>
            </a:r>
            <a:endParaRPr sz="1800" baseline="-16203" dirty="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3691" y="1865884"/>
            <a:ext cx="270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125" dirty="0">
                <a:latin typeface="Cambria Math"/>
                <a:cs typeface="Cambria Math"/>
              </a:rPr>
              <a:t>𝑥'</a:t>
            </a:r>
            <a:r>
              <a:rPr sz="1800" spc="-187" baseline="-16203" dirty="0">
                <a:latin typeface="Cambria Math"/>
                <a:cs typeface="Cambria Math"/>
              </a:rPr>
              <a:t>2</a:t>
            </a:r>
            <a:endParaRPr sz="1800" baseline="-16203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34321" y="3127755"/>
            <a:ext cx="3384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105" dirty="0">
                <a:latin typeface="Cambria Math"/>
                <a:cs typeface="Cambria Math"/>
              </a:rPr>
              <a:t>𝑥'</a:t>
            </a:r>
            <a:r>
              <a:rPr sz="1800" spc="-157" baseline="-20833" dirty="0">
                <a:latin typeface="Cambria Math"/>
                <a:cs typeface="Cambria Math"/>
              </a:rPr>
              <a:t>𝑑</a:t>
            </a:r>
            <a:r>
              <a:rPr lang="it-IT" sz="1800" spc="-157" baseline="-20833" dirty="0">
                <a:latin typeface="Cambria Math"/>
                <a:cs typeface="Cambria Math"/>
              </a:rPr>
              <a:t>'</a:t>
            </a:r>
            <a:endParaRPr sz="1000" dirty="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15097" y="2535427"/>
            <a:ext cx="300355" cy="25400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88336" y="2195067"/>
            <a:ext cx="1346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90" dirty="0">
                <a:solidFill>
                  <a:srgbClr val="FFFFFF"/>
                </a:solidFill>
                <a:latin typeface="Cambria Math"/>
                <a:cs typeface="Cambria Math"/>
              </a:rPr>
              <a:t>𝑦</a:t>
            </a:r>
            <a:r>
              <a:rPr sz="1600" spc="-15" dirty="0">
                <a:solidFill>
                  <a:srgbClr val="FFFFFF"/>
                </a:solidFill>
                <a:latin typeface="Cambria Math"/>
                <a:cs typeface="Cambria Math"/>
              </a:rPr>
              <a:t>(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60092" y="1386840"/>
            <a:ext cx="294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spc="-120" baseline="10101" dirty="0">
                <a:latin typeface="Cambria Math"/>
                <a:cs typeface="Cambria Math"/>
              </a:rPr>
              <a:t>𝑊</a:t>
            </a:r>
            <a:r>
              <a:rPr sz="800" spc="-80" dirty="0">
                <a:latin typeface="Cambria Math"/>
                <a:cs typeface="Cambria Math"/>
              </a:rPr>
              <a:t>11</a:t>
            </a:r>
            <a:endParaRPr sz="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96213" y="1572767"/>
            <a:ext cx="294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spc="-120" baseline="10101" dirty="0">
                <a:latin typeface="Cambria Math"/>
                <a:cs typeface="Cambria Math"/>
              </a:rPr>
              <a:t>𝑊</a:t>
            </a:r>
            <a:r>
              <a:rPr sz="800" spc="-80" dirty="0">
                <a:latin typeface="Cambria Math"/>
                <a:cs typeface="Cambria Math"/>
              </a:rPr>
              <a:t>12</a:t>
            </a:r>
            <a:endParaRPr sz="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22418" y="1554479"/>
            <a:ext cx="2971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spc="-104" baseline="10101" dirty="0">
                <a:latin typeface="Cambria Math"/>
                <a:cs typeface="Cambria Math"/>
              </a:rPr>
              <a:t>𝑊</a:t>
            </a:r>
            <a:r>
              <a:rPr sz="800" spc="-70" dirty="0">
                <a:latin typeface="Cambria Math"/>
                <a:cs typeface="Cambria Math"/>
              </a:rPr>
              <a:t>21</a:t>
            </a:r>
            <a:endParaRPr sz="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58537" y="1950720"/>
            <a:ext cx="2971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spc="-104" baseline="10101" dirty="0">
                <a:latin typeface="Cambria Math"/>
                <a:cs typeface="Cambria Math"/>
              </a:rPr>
              <a:t>𝑊</a:t>
            </a:r>
            <a:r>
              <a:rPr sz="800" spc="-70" dirty="0">
                <a:latin typeface="Cambria Math"/>
                <a:cs typeface="Cambria Math"/>
              </a:rPr>
              <a:t>22</a:t>
            </a:r>
            <a:endParaRPr sz="800" dirty="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80577" y="1384808"/>
            <a:ext cx="177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mbria Math"/>
                <a:cs typeface="Cambria Math"/>
              </a:rPr>
              <a:t>𝑔</a:t>
            </a:r>
            <a:r>
              <a:rPr sz="900" spc="105" dirty="0">
                <a:latin typeface="Cambria Math"/>
                <a:cs typeface="Cambria Math"/>
              </a:rPr>
              <a:t> </a:t>
            </a:r>
            <a:r>
              <a:rPr sz="900" dirty="0">
                <a:latin typeface="Cambria Math"/>
                <a:cs typeface="Cambria Math"/>
              </a:rPr>
              <a:t>⋅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80577" y="1948688"/>
            <a:ext cx="177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mbria Math"/>
                <a:cs typeface="Cambria Math"/>
              </a:rPr>
              <a:t>𝑔</a:t>
            </a:r>
            <a:r>
              <a:rPr sz="900" spc="105" dirty="0">
                <a:latin typeface="Cambria Math"/>
                <a:cs typeface="Cambria Math"/>
              </a:rPr>
              <a:t> </a:t>
            </a:r>
            <a:r>
              <a:rPr sz="900" dirty="0">
                <a:latin typeface="Cambria Math"/>
                <a:cs typeface="Cambria Math"/>
              </a:rPr>
              <a:t>⋅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80577" y="3216655"/>
            <a:ext cx="177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mbria Math"/>
                <a:cs typeface="Cambria Math"/>
              </a:rPr>
              <a:t>𝑔</a:t>
            </a:r>
            <a:r>
              <a:rPr sz="900" spc="105" dirty="0">
                <a:latin typeface="Cambria Math"/>
                <a:cs typeface="Cambria Math"/>
              </a:rPr>
              <a:t> </a:t>
            </a:r>
            <a:r>
              <a:rPr sz="900" dirty="0">
                <a:latin typeface="Cambria Math"/>
                <a:cs typeface="Cambria Math"/>
              </a:rPr>
              <a:t>⋅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54849" y="3701796"/>
            <a:ext cx="5194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 marR="5080" indent="-47625">
              <a:lnSpc>
                <a:spcPct val="100000"/>
              </a:lnSpc>
              <a:spcBef>
                <a:spcPts val="100"/>
              </a:spcBef>
            </a:pPr>
            <a:r>
              <a:rPr sz="1400" b="1" spc="-100" dirty="0">
                <a:latin typeface="Tahoma"/>
                <a:cs typeface="Tahoma"/>
              </a:rPr>
              <a:t>D</a:t>
            </a:r>
            <a:r>
              <a:rPr sz="1400" b="1" spc="-85" dirty="0">
                <a:latin typeface="Tahoma"/>
                <a:cs typeface="Tahoma"/>
              </a:rPr>
              <a:t>e</a:t>
            </a:r>
            <a:r>
              <a:rPr sz="1400" b="1" spc="-80" dirty="0">
                <a:latin typeface="Tahoma"/>
                <a:cs typeface="Tahoma"/>
              </a:rPr>
              <a:t>n</a:t>
            </a:r>
            <a:r>
              <a:rPr sz="1400" b="1" spc="-114" dirty="0">
                <a:latin typeface="Tahoma"/>
                <a:cs typeface="Tahoma"/>
              </a:rPr>
              <a:t>s</a:t>
            </a:r>
            <a:r>
              <a:rPr sz="1400" b="1" spc="-65" dirty="0">
                <a:latin typeface="Tahoma"/>
                <a:cs typeface="Tahoma"/>
              </a:rPr>
              <a:t>e  </a:t>
            </a:r>
            <a:r>
              <a:rPr sz="1400" b="1" spc="-80" dirty="0">
                <a:latin typeface="Tahoma"/>
                <a:cs typeface="Tahoma"/>
              </a:rPr>
              <a:t>layer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04874" y="3701796"/>
            <a:ext cx="84581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 marR="5080" indent="-211454">
              <a:lnSpc>
                <a:spcPct val="100000"/>
              </a:lnSpc>
              <a:spcBef>
                <a:spcPts val="100"/>
              </a:spcBef>
            </a:pPr>
            <a:r>
              <a:rPr sz="1400" b="1" spc="-95" dirty="0">
                <a:latin typeface="Tahoma"/>
                <a:cs typeface="Tahoma"/>
              </a:rPr>
              <a:t>A</a:t>
            </a:r>
            <a:r>
              <a:rPr sz="1400" b="1" spc="-60" dirty="0">
                <a:latin typeface="Tahoma"/>
                <a:cs typeface="Tahoma"/>
              </a:rPr>
              <a:t>c</a:t>
            </a:r>
            <a:r>
              <a:rPr sz="1400" b="1" spc="-75" dirty="0">
                <a:latin typeface="Tahoma"/>
                <a:cs typeface="Tahoma"/>
              </a:rPr>
              <a:t>t</a:t>
            </a:r>
            <a:r>
              <a:rPr sz="1400" b="1" spc="-40" dirty="0">
                <a:latin typeface="Tahoma"/>
                <a:cs typeface="Tahoma"/>
              </a:rPr>
              <a:t>i</a:t>
            </a:r>
            <a:r>
              <a:rPr sz="1400" b="1" spc="-75" dirty="0">
                <a:latin typeface="Tahoma"/>
                <a:cs typeface="Tahoma"/>
              </a:rPr>
              <a:t>v</a:t>
            </a:r>
            <a:r>
              <a:rPr sz="1400" b="1" spc="-105" dirty="0">
                <a:latin typeface="Tahoma"/>
                <a:cs typeface="Tahoma"/>
              </a:rPr>
              <a:t>a</a:t>
            </a:r>
            <a:r>
              <a:rPr sz="1400" b="1" spc="-75" dirty="0">
                <a:latin typeface="Tahoma"/>
                <a:cs typeface="Tahoma"/>
              </a:rPr>
              <a:t>t</a:t>
            </a:r>
            <a:r>
              <a:rPr sz="1400" b="1" spc="-40" dirty="0">
                <a:latin typeface="Tahoma"/>
                <a:cs typeface="Tahoma"/>
              </a:rPr>
              <a:t>i</a:t>
            </a:r>
            <a:r>
              <a:rPr sz="1400" b="1" spc="-55" dirty="0">
                <a:latin typeface="Tahoma"/>
                <a:cs typeface="Tahoma"/>
              </a:rPr>
              <a:t>o</a:t>
            </a:r>
            <a:r>
              <a:rPr sz="1400" b="1" spc="-50" dirty="0">
                <a:latin typeface="Tahoma"/>
                <a:cs typeface="Tahoma"/>
              </a:rPr>
              <a:t>n  </a:t>
            </a:r>
            <a:r>
              <a:rPr sz="1400" b="1" spc="-80" dirty="0">
                <a:latin typeface="Tahoma"/>
                <a:cs typeface="Tahoma"/>
              </a:rPr>
              <a:t>layer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652724" y="3183635"/>
            <a:ext cx="519430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0325" marR="5080" indent="-47625">
              <a:lnSpc>
                <a:spcPct val="101400"/>
              </a:lnSpc>
              <a:spcBef>
                <a:spcPts val="75"/>
              </a:spcBef>
            </a:pPr>
            <a:r>
              <a:rPr sz="1400" b="1" spc="-100" dirty="0">
                <a:latin typeface="Tahoma"/>
                <a:cs typeface="Tahoma"/>
              </a:rPr>
              <a:t>D</a:t>
            </a:r>
            <a:r>
              <a:rPr sz="1400" b="1" spc="-85" dirty="0">
                <a:latin typeface="Tahoma"/>
                <a:cs typeface="Tahoma"/>
              </a:rPr>
              <a:t>e</a:t>
            </a:r>
            <a:r>
              <a:rPr sz="1400" b="1" spc="-80" dirty="0">
                <a:latin typeface="Tahoma"/>
                <a:cs typeface="Tahoma"/>
              </a:rPr>
              <a:t>n</a:t>
            </a:r>
            <a:r>
              <a:rPr sz="1400" b="1" spc="-114" dirty="0">
                <a:latin typeface="Tahoma"/>
                <a:cs typeface="Tahoma"/>
              </a:rPr>
              <a:t>s</a:t>
            </a:r>
            <a:r>
              <a:rPr sz="1400" b="1" spc="-65" dirty="0">
                <a:latin typeface="Tahoma"/>
                <a:cs typeface="Tahoma"/>
              </a:rPr>
              <a:t>e  </a:t>
            </a:r>
            <a:r>
              <a:rPr sz="1400" b="1" spc="-80" dirty="0">
                <a:latin typeface="Tahoma"/>
                <a:cs typeface="Tahoma"/>
              </a:rPr>
              <a:t>layer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65271" y="4374388"/>
            <a:ext cx="11855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0" dirty="0">
                <a:latin typeface="Tahoma"/>
                <a:cs typeface="Tahoma"/>
              </a:rPr>
              <a:t>Hi</a:t>
            </a:r>
            <a:r>
              <a:rPr sz="1600" b="1" spc="-60" dirty="0">
                <a:latin typeface="Tahoma"/>
                <a:cs typeface="Tahoma"/>
              </a:rPr>
              <a:t>dd</a:t>
            </a:r>
            <a:r>
              <a:rPr sz="1600" b="1" spc="-105" dirty="0">
                <a:latin typeface="Tahoma"/>
                <a:cs typeface="Tahoma"/>
              </a:rPr>
              <a:t>e</a:t>
            </a:r>
            <a:r>
              <a:rPr sz="1600" b="1" spc="-90" dirty="0">
                <a:latin typeface="Tahoma"/>
                <a:cs typeface="Tahoma"/>
              </a:rPr>
              <a:t>n</a:t>
            </a:r>
            <a:r>
              <a:rPr sz="1600" b="1" spc="-145" dirty="0">
                <a:latin typeface="Tahoma"/>
                <a:cs typeface="Tahoma"/>
              </a:rPr>
              <a:t> </a:t>
            </a:r>
            <a:r>
              <a:rPr sz="1600" b="1" spc="-60" dirty="0">
                <a:latin typeface="Tahoma"/>
                <a:cs typeface="Tahoma"/>
              </a:rPr>
              <a:t>l</a:t>
            </a:r>
            <a:r>
              <a:rPr sz="1600" b="1" spc="-100" dirty="0">
                <a:latin typeface="Tahoma"/>
                <a:cs typeface="Tahoma"/>
              </a:rPr>
              <a:t>a</a:t>
            </a:r>
            <a:r>
              <a:rPr sz="1600" b="1" spc="-85" dirty="0">
                <a:latin typeface="Tahoma"/>
                <a:cs typeface="Tahoma"/>
              </a:rPr>
              <a:t>y</a:t>
            </a:r>
            <a:r>
              <a:rPr sz="1600" b="1" spc="-105" dirty="0">
                <a:latin typeface="Tahoma"/>
                <a:cs typeface="Tahoma"/>
              </a:rPr>
              <a:t>e</a:t>
            </a:r>
            <a:r>
              <a:rPr sz="1600" b="1" spc="-90" dirty="0">
                <a:latin typeface="Tahoma"/>
                <a:cs typeface="Tahoma"/>
              </a:rPr>
              <a:t>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490031" y="2535427"/>
            <a:ext cx="300355" cy="25400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88573" y="2535427"/>
            <a:ext cx="300355" cy="25400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rebuchet MS"/>
                <a:cs typeface="Trebuchet MS"/>
              </a:rPr>
              <a:t>…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854054" y="1384808"/>
            <a:ext cx="177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mbria Math"/>
                <a:cs typeface="Cambria Math"/>
              </a:rPr>
              <a:t>𝑔</a:t>
            </a:r>
            <a:r>
              <a:rPr sz="900" spc="105" dirty="0">
                <a:latin typeface="Cambria Math"/>
                <a:cs typeface="Cambria Math"/>
              </a:rPr>
              <a:t> </a:t>
            </a:r>
            <a:r>
              <a:rPr sz="900" dirty="0">
                <a:latin typeface="Cambria Math"/>
                <a:cs typeface="Cambria Math"/>
              </a:rPr>
              <a:t>⋅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854054" y="1948688"/>
            <a:ext cx="177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mbria Math"/>
                <a:cs typeface="Cambria Math"/>
              </a:rPr>
              <a:t>𝑔</a:t>
            </a:r>
            <a:r>
              <a:rPr sz="900" spc="105" dirty="0">
                <a:latin typeface="Cambria Math"/>
                <a:cs typeface="Cambria Math"/>
              </a:rPr>
              <a:t> </a:t>
            </a:r>
            <a:r>
              <a:rPr sz="900" dirty="0">
                <a:latin typeface="Cambria Math"/>
                <a:cs typeface="Cambria Math"/>
              </a:rPr>
              <a:t>⋅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854054" y="3216655"/>
            <a:ext cx="177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mbria Math"/>
                <a:cs typeface="Cambria Math"/>
              </a:rPr>
              <a:t>𝑔</a:t>
            </a:r>
            <a:r>
              <a:rPr sz="900" spc="105" dirty="0">
                <a:latin typeface="Cambria Math"/>
                <a:cs typeface="Cambria Math"/>
              </a:rPr>
              <a:t> </a:t>
            </a:r>
            <a:r>
              <a:rPr sz="900" dirty="0">
                <a:latin typeface="Cambria Math"/>
                <a:cs typeface="Cambria Math"/>
              </a:rPr>
              <a:t>⋅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28327" y="3701796"/>
            <a:ext cx="5194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 marR="5080" indent="-47625">
              <a:lnSpc>
                <a:spcPct val="100000"/>
              </a:lnSpc>
              <a:spcBef>
                <a:spcPts val="100"/>
              </a:spcBef>
            </a:pPr>
            <a:r>
              <a:rPr sz="1400" b="1" spc="-100" dirty="0">
                <a:latin typeface="Tahoma"/>
                <a:cs typeface="Tahoma"/>
              </a:rPr>
              <a:t>D</a:t>
            </a:r>
            <a:r>
              <a:rPr sz="1400" b="1" spc="-85" dirty="0">
                <a:latin typeface="Tahoma"/>
                <a:cs typeface="Tahoma"/>
              </a:rPr>
              <a:t>e</a:t>
            </a:r>
            <a:r>
              <a:rPr sz="1400" b="1" spc="-80" dirty="0">
                <a:latin typeface="Tahoma"/>
                <a:cs typeface="Tahoma"/>
              </a:rPr>
              <a:t>n</a:t>
            </a:r>
            <a:r>
              <a:rPr sz="1400" b="1" spc="-114" dirty="0">
                <a:latin typeface="Tahoma"/>
                <a:cs typeface="Tahoma"/>
              </a:rPr>
              <a:t>s</a:t>
            </a:r>
            <a:r>
              <a:rPr sz="1400" b="1" spc="-65" dirty="0">
                <a:latin typeface="Tahoma"/>
                <a:cs typeface="Tahoma"/>
              </a:rPr>
              <a:t>e  </a:t>
            </a:r>
            <a:r>
              <a:rPr sz="1400" b="1" spc="-80" dirty="0">
                <a:latin typeface="Tahoma"/>
                <a:cs typeface="Tahoma"/>
              </a:rPr>
              <a:t>layer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878351" y="3701796"/>
            <a:ext cx="84581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 marR="5080" indent="-211454">
              <a:lnSpc>
                <a:spcPct val="100000"/>
              </a:lnSpc>
              <a:spcBef>
                <a:spcPts val="100"/>
              </a:spcBef>
            </a:pPr>
            <a:r>
              <a:rPr sz="1400" b="1" spc="-95" dirty="0">
                <a:latin typeface="Tahoma"/>
                <a:cs typeface="Tahoma"/>
              </a:rPr>
              <a:t>A</a:t>
            </a:r>
            <a:r>
              <a:rPr sz="1400" b="1" spc="-60" dirty="0">
                <a:latin typeface="Tahoma"/>
                <a:cs typeface="Tahoma"/>
              </a:rPr>
              <a:t>c</a:t>
            </a:r>
            <a:r>
              <a:rPr sz="1400" b="1" spc="-75" dirty="0">
                <a:latin typeface="Tahoma"/>
                <a:cs typeface="Tahoma"/>
              </a:rPr>
              <a:t>t</a:t>
            </a:r>
            <a:r>
              <a:rPr sz="1400" b="1" spc="-40" dirty="0">
                <a:latin typeface="Tahoma"/>
                <a:cs typeface="Tahoma"/>
              </a:rPr>
              <a:t>i</a:t>
            </a:r>
            <a:r>
              <a:rPr sz="1400" b="1" spc="-75" dirty="0">
                <a:latin typeface="Tahoma"/>
                <a:cs typeface="Tahoma"/>
              </a:rPr>
              <a:t>v</a:t>
            </a:r>
            <a:r>
              <a:rPr sz="1400" b="1" spc="-105" dirty="0">
                <a:latin typeface="Tahoma"/>
                <a:cs typeface="Tahoma"/>
              </a:rPr>
              <a:t>a</a:t>
            </a:r>
            <a:r>
              <a:rPr sz="1400" b="1" spc="-75" dirty="0">
                <a:latin typeface="Tahoma"/>
                <a:cs typeface="Tahoma"/>
              </a:rPr>
              <a:t>t</a:t>
            </a:r>
            <a:r>
              <a:rPr sz="1400" b="1" spc="-40" dirty="0">
                <a:latin typeface="Tahoma"/>
                <a:cs typeface="Tahoma"/>
              </a:rPr>
              <a:t>i</a:t>
            </a:r>
            <a:r>
              <a:rPr sz="1400" b="1" spc="-55" dirty="0">
                <a:latin typeface="Tahoma"/>
                <a:cs typeface="Tahoma"/>
              </a:rPr>
              <a:t>o</a:t>
            </a:r>
            <a:r>
              <a:rPr sz="1400" b="1" spc="-50" dirty="0">
                <a:latin typeface="Tahoma"/>
                <a:cs typeface="Tahoma"/>
              </a:rPr>
              <a:t>n  </a:t>
            </a:r>
            <a:r>
              <a:rPr sz="1400" b="1" spc="-80" dirty="0">
                <a:latin typeface="Tahoma"/>
                <a:cs typeface="Tahoma"/>
              </a:rPr>
              <a:t>layer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738747" y="4374388"/>
            <a:ext cx="11855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0" dirty="0">
                <a:latin typeface="Tahoma"/>
                <a:cs typeface="Tahoma"/>
              </a:rPr>
              <a:t>Hi</a:t>
            </a:r>
            <a:r>
              <a:rPr sz="1600" b="1" spc="-60" dirty="0">
                <a:latin typeface="Tahoma"/>
                <a:cs typeface="Tahoma"/>
              </a:rPr>
              <a:t>dd</a:t>
            </a:r>
            <a:r>
              <a:rPr sz="1600" b="1" spc="-105" dirty="0">
                <a:latin typeface="Tahoma"/>
                <a:cs typeface="Tahoma"/>
              </a:rPr>
              <a:t>e</a:t>
            </a:r>
            <a:r>
              <a:rPr sz="1600" b="1" spc="-90" dirty="0">
                <a:latin typeface="Tahoma"/>
                <a:cs typeface="Tahoma"/>
              </a:rPr>
              <a:t>n</a:t>
            </a:r>
            <a:r>
              <a:rPr sz="1600" b="1" spc="-145" dirty="0">
                <a:latin typeface="Tahoma"/>
                <a:cs typeface="Tahoma"/>
              </a:rPr>
              <a:t> </a:t>
            </a:r>
            <a:r>
              <a:rPr sz="1600" b="1" spc="-60" dirty="0">
                <a:latin typeface="Tahoma"/>
                <a:cs typeface="Tahoma"/>
              </a:rPr>
              <a:t>l</a:t>
            </a:r>
            <a:r>
              <a:rPr sz="1600" b="1" spc="-100" dirty="0">
                <a:latin typeface="Tahoma"/>
                <a:cs typeface="Tahoma"/>
              </a:rPr>
              <a:t>a</a:t>
            </a:r>
            <a:r>
              <a:rPr sz="1600" b="1" spc="-85" dirty="0">
                <a:latin typeface="Tahoma"/>
                <a:cs typeface="Tahoma"/>
              </a:rPr>
              <a:t>y</a:t>
            </a:r>
            <a:r>
              <a:rPr sz="1600" b="1" spc="-105" dirty="0">
                <a:latin typeface="Tahoma"/>
                <a:cs typeface="Tahoma"/>
              </a:rPr>
              <a:t>e</a:t>
            </a:r>
            <a:r>
              <a:rPr sz="1600" b="1" spc="-90" dirty="0">
                <a:latin typeface="Tahoma"/>
                <a:cs typeface="Tahoma"/>
              </a:rPr>
              <a:t>r</a:t>
            </a:r>
            <a:endParaRPr sz="1600">
              <a:latin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bject 52"/>
              <p:cNvSpPr txBox="1"/>
              <p:nvPr/>
            </p:nvSpPr>
            <p:spPr>
              <a:xfrm>
                <a:off x="7147317" y="1396087"/>
                <a:ext cx="246729" cy="13593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800" b="0" i="1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it-IT" sz="800" b="0" i="1" smtClean="0">
                              <a:latin typeface="Cambria Math" panose="02040503050406030204" pitchFamily="18" charset="0"/>
                              <a:cs typeface="Cambria Math"/>
                            </a:rPr>
                            <m:t>𝑊</m:t>
                          </m:r>
                          <m:r>
                            <a:rPr lang="it-IT" sz="800" b="0" i="1" smtClean="0">
                              <a:latin typeface="Cambria Math" panose="02040503050406030204" pitchFamily="18" charset="0"/>
                              <a:cs typeface="Cambria Math"/>
                            </a:rPr>
                            <m:t>′</m:t>
                          </m:r>
                        </m:e>
                        <m:sub>
                          <m:r>
                            <a:rPr lang="it-IT" sz="800" b="0" i="1" smtClean="0">
                              <a:latin typeface="Cambria Math" panose="02040503050406030204" pitchFamily="18" charset="0"/>
                              <a:cs typeface="Cambria Math"/>
                            </a:rPr>
                            <m:t>11</m:t>
                          </m:r>
                        </m:sub>
                      </m:sSub>
                      <m:r>
                        <a:rPr lang="it-IT" sz="800" b="0" i="1" smtClean="0">
                          <a:latin typeface="Cambria Math" panose="02040503050406030204" pitchFamily="18" charset="0"/>
                          <a:cs typeface="Cambria Math"/>
                        </a:rPr>
                        <m:t>′</m:t>
                      </m:r>
                    </m:oMath>
                  </m:oMathPara>
                </a14:m>
                <a:endParaRPr sz="8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52" name="object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317" y="1396087"/>
                <a:ext cx="246729" cy="135935"/>
              </a:xfrm>
              <a:prstGeom prst="rect">
                <a:avLst/>
              </a:prstGeom>
              <a:blipFill>
                <a:blip r:embed="rId5"/>
                <a:stretch>
                  <a:fillRect r="-23810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bject 61"/>
          <p:cNvSpPr txBox="1"/>
          <p:nvPr/>
        </p:nvSpPr>
        <p:spPr>
          <a:xfrm>
            <a:off x="10297995" y="1700784"/>
            <a:ext cx="2260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40" dirty="0">
                <a:latin typeface="Cambria Math"/>
                <a:cs typeface="Cambria Math"/>
              </a:rPr>
              <a:t>𝑤</a:t>
            </a:r>
            <a:r>
              <a:rPr sz="1200" spc="-60" baseline="-13888" dirty="0">
                <a:latin typeface="Cambria Math"/>
                <a:cs typeface="Cambria Math"/>
              </a:rPr>
              <a:t>1</a:t>
            </a:r>
            <a:endParaRPr sz="1200" baseline="-13888">
              <a:latin typeface="Cambria Math"/>
              <a:cs typeface="Cambria Math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307723" y="2045208"/>
            <a:ext cx="2292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Cambria Math"/>
                <a:cs typeface="Cambria Math"/>
              </a:rPr>
              <a:t>𝑤</a:t>
            </a:r>
            <a:r>
              <a:rPr sz="1200" spc="-44" baseline="-13888" dirty="0">
                <a:latin typeface="Cambria Math"/>
                <a:cs typeface="Cambria Math"/>
              </a:rPr>
              <a:t>2</a:t>
            </a:r>
            <a:endParaRPr sz="1200" baseline="-13888">
              <a:latin typeface="Cambria Math"/>
              <a:cs typeface="Cambria Math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285351" y="2783840"/>
            <a:ext cx="27432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Cambria Math"/>
                <a:cs typeface="Cambria Math"/>
              </a:rPr>
              <a:t>𝑤</a:t>
            </a:r>
            <a:r>
              <a:rPr sz="1050" spc="-37" baseline="-19841" dirty="0">
                <a:latin typeface="Cambria Math"/>
                <a:cs typeface="Cambria Math"/>
              </a:rPr>
              <a:t>𝑑</a:t>
            </a:r>
            <a:r>
              <a:rPr lang="it-IT" sz="1050" spc="-37" baseline="-19841" dirty="0">
                <a:latin typeface="Cambria Math"/>
                <a:cs typeface="Cambria Math"/>
              </a:rPr>
              <a:t>’’</a:t>
            </a:r>
            <a:endParaRPr sz="500" dirty="0">
              <a:latin typeface="Cambria Math"/>
              <a:cs typeface="Cambria Math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66285" y="5107940"/>
            <a:ext cx="7375525" cy="901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spc="-40" dirty="0">
                <a:cs typeface="Trebuchet MS"/>
              </a:rPr>
              <a:t>In</a:t>
            </a:r>
            <a:r>
              <a:rPr sz="2400" spc="-204" dirty="0">
                <a:cs typeface="Trebuchet MS"/>
              </a:rPr>
              <a:t> </a:t>
            </a:r>
            <a:r>
              <a:rPr sz="2400" spc="-140" dirty="0">
                <a:cs typeface="Trebuchet MS"/>
              </a:rPr>
              <a:t>practice,</a:t>
            </a:r>
            <a:r>
              <a:rPr sz="2400" spc="-204" dirty="0">
                <a:cs typeface="Trebuchet MS"/>
              </a:rPr>
              <a:t> </a:t>
            </a:r>
            <a:r>
              <a:rPr sz="2400" spc="-60" dirty="0">
                <a:cs typeface="Trebuchet MS"/>
              </a:rPr>
              <a:t>stacking</a:t>
            </a:r>
            <a:r>
              <a:rPr sz="2400" spc="-215" dirty="0">
                <a:cs typeface="Trebuchet MS"/>
              </a:rPr>
              <a:t> </a:t>
            </a:r>
            <a:r>
              <a:rPr sz="2400" spc="-60" dirty="0">
                <a:cs typeface="Trebuchet MS"/>
              </a:rPr>
              <a:t>more</a:t>
            </a:r>
            <a:r>
              <a:rPr sz="2400" spc="-210" dirty="0">
                <a:cs typeface="Trebuchet MS"/>
              </a:rPr>
              <a:t> </a:t>
            </a:r>
            <a:r>
              <a:rPr sz="2400" spc="-30" dirty="0">
                <a:cs typeface="Trebuchet MS"/>
              </a:rPr>
              <a:t>hidden</a:t>
            </a:r>
            <a:r>
              <a:rPr sz="2400" spc="-204" dirty="0">
                <a:cs typeface="Trebuchet MS"/>
              </a:rPr>
              <a:t> </a:t>
            </a:r>
            <a:r>
              <a:rPr sz="2400" spc="-100" dirty="0">
                <a:cs typeface="Trebuchet MS"/>
              </a:rPr>
              <a:t>layers</a:t>
            </a:r>
            <a:r>
              <a:rPr sz="2400" spc="-210" dirty="0">
                <a:cs typeface="Trebuchet MS"/>
              </a:rPr>
              <a:t> </a:t>
            </a:r>
            <a:r>
              <a:rPr sz="2400" spc="-85" dirty="0">
                <a:cs typeface="Trebuchet MS"/>
              </a:rPr>
              <a:t>often</a:t>
            </a:r>
            <a:r>
              <a:rPr sz="2400" spc="-204" dirty="0">
                <a:cs typeface="Trebuchet MS"/>
              </a:rPr>
              <a:t> </a:t>
            </a:r>
            <a:r>
              <a:rPr sz="2400" spc="-70" dirty="0">
                <a:cs typeface="Trebuchet MS"/>
              </a:rPr>
              <a:t>reduces</a:t>
            </a:r>
            <a:r>
              <a:rPr sz="2400" spc="-210" dirty="0">
                <a:cs typeface="Trebuchet MS"/>
              </a:rPr>
              <a:t> </a:t>
            </a:r>
            <a:r>
              <a:rPr sz="2400" spc="-80" dirty="0">
                <a:cs typeface="Trebuchet MS"/>
              </a:rPr>
              <a:t>the </a:t>
            </a:r>
            <a:r>
              <a:rPr sz="2400" spc="-710" dirty="0">
                <a:cs typeface="Trebuchet MS"/>
              </a:rPr>
              <a:t> </a:t>
            </a:r>
            <a:r>
              <a:rPr sz="2400" spc="-35" dirty="0">
                <a:cs typeface="Trebuchet MS"/>
              </a:rPr>
              <a:t>number</a:t>
            </a:r>
            <a:r>
              <a:rPr sz="2400" spc="-210" dirty="0">
                <a:cs typeface="Trebuchet MS"/>
              </a:rPr>
              <a:t> </a:t>
            </a:r>
            <a:r>
              <a:rPr sz="2400" spc="-85" dirty="0">
                <a:cs typeface="Trebuchet MS"/>
              </a:rPr>
              <a:t>of</a:t>
            </a:r>
            <a:r>
              <a:rPr sz="2400" spc="-210" dirty="0">
                <a:cs typeface="Trebuchet MS"/>
              </a:rPr>
              <a:t> </a:t>
            </a:r>
            <a:r>
              <a:rPr sz="2400" spc="-30" dirty="0">
                <a:cs typeface="Trebuchet MS"/>
              </a:rPr>
              <a:t>neurons</a:t>
            </a:r>
            <a:r>
              <a:rPr sz="2400" spc="-215" dirty="0">
                <a:cs typeface="Trebuchet MS"/>
              </a:rPr>
              <a:t> </a:t>
            </a:r>
            <a:r>
              <a:rPr sz="2400" spc="-80" dirty="0">
                <a:cs typeface="Trebuchet MS"/>
              </a:rPr>
              <a:t>required</a:t>
            </a:r>
            <a:r>
              <a:rPr sz="2400" spc="-215" dirty="0">
                <a:cs typeface="Trebuchet MS"/>
              </a:rPr>
              <a:t> </a:t>
            </a:r>
            <a:r>
              <a:rPr sz="2400" spc="-65" dirty="0">
                <a:cs typeface="Trebuchet MS"/>
              </a:rPr>
              <a:t>to</a:t>
            </a:r>
            <a:r>
              <a:rPr sz="2400" spc="-220" dirty="0">
                <a:cs typeface="Trebuchet MS"/>
              </a:rPr>
              <a:t> </a:t>
            </a:r>
            <a:r>
              <a:rPr sz="2400" spc="-85" dirty="0">
                <a:cs typeface="Trebuchet MS"/>
              </a:rPr>
              <a:t>represent</a:t>
            </a:r>
            <a:r>
              <a:rPr sz="2400" spc="-204" dirty="0">
                <a:cs typeface="Trebuchet MS"/>
              </a:rPr>
              <a:t> </a:t>
            </a:r>
            <a:r>
              <a:rPr sz="2400" spc="-105" dirty="0">
                <a:cs typeface="Trebuchet MS"/>
              </a:rPr>
              <a:t>a</a:t>
            </a:r>
            <a:r>
              <a:rPr sz="2400" spc="-210" dirty="0">
                <a:cs typeface="Trebuchet MS"/>
              </a:rPr>
              <a:t> </a:t>
            </a:r>
            <a:r>
              <a:rPr sz="2400" spc="-25" dirty="0">
                <a:cs typeface="Trebuchet MS"/>
              </a:rPr>
              <a:t>given</a:t>
            </a:r>
            <a:r>
              <a:rPr sz="2400" spc="-204" dirty="0">
                <a:cs typeface="Trebuchet MS"/>
              </a:rPr>
              <a:t> </a:t>
            </a:r>
            <a:r>
              <a:rPr sz="2400" spc="-65" dirty="0">
                <a:cs typeface="Trebuchet MS"/>
              </a:rPr>
              <a:t>function</a:t>
            </a:r>
            <a:endParaRPr sz="2400" dirty="0"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048220" y="646064"/>
            <a:ext cx="2564130" cy="369570"/>
          </a:xfrm>
          <a:prstGeom prst="rect">
            <a:avLst/>
          </a:prstGeom>
          <a:solidFill>
            <a:srgbClr val="005AAA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b="1" spc="-55" dirty="0">
                <a:solidFill>
                  <a:srgbClr val="FFFFFF"/>
                </a:solidFill>
                <a:latin typeface="Tahoma"/>
                <a:cs typeface="Tahoma"/>
              </a:rPr>
              <a:t>‘</a:t>
            </a:r>
            <a:r>
              <a:rPr sz="1800" b="1" spc="-15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b="1" spc="-11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800" b="1" spc="-4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800" b="1" spc="-9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b="1" spc="-6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b="1" spc="-4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800" b="1" spc="-1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b="1" spc="-1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6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b="1" spc="-14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b="1" spc="-6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800" b="1" spc="-9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b="1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b="1" spc="-75" dirty="0">
                <a:solidFill>
                  <a:srgbClr val="FFFFFF"/>
                </a:solidFill>
                <a:latin typeface="Tahoma"/>
                <a:cs typeface="Tahoma"/>
              </a:rPr>
              <a:t>n’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4" name="object 9">
            <a:extLst>
              <a:ext uri="{FF2B5EF4-FFF2-40B4-BE49-F238E27FC236}">
                <a16:creationId xmlns:a16="http://schemas.microsoft.com/office/drawing/2014/main" id="{4E80D7C7-73C3-1363-4F86-BB7670B54F71}"/>
              </a:ext>
            </a:extLst>
          </p:cNvPr>
          <p:cNvSpPr txBox="1"/>
          <p:nvPr/>
        </p:nvSpPr>
        <p:spPr>
          <a:xfrm>
            <a:off x="8168803" y="1320291"/>
            <a:ext cx="33202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120" dirty="0">
                <a:latin typeface="Cambria Math"/>
                <a:cs typeface="Cambria Math"/>
              </a:rPr>
              <a:t>𝑥</a:t>
            </a:r>
            <a:r>
              <a:rPr lang="it-IT" sz="1600" spc="-120" dirty="0">
                <a:latin typeface="Cambria Math"/>
                <a:cs typeface="Cambria Math"/>
              </a:rPr>
              <a:t>'</a:t>
            </a:r>
            <a:r>
              <a:rPr sz="1600" spc="-120" dirty="0">
                <a:latin typeface="Cambria Math"/>
                <a:cs typeface="Cambria Math"/>
              </a:rPr>
              <a:t>'</a:t>
            </a:r>
            <a:r>
              <a:rPr lang="it-IT" spc="-179" baseline="-16203" dirty="0">
                <a:latin typeface="Cambria Math"/>
                <a:cs typeface="Cambria Math"/>
              </a:rPr>
              <a:t>1</a:t>
            </a:r>
            <a:endParaRPr sz="1800" baseline="-16203" dirty="0">
              <a:latin typeface="Cambria Math"/>
              <a:cs typeface="Cambria Math"/>
            </a:endParaRPr>
          </a:p>
        </p:txBody>
      </p:sp>
      <p:sp>
        <p:nvSpPr>
          <p:cNvPr id="67" name="object 9">
            <a:extLst>
              <a:ext uri="{FF2B5EF4-FFF2-40B4-BE49-F238E27FC236}">
                <a16:creationId xmlns:a16="http://schemas.microsoft.com/office/drawing/2014/main" id="{1684500E-AE10-60F5-32C9-ECB08B79967C}"/>
              </a:ext>
            </a:extLst>
          </p:cNvPr>
          <p:cNvSpPr txBox="1"/>
          <p:nvPr/>
        </p:nvSpPr>
        <p:spPr>
          <a:xfrm>
            <a:off x="8162617" y="1869983"/>
            <a:ext cx="33202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120" dirty="0">
                <a:latin typeface="Cambria Math"/>
                <a:cs typeface="Cambria Math"/>
              </a:rPr>
              <a:t>𝑥</a:t>
            </a:r>
            <a:r>
              <a:rPr lang="it-IT" sz="1600" spc="-120" dirty="0">
                <a:latin typeface="Cambria Math"/>
                <a:cs typeface="Cambria Math"/>
              </a:rPr>
              <a:t>'</a:t>
            </a:r>
            <a:r>
              <a:rPr sz="1600" spc="-120" dirty="0">
                <a:latin typeface="Cambria Math"/>
                <a:cs typeface="Cambria Math"/>
              </a:rPr>
              <a:t>'</a:t>
            </a:r>
            <a:r>
              <a:rPr lang="it-IT" sz="1600" spc="-179" baseline="-16203" dirty="0">
                <a:latin typeface="Cambria Math"/>
                <a:cs typeface="Cambria Math"/>
              </a:rPr>
              <a:t>2</a:t>
            </a:r>
            <a:endParaRPr sz="1800" baseline="-16203" dirty="0">
              <a:latin typeface="Cambria Math"/>
              <a:cs typeface="Cambria Math"/>
            </a:endParaRPr>
          </a:p>
        </p:txBody>
      </p:sp>
      <p:sp>
        <p:nvSpPr>
          <p:cNvPr id="68" name="object 9">
            <a:extLst>
              <a:ext uri="{FF2B5EF4-FFF2-40B4-BE49-F238E27FC236}">
                <a16:creationId xmlns:a16="http://schemas.microsoft.com/office/drawing/2014/main" id="{B484291B-0CDA-FFA4-1F10-43EFE2F49BB3}"/>
              </a:ext>
            </a:extLst>
          </p:cNvPr>
          <p:cNvSpPr txBox="1"/>
          <p:nvPr/>
        </p:nvSpPr>
        <p:spPr>
          <a:xfrm>
            <a:off x="8165656" y="3132871"/>
            <a:ext cx="33202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120" dirty="0">
                <a:latin typeface="Cambria Math"/>
                <a:cs typeface="Cambria Math"/>
              </a:rPr>
              <a:t>𝑥</a:t>
            </a:r>
            <a:r>
              <a:rPr lang="it-IT" sz="1600" spc="-120" dirty="0">
                <a:latin typeface="Cambria Math"/>
                <a:cs typeface="Cambria Math"/>
              </a:rPr>
              <a:t>''</a:t>
            </a:r>
            <a:r>
              <a:rPr lang="it-IT" sz="1600" spc="-179" baseline="-16203" dirty="0">
                <a:latin typeface="Cambria Math"/>
                <a:cs typeface="Cambria Math"/>
              </a:rPr>
              <a:t>d ’’</a:t>
            </a:r>
            <a:endParaRPr sz="1800" baseline="-16203" dirty="0">
              <a:latin typeface="Cambria Math"/>
              <a:cs typeface="Cambria Math"/>
            </a:endParaRPr>
          </a:p>
        </p:txBody>
      </p:sp>
      <p:sp>
        <p:nvSpPr>
          <p:cNvPr id="69" name="object 21">
            <a:extLst>
              <a:ext uri="{FF2B5EF4-FFF2-40B4-BE49-F238E27FC236}">
                <a16:creationId xmlns:a16="http://schemas.microsoft.com/office/drawing/2014/main" id="{CB7BB450-3CFD-9EFC-0589-C9FED63C794D}"/>
              </a:ext>
            </a:extLst>
          </p:cNvPr>
          <p:cNvSpPr txBox="1"/>
          <p:nvPr/>
        </p:nvSpPr>
        <p:spPr>
          <a:xfrm>
            <a:off x="3660092" y="3205988"/>
            <a:ext cx="2971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spc="-104" baseline="10101" dirty="0">
                <a:latin typeface="Cambria Math"/>
                <a:cs typeface="Cambria Math"/>
              </a:rPr>
              <a:t>𝑊</a:t>
            </a:r>
            <a:r>
              <a:rPr lang="it-IT" sz="800" spc="-70" baseline="10101" dirty="0" err="1">
                <a:latin typeface="Cambria Math"/>
                <a:cs typeface="Cambria Math"/>
              </a:rPr>
              <a:t>dd</a:t>
            </a:r>
            <a:r>
              <a:rPr lang="it-IT" sz="800" spc="-70" baseline="10101" dirty="0">
                <a:latin typeface="Cambria Math"/>
                <a:cs typeface="Cambria Math"/>
              </a:rPr>
              <a:t>’</a:t>
            </a:r>
            <a:endParaRPr sz="800" dirty="0">
              <a:latin typeface="Cambria Math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bject 9">
                <a:extLst>
                  <a:ext uri="{FF2B5EF4-FFF2-40B4-BE49-F238E27FC236}">
                    <a16:creationId xmlns:a16="http://schemas.microsoft.com/office/drawing/2014/main" id="{C61E295C-5A3F-4D0F-24B2-39097F2EAD92}"/>
                  </a:ext>
                </a:extLst>
              </p:cNvPr>
              <p:cNvSpPr txBox="1"/>
              <p:nvPr/>
            </p:nvSpPr>
            <p:spPr>
              <a:xfrm>
                <a:off x="6028728" y="1890959"/>
                <a:ext cx="266065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pc="-12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ar-AE" sz="1600" i="1" spc="-120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b="0" i="1" spc="-120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1600" b="0" i="1" spc="-12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sz="1600" spc="-120" dirty="0">
                    <a:solidFill>
                      <a:srgbClr val="FFFFFF"/>
                    </a:solidFill>
                    <a:latin typeface="Cambria Math"/>
                    <a:cs typeface="Cambria Math"/>
                  </a:rPr>
                  <a:t>'</a:t>
                </a:r>
                <a:endParaRPr sz="1800" baseline="-16203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70" name="object 9">
                <a:extLst>
                  <a:ext uri="{FF2B5EF4-FFF2-40B4-BE49-F238E27FC236}">
                    <a16:creationId xmlns:a16="http://schemas.microsoft.com/office/drawing/2014/main" id="{C61E295C-5A3F-4D0F-24B2-39097F2EA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728" y="1890959"/>
                <a:ext cx="266065" cy="259045"/>
              </a:xfrm>
              <a:prstGeom prst="rect">
                <a:avLst/>
              </a:prstGeom>
              <a:blipFill>
                <a:blip r:embed="rId6"/>
                <a:stretch>
                  <a:fillRect l="-4545" t="-18182" r="-36364" b="-409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bject 9">
                <a:extLst>
                  <a:ext uri="{FF2B5EF4-FFF2-40B4-BE49-F238E27FC236}">
                    <a16:creationId xmlns:a16="http://schemas.microsoft.com/office/drawing/2014/main" id="{6EF3719F-C388-3F0B-8828-2B201E739F1B}"/>
                  </a:ext>
                </a:extLst>
              </p:cNvPr>
              <p:cNvSpPr txBox="1"/>
              <p:nvPr/>
            </p:nvSpPr>
            <p:spPr>
              <a:xfrm>
                <a:off x="5991717" y="3151928"/>
                <a:ext cx="450913" cy="26186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pc="-12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ar-AE" sz="1600" i="1" spc="-120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0" i="1" spc="-120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it-IT" sz="1600" b="0" i="1" spc="-120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600" b="0" i="1" spc="-120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it-IT" sz="1600" b="0" i="1" spc="-120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ar-AE" sz="1600" spc="-120" dirty="0">
                    <a:solidFill>
                      <a:srgbClr val="FFFFFF"/>
                    </a:solidFill>
                    <a:latin typeface="Cambria Math"/>
                    <a:cs typeface="Cambria Math"/>
                  </a:rPr>
                  <a:t>'</a:t>
                </a:r>
                <a:endParaRPr sz="1800" baseline="-16203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71" name="object 9">
                <a:extLst>
                  <a:ext uri="{FF2B5EF4-FFF2-40B4-BE49-F238E27FC236}">
                    <a16:creationId xmlns:a16="http://schemas.microsoft.com/office/drawing/2014/main" id="{6EF3719F-C388-3F0B-8828-2B201E739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717" y="3151928"/>
                <a:ext cx="450913" cy="261867"/>
              </a:xfrm>
              <a:prstGeom prst="rect">
                <a:avLst/>
              </a:prstGeom>
              <a:blipFill>
                <a:blip r:embed="rId7"/>
                <a:stretch>
                  <a:fillRect l="-2703" t="-19048" b="-42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bject 52">
                <a:extLst>
                  <a:ext uri="{FF2B5EF4-FFF2-40B4-BE49-F238E27FC236}">
                    <a16:creationId xmlns:a16="http://schemas.microsoft.com/office/drawing/2014/main" id="{4ADFFB3B-EA42-D71E-F8A6-1D17DD64D7C1}"/>
                  </a:ext>
                </a:extLst>
              </p:cNvPr>
              <p:cNvSpPr txBox="1"/>
              <p:nvPr/>
            </p:nvSpPr>
            <p:spPr>
              <a:xfrm>
                <a:off x="6814154" y="1564849"/>
                <a:ext cx="246729" cy="13593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800" b="0" i="1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it-IT" sz="800" b="0" i="1" smtClean="0">
                              <a:latin typeface="Cambria Math" panose="02040503050406030204" pitchFamily="18" charset="0"/>
                              <a:cs typeface="Cambria Math"/>
                            </a:rPr>
                            <m:t>𝑊</m:t>
                          </m:r>
                          <m:r>
                            <a:rPr lang="it-IT" sz="800" b="0" i="1" smtClean="0">
                              <a:latin typeface="Cambria Math" panose="02040503050406030204" pitchFamily="18" charset="0"/>
                              <a:cs typeface="Cambria Math"/>
                            </a:rPr>
                            <m:t>′</m:t>
                          </m:r>
                        </m:e>
                        <m:sub>
                          <m:r>
                            <a:rPr lang="it-IT" sz="800" b="0" i="1" smtClean="0">
                              <a:latin typeface="Cambria Math" panose="02040503050406030204" pitchFamily="18" charset="0"/>
                              <a:cs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sz="8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72" name="object 52">
                <a:extLst>
                  <a:ext uri="{FF2B5EF4-FFF2-40B4-BE49-F238E27FC236}">
                    <a16:creationId xmlns:a16="http://schemas.microsoft.com/office/drawing/2014/main" id="{4ADFFB3B-EA42-D71E-F8A6-1D17DD64D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154" y="1564849"/>
                <a:ext cx="246729" cy="135935"/>
              </a:xfrm>
              <a:prstGeom prst="rect">
                <a:avLst/>
              </a:prstGeom>
              <a:blipFill>
                <a:blip r:embed="rId8"/>
                <a:stretch>
                  <a:fillRect r="-10000" b="-181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bject 52">
                <a:extLst>
                  <a:ext uri="{FF2B5EF4-FFF2-40B4-BE49-F238E27FC236}">
                    <a16:creationId xmlns:a16="http://schemas.microsoft.com/office/drawing/2014/main" id="{6BAB055A-9C20-82C3-5870-2BA2ECBC32AE}"/>
                  </a:ext>
                </a:extLst>
              </p:cNvPr>
              <p:cNvSpPr txBox="1"/>
              <p:nvPr/>
            </p:nvSpPr>
            <p:spPr>
              <a:xfrm>
                <a:off x="7473632" y="1571243"/>
                <a:ext cx="246729" cy="13593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800" b="0" i="1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it-IT" sz="800" b="0" i="1" smtClean="0">
                              <a:latin typeface="Cambria Math" panose="02040503050406030204" pitchFamily="18" charset="0"/>
                              <a:cs typeface="Cambria Math"/>
                            </a:rPr>
                            <m:t>𝑊</m:t>
                          </m:r>
                          <m:r>
                            <a:rPr lang="it-IT" sz="800" b="0" i="1" smtClean="0">
                              <a:latin typeface="Cambria Math" panose="02040503050406030204" pitchFamily="18" charset="0"/>
                              <a:cs typeface="Cambria Math"/>
                            </a:rPr>
                            <m:t>′</m:t>
                          </m:r>
                        </m:e>
                        <m:sub>
                          <m:r>
                            <a:rPr lang="it-IT" sz="800" b="0" i="1" smtClean="0">
                              <a:latin typeface="Cambria Math" panose="02040503050406030204" pitchFamily="18" charset="0"/>
                              <a:cs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sz="8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73" name="object 52">
                <a:extLst>
                  <a:ext uri="{FF2B5EF4-FFF2-40B4-BE49-F238E27FC236}">
                    <a16:creationId xmlns:a16="http://schemas.microsoft.com/office/drawing/2014/main" id="{6BAB055A-9C20-82C3-5870-2BA2ECBC3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632" y="1571243"/>
                <a:ext cx="246729" cy="135935"/>
              </a:xfrm>
              <a:prstGeom prst="rect">
                <a:avLst/>
              </a:prstGeom>
              <a:blipFill>
                <a:blip r:embed="rId9"/>
                <a:stretch>
                  <a:fillRect r="-10000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bject 52">
                <a:extLst>
                  <a:ext uri="{FF2B5EF4-FFF2-40B4-BE49-F238E27FC236}">
                    <a16:creationId xmlns:a16="http://schemas.microsoft.com/office/drawing/2014/main" id="{25DEEC58-1D89-A3A8-2720-1B1CE4301F66}"/>
                  </a:ext>
                </a:extLst>
              </p:cNvPr>
              <p:cNvSpPr txBox="1"/>
              <p:nvPr/>
            </p:nvSpPr>
            <p:spPr>
              <a:xfrm>
                <a:off x="7147317" y="1959967"/>
                <a:ext cx="246729" cy="13593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800" b="0" i="1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it-IT" sz="800" b="0" i="1" smtClean="0">
                              <a:latin typeface="Cambria Math" panose="02040503050406030204" pitchFamily="18" charset="0"/>
                              <a:cs typeface="Cambria Math"/>
                            </a:rPr>
                            <m:t>𝑊</m:t>
                          </m:r>
                          <m:r>
                            <a:rPr lang="it-IT" sz="800" b="0" i="1" smtClean="0">
                              <a:latin typeface="Cambria Math" panose="02040503050406030204" pitchFamily="18" charset="0"/>
                              <a:cs typeface="Cambria Math"/>
                            </a:rPr>
                            <m:t>′</m:t>
                          </m:r>
                        </m:e>
                        <m:sub>
                          <m:r>
                            <a:rPr lang="it-IT" sz="800" b="0" i="1" smtClean="0">
                              <a:latin typeface="Cambria Math" panose="02040503050406030204" pitchFamily="18" charset="0"/>
                              <a:cs typeface="Cambria Math"/>
                            </a:rPr>
                            <m:t>22</m:t>
                          </m:r>
                        </m:sub>
                      </m:sSub>
                      <m:r>
                        <a:rPr lang="it-IT" sz="800" b="0" i="1" smtClean="0">
                          <a:latin typeface="Cambria Math" panose="02040503050406030204" pitchFamily="18" charset="0"/>
                          <a:cs typeface="Cambria Math"/>
                        </a:rPr>
                        <m:t>′</m:t>
                      </m:r>
                    </m:oMath>
                  </m:oMathPara>
                </a14:m>
                <a:endParaRPr sz="8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74" name="object 52">
                <a:extLst>
                  <a:ext uri="{FF2B5EF4-FFF2-40B4-BE49-F238E27FC236}">
                    <a16:creationId xmlns:a16="http://schemas.microsoft.com/office/drawing/2014/main" id="{25DEEC58-1D89-A3A8-2720-1B1CE4301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317" y="1959967"/>
                <a:ext cx="246729" cy="135935"/>
              </a:xfrm>
              <a:prstGeom prst="rect">
                <a:avLst/>
              </a:prstGeom>
              <a:blipFill>
                <a:blip r:embed="rId10"/>
                <a:stretch>
                  <a:fillRect r="-23810"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bject 52">
                <a:extLst>
                  <a:ext uri="{FF2B5EF4-FFF2-40B4-BE49-F238E27FC236}">
                    <a16:creationId xmlns:a16="http://schemas.microsoft.com/office/drawing/2014/main" id="{4BDABED4-75EA-A2D1-2813-FE41E67AEE53}"/>
                  </a:ext>
                </a:extLst>
              </p:cNvPr>
              <p:cNvSpPr txBox="1"/>
              <p:nvPr/>
            </p:nvSpPr>
            <p:spPr>
              <a:xfrm>
                <a:off x="7134613" y="3220860"/>
                <a:ext cx="344627" cy="13010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700" b="0" i="1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SupPr>
                        <m:e>
                          <m:r>
                            <a:rPr lang="it-IT" sz="700" b="0" i="1" smtClean="0">
                              <a:latin typeface="Cambria Math" panose="02040503050406030204" pitchFamily="18" charset="0"/>
                              <a:cs typeface="Cambria Math"/>
                            </a:rPr>
                            <m:t>𝑊</m:t>
                          </m:r>
                        </m:e>
                        <m:sub>
                          <m:sSup>
                            <m:sSupPr>
                              <m:ctrlPr>
                                <a:rPr lang="it-IT" sz="700" b="0" i="1" smtClean="0">
                                  <a:latin typeface="Cambria Math" panose="02040503050406030204" pitchFamily="18" charset="0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a:rPr lang="it-IT" sz="700" b="0" i="1" smtClean="0">
                                  <a:latin typeface="Cambria Math" panose="02040503050406030204" pitchFamily="18" charset="0"/>
                                  <a:cs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700" b="0" i="1" smtClean="0">
                                  <a:latin typeface="Cambria Math" panose="02040503050406030204" pitchFamily="18" charset="0"/>
                                  <a:cs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sz="700" b="0" i="1" smtClean="0">
                              <a:latin typeface="Cambria Math" panose="02040503050406030204" pitchFamily="18" charset="0"/>
                              <a:cs typeface="Cambria Math"/>
                            </a:rPr>
                            <m:t>𝑑</m:t>
                          </m:r>
                          <m:r>
                            <a:rPr lang="it-IT" sz="700" b="0" i="1" smtClean="0">
                              <a:latin typeface="Cambria Math" panose="02040503050406030204" pitchFamily="18" charset="0"/>
                              <a:cs typeface="Cambria Math"/>
                            </a:rPr>
                            <m:t>′′</m:t>
                          </m:r>
                        </m:sub>
                        <m:sup>
                          <m:r>
                            <a:rPr lang="it-IT" sz="700" b="0" i="1" smtClean="0">
                              <a:latin typeface="Cambria Math" panose="02040503050406030204" pitchFamily="18" charset="0"/>
                              <a:cs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sz="8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75" name="object 52">
                <a:extLst>
                  <a:ext uri="{FF2B5EF4-FFF2-40B4-BE49-F238E27FC236}">
                    <a16:creationId xmlns:a16="http://schemas.microsoft.com/office/drawing/2014/main" id="{4BDABED4-75EA-A2D1-2813-FE41E67A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613" y="3220860"/>
                <a:ext cx="344627" cy="130100"/>
              </a:xfrm>
              <a:prstGeom prst="rect">
                <a:avLst/>
              </a:prstGeom>
              <a:blipFill>
                <a:blip r:embed="rId11"/>
                <a:stretch>
                  <a:fillRect b="-272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9">
                <a:extLst>
                  <a:ext uri="{FF2B5EF4-FFF2-40B4-BE49-F238E27FC236}">
                    <a16:creationId xmlns:a16="http://schemas.microsoft.com/office/drawing/2014/main" id="{0C48CFF9-F979-6C6C-AE8D-81D02108CD22}"/>
                  </a:ext>
                </a:extLst>
              </p:cNvPr>
              <p:cNvSpPr txBox="1"/>
              <p:nvPr/>
            </p:nvSpPr>
            <p:spPr>
              <a:xfrm>
                <a:off x="9494395" y="1320290"/>
                <a:ext cx="332029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1600" b="0" i="1" spc="-12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pc="-12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1600" spc="-120" dirty="0">
                    <a:latin typeface="Cambria Math"/>
                    <a:cs typeface="Cambria Math"/>
                  </a:rPr>
                  <a:t>''</a:t>
                </a:r>
                <a:r>
                  <a:rPr lang="it-IT" spc="-179" baseline="-16203" dirty="0">
                    <a:latin typeface="Cambria Math"/>
                    <a:cs typeface="Cambria Math"/>
                  </a:rPr>
                  <a:t>1</a:t>
                </a:r>
                <a:endParaRPr sz="1800" baseline="-16203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76" name="object 9">
                <a:extLst>
                  <a:ext uri="{FF2B5EF4-FFF2-40B4-BE49-F238E27FC236}">
                    <a16:creationId xmlns:a16="http://schemas.microsoft.com/office/drawing/2014/main" id="{0C48CFF9-F979-6C6C-AE8D-81D02108C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395" y="1320290"/>
                <a:ext cx="332029" cy="259045"/>
              </a:xfrm>
              <a:prstGeom prst="rect">
                <a:avLst/>
              </a:prstGeom>
              <a:blipFill>
                <a:blip r:embed="rId12"/>
                <a:stretch>
                  <a:fillRect l="-3704" t="-23810" r="-11111" b="-42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bject 9">
                <a:extLst>
                  <a:ext uri="{FF2B5EF4-FFF2-40B4-BE49-F238E27FC236}">
                    <a16:creationId xmlns:a16="http://schemas.microsoft.com/office/drawing/2014/main" id="{0C2B4B5D-FDC3-5F1D-F73E-0A6DD087E99A}"/>
                  </a:ext>
                </a:extLst>
              </p:cNvPr>
              <p:cNvSpPr txBox="1"/>
              <p:nvPr/>
            </p:nvSpPr>
            <p:spPr>
              <a:xfrm>
                <a:off x="9490031" y="1882683"/>
                <a:ext cx="332029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1600" b="0" i="1" spc="-12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pc="-12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1600" spc="-120" dirty="0">
                    <a:latin typeface="Cambria Math"/>
                    <a:cs typeface="Cambria Math"/>
                  </a:rPr>
                  <a:t>’’</a:t>
                </a:r>
                <a:r>
                  <a:rPr lang="it-IT" spc="-179" baseline="-16203" dirty="0">
                    <a:latin typeface="Cambria Math"/>
                    <a:cs typeface="Cambria Math"/>
                  </a:rPr>
                  <a:t>2</a:t>
                </a:r>
                <a:endParaRPr sz="1800" baseline="-16203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77" name="object 9">
                <a:extLst>
                  <a:ext uri="{FF2B5EF4-FFF2-40B4-BE49-F238E27FC236}">
                    <a16:creationId xmlns:a16="http://schemas.microsoft.com/office/drawing/2014/main" id="{0C2B4B5D-FDC3-5F1D-F73E-0A6DD087E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031" y="1882683"/>
                <a:ext cx="332029" cy="259045"/>
              </a:xfrm>
              <a:prstGeom prst="rect">
                <a:avLst/>
              </a:prstGeom>
              <a:blipFill>
                <a:blip r:embed="rId13"/>
                <a:stretch>
                  <a:fillRect l="-7407" t="-19048" r="-7407" b="-47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bject 9">
                <a:extLst>
                  <a:ext uri="{FF2B5EF4-FFF2-40B4-BE49-F238E27FC236}">
                    <a16:creationId xmlns:a16="http://schemas.microsoft.com/office/drawing/2014/main" id="{DB105670-5D31-B0A7-430D-F0504A91B96B}"/>
                  </a:ext>
                </a:extLst>
              </p:cNvPr>
              <p:cNvSpPr txBox="1"/>
              <p:nvPr/>
            </p:nvSpPr>
            <p:spPr>
              <a:xfrm>
                <a:off x="9457756" y="3153338"/>
                <a:ext cx="332029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1600" b="0" i="1" spc="-12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pc="-12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1600" spc="-120" dirty="0">
                    <a:latin typeface="Cambria Math"/>
                    <a:cs typeface="Cambria Math"/>
                  </a:rPr>
                  <a:t>’’</a:t>
                </a:r>
                <a:r>
                  <a:rPr lang="it-IT" spc="-179" baseline="-16203" dirty="0">
                    <a:latin typeface="Cambria Math"/>
                    <a:cs typeface="Cambria Math"/>
                  </a:rPr>
                  <a:t>d’’</a:t>
                </a:r>
                <a:endParaRPr sz="1800" baseline="-16203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78" name="object 9">
                <a:extLst>
                  <a:ext uri="{FF2B5EF4-FFF2-40B4-BE49-F238E27FC236}">
                    <a16:creationId xmlns:a16="http://schemas.microsoft.com/office/drawing/2014/main" id="{DB105670-5D31-B0A7-430D-F0504A91B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756" y="3153338"/>
                <a:ext cx="332029" cy="259045"/>
              </a:xfrm>
              <a:prstGeom prst="rect">
                <a:avLst/>
              </a:prstGeom>
              <a:blipFill>
                <a:blip r:embed="rId14"/>
                <a:stretch>
                  <a:fillRect l="-3704" t="-19048" r="-18519" b="-42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3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">
            <a:extLst>
              <a:ext uri="{FF2B5EF4-FFF2-40B4-BE49-F238E27FC236}">
                <a16:creationId xmlns:a16="http://schemas.microsoft.com/office/drawing/2014/main" id="{57E545B2-1065-2B42-9CD8-BA8B781B198D}"/>
              </a:ext>
            </a:extLst>
          </p:cNvPr>
          <p:cNvSpPr txBox="1"/>
          <p:nvPr/>
        </p:nvSpPr>
        <p:spPr>
          <a:xfrm>
            <a:off x="1584960" y="651467"/>
            <a:ext cx="96316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 overview of Machine Learning (Supervised, Unsupervised) </a:t>
            </a:r>
            <a:endParaRPr lang="en-US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Theory and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characterizing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graphs</a:t>
            </a:r>
            <a:endParaRPr lang="it-IT" dirty="0"/>
          </a:p>
        </p:txBody>
      </p:sp>
      <p:sp>
        <p:nvSpPr>
          <p:cNvPr id="6" name="Google Shape;354;p3">
            <a:extLst>
              <a:ext uri="{FF2B5EF4-FFF2-40B4-BE49-F238E27FC236}">
                <a16:creationId xmlns:a16="http://schemas.microsoft.com/office/drawing/2014/main" id="{B86E69D7-9DCD-C24F-B939-934605BC49D9}"/>
              </a:ext>
            </a:extLst>
          </p:cNvPr>
          <p:cNvSpPr txBox="1"/>
          <p:nvPr/>
        </p:nvSpPr>
        <p:spPr>
          <a:xfrm>
            <a:off x="1564640" y="3964349"/>
            <a:ext cx="96316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Networks,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TensorFlow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training of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Networks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55;p3">
            <a:extLst>
              <a:ext uri="{FF2B5EF4-FFF2-40B4-BE49-F238E27FC236}">
                <a16:creationId xmlns:a16="http://schemas.microsoft.com/office/drawing/2014/main" id="{90B3BA71-7B75-9C4B-A9C4-398AACCF5856}"/>
              </a:ext>
            </a:extLst>
          </p:cNvPr>
          <p:cNvSpPr txBox="1"/>
          <p:nvPr/>
        </p:nvSpPr>
        <p:spPr>
          <a:xfrm>
            <a:off x="1584960" y="5090657"/>
            <a:ext cx="96316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Convolutional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Networks and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Recurrent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Networks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358;p3">
            <a:extLst>
              <a:ext uri="{FF2B5EF4-FFF2-40B4-BE49-F238E27FC236}">
                <a16:creationId xmlns:a16="http://schemas.microsoft.com/office/drawing/2014/main" id="{A4A4C481-99F4-3746-B174-A40584862798}"/>
              </a:ext>
            </a:extLst>
          </p:cNvPr>
          <p:cNvGrpSpPr/>
          <p:nvPr/>
        </p:nvGrpSpPr>
        <p:grpSpPr>
          <a:xfrm>
            <a:off x="568959" y="4742153"/>
            <a:ext cx="10810240" cy="1100432"/>
            <a:chOff x="568959" y="4742153"/>
            <a:chExt cx="10810240" cy="1100432"/>
          </a:xfrm>
        </p:grpSpPr>
        <p:grpSp>
          <p:nvGrpSpPr>
            <p:cNvPr id="11" name="Google Shape;359;p3">
              <a:extLst>
                <a:ext uri="{FF2B5EF4-FFF2-40B4-BE49-F238E27FC236}">
                  <a16:creationId xmlns:a16="http://schemas.microsoft.com/office/drawing/2014/main" id="{AE79C43A-699B-F444-B618-C5B88123138F}"/>
                </a:ext>
              </a:extLst>
            </p:cNvPr>
            <p:cNvGrpSpPr/>
            <p:nvPr/>
          </p:nvGrpSpPr>
          <p:grpSpPr>
            <a:xfrm>
              <a:off x="568959" y="4897704"/>
              <a:ext cx="10810240" cy="944881"/>
              <a:chOff x="568959" y="5136609"/>
              <a:chExt cx="10810240" cy="944881"/>
            </a:xfrm>
          </p:grpSpPr>
          <p:sp>
            <p:nvSpPr>
              <p:cNvPr id="13" name="Google Shape;360;p3">
                <a:extLst>
                  <a:ext uri="{FF2B5EF4-FFF2-40B4-BE49-F238E27FC236}">
                    <a16:creationId xmlns:a16="http://schemas.microsoft.com/office/drawing/2014/main" id="{85B0D452-D3FF-E848-9991-24D05B6E77CE}"/>
                  </a:ext>
                </a:extLst>
              </p:cNvPr>
              <p:cNvSpPr/>
              <p:nvPr/>
            </p:nvSpPr>
            <p:spPr>
              <a:xfrm>
                <a:off x="1422399" y="5136609"/>
                <a:ext cx="9956800" cy="944881"/>
              </a:xfrm>
              <a:prstGeom prst="rect">
                <a:avLst/>
              </a:prstGeom>
              <a:noFill/>
              <a:ln w="38100" cap="flat" cmpd="sng">
                <a:solidFill>
                  <a:srgbClr val="0C82A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361;p3">
                <a:extLst>
                  <a:ext uri="{FF2B5EF4-FFF2-40B4-BE49-F238E27FC236}">
                    <a16:creationId xmlns:a16="http://schemas.microsoft.com/office/drawing/2014/main" id="{8625B140-B69D-CF4A-84A8-D46B8DC7B0A0}"/>
                  </a:ext>
                </a:extLst>
              </p:cNvPr>
              <p:cNvSpPr/>
              <p:nvPr/>
            </p:nvSpPr>
            <p:spPr>
              <a:xfrm rot="-5400000">
                <a:off x="365759" y="5339811"/>
                <a:ext cx="944879" cy="538479"/>
              </a:xfrm>
              <a:prstGeom prst="rect">
                <a:avLst/>
              </a:prstGeom>
              <a:solidFill>
                <a:srgbClr val="2078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2400" b="1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DAY 5</a:t>
                </a:r>
                <a:endParaRPr/>
              </a:p>
            </p:txBody>
          </p:sp>
        </p:grpSp>
        <p:sp>
          <p:nvSpPr>
            <p:cNvPr id="12" name="Google Shape;362;p3">
              <a:extLst>
                <a:ext uri="{FF2B5EF4-FFF2-40B4-BE49-F238E27FC236}">
                  <a16:creationId xmlns:a16="http://schemas.microsoft.com/office/drawing/2014/main" id="{E69D48E1-9C94-9843-B61B-C50C257A67A4}"/>
                </a:ext>
              </a:extLst>
            </p:cNvPr>
            <p:cNvSpPr txBox="1"/>
            <p:nvPr/>
          </p:nvSpPr>
          <p:spPr>
            <a:xfrm>
              <a:off x="1584958" y="4742153"/>
              <a:ext cx="2824481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Advanced </a:t>
              </a:r>
              <a:r>
                <a:rPr lang="it-IT" sz="18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Neural</a:t>
              </a:r>
              <a:r>
                <a:rPr lang="it-IT" sz="1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Networks</a:t>
              </a:r>
              <a:endParaRPr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363;p3">
            <a:extLst>
              <a:ext uri="{FF2B5EF4-FFF2-40B4-BE49-F238E27FC236}">
                <a16:creationId xmlns:a16="http://schemas.microsoft.com/office/drawing/2014/main" id="{E6380FF3-C33D-B246-9FD2-1F3356228B1D}"/>
              </a:ext>
            </a:extLst>
          </p:cNvPr>
          <p:cNvGrpSpPr/>
          <p:nvPr/>
        </p:nvGrpSpPr>
        <p:grpSpPr>
          <a:xfrm>
            <a:off x="568959" y="3637569"/>
            <a:ext cx="10810240" cy="1102510"/>
            <a:chOff x="568959" y="3637569"/>
            <a:chExt cx="10810240" cy="1102510"/>
          </a:xfrm>
        </p:grpSpPr>
        <p:grpSp>
          <p:nvGrpSpPr>
            <p:cNvPr id="16" name="Google Shape;364;p3">
              <a:extLst>
                <a:ext uri="{FF2B5EF4-FFF2-40B4-BE49-F238E27FC236}">
                  <a16:creationId xmlns:a16="http://schemas.microsoft.com/office/drawing/2014/main" id="{6F5F7BD0-17B6-874C-A482-D6F808429F8B}"/>
                </a:ext>
              </a:extLst>
            </p:cNvPr>
            <p:cNvGrpSpPr/>
            <p:nvPr/>
          </p:nvGrpSpPr>
          <p:grpSpPr>
            <a:xfrm>
              <a:off x="568959" y="3795198"/>
              <a:ext cx="10810240" cy="944881"/>
              <a:chOff x="568959" y="4598128"/>
              <a:chExt cx="10810240" cy="944881"/>
            </a:xfrm>
          </p:grpSpPr>
          <p:sp>
            <p:nvSpPr>
              <p:cNvPr id="18" name="Google Shape;365;p3">
                <a:extLst>
                  <a:ext uri="{FF2B5EF4-FFF2-40B4-BE49-F238E27FC236}">
                    <a16:creationId xmlns:a16="http://schemas.microsoft.com/office/drawing/2014/main" id="{B3426758-D8FE-E84B-BAAE-BA7299F4EAF1}"/>
                  </a:ext>
                </a:extLst>
              </p:cNvPr>
              <p:cNvSpPr/>
              <p:nvPr/>
            </p:nvSpPr>
            <p:spPr>
              <a:xfrm>
                <a:off x="1422399" y="4598128"/>
                <a:ext cx="9956800" cy="944881"/>
              </a:xfrm>
              <a:prstGeom prst="rect">
                <a:avLst/>
              </a:prstGeom>
              <a:noFill/>
              <a:ln w="38100" cap="flat" cmpd="sng">
                <a:solidFill>
                  <a:srgbClr val="0C82A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366;p3">
                <a:extLst>
                  <a:ext uri="{FF2B5EF4-FFF2-40B4-BE49-F238E27FC236}">
                    <a16:creationId xmlns:a16="http://schemas.microsoft.com/office/drawing/2014/main" id="{7395C33C-76CD-D545-BDAA-41E2427E8467}"/>
                  </a:ext>
                </a:extLst>
              </p:cNvPr>
              <p:cNvSpPr/>
              <p:nvPr/>
            </p:nvSpPr>
            <p:spPr>
              <a:xfrm rot="-5400000">
                <a:off x="365759" y="4801330"/>
                <a:ext cx="944879" cy="538479"/>
              </a:xfrm>
              <a:prstGeom prst="rect">
                <a:avLst/>
              </a:prstGeom>
              <a:solidFill>
                <a:srgbClr val="2078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2400" b="1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DAY 4</a:t>
                </a:r>
                <a:endParaRPr/>
              </a:p>
            </p:txBody>
          </p:sp>
        </p:grpSp>
        <p:sp>
          <p:nvSpPr>
            <p:cNvPr id="17" name="Google Shape;367;p3">
              <a:extLst>
                <a:ext uri="{FF2B5EF4-FFF2-40B4-BE49-F238E27FC236}">
                  <a16:creationId xmlns:a16="http://schemas.microsoft.com/office/drawing/2014/main" id="{F436AFCF-C604-0149-B82A-39D152DE9C03}"/>
                </a:ext>
              </a:extLst>
            </p:cNvPr>
            <p:cNvSpPr txBox="1"/>
            <p:nvPr/>
          </p:nvSpPr>
          <p:spPr>
            <a:xfrm>
              <a:off x="1584960" y="3637569"/>
              <a:ext cx="2609669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Simple </a:t>
              </a:r>
              <a:r>
                <a:rPr lang="it-IT" sz="18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Neural</a:t>
              </a:r>
              <a:r>
                <a:rPr lang="it-IT" sz="1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Networks</a:t>
              </a:r>
              <a:endParaRPr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368;p3">
            <a:extLst>
              <a:ext uri="{FF2B5EF4-FFF2-40B4-BE49-F238E27FC236}">
                <a16:creationId xmlns:a16="http://schemas.microsoft.com/office/drawing/2014/main" id="{9D8CA8BE-8401-B64D-870C-252E203E93DF}"/>
              </a:ext>
            </a:extLst>
          </p:cNvPr>
          <p:cNvGrpSpPr/>
          <p:nvPr/>
        </p:nvGrpSpPr>
        <p:grpSpPr>
          <a:xfrm>
            <a:off x="568960" y="2508022"/>
            <a:ext cx="10810240" cy="1129551"/>
            <a:chOff x="568960" y="2508022"/>
            <a:chExt cx="10810240" cy="1129551"/>
          </a:xfrm>
        </p:grpSpPr>
        <p:grpSp>
          <p:nvGrpSpPr>
            <p:cNvPr id="21" name="Google Shape;369;p3">
              <a:extLst>
                <a:ext uri="{FF2B5EF4-FFF2-40B4-BE49-F238E27FC236}">
                  <a16:creationId xmlns:a16="http://schemas.microsoft.com/office/drawing/2014/main" id="{79CB6E10-032C-9C4A-8107-8DF26F4C8A4F}"/>
                </a:ext>
              </a:extLst>
            </p:cNvPr>
            <p:cNvGrpSpPr/>
            <p:nvPr/>
          </p:nvGrpSpPr>
          <p:grpSpPr>
            <a:xfrm>
              <a:off x="568960" y="2692692"/>
              <a:ext cx="10810240" cy="944881"/>
              <a:chOff x="568960" y="3525519"/>
              <a:chExt cx="10810240" cy="944881"/>
            </a:xfrm>
          </p:grpSpPr>
          <p:sp>
            <p:nvSpPr>
              <p:cNvPr id="23" name="Google Shape;370;p3">
                <a:extLst>
                  <a:ext uri="{FF2B5EF4-FFF2-40B4-BE49-F238E27FC236}">
                    <a16:creationId xmlns:a16="http://schemas.microsoft.com/office/drawing/2014/main" id="{CF44848B-2601-AC41-932B-A017F0057C3D}"/>
                  </a:ext>
                </a:extLst>
              </p:cNvPr>
              <p:cNvSpPr/>
              <p:nvPr/>
            </p:nvSpPr>
            <p:spPr>
              <a:xfrm>
                <a:off x="1422400" y="3525519"/>
                <a:ext cx="9956800" cy="944881"/>
              </a:xfrm>
              <a:prstGeom prst="rect">
                <a:avLst/>
              </a:prstGeom>
              <a:noFill/>
              <a:ln w="38100" cap="flat" cmpd="sng">
                <a:solidFill>
                  <a:srgbClr val="0C82A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371;p3">
                <a:extLst>
                  <a:ext uri="{FF2B5EF4-FFF2-40B4-BE49-F238E27FC236}">
                    <a16:creationId xmlns:a16="http://schemas.microsoft.com/office/drawing/2014/main" id="{9435E512-3CA5-9C49-8426-BC31843E3FF0}"/>
                  </a:ext>
                </a:extLst>
              </p:cNvPr>
              <p:cNvSpPr/>
              <p:nvPr/>
            </p:nvSpPr>
            <p:spPr>
              <a:xfrm rot="-5400000">
                <a:off x="365760" y="3728721"/>
                <a:ext cx="944879" cy="538479"/>
              </a:xfrm>
              <a:prstGeom prst="rect">
                <a:avLst/>
              </a:prstGeom>
              <a:solidFill>
                <a:srgbClr val="2078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2400" b="1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DAY 3</a:t>
                </a:r>
                <a:endParaRPr/>
              </a:p>
            </p:txBody>
          </p:sp>
        </p:grpSp>
        <p:sp>
          <p:nvSpPr>
            <p:cNvPr id="22" name="Google Shape;372;p3">
              <a:extLst>
                <a:ext uri="{FF2B5EF4-FFF2-40B4-BE49-F238E27FC236}">
                  <a16:creationId xmlns:a16="http://schemas.microsoft.com/office/drawing/2014/main" id="{92A6169B-5258-DF4E-AA93-176F6B765EDD}"/>
                </a:ext>
              </a:extLst>
            </p:cNvPr>
            <p:cNvSpPr txBox="1"/>
            <p:nvPr/>
          </p:nvSpPr>
          <p:spPr>
            <a:xfrm>
              <a:off x="1584958" y="2508022"/>
              <a:ext cx="3262813" cy="3692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Explainability</a:t>
              </a:r>
              <a:r>
                <a:rPr lang="it-IT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&amp; </a:t>
              </a:r>
              <a:r>
                <a:rPr lang="it-IT" sz="1800" b="1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Interpretability</a:t>
              </a:r>
              <a:endParaRPr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373;p3">
            <a:extLst>
              <a:ext uri="{FF2B5EF4-FFF2-40B4-BE49-F238E27FC236}">
                <a16:creationId xmlns:a16="http://schemas.microsoft.com/office/drawing/2014/main" id="{D2D8A9CE-D416-6B48-949F-45C54209E95E}"/>
              </a:ext>
            </a:extLst>
          </p:cNvPr>
          <p:cNvGrpSpPr/>
          <p:nvPr/>
        </p:nvGrpSpPr>
        <p:grpSpPr>
          <a:xfrm>
            <a:off x="568960" y="1414783"/>
            <a:ext cx="10810240" cy="1120284"/>
            <a:chOff x="568960" y="1414783"/>
            <a:chExt cx="10810240" cy="1120284"/>
          </a:xfrm>
        </p:grpSpPr>
        <p:grpSp>
          <p:nvGrpSpPr>
            <p:cNvPr id="26" name="Google Shape;374;p3">
              <a:extLst>
                <a:ext uri="{FF2B5EF4-FFF2-40B4-BE49-F238E27FC236}">
                  <a16:creationId xmlns:a16="http://schemas.microsoft.com/office/drawing/2014/main" id="{8E1B9DAC-F956-D94D-BE83-E39F4EAC1B88}"/>
                </a:ext>
              </a:extLst>
            </p:cNvPr>
            <p:cNvGrpSpPr/>
            <p:nvPr/>
          </p:nvGrpSpPr>
          <p:grpSpPr>
            <a:xfrm>
              <a:off x="568960" y="1590184"/>
              <a:ext cx="10810240" cy="944883"/>
              <a:chOff x="568960" y="2250438"/>
              <a:chExt cx="10810240" cy="944883"/>
            </a:xfrm>
          </p:grpSpPr>
          <p:sp>
            <p:nvSpPr>
              <p:cNvPr id="28" name="Google Shape;375;p3">
                <a:extLst>
                  <a:ext uri="{FF2B5EF4-FFF2-40B4-BE49-F238E27FC236}">
                    <a16:creationId xmlns:a16="http://schemas.microsoft.com/office/drawing/2014/main" id="{4F1A30C9-9F1A-1940-A47B-7AE8B56A4FAE}"/>
                  </a:ext>
                </a:extLst>
              </p:cNvPr>
              <p:cNvSpPr/>
              <p:nvPr/>
            </p:nvSpPr>
            <p:spPr>
              <a:xfrm rot="-5400000">
                <a:off x="365759" y="2453641"/>
                <a:ext cx="944881" cy="538479"/>
              </a:xfrm>
              <a:prstGeom prst="rect">
                <a:avLst/>
              </a:prstGeom>
              <a:solidFill>
                <a:srgbClr val="2078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2400" b="1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DAY 2</a:t>
                </a:r>
                <a:endParaRPr/>
              </a:p>
            </p:txBody>
          </p:sp>
          <p:sp>
            <p:nvSpPr>
              <p:cNvPr id="29" name="Google Shape;376;p3">
                <a:extLst>
                  <a:ext uri="{FF2B5EF4-FFF2-40B4-BE49-F238E27FC236}">
                    <a16:creationId xmlns:a16="http://schemas.microsoft.com/office/drawing/2014/main" id="{7CD26E00-2270-8A43-B3B5-6C7B1D618815}"/>
                  </a:ext>
                </a:extLst>
              </p:cNvPr>
              <p:cNvSpPr/>
              <p:nvPr/>
            </p:nvSpPr>
            <p:spPr>
              <a:xfrm>
                <a:off x="1422400" y="2250438"/>
                <a:ext cx="9956800" cy="944881"/>
              </a:xfrm>
              <a:prstGeom prst="rect">
                <a:avLst/>
              </a:prstGeom>
              <a:noFill/>
              <a:ln w="38100" cap="flat" cmpd="sng">
                <a:solidFill>
                  <a:srgbClr val="0C82A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" name="Google Shape;377;p3">
              <a:extLst>
                <a:ext uri="{FF2B5EF4-FFF2-40B4-BE49-F238E27FC236}">
                  <a16:creationId xmlns:a16="http://schemas.microsoft.com/office/drawing/2014/main" id="{3A0A43B0-EBB3-3A4D-B4C2-486D4AA8839A}"/>
                </a:ext>
              </a:extLst>
            </p:cNvPr>
            <p:cNvSpPr txBox="1"/>
            <p:nvPr/>
          </p:nvSpPr>
          <p:spPr>
            <a:xfrm>
              <a:off x="1564640" y="1414783"/>
              <a:ext cx="2519680" cy="3692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Graph</a:t>
              </a:r>
              <a:r>
                <a:rPr lang="it-IT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Machine Learning</a:t>
              </a:r>
            </a:p>
          </p:txBody>
        </p:sp>
      </p:grpSp>
      <p:grpSp>
        <p:nvGrpSpPr>
          <p:cNvPr id="30" name="Google Shape;378;p3">
            <a:extLst>
              <a:ext uri="{FF2B5EF4-FFF2-40B4-BE49-F238E27FC236}">
                <a16:creationId xmlns:a16="http://schemas.microsoft.com/office/drawing/2014/main" id="{7F541301-C2DE-5D46-9592-7BC4FAA61BB3}"/>
              </a:ext>
            </a:extLst>
          </p:cNvPr>
          <p:cNvGrpSpPr/>
          <p:nvPr/>
        </p:nvGrpSpPr>
        <p:grpSpPr>
          <a:xfrm>
            <a:off x="568960" y="289411"/>
            <a:ext cx="10810240" cy="1143148"/>
            <a:chOff x="568960" y="289411"/>
            <a:chExt cx="10810240" cy="1143148"/>
          </a:xfrm>
        </p:grpSpPr>
        <p:grpSp>
          <p:nvGrpSpPr>
            <p:cNvPr id="31" name="Google Shape;379;p3">
              <a:extLst>
                <a:ext uri="{FF2B5EF4-FFF2-40B4-BE49-F238E27FC236}">
                  <a16:creationId xmlns:a16="http://schemas.microsoft.com/office/drawing/2014/main" id="{22518FAB-A958-6A44-B0E1-A7CDC8875E4B}"/>
                </a:ext>
              </a:extLst>
            </p:cNvPr>
            <p:cNvGrpSpPr/>
            <p:nvPr/>
          </p:nvGrpSpPr>
          <p:grpSpPr>
            <a:xfrm>
              <a:off x="568960" y="487678"/>
              <a:ext cx="10810240" cy="944881"/>
              <a:chOff x="568960" y="833118"/>
              <a:chExt cx="10810240" cy="944881"/>
            </a:xfrm>
          </p:grpSpPr>
          <p:sp>
            <p:nvSpPr>
              <p:cNvPr id="33" name="Google Shape;380;p3">
                <a:extLst>
                  <a:ext uri="{FF2B5EF4-FFF2-40B4-BE49-F238E27FC236}">
                    <a16:creationId xmlns:a16="http://schemas.microsoft.com/office/drawing/2014/main" id="{D2668DE2-6EA1-F146-A90A-67C09F5E6AB1}"/>
                  </a:ext>
                </a:extLst>
              </p:cNvPr>
              <p:cNvSpPr/>
              <p:nvPr/>
            </p:nvSpPr>
            <p:spPr>
              <a:xfrm rot="-5400000">
                <a:off x="365760" y="1036320"/>
                <a:ext cx="944879" cy="538479"/>
              </a:xfrm>
              <a:prstGeom prst="rect">
                <a:avLst/>
              </a:prstGeom>
              <a:solidFill>
                <a:srgbClr val="2078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24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DAY 1</a:t>
                </a:r>
                <a:endParaRPr/>
              </a:p>
            </p:txBody>
          </p:sp>
          <p:sp>
            <p:nvSpPr>
              <p:cNvPr id="34" name="Google Shape;381;p3">
                <a:extLst>
                  <a:ext uri="{FF2B5EF4-FFF2-40B4-BE49-F238E27FC236}">
                    <a16:creationId xmlns:a16="http://schemas.microsoft.com/office/drawing/2014/main" id="{10283BCF-F3B5-D84D-A74A-7EBA6863F49D}"/>
                  </a:ext>
                </a:extLst>
              </p:cNvPr>
              <p:cNvSpPr/>
              <p:nvPr/>
            </p:nvSpPr>
            <p:spPr>
              <a:xfrm>
                <a:off x="1422400" y="833118"/>
                <a:ext cx="9956800" cy="944881"/>
              </a:xfrm>
              <a:prstGeom prst="rect">
                <a:avLst/>
              </a:prstGeom>
              <a:noFill/>
              <a:ln w="38100" cap="flat" cmpd="sng">
                <a:solidFill>
                  <a:srgbClr val="0C82A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" name="Google Shape;382;p3">
              <a:extLst>
                <a:ext uri="{FF2B5EF4-FFF2-40B4-BE49-F238E27FC236}">
                  <a16:creationId xmlns:a16="http://schemas.microsoft.com/office/drawing/2014/main" id="{9699A2A9-1B8C-2C4F-8400-B5089B339DED}"/>
                </a:ext>
              </a:extLst>
            </p:cNvPr>
            <p:cNvSpPr txBox="1"/>
            <p:nvPr/>
          </p:nvSpPr>
          <p:spPr>
            <a:xfrm>
              <a:off x="1584960" y="289411"/>
              <a:ext cx="1503680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u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 sz="1800" b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357;p3">
            <a:extLst>
              <a:ext uri="{FF2B5EF4-FFF2-40B4-BE49-F238E27FC236}">
                <a16:creationId xmlns:a16="http://schemas.microsoft.com/office/drawing/2014/main" id="{F292B54E-7EDD-4E78-42DF-EECC4B7E6F7A}"/>
              </a:ext>
            </a:extLst>
          </p:cNvPr>
          <p:cNvSpPr txBox="1"/>
          <p:nvPr/>
        </p:nvSpPr>
        <p:spPr>
          <a:xfrm>
            <a:off x="1584960" y="1766733"/>
            <a:ext cx="96316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Community detection on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Supervised Machine Learning on Graphs</a:t>
            </a:r>
            <a:endParaRPr lang="en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357;p3">
            <a:extLst>
              <a:ext uri="{FF2B5EF4-FFF2-40B4-BE49-F238E27FC236}">
                <a16:creationId xmlns:a16="http://schemas.microsoft.com/office/drawing/2014/main" id="{78914FDD-8C03-7880-9340-11705ECDA9B7}"/>
              </a:ext>
            </a:extLst>
          </p:cNvPr>
          <p:cNvSpPr txBox="1"/>
          <p:nvPr/>
        </p:nvSpPr>
        <p:spPr>
          <a:xfrm>
            <a:off x="1584960" y="2841987"/>
            <a:ext cx="96316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explainability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LIME &amp; SHAP</a:t>
            </a:r>
          </a:p>
        </p:txBody>
      </p:sp>
      <p:sp>
        <p:nvSpPr>
          <p:cNvPr id="35" name="Google Shape;419;p4">
            <a:extLst>
              <a:ext uri="{FF2B5EF4-FFF2-40B4-BE49-F238E27FC236}">
                <a16:creationId xmlns:a16="http://schemas.microsoft.com/office/drawing/2014/main" id="{35A08A3E-3238-1B48-9DD7-B609F97706D6}"/>
              </a:ext>
            </a:extLst>
          </p:cNvPr>
          <p:cNvSpPr/>
          <p:nvPr/>
        </p:nvSpPr>
        <p:spPr>
          <a:xfrm>
            <a:off x="406400" y="194660"/>
            <a:ext cx="11379200" cy="3442909"/>
          </a:xfrm>
          <a:prstGeom prst="rect">
            <a:avLst/>
          </a:prstGeom>
          <a:solidFill>
            <a:schemeClr val="lt1">
              <a:alpha val="5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419;p4">
            <a:extLst>
              <a:ext uri="{FF2B5EF4-FFF2-40B4-BE49-F238E27FC236}">
                <a16:creationId xmlns:a16="http://schemas.microsoft.com/office/drawing/2014/main" id="{8A2D6547-434D-841F-DC94-7B09B14C11D5}"/>
              </a:ext>
            </a:extLst>
          </p:cNvPr>
          <p:cNvSpPr/>
          <p:nvPr/>
        </p:nvSpPr>
        <p:spPr>
          <a:xfrm>
            <a:off x="406400" y="4823844"/>
            <a:ext cx="11379200" cy="1148331"/>
          </a:xfrm>
          <a:prstGeom prst="rect">
            <a:avLst/>
          </a:prstGeom>
          <a:solidFill>
            <a:schemeClr val="lt1">
              <a:alpha val="5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0033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C2C77-DD4F-A544-9BF3-0913BC24394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T" smtClean="0"/>
              <a:t>20</a:t>
            </a:fld>
            <a:endParaRPr lang="en-IT"/>
          </a:p>
        </p:txBody>
      </p:sp>
      <p:sp>
        <p:nvSpPr>
          <p:cNvPr id="4" name="Titolo 2">
            <a:extLst>
              <a:ext uri="{FF2B5EF4-FFF2-40B4-BE49-F238E27FC236}">
                <a16:creationId xmlns:a16="http://schemas.microsoft.com/office/drawing/2014/main" id="{18CE7653-01F6-8546-930C-EA29FA2A1763}"/>
              </a:ext>
            </a:extLst>
          </p:cNvPr>
          <p:cNvSpPr txBox="1">
            <a:spLocks/>
          </p:cNvSpPr>
          <p:nvPr/>
        </p:nvSpPr>
        <p:spPr>
          <a:xfrm>
            <a:off x="360828" y="344453"/>
            <a:ext cx="9491505" cy="52917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buNone/>
              <a:defRPr sz="4400" spc="-114" baseline="0">
                <a:solidFill>
                  <a:srgbClr val="005A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What</a:t>
            </a:r>
            <a:r>
              <a:rPr lang="it-IT" dirty="0"/>
              <a:t> are DEEP </a:t>
            </a:r>
            <a:r>
              <a:rPr lang="it-IT" dirty="0" err="1"/>
              <a:t>Neural</a:t>
            </a:r>
            <a:r>
              <a:rPr lang="it-IT" dirty="0"/>
              <a:t> Networks?</a:t>
            </a:r>
          </a:p>
        </p:txBody>
      </p:sp>
      <p:pic>
        <p:nvPicPr>
          <p:cNvPr id="3074" name="Picture 2" descr="Deep Learning Book: Chapter 8 — Optimization For Training Deep Models Part  II | by Aman Dalmia | Inveterate Learner | Medium">
            <a:extLst>
              <a:ext uri="{FF2B5EF4-FFF2-40B4-BE49-F238E27FC236}">
                <a16:creationId xmlns:a16="http://schemas.microsoft.com/office/drawing/2014/main" id="{F30D9C7C-E49D-5F4F-A4F2-65F2B2612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642" y="1209329"/>
            <a:ext cx="9072563" cy="46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94716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C2C77-DD4F-A544-9BF3-0913BC24394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T" smtClean="0"/>
              <a:t>21</a:t>
            </a:fld>
            <a:endParaRPr lang="en-I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36BD4-E86D-5245-85F2-EEF04CD19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83" y="1479480"/>
            <a:ext cx="7926180" cy="4003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163E93-3896-BC4E-9348-73201F706972}"/>
              </a:ext>
            </a:extLst>
          </p:cNvPr>
          <p:cNvSpPr txBox="1"/>
          <p:nvPr/>
        </p:nvSpPr>
        <p:spPr>
          <a:xfrm>
            <a:off x="8719930" y="2093844"/>
            <a:ext cx="304873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IT" dirty="0"/>
              <a:t>Blue : Shallow model overfits after 20 million params </a:t>
            </a:r>
          </a:p>
          <a:p>
            <a:pPr marL="342900" indent="-342900" algn="l">
              <a:buAutoNum type="arabicPeriod"/>
            </a:pPr>
            <a:r>
              <a:rPr lang="en-IT" dirty="0"/>
              <a:t>Red : Deep Model benefits from increasing number of layers</a:t>
            </a:r>
          </a:p>
          <a:p>
            <a:pPr marL="342900" indent="-342900" algn="l">
              <a:buAutoNum type="arabicPeriod"/>
            </a:pPr>
            <a:r>
              <a:rPr lang="en-IT" dirty="0"/>
              <a:t>Increasing depth has more effect on learning of a model rather than increasing width of a layer</a:t>
            </a:r>
          </a:p>
        </p:txBody>
      </p:sp>
      <p:sp>
        <p:nvSpPr>
          <p:cNvPr id="7" name="Titolo 2">
            <a:extLst>
              <a:ext uri="{FF2B5EF4-FFF2-40B4-BE49-F238E27FC236}">
                <a16:creationId xmlns:a16="http://schemas.microsoft.com/office/drawing/2014/main" id="{C3E27D0E-41AC-2947-9B17-2194AEB5DB93}"/>
              </a:ext>
            </a:extLst>
          </p:cNvPr>
          <p:cNvSpPr txBox="1">
            <a:spLocks/>
          </p:cNvSpPr>
          <p:nvPr/>
        </p:nvSpPr>
        <p:spPr>
          <a:xfrm>
            <a:off x="360828" y="243587"/>
            <a:ext cx="11831172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defPPr>
              <a:defRPr lang="it-IT"/>
            </a:defPPr>
            <a:lvl1pPr marL="12700">
              <a:lnSpc>
                <a:spcPct val="100000"/>
              </a:lnSpc>
              <a:spcBef>
                <a:spcPts val="100"/>
              </a:spcBef>
              <a:buNone/>
              <a:defRPr sz="4400" spc="-114" baseline="0">
                <a:solidFill>
                  <a:srgbClr val="005A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go </a:t>
            </a:r>
            <a:r>
              <a:rPr lang="it-IT" dirty="0" err="1"/>
              <a:t>deep</a:t>
            </a:r>
            <a:r>
              <a:rPr lang="it-IT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A077F-F784-4F42-8D43-F608D1DD7FF6}"/>
              </a:ext>
            </a:extLst>
          </p:cNvPr>
          <p:cNvSpPr txBox="1"/>
          <p:nvPr/>
        </p:nvSpPr>
        <p:spPr>
          <a:xfrm>
            <a:off x="681552" y="5659346"/>
            <a:ext cx="674646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T" sz="1600" dirty="0"/>
              <a:t>Goodfellow et al, Deep Learning, MIT Press, </a:t>
            </a:r>
            <a:r>
              <a:rPr lang="en-GB" sz="1600" dirty="0">
                <a:hlinkClick r:id="rId4"/>
              </a:rPr>
              <a:t>http://</a:t>
            </a:r>
            <a:r>
              <a:rPr lang="en-GB" sz="1600" dirty="0" err="1">
                <a:hlinkClick r:id="rId4"/>
              </a:rPr>
              <a:t>www.deeplearningbook.org</a:t>
            </a:r>
            <a:endParaRPr lang="en-IT" sz="1600" u="sng" dirty="0"/>
          </a:p>
        </p:txBody>
      </p:sp>
    </p:spTree>
    <p:extLst>
      <p:ext uri="{BB962C8B-B14F-4D97-AF65-F5344CB8AC3E}">
        <p14:creationId xmlns:p14="http://schemas.microsoft.com/office/powerpoint/2010/main" val="255460281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C2C77-DD4F-A544-9BF3-0913BC24394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T" smtClean="0"/>
              <a:t>22</a:t>
            </a:fld>
            <a:endParaRPr lang="en-IT"/>
          </a:p>
        </p:txBody>
      </p:sp>
      <p:sp>
        <p:nvSpPr>
          <p:cNvPr id="4" name="Titolo 2">
            <a:extLst>
              <a:ext uri="{FF2B5EF4-FFF2-40B4-BE49-F238E27FC236}">
                <a16:creationId xmlns:a16="http://schemas.microsoft.com/office/drawing/2014/main" id="{18CE7653-01F6-8546-930C-EA29FA2A1763}"/>
              </a:ext>
            </a:extLst>
          </p:cNvPr>
          <p:cNvSpPr txBox="1">
            <a:spLocks/>
          </p:cNvSpPr>
          <p:nvPr/>
        </p:nvSpPr>
        <p:spPr>
          <a:xfrm>
            <a:off x="360828" y="243587"/>
            <a:ext cx="11831172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defPPr>
              <a:defRPr lang="it-IT"/>
            </a:defPPr>
            <a:lvl1pPr marL="12700">
              <a:lnSpc>
                <a:spcPct val="100000"/>
              </a:lnSpc>
              <a:spcBef>
                <a:spcPts val="100"/>
              </a:spcBef>
              <a:buNone/>
              <a:defRPr sz="4400" spc="-114" baseline="0">
                <a:solidFill>
                  <a:srgbClr val="005A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go </a:t>
            </a:r>
            <a:r>
              <a:rPr lang="it-IT" dirty="0" err="1"/>
              <a:t>deep</a:t>
            </a:r>
            <a:r>
              <a:rPr lang="it-IT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37A59-3815-6B43-A655-C8927441F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135" y="933519"/>
            <a:ext cx="8719931" cy="4573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0873EC-CB10-CB40-9F78-7F61C559DD61}"/>
              </a:ext>
            </a:extLst>
          </p:cNvPr>
          <p:cNvSpPr txBox="1"/>
          <p:nvPr/>
        </p:nvSpPr>
        <p:spPr>
          <a:xfrm>
            <a:off x="608815" y="5738634"/>
            <a:ext cx="674646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T" sz="1600" dirty="0"/>
              <a:t>Goodfellow et al, Deep Learning, MIT Press, </a:t>
            </a:r>
            <a:r>
              <a:rPr lang="en-GB" sz="1600" dirty="0">
                <a:hlinkClick r:id="rId4"/>
              </a:rPr>
              <a:t>http://</a:t>
            </a:r>
            <a:r>
              <a:rPr lang="en-GB" sz="1600" dirty="0" err="1">
                <a:hlinkClick r:id="rId4"/>
              </a:rPr>
              <a:t>www.deeplearningbook.org</a:t>
            </a:r>
            <a:endParaRPr lang="en-IT" sz="1600" u="sng" dirty="0"/>
          </a:p>
        </p:txBody>
      </p:sp>
    </p:spTree>
    <p:extLst>
      <p:ext uri="{BB962C8B-B14F-4D97-AF65-F5344CB8AC3E}">
        <p14:creationId xmlns:p14="http://schemas.microsoft.com/office/powerpoint/2010/main" val="218772694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bject 97"/>
          <p:cNvSpPr txBox="1">
            <a:spLocks noGrp="1"/>
          </p:cNvSpPr>
          <p:nvPr>
            <p:ph type="title"/>
          </p:nvPr>
        </p:nvSpPr>
        <p:spPr>
          <a:xfrm>
            <a:off x="271244" y="53305"/>
            <a:ext cx="718682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4400" spc="-70" dirty="0">
                <a:solidFill>
                  <a:srgbClr val="005AAA"/>
                </a:solidFill>
              </a:rPr>
              <a:t>Training a </a:t>
            </a:r>
            <a:r>
              <a:rPr lang="it-IT" sz="4400" spc="-70" dirty="0" err="1">
                <a:solidFill>
                  <a:srgbClr val="005AAA"/>
                </a:solidFill>
              </a:rPr>
              <a:t>neural</a:t>
            </a:r>
            <a:r>
              <a:rPr lang="it-IT" sz="4400" spc="-70" dirty="0">
                <a:solidFill>
                  <a:srgbClr val="005AAA"/>
                </a:solidFill>
              </a:rPr>
              <a:t> network</a:t>
            </a:r>
            <a:endParaRPr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9771EC-027A-8F4D-AE4F-79FC2C310A72}"/>
                  </a:ext>
                </a:extLst>
              </p:cNvPr>
              <p:cNvSpPr txBox="1"/>
              <p:nvPr/>
            </p:nvSpPr>
            <p:spPr>
              <a:xfrm>
                <a:off x="612028" y="820507"/>
                <a:ext cx="11308728" cy="2585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T" b="1" dirty="0"/>
                  <a:t>Training </a:t>
                </a:r>
                <a:r>
                  <a:rPr lang="en-IT" dirty="0"/>
                  <a:t>means find the value for the free parameters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T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T" dirty="0"/>
                  <a:t>. The process is very similar to what we have done for linear/polynomial regression, and it is formalized in terms of a </a:t>
                </a:r>
                <a:r>
                  <a:rPr lang="en-IT" b="1" dirty="0"/>
                  <a:t>minimization problem</a:t>
                </a:r>
                <a:r>
                  <a:rPr lang="en-IT" dirty="0"/>
                  <a:t>:</a:t>
                </a:r>
              </a:p>
              <a:p>
                <a:endParaRPr lang="en-IT" dirty="0"/>
              </a:p>
              <a:p>
                <a:r>
                  <a:rPr lang="it-IT" b="0" dirty="0"/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T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:r>
                  <a:rPr lang="it-IT" b="0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)  </a:t>
                </a:r>
                <a:r>
                  <a:rPr lang="it-IT" dirty="0" err="1"/>
                  <a:t>measures</a:t>
                </a:r>
                <a:r>
                  <a:rPr lang="it-IT" dirty="0"/>
                  <a:t> the </a:t>
                </a:r>
                <a:r>
                  <a:rPr lang="it-IT" dirty="0" err="1"/>
                  <a:t>distance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respect</a:t>
                </a:r>
                <a:r>
                  <a:rPr lang="it-IT" dirty="0"/>
                  <a:t> to </a:t>
                </a:r>
              </a:p>
              <a:p>
                <a:r>
                  <a:rPr lang="it-IT" dirty="0" err="1"/>
                  <a:t>its</a:t>
                </a:r>
                <a:r>
                  <a:rPr lang="it-IT" dirty="0"/>
                  <a:t> </a:t>
                </a:r>
                <a:r>
                  <a:rPr lang="it-IT" dirty="0" err="1"/>
                  <a:t>true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b="0" dirty="0"/>
                  <a:t>.</a:t>
                </a:r>
              </a:p>
              <a:p>
                <a:endParaRPr lang="en-IT" dirty="0"/>
              </a:p>
              <a:p>
                <a:pPr algn="l"/>
                <a:endParaRPr lang="en-IT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9771EC-027A-8F4D-AE4F-79FC2C310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28" y="820507"/>
                <a:ext cx="11308728" cy="2585323"/>
              </a:xfrm>
              <a:prstGeom prst="rect">
                <a:avLst/>
              </a:prstGeom>
              <a:blipFill>
                <a:blip r:embed="rId3"/>
                <a:stretch>
                  <a:fillRect l="-449" t="-9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44898239-C772-674D-AC4B-603C4B0F28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91" r="2824" b="30128"/>
          <a:stretch/>
        </p:blipFill>
        <p:spPr>
          <a:xfrm>
            <a:off x="7705728" y="1593889"/>
            <a:ext cx="4215028" cy="1944527"/>
          </a:xfrm>
          <a:prstGeom prst="rect">
            <a:avLst/>
          </a:prstGeom>
        </p:spPr>
      </p:pic>
      <p:pic>
        <p:nvPicPr>
          <p:cNvPr id="4" name="Picture 118">
            <a:extLst>
              <a:ext uri="{FF2B5EF4-FFF2-40B4-BE49-F238E27FC236}">
                <a16:creationId xmlns:a16="http://schemas.microsoft.com/office/drawing/2014/main" id="{DCF38D73-87B7-27BD-3110-024EE40591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787" r="26786"/>
          <a:stretch/>
        </p:blipFill>
        <p:spPr>
          <a:xfrm>
            <a:off x="999898" y="2995498"/>
            <a:ext cx="6102875" cy="103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41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bject 97"/>
          <p:cNvSpPr txBox="1">
            <a:spLocks noGrp="1"/>
          </p:cNvSpPr>
          <p:nvPr>
            <p:ph type="title"/>
          </p:nvPr>
        </p:nvSpPr>
        <p:spPr>
          <a:xfrm>
            <a:off x="271244" y="53305"/>
            <a:ext cx="718682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4400" spc="-70" dirty="0">
                <a:solidFill>
                  <a:srgbClr val="005AAA"/>
                </a:solidFill>
              </a:rPr>
              <a:t>Training a </a:t>
            </a:r>
            <a:r>
              <a:rPr lang="it-IT" sz="4400" spc="-70" dirty="0" err="1">
                <a:solidFill>
                  <a:srgbClr val="005AAA"/>
                </a:solidFill>
              </a:rPr>
              <a:t>neural</a:t>
            </a:r>
            <a:r>
              <a:rPr lang="it-IT" sz="4400" spc="-70" dirty="0">
                <a:solidFill>
                  <a:srgbClr val="005AAA"/>
                </a:solidFill>
              </a:rPr>
              <a:t> network</a:t>
            </a:r>
            <a:endParaRPr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9771EC-027A-8F4D-AE4F-79FC2C310A72}"/>
                  </a:ext>
                </a:extLst>
              </p:cNvPr>
              <p:cNvSpPr txBox="1"/>
              <p:nvPr/>
            </p:nvSpPr>
            <p:spPr>
              <a:xfrm>
                <a:off x="612028" y="820507"/>
                <a:ext cx="11308728" cy="2585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T" b="1" dirty="0"/>
                  <a:t>Training </a:t>
                </a:r>
                <a:r>
                  <a:rPr lang="en-IT" dirty="0"/>
                  <a:t>means find the value for the free parameters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T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T" dirty="0"/>
                  <a:t>. The process is very similar to what we have done for linear/polynomial regression, and it is formalized in terms of a </a:t>
                </a:r>
                <a:r>
                  <a:rPr lang="en-IT" b="1" dirty="0"/>
                  <a:t>minimization problem</a:t>
                </a:r>
                <a:r>
                  <a:rPr lang="en-IT" dirty="0"/>
                  <a:t>:</a:t>
                </a:r>
              </a:p>
              <a:p>
                <a:endParaRPr lang="en-IT" dirty="0"/>
              </a:p>
              <a:p>
                <a:r>
                  <a:rPr lang="it-IT" b="0" dirty="0"/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T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:r>
                  <a:rPr lang="it-IT" b="0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)  </a:t>
                </a:r>
                <a:r>
                  <a:rPr lang="it-IT" dirty="0" err="1"/>
                  <a:t>measures</a:t>
                </a:r>
                <a:r>
                  <a:rPr lang="it-IT" dirty="0"/>
                  <a:t> the </a:t>
                </a:r>
                <a:r>
                  <a:rPr lang="it-IT" dirty="0" err="1"/>
                  <a:t>distance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respect</a:t>
                </a:r>
                <a:r>
                  <a:rPr lang="it-IT" dirty="0"/>
                  <a:t> to </a:t>
                </a:r>
              </a:p>
              <a:p>
                <a:r>
                  <a:rPr lang="it-IT" dirty="0" err="1"/>
                  <a:t>its</a:t>
                </a:r>
                <a:r>
                  <a:rPr lang="it-IT" dirty="0"/>
                  <a:t> </a:t>
                </a:r>
                <a:r>
                  <a:rPr lang="it-IT" dirty="0" err="1"/>
                  <a:t>true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b="0" dirty="0"/>
                  <a:t>.</a:t>
                </a:r>
              </a:p>
              <a:p>
                <a:endParaRPr lang="en-IT" dirty="0"/>
              </a:p>
              <a:p>
                <a:pPr algn="l"/>
                <a:endParaRPr lang="en-IT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9771EC-027A-8F4D-AE4F-79FC2C310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28" y="820507"/>
                <a:ext cx="11308728" cy="2585323"/>
              </a:xfrm>
              <a:prstGeom prst="rect">
                <a:avLst/>
              </a:prstGeom>
              <a:blipFill>
                <a:blip r:embed="rId2"/>
                <a:stretch>
                  <a:fillRect l="-449" t="-9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44898239-C772-674D-AC4B-603C4B0F28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91" r="2824" b="30128"/>
          <a:stretch/>
        </p:blipFill>
        <p:spPr>
          <a:xfrm>
            <a:off x="7705728" y="1593889"/>
            <a:ext cx="4215028" cy="1944527"/>
          </a:xfrm>
          <a:prstGeom prst="rect">
            <a:avLst/>
          </a:prstGeom>
        </p:spPr>
      </p:pic>
      <p:sp>
        <p:nvSpPr>
          <p:cNvPr id="2" name="TextBox 126">
            <a:extLst>
              <a:ext uri="{FF2B5EF4-FFF2-40B4-BE49-F238E27FC236}">
                <a16:creationId xmlns:a16="http://schemas.microsoft.com/office/drawing/2014/main" id="{BBD67EDE-EED9-5DA7-1140-4B5FF0AD22C0}"/>
              </a:ext>
            </a:extLst>
          </p:cNvPr>
          <p:cNvSpPr txBox="1"/>
          <p:nvPr/>
        </p:nvSpPr>
        <p:spPr>
          <a:xfrm>
            <a:off x="813221" y="4243270"/>
            <a:ext cx="4340799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T" b="1" dirty="0">
                <a:solidFill>
                  <a:srgbClr val="C00000"/>
                </a:solidFill>
              </a:rPr>
              <a:t>Activation Function</a:t>
            </a:r>
          </a:p>
          <a:p>
            <a:r>
              <a:rPr lang="en-IT" dirty="0">
                <a:solidFill>
                  <a:srgbClr val="C00000"/>
                </a:solidFill>
              </a:rPr>
              <a:t>The activation function generally makes the surface of the loss function </a:t>
            </a:r>
            <a:r>
              <a:rPr lang="en-IT" b="1" dirty="0">
                <a:solidFill>
                  <a:srgbClr val="C00000"/>
                </a:solidFill>
              </a:rPr>
              <a:t>non-convex</a:t>
            </a:r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A8F8DB9F-3051-2CC1-FFAD-BCA3C4E6138E}"/>
              </a:ext>
            </a:extLst>
          </p:cNvPr>
          <p:cNvSpPr txBox="1"/>
          <p:nvPr/>
        </p:nvSpPr>
        <p:spPr>
          <a:xfrm>
            <a:off x="6627235" y="4149698"/>
            <a:ext cx="4340799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T" b="1" dirty="0">
                <a:solidFill>
                  <a:srgbClr val="2078B4"/>
                </a:solidFill>
              </a:rPr>
              <a:t>Fully Differentiable </a:t>
            </a:r>
          </a:p>
          <a:p>
            <a:r>
              <a:rPr lang="en-IT" dirty="0">
                <a:solidFill>
                  <a:srgbClr val="2078B4"/>
                </a:solidFill>
              </a:rPr>
              <a:t>The formulation is fully differentiable with respect to the weights: we can compute any derivative (see later backpropagation)</a:t>
            </a:r>
            <a:endParaRPr lang="en-IT" b="1" dirty="0">
              <a:solidFill>
                <a:srgbClr val="2078B4"/>
              </a:solidFill>
            </a:endParaRPr>
          </a:p>
        </p:txBody>
      </p:sp>
      <p:grpSp>
        <p:nvGrpSpPr>
          <p:cNvPr id="4" name="Group 129">
            <a:extLst>
              <a:ext uri="{FF2B5EF4-FFF2-40B4-BE49-F238E27FC236}">
                <a16:creationId xmlns:a16="http://schemas.microsoft.com/office/drawing/2014/main" id="{40F070E7-EE56-6957-5A88-FB3AE72EA9F5}"/>
              </a:ext>
            </a:extLst>
          </p:cNvPr>
          <p:cNvGrpSpPr/>
          <p:nvPr/>
        </p:nvGrpSpPr>
        <p:grpSpPr>
          <a:xfrm>
            <a:off x="999898" y="2995498"/>
            <a:ext cx="6102875" cy="1085835"/>
            <a:chOff x="612028" y="2728928"/>
            <a:chExt cx="6505260" cy="1299089"/>
          </a:xfrm>
        </p:grpSpPr>
        <p:pic>
          <p:nvPicPr>
            <p:cNvPr id="5" name="Picture 118">
              <a:extLst>
                <a:ext uri="{FF2B5EF4-FFF2-40B4-BE49-F238E27FC236}">
                  <a16:creationId xmlns:a16="http://schemas.microsoft.com/office/drawing/2014/main" id="{B912D76B-2D6E-494E-DD3D-58917B2B6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87" r="26786"/>
            <a:stretch/>
          </p:blipFill>
          <p:spPr>
            <a:xfrm>
              <a:off x="612028" y="2728928"/>
              <a:ext cx="6505260" cy="1243845"/>
            </a:xfrm>
            <a:prstGeom prst="rect">
              <a:avLst/>
            </a:prstGeom>
          </p:spPr>
        </p:pic>
        <p:sp>
          <p:nvSpPr>
            <p:cNvPr id="6" name="Rectangle 121">
              <a:extLst>
                <a:ext uri="{FF2B5EF4-FFF2-40B4-BE49-F238E27FC236}">
                  <a16:creationId xmlns:a16="http://schemas.microsoft.com/office/drawing/2014/main" id="{EAE02DCD-3D50-BEA9-C5BF-B31BD4652197}"/>
                </a:ext>
              </a:extLst>
            </p:cNvPr>
            <p:cNvSpPr/>
            <p:nvPr/>
          </p:nvSpPr>
          <p:spPr>
            <a:xfrm>
              <a:off x="2343150" y="3028965"/>
              <a:ext cx="500063" cy="542925"/>
            </a:xfrm>
            <a:prstGeom prst="rect">
              <a:avLst/>
            </a:prstGeom>
            <a:noFill/>
            <a:ln w="28575">
              <a:solidFill>
                <a:srgbClr val="2078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7" name="Rectangle 122">
              <a:extLst>
                <a:ext uri="{FF2B5EF4-FFF2-40B4-BE49-F238E27FC236}">
                  <a16:creationId xmlns:a16="http://schemas.microsoft.com/office/drawing/2014/main" id="{B5EA8B25-48C9-0FD5-A45A-B682BAE9B498}"/>
                </a:ext>
              </a:extLst>
            </p:cNvPr>
            <p:cNvSpPr/>
            <p:nvPr/>
          </p:nvSpPr>
          <p:spPr>
            <a:xfrm>
              <a:off x="3090872" y="3038490"/>
              <a:ext cx="383646" cy="542925"/>
            </a:xfrm>
            <a:prstGeom prst="rect">
              <a:avLst/>
            </a:prstGeom>
            <a:noFill/>
            <a:ln w="28575">
              <a:solidFill>
                <a:srgbClr val="2078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8" name="TextBox 123">
              <a:extLst>
                <a:ext uri="{FF2B5EF4-FFF2-40B4-BE49-F238E27FC236}">
                  <a16:creationId xmlns:a16="http://schemas.microsoft.com/office/drawing/2014/main" id="{BF13C5E7-9E81-2006-54D5-580D55DC2ED0}"/>
                </a:ext>
              </a:extLst>
            </p:cNvPr>
            <p:cNvSpPr txBox="1"/>
            <p:nvPr/>
          </p:nvSpPr>
          <p:spPr>
            <a:xfrm>
              <a:off x="1955163" y="3658685"/>
              <a:ext cx="18046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T" b="1" dirty="0">
                  <a:solidFill>
                    <a:srgbClr val="2078B4"/>
                  </a:solidFill>
                </a:rPr>
                <a:t>Parameters</a:t>
              </a:r>
              <a:endParaRPr lang="en-IT" dirty="0">
                <a:solidFill>
                  <a:srgbClr val="2078B4"/>
                </a:solidFill>
              </a:endParaRPr>
            </a:p>
          </p:txBody>
        </p:sp>
        <p:sp>
          <p:nvSpPr>
            <p:cNvPr id="9" name="Rectangle 127">
              <a:extLst>
                <a:ext uri="{FF2B5EF4-FFF2-40B4-BE49-F238E27FC236}">
                  <a16:creationId xmlns:a16="http://schemas.microsoft.com/office/drawing/2014/main" id="{91A7B320-4ADB-C1BB-F0DE-B26E16BBF0C7}"/>
                </a:ext>
              </a:extLst>
            </p:cNvPr>
            <p:cNvSpPr/>
            <p:nvPr/>
          </p:nvSpPr>
          <p:spPr>
            <a:xfrm>
              <a:off x="5039065" y="3079387"/>
              <a:ext cx="282992" cy="5429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911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52006" y="972890"/>
            <a:ext cx="11371361" cy="155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marR="0" indent="-3429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ED0C8C"/>
                </a:solidFill>
                <a:cs typeface="BEFAKT+MyriadPro-Regular"/>
              </a:rPr>
              <a:t>Loss function </a:t>
            </a:r>
            <a:r>
              <a:rPr lang="en-US" sz="2800" b="1" i="1" dirty="0">
                <a:solidFill>
                  <a:srgbClr val="ED0C8C"/>
                </a:solidFill>
                <a:cs typeface="BEFAKT+MyriadPro-Regular"/>
              </a:rPr>
              <a:t>L</a:t>
            </a:r>
            <a:r>
              <a:rPr lang="en-US" sz="2800" i="1" dirty="0">
                <a:solidFill>
                  <a:srgbClr val="ED0C8C"/>
                </a:solidFill>
                <a:cs typeface="BEFAKT+MyriadPro-Regular"/>
              </a:rPr>
              <a:t>(</a:t>
            </a:r>
            <a:r>
              <a:rPr lang="en-US" sz="2800" b="1" i="1" dirty="0">
                <a:solidFill>
                  <a:srgbClr val="ED0C8C"/>
                </a:solidFill>
                <a:cs typeface="BEFAKT+MyriadPro-Regular"/>
              </a:rPr>
              <a:t>w</a:t>
            </a:r>
            <a:r>
              <a:rPr lang="en-US" sz="2800" i="1" dirty="0">
                <a:solidFill>
                  <a:srgbClr val="ED0C8C"/>
                </a:solidFill>
                <a:cs typeface="BEFAKT+MyriadPro-Regular"/>
              </a:rPr>
              <a:t>)</a:t>
            </a:r>
          </a:p>
          <a:p>
            <a:pPr marL="800100" lvl="1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cs typeface="BEFAKT+MyriadPro-Regular"/>
              </a:rPr>
              <a:t>Global error made by the model when compared with the target</a:t>
            </a:r>
          </a:p>
          <a:p>
            <a:pPr marL="800100" lvl="1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cs typeface="BEFAKT+MyriadPro-Regular"/>
              </a:rPr>
              <a:t>Depends on the weights </a:t>
            </a:r>
            <a:r>
              <a:rPr lang="en-US" sz="2800" b="1" dirty="0">
                <a:solidFill>
                  <a:srgbClr val="000000"/>
                </a:solidFill>
                <a:cs typeface="BEFAKT+MyriadPro-Regular"/>
              </a:rPr>
              <a:t>w</a:t>
            </a:r>
            <a:r>
              <a:rPr lang="en-US" sz="2800" dirty="0">
                <a:solidFill>
                  <a:srgbClr val="000000"/>
                </a:solidFill>
                <a:cs typeface="BEFAKT+MyriadPro-Regular"/>
              </a:rPr>
              <a:t> of the neural net</a:t>
            </a:r>
          </a:p>
        </p:txBody>
      </p:sp>
      <p:sp>
        <p:nvSpPr>
          <p:cNvPr id="2" name="object 97">
            <a:extLst>
              <a:ext uri="{FF2B5EF4-FFF2-40B4-BE49-F238E27FC236}">
                <a16:creationId xmlns:a16="http://schemas.microsoft.com/office/drawing/2014/main" id="{8188164A-F061-4D85-F8DC-836B1FD209C5}"/>
              </a:ext>
            </a:extLst>
          </p:cNvPr>
          <p:cNvSpPr txBox="1">
            <a:spLocks/>
          </p:cNvSpPr>
          <p:nvPr/>
        </p:nvSpPr>
        <p:spPr>
          <a:xfrm>
            <a:off x="271244" y="53305"/>
            <a:ext cx="718682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70">
                <a:solidFill>
                  <a:srgbClr val="005AAA"/>
                </a:solidFill>
              </a:rPr>
              <a:t>Training a neural network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7164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52006" y="972890"/>
            <a:ext cx="11371361" cy="155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marR="0" indent="-3429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ED0C8C"/>
                </a:solidFill>
                <a:cs typeface="BEFAKT+MyriadPro-Regular"/>
              </a:rPr>
              <a:t>Loss function </a:t>
            </a:r>
            <a:r>
              <a:rPr lang="en-US" sz="2800" b="1" i="1" dirty="0">
                <a:solidFill>
                  <a:srgbClr val="ED0C8C"/>
                </a:solidFill>
                <a:cs typeface="BEFAKT+MyriadPro-Regular"/>
              </a:rPr>
              <a:t>L</a:t>
            </a:r>
            <a:r>
              <a:rPr lang="en-US" sz="2800" i="1" dirty="0">
                <a:solidFill>
                  <a:srgbClr val="ED0C8C"/>
                </a:solidFill>
                <a:cs typeface="BEFAKT+MyriadPro-Regular"/>
              </a:rPr>
              <a:t>(</a:t>
            </a:r>
            <a:r>
              <a:rPr lang="en-US" sz="2800" b="1" i="1" dirty="0">
                <a:solidFill>
                  <a:srgbClr val="ED0C8C"/>
                </a:solidFill>
                <a:cs typeface="BEFAKT+MyriadPro-Regular"/>
              </a:rPr>
              <a:t>w</a:t>
            </a:r>
            <a:r>
              <a:rPr lang="en-US" sz="2800" i="1" dirty="0">
                <a:solidFill>
                  <a:srgbClr val="ED0C8C"/>
                </a:solidFill>
                <a:cs typeface="BEFAKT+MyriadPro-Regular"/>
              </a:rPr>
              <a:t>)</a:t>
            </a:r>
          </a:p>
          <a:p>
            <a:pPr marL="800100" lvl="1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cs typeface="BEFAKT+MyriadPro-Regular"/>
              </a:rPr>
              <a:t>Global error made by the model when compared with the target</a:t>
            </a:r>
          </a:p>
          <a:p>
            <a:pPr marL="800100" lvl="1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cs typeface="BEFAKT+MyriadPro-Regular"/>
              </a:rPr>
              <a:t>Depends on the weights </a:t>
            </a:r>
            <a:r>
              <a:rPr lang="en-US" sz="2800" b="1" dirty="0">
                <a:solidFill>
                  <a:srgbClr val="000000"/>
                </a:solidFill>
                <a:cs typeface="BEFAKT+MyriadPro-Regular"/>
              </a:rPr>
              <a:t>w</a:t>
            </a:r>
            <a:r>
              <a:rPr lang="en-US" sz="2800" dirty="0">
                <a:solidFill>
                  <a:srgbClr val="000000"/>
                </a:solidFill>
                <a:cs typeface="BEFAKT+MyriadPro-Regular"/>
              </a:rPr>
              <a:t> of the neural net</a:t>
            </a:r>
          </a:p>
        </p:txBody>
      </p:sp>
      <p:sp>
        <p:nvSpPr>
          <p:cNvPr id="4" name="object 97">
            <a:extLst>
              <a:ext uri="{FF2B5EF4-FFF2-40B4-BE49-F238E27FC236}">
                <a16:creationId xmlns:a16="http://schemas.microsoft.com/office/drawing/2014/main" id="{AC472BC6-5248-5EF8-EDAD-7FFBB7F5AE62}"/>
              </a:ext>
            </a:extLst>
          </p:cNvPr>
          <p:cNvSpPr txBox="1">
            <a:spLocks/>
          </p:cNvSpPr>
          <p:nvPr/>
        </p:nvSpPr>
        <p:spPr>
          <a:xfrm>
            <a:off x="271244" y="53305"/>
            <a:ext cx="718682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70">
                <a:solidFill>
                  <a:srgbClr val="005AAA"/>
                </a:solidFill>
              </a:rPr>
              <a:t>Training a neural network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44AE8A0-3EAE-6EEC-97D8-79CBB6F7112E}"/>
              </a:ext>
            </a:extLst>
          </p:cNvPr>
          <p:cNvSpPr txBox="1"/>
          <p:nvPr/>
        </p:nvSpPr>
        <p:spPr>
          <a:xfrm>
            <a:off x="2242457" y="3171019"/>
            <a:ext cx="77070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HOW TO FIND THE MINIMUM OF THIS FUNCTION?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ED4FF18-E07B-98EA-2842-4347C19F9E11}"/>
              </a:ext>
            </a:extLst>
          </p:cNvPr>
          <p:cNvCxnSpPr/>
          <p:nvPr/>
        </p:nvCxnSpPr>
        <p:spPr>
          <a:xfrm>
            <a:off x="6095999" y="3846286"/>
            <a:ext cx="0" cy="82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BD6B7D0-25C1-2008-0635-B56FB5251A6D}"/>
              </a:ext>
            </a:extLst>
          </p:cNvPr>
          <p:cNvSpPr txBox="1"/>
          <p:nvPr/>
        </p:nvSpPr>
        <p:spPr>
          <a:xfrm>
            <a:off x="5041443" y="4825647"/>
            <a:ext cx="483325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</a:rPr>
              <a:t>Gradient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</a:rPr>
              <a:t>descent</a:t>
            </a:r>
            <a:endParaRPr lang="it-IT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54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A8834F6-63E6-8445-ACD4-1F5687360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532" y="1149409"/>
            <a:ext cx="5342272" cy="289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E5BB82-1B38-0648-AED7-38B89E33EA01}"/>
              </a:ext>
            </a:extLst>
          </p:cNvPr>
          <p:cNvSpPr/>
          <p:nvPr/>
        </p:nvSpPr>
        <p:spPr>
          <a:xfrm>
            <a:off x="385754" y="1015693"/>
            <a:ext cx="6162082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ED0C8C"/>
                </a:solidFill>
                <a:cs typeface="BEFAKT+MyriadPro-Regular"/>
              </a:rPr>
              <a:t>Optimization algorithm</a:t>
            </a:r>
            <a:r>
              <a:rPr lang="en-US" sz="2000" dirty="0">
                <a:solidFill>
                  <a:srgbClr val="000000"/>
                </a:solidFill>
                <a:cs typeface="BEFAKT+MyriadPro-Regular"/>
              </a:rPr>
              <a:t>: numerical method to search the minimum (or maximum) of a function</a:t>
            </a:r>
          </a:p>
        </p:txBody>
      </p:sp>
      <p:sp>
        <p:nvSpPr>
          <p:cNvPr id="5" name="object 97">
            <a:extLst>
              <a:ext uri="{FF2B5EF4-FFF2-40B4-BE49-F238E27FC236}">
                <a16:creationId xmlns:a16="http://schemas.microsoft.com/office/drawing/2014/main" id="{E20CB522-1DC2-7ECD-39EA-72C7E8C08684}"/>
              </a:ext>
            </a:extLst>
          </p:cNvPr>
          <p:cNvSpPr txBox="1">
            <a:spLocks/>
          </p:cNvSpPr>
          <p:nvPr/>
        </p:nvSpPr>
        <p:spPr>
          <a:xfrm>
            <a:off x="271244" y="53305"/>
            <a:ext cx="718682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70" dirty="0" err="1">
                <a:solidFill>
                  <a:srgbClr val="005AAA"/>
                </a:solidFill>
              </a:rPr>
              <a:t>Gradient</a:t>
            </a:r>
            <a:r>
              <a:rPr lang="it-IT" spc="-70" dirty="0">
                <a:solidFill>
                  <a:srgbClr val="005AAA"/>
                </a:solidFill>
              </a:rPr>
              <a:t> </a:t>
            </a:r>
            <a:r>
              <a:rPr lang="it-IT" spc="-70" dirty="0" err="1">
                <a:solidFill>
                  <a:srgbClr val="005AAA"/>
                </a:solidFill>
              </a:rPr>
              <a:t>descent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2108D23-DA03-B096-4F32-7FA236055E6E}"/>
              </a:ext>
            </a:extLst>
          </p:cNvPr>
          <p:cNvSpPr txBox="1"/>
          <p:nvPr/>
        </p:nvSpPr>
        <p:spPr>
          <a:xfrm>
            <a:off x="10015537" y="3226447"/>
            <a:ext cx="88582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endParaRPr lang="it-IT" b="1" u="sng" dirty="0"/>
          </a:p>
        </p:txBody>
      </p:sp>
    </p:spTree>
    <p:extLst>
      <p:ext uri="{BB962C8B-B14F-4D97-AF65-F5344CB8AC3E}">
        <p14:creationId xmlns:p14="http://schemas.microsoft.com/office/powerpoint/2010/main" val="2947972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A8834F6-63E6-8445-ACD4-1F5687360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532" y="1149409"/>
            <a:ext cx="5342272" cy="289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E5BB82-1B38-0648-AED7-38B89E33EA01}"/>
              </a:ext>
            </a:extLst>
          </p:cNvPr>
          <p:cNvSpPr/>
          <p:nvPr/>
        </p:nvSpPr>
        <p:spPr>
          <a:xfrm>
            <a:off x="385754" y="1015693"/>
            <a:ext cx="6162082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ED0C8C"/>
                </a:solidFill>
                <a:cs typeface="BEFAKT+MyriadPro-Regular"/>
              </a:rPr>
              <a:t>Optimization algorithm</a:t>
            </a:r>
            <a:r>
              <a:rPr lang="en-US" sz="2000" dirty="0">
                <a:solidFill>
                  <a:srgbClr val="000000"/>
                </a:solidFill>
                <a:cs typeface="BEFAKT+MyriadPro-Regular"/>
              </a:rPr>
              <a:t>: numerical method to search the minimum (or maximum) of a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651A15-7F9F-5044-981E-C0880E5D8A4A}"/>
              </a:ext>
            </a:extLst>
          </p:cNvPr>
          <p:cNvSpPr/>
          <p:nvPr/>
        </p:nvSpPr>
        <p:spPr>
          <a:xfrm>
            <a:off x="385754" y="1844456"/>
            <a:ext cx="6096000" cy="7525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CADEF"/>
                </a:solidFill>
                <a:cs typeface="BEFAKT+MyriadPro-Regular"/>
              </a:rPr>
              <a:t>Iterative algorithm</a:t>
            </a:r>
            <a:r>
              <a:rPr lang="en-US" sz="2000" dirty="0">
                <a:solidFill>
                  <a:srgbClr val="000000"/>
                </a:solidFill>
                <a:cs typeface="BEFAKT+MyriadPro-Regular"/>
              </a:rPr>
              <a:t>: update the weights iteratively in the (opposite) direction of the gradient </a:t>
            </a:r>
          </a:p>
        </p:txBody>
      </p:sp>
      <p:sp>
        <p:nvSpPr>
          <p:cNvPr id="5" name="object 97">
            <a:extLst>
              <a:ext uri="{FF2B5EF4-FFF2-40B4-BE49-F238E27FC236}">
                <a16:creationId xmlns:a16="http://schemas.microsoft.com/office/drawing/2014/main" id="{E20CB522-1DC2-7ECD-39EA-72C7E8C08684}"/>
              </a:ext>
            </a:extLst>
          </p:cNvPr>
          <p:cNvSpPr txBox="1">
            <a:spLocks/>
          </p:cNvSpPr>
          <p:nvPr/>
        </p:nvSpPr>
        <p:spPr>
          <a:xfrm>
            <a:off x="271244" y="53305"/>
            <a:ext cx="718682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70" dirty="0" err="1">
                <a:solidFill>
                  <a:srgbClr val="005AAA"/>
                </a:solidFill>
              </a:rPr>
              <a:t>Gradient</a:t>
            </a:r>
            <a:r>
              <a:rPr lang="it-IT" spc="-70" dirty="0">
                <a:solidFill>
                  <a:srgbClr val="005AAA"/>
                </a:solidFill>
              </a:rPr>
              <a:t> </a:t>
            </a:r>
            <a:r>
              <a:rPr lang="it-IT" spc="-70" dirty="0" err="1">
                <a:solidFill>
                  <a:srgbClr val="005AAA"/>
                </a:solidFill>
              </a:rPr>
              <a:t>descent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9E68E0-958F-E290-872A-FFB5330977D5}"/>
              </a:ext>
            </a:extLst>
          </p:cNvPr>
          <p:cNvSpPr txBox="1"/>
          <p:nvPr/>
        </p:nvSpPr>
        <p:spPr>
          <a:xfrm>
            <a:off x="10015537" y="3226447"/>
            <a:ext cx="88582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endParaRPr lang="it-IT" b="1" u="sng" dirty="0"/>
          </a:p>
        </p:txBody>
      </p:sp>
    </p:spTree>
    <p:extLst>
      <p:ext uri="{BB962C8B-B14F-4D97-AF65-F5344CB8AC3E}">
        <p14:creationId xmlns:p14="http://schemas.microsoft.com/office/powerpoint/2010/main" val="3825356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A8834F6-63E6-8445-ACD4-1F5687360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532" y="1149409"/>
            <a:ext cx="5342272" cy="289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E5BB82-1B38-0648-AED7-38B89E33EA01}"/>
              </a:ext>
            </a:extLst>
          </p:cNvPr>
          <p:cNvSpPr/>
          <p:nvPr/>
        </p:nvSpPr>
        <p:spPr>
          <a:xfrm>
            <a:off x="385754" y="1015693"/>
            <a:ext cx="6162082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ED0C8C"/>
                </a:solidFill>
                <a:cs typeface="BEFAKT+MyriadPro-Regular"/>
              </a:rPr>
              <a:t>Optimization algorithm</a:t>
            </a:r>
            <a:r>
              <a:rPr lang="en-US" sz="2000" dirty="0">
                <a:solidFill>
                  <a:srgbClr val="000000"/>
                </a:solidFill>
                <a:cs typeface="BEFAKT+MyriadPro-Regular"/>
              </a:rPr>
              <a:t>: numerical method to search the minimum (or maximum) of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7CD662-1F55-CB44-93CF-A9F9A4A38FED}"/>
                  </a:ext>
                </a:extLst>
              </p:cNvPr>
              <p:cNvSpPr txBox="1"/>
              <p:nvPr/>
            </p:nvSpPr>
            <p:spPr>
              <a:xfrm>
                <a:off x="7321595" y="4436702"/>
                <a:ext cx="41522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3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it-IT" sz="32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3200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3200" i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it-IT" sz="3200" b="1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3200" b="1" i="1" smtClean="0">
                            <a:solidFill>
                              <a:srgbClr val="1800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1" i="0">
                            <a:solidFill>
                              <a:srgbClr val="1800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𝛄</m:t>
                        </m:r>
                      </m:e>
                      <m:sub>
                        <m:r>
                          <a:rPr lang="it-IT" sz="3200" b="1" i="0" smtClean="0">
                            <a:solidFill>
                              <a:srgbClr val="180082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  <m:r>
                      <a:rPr lang="it-IT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m:rPr>
                        <m:sty m:val="p"/>
                      </m:rPr>
                      <a:rPr lang="it-IT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IT" sz="3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3200" i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IT" sz="3200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7CD662-1F55-CB44-93CF-A9F9A4A38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595" y="4436702"/>
                <a:ext cx="4152227" cy="492443"/>
              </a:xfrm>
              <a:prstGeom prst="rect">
                <a:avLst/>
              </a:prstGeom>
              <a:blipFill>
                <a:blip r:embed="rId3"/>
                <a:stretch>
                  <a:fillRect l="-2439" t="-25000" r="-4878" b="-4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DF03C03-9526-B84D-83AF-EA5AB05A96AD}"/>
              </a:ext>
            </a:extLst>
          </p:cNvPr>
          <p:cNvSpPr/>
          <p:nvPr/>
        </p:nvSpPr>
        <p:spPr>
          <a:xfrm>
            <a:off x="385754" y="2673219"/>
            <a:ext cx="6395372" cy="1845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80082"/>
                </a:solidFill>
                <a:cs typeface="BEFAKT+MyriadPro-Regular"/>
              </a:rPr>
              <a:t>Learning rate 𝞬</a:t>
            </a:r>
            <a:r>
              <a:rPr lang="en-US" sz="2000" b="1" baseline="-25000" dirty="0">
                <a:solidFill>
                  <a:srgbClr val="180082"/>
                </a:solidFill>
                <a:cs typeface="BEFAKT+MyriadPro-Regular"/>
              </a:rPr>
              <a:t>n</a:t>
            </a:r>
            <a:r>
              <a:rPr lang="en-US" sz="2000" dirty="0">
                <a:solidFill>
                  <a:srgbClr val="000000"/>
                </a:solidFill>
                <a:cs typeface="BEFAKT+MyriadPro-Regular"/>
              </a:rPr>
              <a:t>: size of each step (can be different for each iteration)</a:t>
            </a:r>
          </a:p>
          <a:p>
            <a:pPr marL="800100" lvl="1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cs typeface="BEFAKT+MyriadPro-Regular"/>
              </a:rPr>
              <a:t>Must be chosen wisely: if too large, it may skip over the minimum, if too small, convergence may be very slow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651A15-7F9F-5044-981E-C0880E5D8A4A}"/>
              </a:ext>
            </a:extLst>
          </p:cNvPr>
          <p:cNvSpPr/>
          <p:nvPr/>
        </p:nvSpPr>
        <p:spPr>
          <a:xfrm>
            <a:off x="385754" y="1844456"/>
            <a:ext cx="6096000" cy="7525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CADEF"/>
                </a:solidFill>
                <a:cs typeface="BEFAKT+MyriadPro-Regular"/>
              </a:rPr>
              <a:t>Iterative algorithm</a:t>
            </a:r>
            <a:r>
              <a:rPr lang="en-US" sz="2000" dirty="0">
                <a:solidFill>
                  <a:srgbClr val="000000"/>
                </a:solidFill>
                <a:cs typeface="BEFAKT+MyriadPro-Regular"/>
              </a:rPr>
              <a:t>: update the weights iteratively in the (opposite) direction of the gradient </a:t>
            </a:r>
          </a:p>
        </p:txBody>
      </p:sp>
      <p:sp>
        <p:nvSpPr>
          <p:cNvPr id="5" name="object 97">
            <a:extLst>
              <a:ext uri="{FF2B5EF4-FFF2-40B4-BE49-F238E27FC236}">
                <a16:creationId xmlns:a16="http://schemas.microsoft.com/office/drawing/2014/main" id="{E20CB522-1DC2-7ECD-39EA-72C7E8C08684}"/>
              </a:ext>
            </a:extLst>
          </p:cNvPr>
          <p:cNvSpPr txBox="1">
            <a:spLocks/>
          </p:cNvSpPr>
          <p:nvPr/>
        </p:nvSpPr>
        <p:spPr>
          <a:xfrm>
            <a:off x="271244" y="53305"/>
            <a:ext cx="718682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70" dirty="0" err="1">
                <a:solidFill>
                  <a:srgbClr val="005AAA"/>
                </a:solidFill>
              </a:rPr>
              <a:t>Gradient</a:t>
            </a:r>
            <a:r>
              <a:rPr lang="it-IT" spc="-70" dirty="0">
                <a:solidFill>
                  <a:srgbClr val="005AAA"/>
                </a:solidFill>
              </a:rPr>
              <a:t> </a:t>
            </a:r>
            <a:r>
              <a:rPr lang="it-IT" spc="-70" dirty="0" err="1">
                <a:solidFill>
                  <a:srgbClr val="005AAA"/>
                </a:solidFill>
              </a:rPr>
              <a:t>descent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3C8317-0FEA-A272-AB62-1800A94D3A44}"/>
              </a:ext>
            </a:extLst>
          </p:cNvPr>
          <p:cNvSpPr txBox="1"/>
          <p:nvPr/>
        </p:nvSpPr>
        <p:spPr>
          <a:xfrm>
            <a:off x="10015537" y="3226447"/>
            <a:ext cx="88582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endParaRPr lang="it-IT" b="1" u="sng" dirty="0"/>
          </a:p>
        </p:txBody>
      </p:sp>
    </p:spTree>
    <p:extLst>
      <p:ext uri="{BB962C8B-B14F-4D97-AF65-F5344CB8AC3E}">
        <p14:creationId xmlns:p14="http://schemas.microsoft.com/office/powerpoint/2010/main" val="290521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44" y="50291"/>
            <a:ext cx="9480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75" dirty="0">
                <a:solidFill>
                  <a:srgbClr val="005AAA"/>
                </a:solidFill>
              </a:rPr>
              <a:t>Linear</a:t>
            </a:r>
            <a:r>
              <a:rPr sz="4400" spc="-385" dirty="0">
                <a:solidFill>
                  <a:srgbClr val="005AAA"/>
                </a:solidFill>
              </a:rPr>
              <a:t> </a:t>
            </a:r>
            <a:r>
              <a:rPr sz="4400" spc="-70" dirty="0">
                <a:solidFill>
                  <a:srgbClr val="005AAA"/>
                </a:solidFill>
              </a:rPr>
              <a:t>models</a:t>
            </a:r>
            <a:r>
              <a:rPr sz="4400" spc="-390" dirty="0">
                <a:solidFill>
                  <a:srgbClr val="005AAA"/>
                </a:solidFill>
              </a:rPr>
              <a:t> </a:t>
            </a:r>
            <a:r>
              <a:rPr sz="4400" spc="315" dirty="0">
                <a:solidFill>
                  <a:srgbClr val="005AAA"/>
                </a:solidFill>
              </a:rPr>
              <a:t>+</a:t>
            </a:r>
            <a:r>
              <a:rPr sz="4400" spc="-380" dirty="0">
                <a:solidFill>
                  <a:srgbClr val="005AAA"/>
                </a:solidFill>
              </a:rPr>
              <a:t> </a:t>
            </a:r>
            <a:r>
              <a:rPr sz="4400" spc="-215" dirty="0">
                <a:solidFill>
                  <a:srgbClr val="005AAA"/>
                </a:solidFill>
              </a:rPr>
              <a:t>feature</a:t>
            </a:r>
            <a:r>
              <a:rPr sz="4400" spc="-390" dirty="0">
                <a:solidFill>
                  <a:srgbClr val="005AAA"/>
                </a:solidFill>
              </a:rPr>
              <a:t> </a:t>
            </a:r>
            <a:r>
              <a:rPr sz="4400" spc="-80" dirty="0">
                <a:solidFill>
                  <a:srgbClr val="005AAA"/>
                </a:solidFill>
              </a:rPr>
              <a:t>expansion</a:t>
            </a:r>
            <a:r>
              <a:rPr sz="4400" spc="-390" dirty="0">
                <a:solidFill>
                  <a:srgbClr val="005AAA"/>
                </a:solidFill>
              </a:rPr>
              <a:t> </a:t>
            </a:r>
            <a:r>
              <a:rPr sz="4400" spc="-170" dirty="0">
                <a:solidFill>
                  <a:srgbClr val="005AAA"/>
                </a:solidFill>
              </a:rPr>
              <a:t>recap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9284311" y="1255797"/>
            <a:ext cx="62865" cy="62865"/>
            <a:chOff x="11280468" y="1737840"/>
            <a:chExt cx="62865" cy="62865"/>
          </a:xfrm>
        </p:grpSpPr>
        <p:sp>
          <p:nvSpPr>
            <p:cNvPr id="4" name="object 4"/>
            <p:cNvSpPr/>
            <p:nvPr/>
          </p:nvSpPr>
          <p:spPr>
            <a:xfrm>
              <a:off x="11284926" y="174229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84926" y="174229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437452" y="1307775"/>
            <a:ext cx="62865" cy="62865"/>
            <a:chOff x="11433609" y="1789818"/>
            <a:chExt cx="62865" cy="62865"/>
          </a:xfrm>
        </p:grpSpPr>
        <p:sp>
          <p:nvSpPr>
            <p:cNvPr id="7" name="object 7"/>
            <p:cNvSpPr/>
            <p:nvPr/>
          </p:nvSpPr>
          <p:spPr>
            <a:xfrm>
              <a:off x="11438067" y="1794275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38067" y="1794275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905385" y="1162124"/>
            <a:ext cx="2689860" cy="2558415"/>
            <a:chOff x="8901542" y="1644167"/>
            <a:chExt cx="2689860" cy="2558415"/>
          </a:xfrm>
        </p:grpSpPr>
        <p:sp>
          <p:nvSpPr>
            <p:cNvPr id="10" name="object 10"/>
            <p:cNvSpPr/>
            <p:nvPr/>
          </p:nvSpPr>
          <p:spPr>
            <a:xfrm>
              <a:off x="11382715" y="224424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82715" y="224424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30703" y="2022296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730703" y="2022296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018" y="2045928"/>
              <a:ext cx="2118667" cy="193513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088451" y="198659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88451" y="198659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79815" y="237224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79815" y="237224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99906" y="407092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099906" y="407092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76179" y="4136035"/>
              <a:ext cx="124179" cy="6614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001129" y="4169375"/>
              <a:ext cx="55880" cy="7620"/>
            </a:xfrm>
            <a:custGeom>
              <a:avLst/>
              <a:gdLst/>
              <a:ahLst/>
              <a:cxnLst/>
              <a:rect l="l" t="t" r="r" b="b"/>
              <a:pathLst>
                <a:path w="55879" h="7620">
                  <a:moveTo>
                    <a:pt x="55803" y="0"/>
                  </a:moveTo>
                  <a:lnTo>
                    <a:pt x="0" y="0"/>
                  </a:lnTo>
                  <a:lnTo>
                    <a:pt x="0" y="7399"/>
                  </a:lnTo>
                  <a:lnTo>
                    <a:pt x="55803" y="7399"/>
                  </a:lnTo>
                  <a:lnTo>
                    <a:pt x="55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068654" y="394999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068654" y="394999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01542" y="3917697"/>
              <a:ext cx="129971" cy="6730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068654" y="345485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068654" y="345485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01542" y="3422557"/>
              <a:ext cx="128099" cy="6730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068654" y="295971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068654" y="295971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05464" y="2927417"/>
              <a:ext cx="126050" cy="6730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068654" y="246457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068654" y="246457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5464" y="2433436"/>
              <a:ext cx="124178" cy="6614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068654" y="196943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068654" y="196943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02166" y="1937138"/>
              <a:ext cx="129348" cy="6730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099855" y="1647977"/>
              <a:ext cx="0" cy="2423160"/>
            </a:xfrm>
            <a:custGeom>
              <a:avLst/>
              <a:gdLst/>
              <a:ahLst/>
              <a:cxnLst/>
              <a:rect l="l" t="t" r="r" b="b"/>
              <a:pathLst>
                <a:path h="2423160">
                  <a:moveTo>
                    <a:pt x="0" y="2422948"/>
                  </a:moveTo>
                  <a:lnTo>
                    <a:pt x="0" y="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524269" y="407092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524269" y="407092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00541" y="4134876"/>
              <a:ext cx="126050" cy="6730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9425491" y="4169375"/>
              <a:ext cx="55880" cy="7620"/>
            </a:xfrm>
            <a:custGeom>
              <a:avLst/>
              <a:gdLst/>
              <a:ahLst/>
              <a:cxnLst/>
              <a:rect l="l" t="t" r="r" b="b"/>
              <a:pathLst>
                <a:path w="55879" h="7620">
                  <a:moveTo>
                    <a:pt x="55805" y="0"/>
                  </a:moveTo>
                  <a:lnTo>
                    <a:pt x="0" y="0"/>
                  </a:lnTo>
                  <a:lnTo>
                    <a:pt x="0" y="7399"/>
                  </a:lnTo>
                  <a:lnTo>
                    <a:pt x="55805" y="7399"/>
                  </a:lnTo>
                  <a:lnTo>
                    <a:pt x="558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948631" y="407092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948631" y="407092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49854" y="4134876"/>
              <a:ext cx="199228" cy="673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372994" y="407092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372994" y="407092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07980" y="4134876"/>
              <a:ext cx="129973" cy="6730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797356" y="407092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797356" y="407092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32342" y="4134876"/>
              <a:ext cx="128099" cy="6730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1221718" y="407092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221718" y="407092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60627" y="4134876"/>
              <a:ext cx="126050" cy="6730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9099855" y="1647977"/>
              <a:ext cx="2487295" cy="2423160"/>
            </a:xfrm>
            <a:custGeom>
              <a:avLst/>
              <a:gdLst/>
              <a:ahLst/>
              <a:cxnLst/>
              <a:rect l="l" t="t" r="r" b="b"/>
              <a:pathLst>
                <a:path w="2487295" h="2423160">
                  <a:moveTo>
                    <a:pt x="2487132" y="2422948"/>
                  </a:moveTo>
                  <a:lnTo>
                    <a:pt x="2487132" y="0"/>
                  </a:lnTo>
                </a:path>
                <a:path w="2487295" h="2423160">
                  <a:moveTo>
                    <a:pt x="0" y="2422948"/>
                  </a:moveTo>
                  <a:lnTo>
                    <a:pt x="2487132" y="2422948"/>
                  </a:lnTo>
                </a:path>
                <a:path w="2487295" h="2423160">
                  <a:moveTo>
                    <a:pt x="0" y="0"/>
                  </a:moveTo>
                  <a:lnTo>
                    <a:pt x="2487132" y="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9182420" y="1378615"/>
            <a:ext cx="62865" cy="62865"/>
            <a:chOff x="11178577" y="1860658"/>
            <a:chExt cx="62865" cy="62865"/>
          </a:xfrm>
        </p:grpSpPr>
        <p:sp>
          <p:nvSpPr>
            <p:cNvPr id="57" name="object 57"/>
            <p:cNvSpPr/>
            <p:nvPr/>
          </p:nvSpPr>
          <p:spPr>
            <a:xfrm>
              <a:off x="11183034" y="1865115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183034" y="1865115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2113421" y="1258454"/>
            <a:ext cx="2305050" cy="2246630"/>
            <a:chOff x="5881370" y="1736382"/>
            <a:chExt cx="2305050" cy="2246630"/>
          </a:xfrm>
        </p:grpSpPr>
        <p:sp>
          <p:nvSpPr>
            <p:cNvPr id="70" name="object 70"/>
            <p:cNvSpPr/>
            <p:nvPr/>
          </p:nvSpPr>
          <p:spPr>
            <a:xfrm>
              <a:off x="5885828" y="233480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885828" y="233480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96182" y="392457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896182" y="392457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120558" y="17663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120558" y="17663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921033" y="271744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921033" y="271744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176922" y="204130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176922" y="204130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280681" y="244479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005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280681" y="244479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005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945540" y="214765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945540" y="214765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976239" y="235315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976239" y="235315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577367" y="212674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577367" y="212674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697836" y="207127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697836" y="207127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53953" y="3661086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453953" y="3661086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06436" y="1736382"/>
              <a:ext cx="2279488" cy="2185326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6710254" y="385138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10254" y="385138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24011" y="384789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24011" y="384789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97"/>
          <p:cNvGrpSpPr/>
          <p:nvPr/>
        </p:nvGrpSpPr>
        <p:grpSpPr>
          <a:xfrm>
            <a:off x="1752729" y="1166484"/>
            <a:ext cx="2760345" cy="2557780"/>
            <a:chOff x="5520678" y="1644412"/>
            <a:chExt cx="2760345" cy="2557780"/>
          </a:xfrm>
        </p:grpSpPr>
        <p:sp>
          <p:nvSpPr>
            <p:cNvPr id="98" name="object 98"/>
            <p:cNvSpPr/>
            <p:nvPr/>
          </p:nvSpPr>
          <p:spPr>
            <a:xfrm>
              <a:off x="6105456" y="407092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105456" y="407092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81728" y="4134876"/>
              <a:ext cx="126050" cy="67304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6006679" y="4169375"/>
              <a:ext cx="55880" cy="7620"/>
            </a:xfrm>
            <a:custGeom>
              <a:avLst/>
              <a:gdLst/>
              <a:ahLst/>
              <a:cxnLst/>
              <a:rect l="l" t="t" r="r" b="b"/>
              <a:pathLst>
                <a:path w="55879" h="7620">
                  <a:moveTo>
                    <a:pt x="55803" y="0"/>
                  </a:moveTo>
                  <a:lnTo>
                    <a:pt x="0" y="0"/>
                  </a:lnTo>
                  <a:lnTo>
                    <a:pt x="0" y="7399"/>
                  </a:lnTo>
                  <a:lnTo>
                    <a:pt x="55803" y="7399"/>
                  </a:lnTo>
                  <a:lnTo>
                    <a:pt x="55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544251" y="407092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544251" y="407092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45474" y="4134876"/>
              <a:ext cx="199227" cy="67304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6983046" y="407092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983046" y="407092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18032" y="4134876"/>
              <a:ext cx="129973" cy="67304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7421843" y="407092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421843" y="407092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56829" y="4134876"/>
              <a:ext cx="128099" cy="67304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7860638" y="407092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860638" y="407092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9546" y="4134876"/>
              <a:ext cx="126050" cy="67304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5758883" y="365385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758883" y="365385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95727" y="3621557"/>
              <a:ext cx="126050" cy="67303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5520678" y="3656057"/>
              <a:ext cx="55880" cy="7620"/>
            </a:xfrm>
            <a:custGeom>
              <a:avLst/>
              <a:gdLst/>
              <a:ahLst/>
              <a:cxnLst/>
              <a:rect l="l" t="t" r="r" b="b"/>
              <a:pathLst>
                <a:path w="55879" h="7620">
                  <a:moveTo>
                    <a:pt x="55803" y="0"/>
                  </a:moveTo>
                  <a:lnTo>
                    <a:pt x="0" y="0"/>
                  </a:lnTo>
                  <a:lnTo>
                    <a:pt x="0" y="7399"/>
                  </a:lnTo>
                  <a:lnTo>
                    <a:pt x="55803" y="7399"/>
                  </a:lnTo>
                  <a:lnTo>
                    <a:pt x="55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758883" y="3224802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758883" y="3224802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20678" y="3192504"/>
              <a:ext cx="199227" cy="67303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5758883" y="279574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758883" y="279574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91770" y="2763451"/>
              <a:ext cx="129973" cy="67303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5758883" y="2366696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758883" y="2366696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91770" y="2334398"/>
              <a:ext cx="128101" cy="67303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5758883" y="1937642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758883" y="1937642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95693" y="1905345"/>
              <a:ext cx="126050" cy="67303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5790083" y="1647978"/>
              <a:ext cx="2487295" cy="2423160"/>
            </a:xfrm>
            <a:custGeom>
              <a:avLst/>
              <a:gdLst/>
              <a:ahLst/>
              <a:cxnLst/>
              <a:rect l="l" t="t" r="r" b="b"/>
              <a:pathLst>
                <a:path w="2487295" h="2423160">
                  <a:moveTo>
                    <a:pt x="0" y="2422947"/>
                  </a:moveTo>
                  <a:lnTo>
                    <a:pt x="0" y="0"/>
                  </a:lnTo>
                </a:path>
                <a:path w="2487295" h="2423160">
                  <a:moveTo>
                    <a:pt x="2487128" y="2422947"/>
                  </a:moveTo>
                  <a:lnTo>
                    <a:pt x="2487128" y="0"/>
                  </a:lnTo>
                </a:path>
                <a:path w="2487295" h="2423160">
                  <a:moveTo>
                    <a:pt x="0" y="2422947"/>
                  </a:moveTo>
                  <a:lnTo>
                    <a:pt x="2487128" y="2422947"/>
                  </a:lnTo>
                </a:path>
                <a:path w="2487295" h="2423160">
                  <a:moveTo>
                    <a:pt x="0" y="0"/>
                  </a:moveTo>
                  <a:lnTo>
                    <a:pt x="2487128" y="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/>
          <p:nvPr/>
        </p:nvSpPr>
        <p:spPr>
          <a:xfrm>
            <a:off x="7133827" y="2904290"/>
            <a:ext cx="2433320" cy="292100"/>
          </a:xfrm>
          <a:custGeom>
            <a:avLst/>
            <a:gdLst/>
            <a:ahLst/>
            <a:cxnLst/>
            <a:rect l="l" t="t" r="r" b="b"/>
            <a:pathLst>
              <a:path w="2433320" h="292100">
                <a:moveTo>
                  <a:pt x="0" y="291974"/>
                </a:moveTo>
                <a:lnTo>
                  <a:pt x="243312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57667F7-3921-744E-994E-0F812AF9F46A}"/>
                  </a:ext>
                </a:extLst>
              </p:cNvPr>
              <p:cNvSpPr txBox="1"/>
              <p:nvPr/>
            </p:nvSpPr>
            <p:spPr>
              <a:xfrm>
                <a:off x="3035397" y="3773192"/>
                <a:ext cx="46076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T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57667F7-3921-744E-994E-0F812AF9F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97" y="3773192"/>
                <a:ext cx="46076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8F5F38F-C17D-A240-89FA-1AB4D56267D9}"/>
                  </a:ext>
                </a:extLst>
              </p:cNvPr>
              <p:cNvSpPr txBox="1"/>
              <p:nvPr/>
            </p:nvSpPr>
            <p:spPr>
              <a:xfrm rot="16200000">
                <a:off x="1345216" y="2227960"/>
                <a:ext cx="4660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T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8F5F38F-C17D-A240-89FA-1AB4D5626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5216" y="2227960"/>
                <a:ext cx="46609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92CE5A9-4447-1748-8AB5-9413C9DB925E}"/>
                  </a:ext>
                </a:extLst>
              </p:cNvPr>
              <p:cNvSpPr txBox="1"/>
              <p:nvPr/>
            </p:nvSpPr>
            <p:spPr>
              <a:xfrm>
                <a:off x="8116961" y="3765488"/>
                <a:ext cx="46076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T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92CE5A9-4447-1748-8AB5-9413C9DB9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961" y="3765488"/>
                <a:ext cx="46076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E192BA3-2E23-6345-A718-C69904E1F207}"/>
                  </a:ext>
                </a:extLst>
              </p:cNvPr>
              <p:cNvSpPr txBox="1"/>
              <p:nvPr/>
            </p:nvSpPr>
            <p:spPr>
              <a:xfrm rot="16200000">
                <a:off x="6200661" y="2223583"/>
                <a:ext cx="91371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T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E192BA3-2E23-6345-A718-C69904E1F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00661" y="2223583"/>
                <a:ext cx="913712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130B85BB-F7C7-CFE5-42AB-5A63041574C5}"/>
              </a:ext>
            </a:extLst>
          </p:cNvPr>
          <p:cNvCxnSpPr>
            <a:cxnSpLocks/>
          </p:cNvCxnSpPr>
          <p:nvPr/>
        </p:nvCxnSpPr>
        <p:spPr>
          <a:xfrm>
            <a:off x="4651288" y="2445374"/>
            <a:ext cx="16944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9EF574F8-25D2-E21D-37D2-110377DFEC7B}"/>
              </a:ext>
            </a:extLst>
          </p:cNvPr>
          <p:cNvSpPr txBox="1"/>
          <p:nvPr/>
        </p:nvSpPr>
        <p:spPr>
          <a:xfrm>
            <a:off x="4651288" y="2112613"/>
            <a:ext cx="2203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it-IT" sz="1400" b="1" dirty="0"/>
              <a:t>Feature engineering</a:t>
            </a:r>
          </a:p>
        </p:txBody>
      </p:sp>
      <p:sp>
        <p:nvSpPr>
          <p:cNvPr id="59" name="object 136">
            <a:extLst>
              <a:ext uri="{FF2B5EF4-FFF2-40B4-BE49-F238E27FC236}">
                <a16:creationId xmlns:a16="http://schemas.microsoft.com/office/drawing/2014/main" id="{C5724233-E832-099A-76B9-E14E5A386992}"/>
              </a:ext>
            </a:extLst>
          </p:cNvPr>
          <p:cNvSpPr txBox="1"/>
          <p:nvPr/>
        </p:nvSpPr>
        <p:spPr>
          <a:xfrm>
            <a:off x="1696717" y="4433600"/>
            <a:ext cx="8921942" cy="451662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133350">
              <a:lnSpc>
                <a:spcPct val="126699"/>
              </a:lnSpc>
              <a:spcBef>
                <a:spcPts val="550"/>
              </a:spcBef>
            </a:pPr>
            <a:r>
              <a:rPr sz="2400" spc="-135" dirty="0">
                <a:cs typeface="Trebuchet MS"/>
              </a:rPr>
              <a:t>F</a:t>
            </a:r>
            <a:r>
              <a:rPr sz="2400" spc="-80" dirty="0">
                <a:cs typeface="Trebuchet MS"/>
              </a:rPr>
              <a:t>i</a:t>
            </a:r>
            <a:r>
              <a:rPr sz="2400" spc="20" dirty="0">
                <a:cs typeface="Trebuchet MS"/>
              </a:rPr>
              <a:t>n</a:t>
            </a:r>
            <a:r>
              <a:rPr sz="2400" spc="10" dirty="0">
                <a:cs typeface="Trebuchet MS"/>
              </a:rPr>
              <a:t>d</a:t>
            </a:r>
            <a:r>
              <a:rPr sz="2400" spc="-125" dirty="0">
                <a:cs typeface="Trebuchet MS"/>
              </a:rPr>
              <a:t>i</a:t>
            </a:r>
            <a:r>
              <a:rPr sz="2400" spc="85" dirty="0">
                <a:cs typeface="Trebuchet MS"/>
              </a:rPr>
              <a:t>n</a:t>
            </a:r>
            <a:r>
              <a:rPr sz="2400" spc="75" dirty="0">
                <a:cs typeface="Trebuchet MS"/>
              </a:rPr>
              <a:t>g</a:t>
            </a:r>
            <a:r>
              <a:rPr sz="2400" spc="-215" dirty="0">
                <a:cs typeface="Trebuchet MS"/>
              </a:rPr>
              <a:t> </a:t>
            </a:r>
            <a:r>
              <a:rPr sz="2400" spc="130" dirty="0">
                <a:cs typeface="Trebuchet MS"/>
              </a:rPr>
              <a:t>g</a:t>
            </a:r>
            <a:r>
              <a:rPr sz="2400" spc="15" dirty="0">
                <a:cs typeface="Trebuchet MS"/>
              </a:rPr>
              <a:t>ood</a:t>
            </a:r>
            <a:r>
              <a:rPr sz="2400" spc="-215" dirty="0">
                <a:cs typeface="Trebuchet MS"/>
              </a:rPr>
              <a:t> </a:t>
            </a:r>
            <a:r>
              <a:rPr sz="2400" spc="-195" dirty="0">
                <a:cs typeface="Trebuchet MS"/>
              </a:rPr>
              <a:t>f</a:t>
            </a:r>
            <a:r>
              <a:rPr sz="2400" spc="-114" dirty="0">
                <a:cs typeface="Trebuchet MS"/>
              </a:rPr>
              <a:t>e</a:t>
            </a:r>
            <a:r>
              <a:rPr sz="2400" spc="-75" dirty="0">
                <a:cs typeface="Trebuchet MS"/>
              </a:rPr>
              <a:t>at</a:t>
            </a:r>
            <a:r>
              <a:rPr sz="2400" spc="-95" dirty="0">
                <a:cs typeface="Trebuchet MS"/>
              </a:rPr>
              <a:t>u</a:t>
            </a:r>
            <a:r>
              <a:rPr sz="2400" spc="-150" dirty="0">
                <a:cs typeface="Trebuchet MS"/>
              </a:rPr>
              <a:t>r</a:t>
            </a:r>
            <a:r>
              <a:rPr sz="2400" spc="-114" dirty="0">
                <a:cs typeface="Trebuchet MS"/>
              </a:rPr>
              <a:t>e</a:t>
            </a:r>
            <a:r>
              <a:rPr sz="2400" spc="-25" dirty="0">
                <a:cs typeface="Trebuchet MS"/>
              </a:rPr>
              <a:t>s</a:t>
            </a:r>
            <a:r>
              <a:rPr sz="2400" spc="-215" dirty="0">
                <a:cs typeface="Trebuchet MS"/>
              </a:rPr>
              <a:t> </a:t>
            </a:r>
            <a:r>
              <a:rPr sz="2400" spc="-120" dirty="0">
                <a:cs typeface="Trebuchet MS"/>
              </a:rPr>
              <a:t>(a</a:t>
            </a:r>
            <a:r>
              <a:rPr sz="2400" spc="-150" dirty="0">
                <a:cs typeface="Trebuchet MS"/>
              </a:rPr>
              <a:t>k</a:t>
            </a:r>
            <a:r>
              <a:rPr sz="2400" spc="-75" dirty="0">
                <a:cs typeface="Trebuchet MS"/>
              </a:rPr>
              <a:t>a  </a:t>
            </a:r>
            <a:r>
              <a:rPr sz="3600" spc="-232" baseline="2314" dirty="0">
                <a:cs typeface="Trebuchet MS"/>
              </a:rPr>
              <a:t>fe</a:t>
            </a:r>
            <a:r>
              <a:rPr sz="3600" spc="-150" baseline="2314" dirty="0">
                <a:cs typeface="Trebuchet MS"/>
              </a:rPr>
              <a:t>a</a:t>
            </a:r>
            <a:r>
              <a:rPr sz="3600" spc="-232" baseline="2314" dirty="0">
                <a:cs typeface="Trebuchet MS"/>
              </a:rPr>
              <a:t>t</a:t>
            </a:r>
            <a:r>
              <a:rPr sz="3600" spc="15" baseline="2314" dirty="0">
                <a:cs typeface="Trebuchet MS"/>
              </a:rPr>
              <a:t>u</a:t>
            </a:r>
            <a:r>
              <a:rPr sz="3600" spc="-225" baseline="2314" dirty="0">
                <a:cs typeface="Trebuchet MS"/>
              </a:rPr>
              <a:t>r</a:t>
            </a:r>
            <a:r>
              <a:rPr sz="3600" spc="-165" baseline="2314" dirty="0">
                <a:cs typeface="Trebuchet MS"/>
              </a:rPr>
              <a:t>e</a:t>
            </a:r>
            <a:r>
              <a:rPr sz="3600" spc="-322" baseline="2314" dirty="0">
                <a:cs typeface="Trebuchet MS"/>
              </a:rPr>
              <a:t> </a:t>
            </a:r>
            <a:r>
              <a:rPr sz="3600" spc="-172" baseline="2314" dirty="0">
                <a:cs typeface="Trebuchet MS"/>
              </a:rPr>
              <a:t>e</a:t>
            </a:r>
            <a:r>
              <a:rPr sz="3600" spc="37" baseline="2314" dirty="0">
                <a:cs typeface="Trebuchet MS"/>
              </a:rPr>
              <a:t>n</a:t>
            </a:r>
            <a:r>
              <a:rPr sz="3600" spc="195" baseline="2314" dirty="0">
                <a:cs typeface="Trebuchet MS"/>
              </a:rPr>
              <a:t>g</a:t>
            </a:r>
            <a:r>
              <a:rPr sz="3600" spc="-187" baseline="2314" dirty="0">
                <a:cs typeface="Trebuchet MS"/>
              </a:rPr>
              <a:t>i</a:t>
            </a:r>
            <a:r>
              <a:rPr sz="3600" spc="37" baseline="2314" dirty="0">
                <a:cs typeface="Trebuchet MS"/>
              </a:rPr>
              <a:t>n</a:t>
            </a:r>
            <a:r>
              <a:rPr sz="3600" spc="-172" baseline="2314" dirty="0">
                <a:cs typeface="Trebuchet MS"/>
              </a:rPr>
              <a:t>ee</a:t>
            </a:r>
            <a:r>
              <a:rPr sz="3600" spc="-225" baseline="2314" dirty="0">
                <a:cs typeface="Trebuchet MS"/>
              </a:rPr>
              <a:t>r</a:t>
            </a:r>
            <a:r>
              <a:rPr sz="3600" spc="-187" baseline="2314" dirty="0">
                <a:cs typeface="Trebuchet MS"/>
              </a:rPr>
              <a:t>i</a:t>
            </a:r>
            <a:r>
              <a:rPr sz="3600" spc="37" baseline="2314" dirty="0">
                <a:cs typeface="Trebuchet MS"/>
              </a:rPr>
              <a:t>n</a:t>
            </a:r>
            <a:r>
              <a:rPr sz="3600" spc="195" baseline="2314" dirty="0">
                <a:cs typeface="Trebuchet MS"/>
              </a:rPr>
              <a:t>g</a:t>
            </a:r>
            <a:r>
              <a:rPr sz="3600" spc="-300" baseline="2314" dirty="0">
                <a:cs typeface="Trebuchet MS"/>
              </a:rPr>
              <a:t>)</a:t>
            </a:r>
            <a:r>
              <a:rPr sz="3600" spc="-307" baseline="2314" dirty="0">
                <a:cs typeface="Trebuchet MS"/>
              </a:rPr>
              <a:t> </a:t>
            </a:r>
            <a:r>
              <a:rPr sz="3600" spc="-187" baseline="2314" dirty="0">
                <a:cs typeface="Trebuchet MS"/>
              </a:rPr>
              <a:t>i</a:t>
            </a:r>
            <a:r>
              <a:rPr sz="3600" spc="-37" baseline="2314" dirty="0">
                <a:cs typeface="Trebuchet MS"/>
              </a:rPr>
              <a:t>s</a:t>
            </a:r>
            <a:r>
              <a:rPr sz="3600" spc="-322" baseline="2314" dirty="0">
                <a:cs typeface="Trebuchet MS"/>
              </a:rPr>
              <a:t> </a:t>
            </a:r>
            <a:r>
              <a:rPr sz="3600" spc="-157" baseline="2314" dirty="0">
                <a:cs typeface="Trebuchet MS"/>
              </a:rPr>
              <a:t>a</a:t>
            </a:r>
            <a:r>
              <a:rPr sz="3600" spc="-315" baseline="2314" dirty="0">
                <a:cs typeface="Trebuchet MS"/>
              </a:rPr>
              <a:t> </a:t>
            </a:r>
            <a:r>
              <a:rPr sz="2400" b="1" spc="-130" dirty="0">
                <a:solidFill>
                  <a:srgbClr val="005AAA"/>
                </a:solidFill>
                <a:cs typeface="Tahoma"/>
              </a:rPr>
              <a:t>h</a:t>
            </a:r>
            <a:r>
              <a:rPr sz="2400" b="1" spc="-65" dirty="0">
                <a:solidFill>
                  <a:srgbClr val="005AAA"/>
                </a:solidFill>
                <a:cs typeface="Tahoma"/>
              </a:rPr>
              <a:t>i</a:t>
            </a:r>
            <a:r>
              <a:rPr sz="2400" b="1" spc="-114" dirty="0">
                <a:solidFill>
                  <a:srgbClr val="005AAA"/>
                </a:solidFill>
                <a:cs typeface="Tahoma"/>
              </a:rPr>
              <a:t>g</a:t>
            </a:r>
            <a:r>
              <a:rPr sz="2400" b="1" spc="-130" dirty="0">
                <a:solidFill>
                  <a:srgbClr val="005AAA"/>
                </a:solidFill>
                <a:cs typeface="Tahoma"/>
              </a:rPr>
              <a:t>h</a:t>
            </a:r>
            <a:r>
              <a:rPr sz="2400" b="1" spc="-65" dirty="0">
                <a:solidFill>
                  <a:srgbClr val="005AAA"/>
                </a:solidFill>
                <a:cs typeface="Tahoma"/>
              </a:rPr>
              <a:t>l</a:t>
            </a:r>
            <a:r>
              <a:rPr sz="2400" b="1" spc="-85" dirty="0">
                <a:solidFill>
                  <a:srgbClr val="005AAA"/>
                </a:solidFill>
                <a:cs typeface="Tahoma"/>
              </a:rPr>
              <a:t>y  </a:t>
            </a:r>
            <a:r>
              <a:rPr sz="2400" b="1" spc="-114" dirty="0">
                <a:solidFill>
                  <a:srgbClr val="005AAA"/>
                </a:solidFill>
                <a:cs typeface="Tahoma"/>
              </a:rPr>
              <a:t>no</a:t>
            </a:r>
            <a:r>
              <a:rPr sz="2400" b="1" spc="-125" dirty="0">
                <a:solidFill>
                  <a:srgbClr val="005AAA"/>
                </a:solidFill>
                <a:cs typeface="Tahoma"/>
              </a:rPr>
              <a:t>n</a:t>
            </a:r>
            <a:r>
              <a:rPr sz="2400" b="1" spc="-265" dirty="0">
                <a:solidFill>
                  <a:srgbClr val="005AAA"/>
                </a:solidFill>
                <a:cs typeface="Tahoma"/>
              </a:rPr>
              <a:t>-</a:t>
            </a:r>
            <a:r>
              <a:rPr sz="2400" b="1" spc="-130" dirty="0">
                <a:solidFill>
                  <a:srgbClr val="005AAA"/>
                </a:solidFill>
                <a:cs typeface="Tahoma"/>
              </a:rPr>
              <a:t>tr</a:t>
            </a:r>
            <a:r>
              <a:rPr sz="2400" b="1" spc="-70" dirty="0">
                <a:solidFill>
                  <a:srgbClr val="005AAA"/>
                </a:solidFill>
                <a:cs typeface="Tahoma"/>
              </a:rPr>
              <a:t>i</a:t>
            </a:r>
            <a:r>
              <a:rPr sz="2400" b="1" spc="-120" dirty="0">
                <a:solidFill>
                  <a:srgbClr val="005AAA"/>
                </a:solidFill>
                <a:cs typeface="Tahoma"/>
              </a:rPr>
              <a:t>v</a:t>
            </a:r>
            <a:r>
              <a:rPr sz="2400" b="1" spc="-70" dirty="0">
                <a:solidFill>
                  <a:srgbClr val="005AAA"/>
                </a:solidFill>
                <a:cs typeface="Tahoma"/>
              </a:rPr>
              <a:t>i</a:t>
            </a:r>
            <a:r>
              <a:rPr sz="2400" b="1" spc="-170" dirty="0">
                <a:solidFill>
                  <a:srgbClr val="005AAA"/>
                </a:solidFill>
                <a:cs typeface="Tahoma"/>
              </a:rPr>
              <a:t>a</a:t>
            </a:r>
            <a:r>
              <a:rPr sz="2400" b="1" spc="-80" dirty="0">
                <a:solidFill>
                  <a:srgbClr val="005AAA"/>
                </a:solidFill>
                <a:cs typeface="Tahoma"/>
              </a:rPr>
              <a:t>l</a:t>
            </a:r>
            <a:r>
              <a:rPr sz="2400" b="1" spc="-215" dirty="0">
                <a:solidFill>
                  <a:srgbClr val="005AAA"/>
                </a:solidFill>
                <a:cs typeface="Tahoma"/>
              </a:rPr>
              <a:t> </a:t>
            </a:r>
            <a:r>
              <a:rPr sz="2400" b="1" spc="-170" dirty="0">
                <a:solidFill>
                  <a:srgbClr val="005AAA"/>
                </a:solidFill>
                <a:cs typeface="Tahoma"/>
              </a:rPr>
              <a:t>tas</a:t>
            </a:r>
            <a:r>
              <a:rPr sz="2400" b="1" spc="-150" dirty="0">
                <a:solidFill>
                  <a:srgbClr val="005AAA"/>
                </a:solidFill>
                <a:cs typeface="Tahoma"/>
              </a:rPr>
              <a:t>k</a:t>
            </a:r>
            <a:endParaRPr sz="24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22466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A8834F6-63E6-8445-ACD4-1F5687360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532" y="1149409"/>
            <a:ext cx="5342272" cy="289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E5BB82-1B38-0648-AED7-38B89E33EA01}"/>
              </a:ext>
            </a:extLst>
          </p:cNvPr>
          <p:cNvSpPr/>
          <p:nvPr/>
        </p:nvSpPr>
        <p:spPr>
          <a:xfrm>
            <a:off x="385754" y="1015693"/>
            <a:ext cx="6162082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ED0C8C"/>
                </a:solidFill>
                <a:cs typeface="BEFAKT+MyriadPro-Regular"/>
              </a:rPr>
              <a:t>Optimization algorithm</a:t>
            </a:r>
            <a:r>
              <a:rPr lang="en-US" sz="2000" dirty="0">
                <a:solidFill>
                  <a:srgbClr val="000000"/>
                </a:solidFill>
                <a:cs typeface="BEFAKT+MyriadPro-Regular"/>
              </a:rPr>
              <a:t>: numerical method to search the minimum (or maximum) of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7CD662-1F55-CB44-93CF-A9F9A4A38FED}"/>
                  </a:ext>
                </a:extLst>
              </p:cNvPr>
              <p:cNvSpPr txBox="1"/>
              <p:nvPr/>
            </p:nvSpPr>
            <p:spPr>
              <a:xfrm>
                <a:off x="7321595" y="4436702"/>
                <a:ext cx="41522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3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it-IT" sz="32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3200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3200" i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it-IT" sz="3200" b="1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3200" b="1" i="1" smtClean="0">
                            <a:solidFill>
                              <a:srgbClr val="1800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1" i="0">
                            <a:solidFill>
                              <a:srgbClr val="1800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𝛄</m:t>
                        </m:r>
                      </m:e>
                      <m:sub>
                        <m:r>
                          <a:rPr lang="it-IT" sz="3200" b="1" i="0" smtClean="0">
                            <a:solidFill>
                              <a:srgbClr val="180082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  <m:r>
                      <a:rPr lang="it-IT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m:rPr>
                        <m:sty m:val="p"/>
                      </m:rPr>
                      <a:rPr lang="it-IT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IT" sz="3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3200" i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IT" sz="3200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7CD662-1F55-CB44-93CF-A9F9A4A38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595" y="4436702"/>
                <a:ext cx="4152227" cy="492443"/>
              </a:xfrm>
              <a:prstGeom prst="rect">
                <a:avLst/>
              </a:prstGeom>
              <a:blipFill>
                <a:blip r:embed="rId3"/>
                <a:stretch>
                  <a:fillRect l="-2439" t="-25000" r="-4878" b="-4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DF03C03-9526-B84D-83AF-EA5AB05A96AD}"/>
              </a:ext>
            </a:extLst>
          </p:cNvPr>
          <p:cNvSpPr/>
          <p:nvPr/>
        </p:nvSpPr>
        <p:spPr>
          <a:xfrm>
            <a:off x="385754" y="2673219"/>
            <a:ext cx="6395372" cy="1845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80082"/>
                </a:solidFill>
                <a:cs typeface="BEFAKT+MyriadPro-Regular"/>
              </a:rPr>
              <a:t>Learning rate 𝞬</a:t>
            </a:r>
            <a:r>
              <a:rPr lang="en-US" sz="2000" b="1" baseline="-25000" dirty="0">
                <a:solidFill>
                  <a:srgbClr val="180082"/>
                </a:solidFill>
                <a:cs typeface="BEFAKT+MyriadPro-Regular"/>
              </a:rPr>
              <a:t>n</a:t>
            </a:r>
            <a:r>
              <a:rPr lang="en-US" sz="2000" dirty="0">
                <a:solidFill>
                  <a:srgbClr val="000000"/>
                </a:solidFill>
                <a:cs typeface="BEFAKT+MyriadPro-Regular"/>
              </a:rPr>
              <a:t>: size of each step (can be different for each iteration)</a:t>
            </a:r>
          </a:p>
          <a:p>
            <a:pPr marL="800100" lvl="1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cs typeface="BEFAKT+MyriadPro-Regular"/>
              </a:rPr>
              <a:t>Must be chosen wisely: if too large, it may skip over the minimum, if too small, convergence may be very slow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651A15-7F9F-5044-981E-C0880E5D8A4A}"/>
              </a:ext>
            </a:extLst>
          </p:cNvPr>
          <p:cNvSpPr/>
          <p:nvPr/>
        </p:nvSpPr>
        <p:spPr>
          <a:xfrm>
            <a:off x="385754" y="1844456"/>
            <a:ext cx="6096000" cy="7525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CADEF"/>
                </a:solidFill>
                <a:cs typeface="BEFAKT+MyriadPro-Regular"/>
              </a:rPr>
              <a:t>Iterative algorithm</a:t>
            </a:r>
            <a:r>
              <a:rPr lang="en-US" sz="2000" dirty="0">
                <a:solidFill>
                  <a:srgbClr val="000000"/>
                </a:solidFill>
                <a:cs typeface="BEFAKT+MyriadPro-Regular"/>
              </a:rPr>
              <a:t>: update the weights iteratively in the (opposite) direction of the gradient </a:t>
            </a:r>
          </a:p>
        </p:txBody>
      </p:sp>
      <p:sp>
        <p:nvSpPr>
          <p:cNvPr id="5" name="object 97">
            <a:extLst>
              <a:ext uri="{FF2B5EF4-FFF2-40B4-BE49-F238E27FC236}">
                <a16:creationId xmlns:a16="http://schemas.microsoft.com/office/drawing/2014/main" id="{E20CB522-1DC2-7ECD-39EA-72C7E8C08684}"/>
              </a:ext>
            </a:extLst>
          </p:cNvPr>
          <p:cNvSpPr txBox="1">
            <a:spLocks/>
          </p:cNvSpPr>
          <p:nvPr/>
        </p:nvSpPr>
        <p:spPr>
          <a:xfrm>
            <a:off x="271244" y="53305"/>
            <a:ext cx="718682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70" dirty="0" err="1">
                <a:solidFill>
                  <a:srgbClr val="005AAA"/>
                </a:solidFill>
              </a:rPr>
              <a:t>Gradient</a:t>
            </a:r>
            <a:r>
              <a:rPr lang="it-IT" spc="-70" dirty="0">
                <a:solidFill>
                  <a:srgbClr val="005AAA"/>
                </a:solidFill>
              </a:rPr>
              <a:t> </a:t>
            </a:r>
            <a:r>
              <a:rPr lang="it-IT" spc="-70" dirty="0" err="1">
                <a:solidFill>
                  <a:srgbClr val="005AAA"/>
                </a:solidFill>
              </a:rPr>
              <a:t>descent</a:t>
            </a:r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621D218-514C-9A4C-98E9-39CFEC11B708}"/>
              </a:ext>
            </a:extLst>
          </p:cNvPr>
          <p:cNvSpPr/>
          <p:nvPr/>
        </p:nvSpPr>
        <p:spPr>
          <a:xfrm>
            <a:off x="828786" y="4736821"/>
            <a:ext cx="5065486" cy="9050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Each</a:t>
            </a:r>
            <a:r>
              <a:rPr lang="it-IT" dirty="0">
                <a:solidFill>
                  <a:schemeClr val="tx1"/>
                </a:solidFill>
              </a:rPr>
              <a:t> training step (i.e. </a:t>
            </a:r>
            <a:r>
              <a:rPr lang="it-IT" dirty="0" err="1">
                <a:solidFill>
                  <a:schemeClr val="tx1"/>
                </a:solidFill>
              </a:rPr>
              <a:t>each</a:t>
            </a:r>
            <a:r>
              <a:rPr lang="it-IT" dirty="0">
                <a:solidFill>
                  <a:schemeClr val="tx1"/>
                </a:solidFill>
              </a:rPr>
              <a:t> time the weights are </a:t>
            </a:r>
            <a:r>
              <a:rPr lang="it-IT" dirty="0" err="1">
                <a:solidFill>
                  <a:schemeClr val="tx1"/>
                </a:solidFill>
              </a:rPr>
              <a:t>updated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using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all</a:t>
            </a:r>
            <a:r>
              <a:rPr lang="it-IT" dirty="0">
                <a:solidFill>
                  <a:schemeClr val="tx1"/>
                </a:solidFill>
              </a:rPr>
              <a:t> the training data)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called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EPOCH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4BB12E7-B1A1-0DEB-010B-EFB1D3EC7B06}"/>
              </a:ext>
            </a:extLst>
          </p:cNvPr>
          <p:cNvSpPr txBox="1"/>
          <p:nvPr/>
        </p:nvSpPr>
        <p:spPr>
          <a:xfrm>
            <a:off x="10015537" y="3240735"/>
            <a:ext cx="88582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endParaRPr lang="it-IT" b="1" u="sng" dirty="0"/>
          </a:p>
        </p:txBody>
      </p:sp>
    </p:spTree>
    <p:extLst>
      <p:ext uri="{BB962C8B-B14F-4D97-AF65-F5344CB8AC3E}">
        <p14:creationId xmlns:p14="http://schemas.microsoft.com/office/powerpoint/2010/main" val="66760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0FE3A74-5D2E-015A-2A60-15DF5895A23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31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6ADBE1-0473-41A3-9DA1-EF2AD6896E3F}"/>
              </a:ext>
            </a:extLst>
          </p:cNvPr>
          <p:cNvSpPr txBox="1"/>
          <p:nvPr/>
        </p:nvSpPr>
        <p:spPr>
          <a:xfrm>
            <a:off x="723863" y="3429000"/>
            <a:ext cx="1032206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it-IT" sz="2400" dirty="0" err="1"/>
              <a:t>These</a:t>
            </a:r>
            <a:r>
              <a:rPr lang="it-IT" sz="2400" dirty="0"/>
              <a:t> libraries </a:t>
            </a:r>
            <a:r>
              <a:rPr lang="it-IT" sz="2400" dirty="0" err="1"/>
              <a:t>implement</a:t>
            </a:r>
            <a:r>
              <a:rPr lang="it-IT" sz="2400" dirty="0"/>
              <a:t> for </a:t>
            </a:r>
            <a:r>
              <a:rPr lang="it-IT" sz="2400" dirty="0" err="1"/>
              <a:t>us</a:t>
            </a:r>
            <a:r>
              <a:rPr lang="it-IT" sz="2400" dirty="0"/>
              <a:t> </a:t>
            </a:r>
            <a:r>
              <a:rPr lang="it-IT" sz="2400" b="1" dirty="0" err="1"/>
              <a:t>backpropagation</a:t>
            </a:r>
            <a:r>
              <a:rPr lang="it-IT" sz="2400" dirty="0"/>
              <a:t>, a technique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allows</a:t>
            </a:r>
            <a:r>
              <a:rPr lang="it-IT" sz="2400" dirty="0"/>
              <a:t> an </a:t>
            </a:r>
            <a:r>
              <a:rPr lang="it-IT" sz="2400" dirty="0" err="1"/>
              <a:t>intelligent</a:t>
            </a:r>
            <a:r>
              <a:rPr lang="it-IT" sz="2400" dirty="0"/>
              <a:t> </a:t>
            </a:r>
            <a:r>
              <a:rPr lang="it-IT" sz="2400" dirty="0" err="1"/>
              <a:t>sequential</a:t>
            </a:r>
            <a:r>
              <a:rPr lang="it-IT" sz="2400" dirty="0"/>
              <a:t> </a:t>
            </a:r>
            <a:r>
              <a:rPr lang="it-IT" sz="2400" dirty="0" err="1"/>
              <a:t>computation</a:t>
            </a:r>
            <a:r>
              <a:rPr lang="it-IT" sz="2400" dirty="0"/>
              <a:t> of the </a:t>
            </a:r>
            <a:r>
              <a:rPr lang="it-IT" sz="2400" dirty="0" err="1"/>
              <a:t>gradient</a:t>
            </a:r>
            <a:r>
              <a:rPr lang="it-IT" sz="2400" dirty="0"/>
              <a:t>.</a:t>
            </a:r>
          </a:p>
          <a:p>
            <a:pPr algn="l"/>
            <a:endParaRPr lang="it-IT" sz="2400" dirty="0"/>
          </a:p>
          <a:p>
            <a:pPr algn="l"/>
            <a:r>
              <a:rPr lang="it-IT" sz="2400" dirty="0"/>
              <a:t>The </a:t>
            </a:r>
            <a:r>
              <a:rPr lang="it-IT" sz="2400" dirty="0" err="1"/>
              <a:t>gradient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computed</a:t>
            </a:r>
            <a:r>
              <a:rPr lang="it-IT" sz="2400" dirty="0"/>
              <a:t>  </a:t>
            </a:r>
            <a:r>
              <a:rPr lang="it-IT" sz="2400" b="0" i="0" dirty="0">
                <a:solidFill>
                  <a:srgbClr val="202124"/>
                </a:solidFill>
                <a:effectLst/>
              </a:rPr>
              <a:t>‘</a:t>
            </a:r>
            <a:r>
              <a:rPr lang="it-IT" sz="2400" dirty="0" err="1"/>
              <a:t>easily</a:t>
            </a:r>
            <a:r>
              <a:rPr lang="it-IT" sz="2400" dirty="0">
                <a:solidFill>
                  <a:srgbClr val="202124"/>
                </a:solidFill>
              </a:rPr>
              <a:t>’ </a:t>
            </a:r>
            <a:r>
              <a:rPr lang="it-IT" sz="2400" dirty="0" err="1">
                <a:solidFill>
                  <a:srgbClr val="202124"/>
                </a:solidFill>
              </a:rPr>
              <a:t>exploiting</a:t>
            </a:r>
            <a:r>
              <a:rPr lang="it-IT" sz="2400" dirty="0">
                <a:solidFill>
                  <a:srgbClr val="202124"/>
                </a:solidFill>
              </a:rPr>
              <a:t> the network </a:t>
            </a:r>
            <a:r>
              <a:rPr lang="it-IT" sz="2400" dirty="0" err="1">
                <a:solidFill>
                  <a:srgbClr val="202124"/>
                </a:solidFill>
              </a:rPr>
              <a:t>structure</a:t>
            </a:r>
            <a:r>
              <a:rPr lang="it-IT" sz="2400" dirty="0">
                <a:solidFill>
                  <a:srgbClr val="202124"/>
                </a:solidFill>
              </a:rPr>
              <a:t> </a:t>
            </a:r>
            <a:r>
              <a:rPr lang="it-IT" sz="2400" dirty="0">
                <a:solidFill>
                  <a:srgbClr val="202124"/>
                </a:solidFill>
                <a:sym typeface="Wingdings" pitchFamily="2" charset="2"/>
              </a:rPr>
              <a:t>of the </a:t>
            </a:r>
            <a:r>
              <a:rPr lang="it-IT" sz="2400" dirty="0" err="1">
                <a:solidFill>
                  <a:srgbClr val="202124"/>
                </a:solidFill>
                <a:sym typeface="Wingdings" pitchFamily="2" charset="2"/>
              </a:rPr>
              <a:t>algorithm</a:t>
            </a:r>
            <a:r>
              <a:rPr lang="it-IT" sz="2400" dirty="0">
                <a:solidFill>
                  <a:srgbClr val="202124"/>
                </a:solidFill>
                <a:sym typeface="Wingdings" pitchFamily="2" charset="2"/>
              </a:rPr>
              <a:t>  </a:t>
            </a:r>
            <a:r>
              <a:rPr lang="it-IT" sz="2400" b="1" dirty="0" err="1">
                <a:solidFill>
                  <a:srgbClr val="202124"/>
                </a:solidFill>
                <a:sym typeface="Wingdings" pitchFamily="2" charset="2"/>
              </a:rPr>
              <a:t>computational</a:t>
            </a:r>
            <a:r>
              <a:rPr lang="it-IT" sz="2400" b="1" dirty="0">
                <a:solidFill>
                  <a:srgbClr val="202124"/>
                </a:solidFill>
                <a:sym typeface="Wingdings" pitchFamily="2" charset="2"/>
              </a:rPr>
              <a:t> </a:t>
            </a:r>
            <a:r>
              <a:rPr lang="it-IT" sz="2400" b="1" dirty="0" err="1">
                <a:solidFill>
                  <a:srgbClr val="202124"/>
                </a:solidFill>
                <a:sym typeface="Wingdings" pitchFamily="2" charset="2"/>
              </a:rPr>
              <a:t>graphs</a:t>
            </a:r>
            <a:endParaRPr lang="it-IT" sz="2400" b="1" dirty="0"/>
          </a:p>
        </p:txBody>
      </p:sp>
      <p:pic>
        <p:nvPicPr>
          <p:cNvPr id="1026" name="Picture 2" descr="Keras: the Python deep learning API">
            <a:extLst>
              <a:ext uri="{FF2B5EF4-FFF2-40B4-BE49-F238E27FC236}">
                <a16:creationId xmlns:a16="http://schemas.microsoft.com/office/drawing/2014/main" id="{911407BD-3371-91CD-B6AF-614A9E288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63" y="2081000"/>
            <a:ext cx="2554306" cy="74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sorFlow - Wikipedia">
            <a:extLst>
              <a:ext uri="{FF2B5EF4-FFF2-40B4-BE49-F238E27FC236}">
                <a16:creationId xmlns:a16="http://schemas.microsoft.com/office/drawing/2014/main" id="{5A4E0F91-BED8-A79F-F098-F15EE21B5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07" y="1540607"/>
            <a:ext cx="2362199" cy="151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97">
            <a:extLst>
              <a:ext uri="{FF2B5EF4-FFF2-40B4-BE49-F238E27FC236}">
                <a16:creationId xmlns:a16="http://schemas.microsoft.com/office/drawing/2014/main" id="{C895EEE6-0112-FC9F-C0B3-0C5870880622}"/>
              </a:ext>
            </a:extLst>
          </p:cNvPr>
          <p:cNvSpPr txBox="1">
            <a:spLocks/>
          </p:cNvSpPr>
          <p:nvPr/>
        </p:nvSpPr>
        <p:spPr>
          <a:xfrm>
            <a:off x="271244" y="53305"/>
            <a:ext cx="718682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dirty="0">
                <a:solidFill>
                  <a:srgbClr val="2078B4"/>
                </a:solidFill>
              </a:rPr>
              <a:t>How to solve </a:t>
            </a:r>
            <a:r>
              <a:rPr lang="it-IT" dirty="0" err="1">
                <a:solidFill>
                  <a:srgbClr val="2078B4"/>
                </a:solidFill>
              </a:rPr>
              <a:t>these</a:t>
            </a:r>
            <a:r>
              <a:rPr lang="it-IT" dirty="0">
                <a:solidFill>
                  <a:srgbClr val="2078B4"/>
                </a:solidFill>
              </a:rPr>
              <a:t> </a:t>
            </a:r>
            <a:r>
              <a:rPr lang="it-IT" dirty="0" err="1">
                <a:solidFill>
                  <a:srgbClr val="2078B4"/>
                </a:solidFill>
              </a:rPr>
              <a:t>equations</a:t>
            </a:r>
            <a:r>
              <a:rPr lang="it-IT" dirty="0">
                <a:solidFill>
                  <a:srgbClr val="2078B4"/>
                </a:solidFill>
              </a:rPr>
              <a:t>?</a:t>
            </a:r>
          </a:p>
        </p:txBody>
      </p:sp>
      <p:pic>
        <p:nvPicPr>
          <p:cNvPr id="1030" name="Picture 6" descr="Facebook and Microsoft launch PyTorch Enterprise Support Program |  VentureBeat">
            <a:extLst>
              <a:ext uri="{FF2B5EF4-FFF2-40B4-BE49-F238E27FC236}">
                <a16:creationId xmlns:a16="http://schemas.microsoft.com/office/drawing/2014/main" id="{EE77CEA9-9E4E-B593-8337-1C97651D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769" y="1765541"/>
            <a:ext cx="27432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05ADE74-B8DA-D3D6-6EA7-38C78FBC7A8E}"/>
              </a:ext>
            </a:extLst>
          </p:cNvPr>
          <p:cNvSpPr txBox="1"/>
          <p:nvPr/>
        </p:nvSpPr>
        <p:spPr>
          <a:xfrm>
            <a:off x="271244" y="1103700"/>
            <a:ext cx="394983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dirty="0"/>
              <a:t>Some packages can help </a:t>
            </a:r>
            <a:r>
              <a:rPr lang="it-IT" sz="2400" dirty="0" err="1"/>
              <a:t>us</a:t>
            </a:r>
            <a:r>
              <a:rPr lang="it-IT" sz="2400" dirty="0"/>
              <a:t>:</a:t>
            </a:r>
          </a:p>
          <a:p>
            <a:pPr algn="l"/>
            <a:endParaRPr lang="it-IT" b="1" u="sng" dirty="0"/>
          </a:p>
        </p:txBody>
      </p:sp>
    </p:spTree>
    <p:extLst>
      <p:ext uri="{BB962C8B-B14F-4D97-AF65-F5344CB8AC3E}">
        <p14:creationId xmlns:p14="http://schemas.microsoft.com/office/powerpoint/2010/main" val="2624797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44" y="50291"/>
            <a:ext cx="9480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75" dirty="0">
                <a:solidFill>
                  <a:srgbClr val="005AAA"/>
                </a:solidFill>
              </a:rPr>
              <a:t>Linear</a:t>
            </a:r>
            <a:r>
              <a:rPr sz="4400" spc="-385" dirty="0">
                <a:solidFill>
                  <a:srgbClr val="005AAA"/>
                </a:solidFill>
              </a:rPr>
              <a:t> </a:t>
            </a:r>
            <a:r>
              <a:rPr sz="4400" spc="-70" dirty="0">
                <a:solidFill>
                  <a:srgbClr val="005AAA"/>
                </a:solidFill>
              </a:rPr>
              <a:t>models</a:t>
            </a:r>
            <a:r>
              <a:rPr sz="4400" spc="-390" dirty="0">
                <a:solidFill>
                  <a:srgbClr val="005AAA"/>
                </a:solidFill>
              </a:rPr>
              <a:t> </a:t>
            </a:r>
            <a:r>
              <a:rPr sz="4400" spc="315" dirty="0">
                <a:solidFill>
                  <a:srgbClr val="005AAA"/>
                </a:solidFill>
              </a:rPr>
              <a:t>+</a:t>
            </a:r>
            <a:r>
              <a:rPr sz="4400" spc="-380" dirty="0">
                <a:solidFill>
                  <a:srgbClr val="005AAA"/>
                </a:solidFill>
              </a:rPr>
              <a:t> </a:t>
            </a:r>
            <a:r>
              <a:rPr sz="4400" spc="-215" dirty="0">
                <a:solidFill>
                  <a:srgbClr val="005AAA"/>
                </a:solidFill>
              </a:rPr>
              <a:t>feature</a:t>
            </a:r>
            <a:r>
              <a:rPr sz="4400" spc="-390" dirty="0">
                <a:solidFill>
                  <a:srgbClr val="005AAA"/>
                </a:solidFill>
              </a:rPr>
              <a:t> </a:t>
            </a:r>
            <a:r>
              <a:rPr sz="4400" spc="-80" dirty="0">
                <a:solidFill>
                  <a:srgbClr val="005AAA"/>
                </a:solidFill>
              </a:rPr>
              <a:t>expansion</a:t>
            </a:r>
            <a:r>
              <a:rPr sz="4400" spc="-390" dirty="0">
                <a:solidFill>
                  <a:srgbClr val="005AAA"/>
                </a:solidFill>
              </a:rPr>
              <a:t> </a:t>
            </a:r>
            <a:r>
              <a:rPr sz="4400" spc="-170" dirty="0">
                <a:solidFill>
                  <a:srgbClr val="005AAA"/>
                </a:solidFill>
              </a:rPr>
              <a:t>recap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9284311" y="1255797"/>
            <a:ext cx="62865" cy="62865"/>
            <a:chOff x="11280468" y="1737840"/>
            <a:chExt cx="62865" cy="62865"/>
          </a:xfrm>
        </p:grpSpPr>
        <p:sp>
          <p:nvSpPr>
            <p:cNvPr id="4" name="object 4"/>
            <p:cNvSpPr/>
            <p:nvPr/>
          </p:nvSpPr>
          <p:spPr>
            <a:xfrm>
              <a:off x="11284926" y="174229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84926" y="174229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437452" y="1307775"/>
            <a:ext cx="62865" cy="62865"/>
            <a:chOff x="11433609" y="1789818"/>
            <a:chExt cx="62865" cy="62865"/>
          </a:xfrm>
        </p:grpSpPr>
        <p:sp>
          <p:nvSpPr>
            <p:cNvPr id="7" name="object 7"/>
            <p:cNvSpPr/>
            <p:nvPr/>
          </p:nvSpPr>
          <p:spPr>
            <a:xfrm>
              <a:off x="11438067" y="1794275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38067" y="1794275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905385" y="1162124"/>
            <a:ext cx="2689860" cy="2558415"/>
            <a:chOff x="8901542" y="1644167"/>
            <a:chExt cx="2689860" cy="2558415"/>
          </a:xfrm>
        </p:grpSpPr>
        <p:sp>
          <p:nvSpPr>
            <p:cNvPr id="10" name="object 10"/>
            <p:cNvSpPr/>
            <p:nvPr/>
          </p:nvSpPr>
          <p:spPr>
            <a:xfrm>
              <a:off x="11382715" y="224424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82715" y="224424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30703" y="2022296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730703" y="2022296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018" y="2045928"/>
              <a:ext cx="2118667" cy="193513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088451" y="198659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88451" y="198659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79815" y="237224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79815" y="237224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99906" y="407092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099906" y="407092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76179" y="4136035"/>
              <a:ext cx="124179" cy="6614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001129" y="4169375"/>
              <a:ext cx="55880" cy="7620"/>
            </a:xfrm>
            <a:custGeom>
              <a:avLst/>
              <a:gdLst/>
              <a:ahLst/>
              <a:cxnLst/>
              <a:rect l="l" t="t" r="r" b="b"/>
              <a:pathLst>
                <a:path w="55879" h="7620">
                  <a:moveTo>
                    <a:pt x="55803" y="0"/>
                  </a:moveTo>
                  <a:lnTo>
                    <a:pt x="0" y="0"/>
                  </a:lnTo>
                  <a:lnTo>
                    <a:pt x="0" y="7399"/>
                  </a:lnTo>
                  <a:lnTo>
                    <a:pt x="55803" y="7399"/>
                  </a:lnTo>
                  <a:lnTo>
                    <a:pt x="55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068654" y="394999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068654" y="394999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01542" y="3917697"/>
              <a:ext cx="129971" cy="6730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068654" y="345485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068654" y="345485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01542" y="3422557"/>
              <a:ext cx="128099" cy="6730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068654" y="295971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068654" y="295971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05464" y="2927417"/>
              <a:ext cx="126050" cy="6730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068654" y="246457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068654" y="246457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5464" y="2433436"/>
              <a:ext cx="124178" cy="6614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068654" y="196943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068654" y="196943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02166" y="1937138"/>
              <a:ext cx="129348" cy="6730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099855" y="1647977"/>
              <a:ext cx="0" cy="2423160"/>
            </a:xfrm>
            <a:custGeom>
              <a:avLst/>
              <a:gdLst/>
              <a:ahLst/>
              <a:cxnLst/>
              <a:rect l="l" t="t" r="r" b="b"/>
              <a:pathLst>
                <a:path h="2423160">
                  <a:moveTo>
                    <a:pt x="0" y="2422948"/>
                  </a:moveTo>
                  <a:lnTo>
                    <a:pt x="0" y="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524269" y="407092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524269" y="407092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00541" y="4134876"/>
              <a:ext cx="126050" cy="6730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9425491" y="4169375"/>
              <a:ext cx="55880" cy="7620"/>
            </a:xfrm>
            <a:custGeom>
              <a:avLst/>
              <a:gdLst/>
              <a:ahLst/>
              <a:cxnLst/>
              <a:rect l="l" t="t" r="r" b="b"/>
              <a:pathLst>
                <a:path w="55879" h="7620">
                  <a:moveTo>
                    <a:pt x="55805" y="0"/>
                  </a:moveTo>
                  <a:lnTo>
                    <a:pt x="0" y="0"/>
                  </a:lnTo>
                  <a:lnTo>
                    <a:pt x="0" y="7399"/>
                  </a:lnTo>
                  <a:lnTo>
                    <a:pt x="55805" y="7399"/>
                  </a:lnTo>
                  <a:lnTo>
                    <a:pt x="558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948631" y="407092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948631" y="407092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49854" y="4134876"/>
              <a:ext cx="199228" cy="673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372994" y="407092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372994" y="407092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07980" y="4134876"/>
              <a:ext cx="129973" cy="6730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797356" y="407092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797356" y="407092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32342" y="4134876"/>
              <a:ext cx="128099" cy="6730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1221718" y="407092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221718" y="407092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60627" y="4134876"/>
              <a:ext cx="126050" cy="6730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9099855" y="1647977"/>
              <a:ext cx="2487295" cy="2423160"/>
            </a:xfrm>
            <a:custGeom>
              <a:avLst/>
              <a:gdLst/>
              <a:ahLst/>
              <a:cxnLst/>
              <a:rect l="l" t="t" r="r" b="b"/>
              <a:pathLst>
                <a:path w="2487295" h="2423160">
                  <a:moveTo>
                    <a:pt x="2487132" y="2422948"/>
                  </a:moveTo>
                  <a:lnTo>
                    <a:pt x="2487132" y="0"/>
                  </a:lnTo>
                </a:path>
                <a:path w="2487295" h="2423160">
                  <a:moveTo>
                    <a:pt x="0" y="2422948"/>
                  </a:moveTo>
                  <a:lnTo>
                    <a:pt x="2487132" y="2422948"/>
                  </a:lnTo>
                </a:path>
                <a:path w="2487295" h="2423160">
                  <a:moveTo>
                    <a:pt x="0" y="0"/>
                  </a:moveTo>
                  <a:lnTo>
                    <a:pt x="2487132" y="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9182420" y="1378615"/>
            <a:ext cx="62865" cy="62865"/>
            <a:chOff x="11178577" y="1860658"/>
            <a:chExt cx="62865" cy="62865"/>
          </a:xfrm>
        </p:grpSpPr>
        <p:sp>
          <p:nvSpPr>
            <p:cNvPr id="57" name="object 57"/>
            <p:cNvSpPr/>
            <p:nvPr/>
          </p:nvSpPr>
          <p:spPr>
            <a:xfrm>
              <a:off x="11183034" y="1865115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183034" y="1865115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2113421" y="1258454"/>
            <a:ext cx="2305050" cy="2246630"/>
            <a:chOff x="5881370" y="1736382"/>
            <a:chExt cx="2305050" cy="2246630"/>
          </a:xfrm>
        </p:grpSpPr>
        <p:sp>
          <p:nvSpPr>
            <p:cNvPr id="70" name="object 70"/>
            <p:cNvSpPr/>
            <p:nvPr/>
          </p:nvSpPr>
          <p:spPr>
            <a:xfrm>
              <a:off x="5885828" y="233480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885828" y="233480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96182" y="392457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896182" y="392457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120558" y="17663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120558" y="17663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921033" y="271744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921033" y="271744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176922" y="204130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176922" y="204130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280681" y="244479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005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280681" y="244479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005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945540" y="214765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945540" y="214765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976239" y="235315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976239" y="235315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577367" y="212674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577367" y="212674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697836" y="207127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697836" y="207127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53953" y="3661086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453953" y="3661086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06436" y="1736382"/>
              <a:ext cx="2279488" cy="2185326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6710254" y="385138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10254" y="385138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24011" y="384789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33835" y="0"/>
                  </a:moveTo>
                  <a:lnTo>
                    <a:pt x="19650" y="0"/>
                  </a:lnTo>
                  <a:lnTo>
                    <a:pt x="12848" y="2817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lnTo>
                    <a:pt x="33835" y="53486"/>
                  </a:lnTo>
                  <a:lnTo>
                    <a:pt x="40638" y="50668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0638" y="2817"/>
                  </a:lnTo>
                  <a:lnTo>
                    <a:pt x="33835" y="0"/>
                  </a:lnTo>
                  <a:close/>
                </a:path>
              </a:pathLst>
            </a:custGeom>
            <a:solidFill>
              <a:srgbClr val="F36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24011" y="384789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43" y="53486"/>
                  </a:moveTo>
                  <a:lnTo>
                    <a:pt x="33835" y="53486"/>
                  </a:lnTo>
                  <a:lnTo>
                    <a:pt x="40638" y="50668"/>
                  </a:lnTo>
                  <a:lnTo>
                    <a:pt x="45653" y="45653"/>
                  </a:lnTo>
                  <a:lnTo>
                    <a:pt x="50668" y="40638"/>
                  </a:lnTo>
                  <a:lnTo>
                    <a:pt x="53486" y="33835"/>
                  </a:lnTo>
                  <a:lnTo>
                    <a:pt x="53486" y="26743"/>
                  </a:lnTo>
                  <a:lnTo>
                    <a:pt x="53486" y="19650"/>
                  </a:lnTo>
                  <a:lnTo>
                    <a:pt x="50668" y="12848"/>
                  </a:lnTo>
                  <a:lnTo>
                    <a:pt x="45653" y="7832"/>
                  </a:lnTo>
                  <a:lnTo>
                    <a:pt x="40638" y="2817"/>
                  </a:lnTo>
                  <a:lnTo>
                    <a:pt x="33835" y="0"/>
                  </a:lnTo>
                  <a:lnTo>
                    <a:pt x="26743" y="0"/>
                  </a:lnTo>
                  <a:lnTo>
                    <a:pt x="19650" y="0"/>
                  </a:lnTo>
                  <a:lnTo>
                    <a:pt x="12848" y="2817"/>
                  </a:lnTo>
                  <a:lnTo>
                    <a:pt x="7832" y="7832"/>
                  </a:lnTo>
                  <a:lnTo>
                    <a:pt x="2817" y="12848"/>
                  </a:lnTo>
                  <a:lnTo>
                    <a:pt x="0" y="19650"/>
                  </a:lnTo>
                  <a:lnTo>
                    <a:pt x="0" y="26743"/>
                  </a:lnTo>
                  <a:lnTo>
                    <a:pt x="0" y="33835"/>
                  </a:lnTo>
                  <a:lnTo>
                    <a:pt x="2817" y="40638"/>
                  </a:lnTo>
                  <a:lnTo>
                    <a:pt x="7832" y="45653"/>
                  </a:lnTo>
                  <a:lnTo>
                    <a:pt x="12848" y="50668"/>
                  </a:lnTo>
                  <a:lnTo>
                    <a:pt x="19650" y="53486"/>
                  </a:lnTo>
                  <a:lnTo>
                    <a:pt x="26743" y="53486"/>
                  </a:lnTo>
                  <a:close/>
                </a:path>
              </a:pathLst>
            </a:custGeom>
            <a:ln w="8914">
              <a:solidFill>
                <a:srgbClr val="F36C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97"/>
          <p:cNvGrpSpPr/>
          <p:nvPr/>
        </p:nvGrpSpPr>
        <p:grpSpPr>
          <a:xfrm>
            <a:off x="1752729" y="1166484"/>
            <a:ext cx="2760345" cy="2557780"/>
            <a:chOff x="5520678" y="1644412"/>
            <a:chExt cx="2760345" cy="2557780"/>
          </a:xfrm>
        </p:grpSpPr>
        <p:sp>
          <p:nvSpPr>
            <p:cNvPr id="98" name="object 98"/>
            <p:cNvSpPr/>
            <p:nvPr/>
          </p:nvSpPr>
          <p:spPr>
            <a:xfrm>
              <a:off x="6105456" y="407092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105456" y="407092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81728" y="4134876"/>
              <a:ext cx="126050" cy="67304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6006679" y="4169375"/>
              <a:ext cx="55880" cy="7620"/>
            </a:xfrm>
            <a:custGeom>
              <a:avLst/>
              <a:gdLst/>
              <a:ahLst/>
              <a:cxnLst/>
              <a:rect l="l" t="t" r="r" b="b"/>
              <a:pathLst>
                <a:path w="55879" h="7620">
                  <a:moveTo>
                    <a:pt x="55803" y="0"/>
                  </a:moveTo>
                  <a:lnTo>
                    <a:pt x="0" y="0"/>
                  </a:lnTo>
                  <a:lnTo>
                    <a:pt x="0" y="7399"/>
                  </a:lnTo>
                  <a:lnTo>
                    <a:pt x="55803" y="7399"/>
                  </a:lnTo>
                  <a:lnTo>
                    <a:pt x="55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544251" y="407092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544251" y="407092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45474" y="4134876"/>
              <a:ext cx="199227" cy="67304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6983046" y="407092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983046" y="407092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18032" y="4134876"/>
              <a:ext cx="129973" cy="67304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7421843" y="407092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421843" y="407092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56829" y="4134876"/>
              <a:ext cx="128099" cy="67304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7860638" y="407092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860638" y="4070926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0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9546" y="4134876"/>
              <a:ext cx="126050" cy="67304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5758883" y="365385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758883" y="365385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95727" y="3621557"/>
              <a:ext cx="126050" cy="67303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5520678" y="3656057"/>
              <a:ext cx="55880" cy="7620"/>
            </a:xfrm>
            <a:custGeom>
              <a:avLst/>
              <a:gdLst/>
              <a:ahLst/>
              <a:cxnLst/>
              <a:rect l="l" t="t" r="r" b="b"/>
              <a:pathLst>
                <a:path w="55879" h="7620">
                  <a:moveTo>
                    <a:pt x="55803" y="0"/>
                  </a:moveTo>
                  <a:lnTo>
                    <a:pt x="0" y="0"/>
                  </a:lnTo>
                  <a:lnTo>
                    <a:pt x="0" y="7399"/>
                  </a:lnTo>
                  <a:lnTo>
                    <a:pt x="55803" y="7399"/>
                  </a:lnTo>
                  <a:lnTo>
                    <a:pt x="55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758883" y="3224802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758883" y="3224802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20678" y="3192504"/>
              <a:ext cx="199227" cy="67303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5758883" y="279574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758883" y="279574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91770" y="2763451"/>
              <a:ext cx="129973" cy="67303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5758883" y="2366696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758883" y="2366696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91770" y="2334398"/>
              <a:ext cx="128101" cy="67303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5758883" y="1937642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758883" y="1937642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200" y="0"/>
                  </a:moveTo>
                  <a:lnTo>
                    <a:pt x="0" y="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95693" y="1905345"/>
              <a:ext cx="126050" cy="67303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5790083" y="1647978"/>
              <a:ext cx="2487295" cy="2423160"/>
            </a:xfrm>
            <a:custGeom>
              <a:avLst/>
              <a:gdLst/>
              <a:ahLst/>
              <a:cxnLst/>
              <a:rect l="l" t="t" r="r" b="b"/>
              <a:pathLst>
                <a:path w="2487295" h="2423160">
                  <a:moveTo>
                    <a:pt x="0" y="2422947"/>
                  </a:moveTo>
                  <a:lnTo>
                    <a:pt x="0" y="0"/>
                  </a:lnTo>
                </a:path>
                <a:path w="2487295" h="2423160">
                  <a:moveTo>
                    <a:pt x="2487128" y="2422947"/>
                  </a:moveTo>
                  <a:lnTo>
                    <a:pt x="2487128" y="0"/>
                  </a:lnTo>
                </a:path>
                <a:path w="2487295" h="2423160">
                  <a:moveTo>
                    <a:pt x="0" y="2422947"/>
                  </a:moveTo>
                  <a:lnTo>
                    <a:pt x="2487128" y="2422947"/>
                  </a:lnTo>
                </a:path>
                <a:path w="2487295" h="2423160">
                  <a:moveTo>
                    <a:pt x="0" y="0"/>
                  </a:moveTo>
                  <a:lnTo>
                    <a:pt x="2487128" y="0"/>
                  </a:lnTo>
                </a:path>
              </a:pathLst>
            </a:custGeom>
            <a:ln w="7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/>
          <p:nvPr/>
        </p:nvSpPr>
        <p:spPr>
          <a:xfrm>
            <a:off x="7133827" y="2904290"/>
            <a:ext cx="2433320" cy="292100"/>
          </a:xfrm>
          <a:custGeom>
            <a:avLst/>
            <a:gdLst/>
            <a:ahLst/>
            <a:cxnLst/>
            <a:rect l="l" t="t" r="r" b="b"/>
            <a:pathLst>
              <a:path w="2433320" h="292100">
                <a:moveTo>
                  <a:pt x="0" y="291974"/>
                </a:moveTo>
                <a:lnTo>
                  <a:pt x="243312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57667F7-3921-744E-994E-0F812AF9F46A}"/>
                  </a:ext>
                </a:extLst>
              </p:cNvPr>
              <p:cNvSpPr txBox="1"/>
              <p:nvPr/>
            </p:nvSpPr>
            <p:spPr>
              <a:xfrm>
                <a:off x="3035397" y="3773192"/>
                <a:ext cx="46076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T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57667F7-3921-744E-994E-0F812AF9F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97" y="3773192"/>
                <a:ext cx="46076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8F5F38F-C17D-A240-89FA-1AB4D56267D9}"/>
                  </a:ext>
                </a:extLst>
              </p:cNvPr>
              <p:cNvSpPr txBox="1"/>
              <p:nvPr/>
            </p:nvSpPr>
            <p:spPr>
              <a:xfrm rot="16200000">
                <a:off x="1345216" y="2227960"/>
                <a:ext cx="4660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T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8F5F38F-C17D-A240-89FA-1AB4D5626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5216" y="2227960"/>
                <a:ext cx="46609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92CE5A9-4447-1748-8AB5-9413C9DB925E}"/>
                  </a:ext>
                </a:extLst>
              </p:cNvPr>
              <p:cNvSpPr txBox="1"/>
              <p:nvPr/>
            </p:nvSpPr>
            <p:spPr>
              <a:xfrm>
                <a:off x="8116961" y="3765488"/>
                <a:ext cx="46076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T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92CE5A9-4447-1748-8AB5-9413C9DB9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961" y="3765488"/>
                <a:ext cx="46076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E192BA3-2E23-6345-A718-C69904E1F207}"/>
                  </a:ext>
                </a:extLst>
              </p:cNvPr>
              <p:cNvSpPr txBox="1"/>
              <p:nvPr/>
            </p:nvSpPr>
            <p:spPr>
              <a:xfrm rot="16200000">
                <a:off x="6200661" y="2223583"/>
                <a:ext cx="91371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T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E192BA3-2E23-6345-A718-C69904E1F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00661" y="2223583"/>
                <a:ext cx="913712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130B85BB-F7C7-CFE5-42AB-5A63041574C5}"/>
              </a:ext>
            </a:extLst>
          </p:cNvPr>
          <p:cNvCxnSpPr>
            <a:cxnSpLocks/>
          </p:cNvCxnSpPr>
          <p:nvPr/>
        </p:nvCxnSpPr>
        <p:spPr>
          <a:xfrm>
            <a:off x="4651288" y="2445374"/>
            <a:ext cx="16944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9EF574F8-25D2-E21D-37D2-110377DFEC7B}"/>
              </a:ext>
            </a:extLst>
          </p:cNvPr>
          <p:cNvSpPr txBox="1"/>
          <p:nvPr/>
        </p:nvSpPr>
        <p:spPr>
          <a:xfrm>
            <a:off x="4651288" y="2112613"/>
            <a:ext cx="22035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it-IT" sz="1400" b="1" dirty="0"/>
              <a:t>Feature engineering</a:t>
            </a:r>
          </a:p>
        </p:txBody>
      </p:sp>
      <p:sp>
        <p:nvSpPr>
          <p:cNvPr id="59" name="object 136">
            <a:extLst>
              <a:ext uri="{FF2B5EF4-FFF2-40B4-BE49-F238E27FC236}">
                <a16:creationId xmlns:a16="http://schemas.microsoft.com/office/drawing/2014/main" id="{C5724233-E832-099A-76B9-E14E5A386992}"/>
              </a:ext>
            </a:extLst>
          </p:cNvPr>
          <p:cNvSpPr txBox="1"/>
          <p:nvPr/>
        </p:nvSpPr>
        <p:spPr>
          <a:xfrm>
            <a:off x="1696717" y="4433600"/>
            <a:ext cx="8921942" cy="451662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133350">
              <a:lnSpc>
                <a:spcPct val="126699"/>
              </a:lnSpc>
              <a:spcBef>
                <a:spcPts val="550"/>
              </a:spcBef>
            </a:pPr>
            <a:r>
              <a:rPr sz="2400" spc="-135" dirty="0">
                <a:cs typeface="Trebuchet MS"/>
              </a:rPr>
              <a:t>F</a:t>
            </a:r>
            <a:r>
              <a:rPr sz="2400" spc="-80" dirty="0">
                <a:cs typeface="Trebuchet MS"/>
              </a:rPr>
              <a:t>i</a:t>
            </a:r>
            <a:r>
              <a:rPr sz="2400" spc="20" dirty="0">
                <a:cs typeface="Trebuchet MS"/>
              </a:rPr>
              <a:t>n</a:t>
            </a:r>
            <a:r>
              <a:rPr sz="2400" spc="10" dirty="0">
                <a:cs typeface="Trebuchet MS"/>
              </a:rPr>
              <a:t>d</a:t>
            </a:r>
            <a:r>
              <a:rPr sz="2400" spc="-125" dirty="0">
                <a:cs typeface="Trebuchet MS"/>
              </a:rPr>
              <a:t>i</a:t>
            </a:r>
            <a:r>
              <a:rPr sz="2400" spc="85" dirty="0">
                <a:cs typeface="Trebuchet MS"/>
              </a:rPr>
              <a:t>n</a:t>
            </a:r>
            <a:r>
              <a:rPr sz="2400" spc="75" dirty="0">
                <a:cs typeface="Trebuchet MS"/>
              </a:rPr>
              <a:t>g</a:t>
            </a:r>
            <a:r>
              <a:rPr sz="2400" spc="-215" dirty="0">
                <a:cs typeface="Trebuchet MS"/>
              </a:rPr>
              <a:t> </a:t>
            </a:r>
            <a:r>
              <a:rPr sz="2400" spc="130" dirty="0">
                <a:cs typeface="Trebuchet MS"/>
              </a:rPr>
              <a:t>g</a:t>
            </a:r>
            <a:r>
              <a:rPr sz="2400" spc="15" dirty="0">
                <a:cs typeface="Trebuchet MS"/>
              </a:rPr>
              <a:t>ood</a:t>
            </a:r>
            <a:r>
              <a:rPr sz="2400" spc="-215" dirty="0">
                <a:cs typeface="Trebuchet MS"/>
              </a:rPr>
              <a:t> </a:t>
            </a:r>
            <a:r>
              <a:rPr sz="2400" spc="-195" dirty="0">
                <a:cs typeface="Trebuchet MS"/>
              </a:rPr>
              <a:t>f</a:t>
            </a:r>
            <a:r>
              <a:rPr sz="2400" spc="-114" dirty="0">
                <a:cs typeface="Trebuchet MS"/>
              </a:rPr>
              <a:t>e</a:t>
            </a:r>
            <a:r>
              <a:rPr sz="2400" spc="-75" dirty="0">
                <a:cs typeface="Trebuchet MS"/>
              </a:rPr>
              <a:t>at</a:t>
            </a:r>
            <a:r>
              <a:rPr sz="2400" spc="-95" dirty="0">
                <a:cs typeface="Trebuchet MS"/>
              </a:rPr>
              <a:t>u</a:t>
            </a:r>
            <a:r>
              <a:rPr sz="2400" spc="-150" dirty="0">
                <a:cs typeface="Trebuchet MS"/>
              </a:rPr>
              <a:t>r</a:t>
            </a:r>
            <a:r>
              <a:rPr sz="2400" spc="-114" dirty="0">
                <a:cs typeface="Trebuchet MS"/>
              </a:rPr>
              <a:t>e</a:t>
            </a:r>
            <a:r>
              <a:rPr sz="2400" spc="-25" dirty="0">
                <a:cs typeface="Trebuchet MS"/>
              </a:rPr>
              <a:t>s</a:t>
            </a:r>
            <a:r>
              <a:rPr sz="2400" spc="-215" dirty="0">
                <a:cs typeface="Trebuchet MS"/>
              </a:rPr>
              <a:t> </a:t>
            </a:r>
            <a:r>
              <a:rPr sz="2400" spc="-120" dirty="0">
                <a:cs typeface="Trebuchet MS"/>
              </a:rPr>
              <a:t>(a</a:t>
            </a:r>
            <a:r>
              <a:rPr sz="2400" spc="-150" dirty="0">
                <a:cs typeface="Trebuchet MS"/>
              </a:rPr>
              <a:t>k</a:t>
            </a:r>
            <a:r>
              <a:rPr sz="2400" spc="-75" dirty="0">
                <a:cs typeface="Trebuchet MS"/>
              </a:rPr>
              <a:t>a  </a:t>
            </a:r>
            <a:r>
              <a:rPr sz="3600" spc="-232" baseline="2314" dirty="0">
                <a:cs typeface="Trebuchet MS"/>
              </a:rPr>
              <a:t>fe</a:t>
            </a:r>
            <a:r>
              <a:rPr sz="3600" spc="-150" baseline="2314" dirty="0">
                <a:cs typeface="Trebuchet MS"/>
              </a:rPr>
              <a:t>a</a:t>
            </a:r>
            <a:r>
              <a:rPr sz="3600" spc="-232" baseline="2314" dirty="0">
                <a:cs typeface="Trebuchet MS"/>
              </a:rPr>
              <a:t>t</a:t>
            </a:r>
            <a:r>
              <a:rPr sz="3600" spc="15" baseline="2314" dirty="0">
                <a:cs typeface="Trebuchet MS"/>
              </a:rPr>
              <a:t>u</a:t>
            </a:r>
            <a:r>
              <a:rPr sz="3600" spc="-225" baseline="2314" dirty="0">
                <a:cs typeface="Trebuchet MS"/>
              </a:rPr>
              <a:t>r</a:t>
            </a:r>
            <a:r>
              <a:rPr sz="3600" spc="-165" baseline="2314" dirty="0">
                <a:cs typeface="Trebuchet MS"/>
              </a:rPr>
              <a:t>e</a:t>
            </a:r>
            <a:r>
              <a:rPr sz="3600" spc="-322" baseline="2314" dirty="0">
                <a:cs typeface="Trebuchet MS"/>
              </a:rPr>
              <a:t> </a:t>
            </a:r>
            <a:r>
              <a:rPr sz="3600" spc="-172" baseline="2314" dirty="0">
                <a:cs typeface="Trebuchet MS"/>
              </a:rPr>
              <a:t>e</a:t>
            </a:r>
            <a:r>
              <a:rPr sz="3600" spc="37" baseline="2314" dirty="0">
                <a:cs typeface="Trebuchet MS"/>
              </a:rPr>
              <a:t>n</a:t>
            </a:r>
            <a:r>
              <a:rPr sz="3600" spc="195" baseline="2314" dirty="0">
                <a:cs typeface="Trebuchet MS"/>
              </a:rPr>
              <a:t>g</a:t>
            </a:r>
            <a:r>
              <a:rPr sz="3600" spc="-187" baseline="2314" dirty="0">
                <a:cs typeface="Trebuchet MS"/>
              </a:rPr>
              <a:t>i</a:t>
            </a:r>
            <a:r>
              <a:rPr sz="3600" spc="37" baseline="2314" dirty="0">
                <a:cs typeface="Trebuchet MS"/>
              </a:rPr>
              <a:t>n</a:t>
            </a:r>
            <a:r>
              <a:rPr sz="3600" spc="-172" baseline="2314" dirty="0">
                <a:cs typeface="Trebuchet MS"/>
              </a:rPr>
              <a:t>ee</a:t>
            </a:r>
            <a:r>
              <a:rPr sz="3600" spc="-225" baseline="2314" dirty="0">
                <a:cs typeface="Trebuchet MS"/>
              </a:rPr>
              <a:t>r</a:t>
            </a:r>
            <a:r>
              <a:rPr sz="3600" spc="-187" baseline="2314" dirty="0">
                <a:cs typeface="Trebuchet MS"/>
              </a:rPr>
              <a:t>i</a:t>
            </a:r>
            <a:r>
              <a:rPr sz="3600" spc="37" baseline="2314" dirty="0">
                <a:cs typeface="Trebuchet MS"/>
              </a:rPr>
              <a:t>n</a:t>
            </a:r>
            <a:r>
              <a:rPr sz="3600" spc="195" baseline="2314" dirty="0">
                <a:cs typeface="Trebuchet MS"/>
              </a:rPr>
              <a:t>g</a:t>
            </a:r>
            <a:r>
              <a:rPr sz="3600" spc="-300" baseline="2314" dirty="0">
                <a:cs typeface="Trebuchet MS"/>
              </a:rPr>
              <a:t>)</a:t>
            </a:r>
            <a:r>
              <a:rPr sz="3600" spc="-307" baseline="2314" dirty="0">
                <a:cs typeface="Trebuchet MS"/>
              </a:rPr>
              <a:t> </a:t>
            </a:r>
            <a:r>
              <a:rPr sz="3600" spc="-187" baseline="2314" dirty="0">
                <a:cs typeface="Trebuchet MS"/>
              </a:rPr>
              <a:t>i</a:t>
            </a:r>
            <a:r>
              <a:rPr sz="3600" spc="-37" baseline="2314" dirty="0">
                <a:cs typeface="Trebuchet MS"/>
              </a:rPr>
              <a:t>s</a:t>
            </a:r>
            <a:r>
              <a:rPr sz="3600" spc="-322" baseline="2314" dirty="0">
                <a:cs typeface="Trebuchet MS"/>
              </a:rPr>
              <a:t> </a:t>
            </a:r>
            <a:r>
              <a:rPr sz="3600" spc="-157" baseline="2314" dirty="0">
                <a:cs typeface="Trebuchet MS"/>
              </a:rPr>
              <a:t>a</a:t>
            </a:r>
            <a:r>
              <a:rPr sz="3600" spc="-315" baseline="2314" dirty="0">
                <a:cs typeface="Trebuchet MS"/>
              </a:rPr>
              <a:t> </a:t>
            </a:r>
            <a:r>
              <a:rPr sz="2400" b="1" spc="-130" dirty="0">
                <a:solidFill>
                  <a:srgbClr val="005AAA"/>
                </a:solidFill>
                <a:cs typeface="Tahoma"/>
              </a:rPr>
              <a:t>h</a:t>
            </a:r>
            <a:r>
              <a:rPr sz="2400" b="1" spc="-65" dirty="0">
                <a:solidFill>
                  <a:srgbClr val="005AAA"/>
                </a:solidFill>
                <a:cs typeface="Tahoma"/>
              </a:rPr>
              <a:t>i</a:t>
            </a:r>
            <a:r>
              <a:rPr sz="2400" b="1" spc="-114" dirty="0">
                <a:solidFill>
                  <a:srgbClr val="005AAA"/>
                </a:solidFill>
                <a:cs typeface="Tahoma"/>
              </a:rPr>
              <a:t>g</a:t>
            </a:r>
            <a:r>
              <a:rPr sz="2400" b="1" spc="-130" dirty="0">
                <a:solidFill>
                  <a:srgbClr val="005AAA"/>
                </a:solidFill>
                <a:cs typeface="Tahoma"/>
              </a:rPr>
              <a:t>h</a:t>
            </a:r>
            <a:r>
              <a:rPr sz="2400" b="1" spc="-65" dirty="0">
                <a:solidFill>
                  <a:srgbClr val="005AAA"/>
                </a:solidFill>
                <a:cs typeface="Tahoma"/>
              </a:rPr>
              <a:t>l</a:t>
            </a:r>
            <a:r>
              <a:rPr sz="2400" b="1" spc="-85" dirty="0">
                <a:solidFill>
                  <a:srgbClr val="005AAA"/>
                </a:solidFill>
                <a:cs typeface="Tahoma"/>
              </a:rPr>
              <a:t>y  </a:t>
            </a:r>
            <a:r>
              <a:rPr sz="2400" b="1" spc="-114" dirty="0">
                <a:solidFill>
                  <a:srgbClr val="005AAA"/>
                </a:solidFill>
                <a:cs typeface="Tahoma"/>
              </a:rPr>
              <a:t>no</a:t>
            </a:r>
            <a:r>
              <a:rPr sz="2400" b="1" spc="-125" dirty="0">
                <a:solidFill>
                  <a:srgbClr val="005AAA"/>
                </a:solidFill>
                <a:cs typeface="Tahoma"/>
              </a:rPr>
              <a:t>n</a:t>
            </a:r>
            <a:r>
              <a:rPr sz="2400" b="1" spc="-265" dirty="0">
                <a:solidFill>
                  <a:srgbClr val="005AAA"/>
                </a:solidFill>
                <a:cs typeface="Tahoma"/>
              </a:rPr>
              <a:t>-</a:t>
            </a:r>
            <a:r>
              <a:rPr sz="2400" b="1" spc="-130" dirty="0">
                <a:solidFill>
                  <a:srgbClr val="005AAA"/>
                </a:solidFill>
                <a:cs typeface="Tahoma"/>
              </a:rPr>
              <a:t>tr</a:t>
            </a:r>
            <a:r>
              <a:rPr sz="2400" b="1" spc="-70" dirty="0">
                <a:solidFill>
                  <a:srgbClr val="005AAA"/>
                </a:solidFill>
                <a:cs typeface="Tahoma"/>
              </a:rPr>
              <a:t>i</a:t>
            </a:r>
            <a:r>
              <a:rPr sz="2400" b="1" spc="-120" dirty="0">
                <a:solidFill>
                  <a:srgbClr val="005AAA"/>
                </a:solidFill>
                <a:cs typeface="Tahoma"/>
              </a:rPr>
              <a:t>v</a:t>
            </a:r>
            <a:r>
              <a:rPr sz="2400" b="1" spc="-70" dirty="0">
                <a:solidFill>
                  <a:srgbClr val="005AAA"/>
                </a:solidFill>
                <a:cs typeface="Tahoma"/>
              </a:rPr>
              <a:t>i</a:t>
            </a:r>
            <a:r>
              <a:rPr sz="2400" b="1" spc="-170" dirty="0">
                <a:solidFill>
                  <a:srgbClr val="005AAA"/>
                </a:solidFill>
                <a:cs typeface="Tahoma"/>
              </a:rPr>
              <a:t>a</a:t>
            </a:r>
            <a:r>
              <a:rPr sz="2400" b="1" spc="-80" dirty="0">
                <a:solidFill>
                  <a:srgbClr val="005AAA"/>
                </a:solidFill>
                <a:cs typeface="Tahoma"/>
              </a:rPr>
              <a:t>l</a:t>
            </a:r>
            <a:r>
              <a:rPr sz="2400" b="1" spc="-215" dirty="0">
                <a:solidFill>
                  <a:srgbClr val="005AAA"/>
                </a:solidFill>
                <a:cs typeface="Tahoma"/>
              </a:rPr>
              <a:t> </a:t>
            </a:r>
            <a:r>
              <a:rPr sz="2400" b="1" spc="-170" dirty="0">
                <a:solidFill>
                  <a:srgbClr val="005AAA"/>
                </a:solidFill>
                <a:cs typeface="Tahoma"/>
              </a:rPr>
              <a:t>tas</a:t>
            </a:r>
            <a:r>
              <a:rPr sz="2400" b="1" spc="-150" dirty="0">
                <a:solidFill>
                  <a:srgbClr val="005AAA"/>
                </a:solidFill>
                <a:cs typeface="Tahoma"/>
              </a:rPr>
              <a:t>k</a:t>
            </a:r>
            <a:endParaRPr sz="2400" dirty="0">
              <a:cs typeface="Tahoma"/>
            </a:endParaRPr>
          </a:p>
        </p:txBody>
      </p:sp>
      <p:sp>
        <p:nvSpPr>
          <p:cNvPr id="62" name="object 136">
            <a:extLst>
              <a:ext uri="{FF2B5EF4-FFF2-40B4-BE49-F238E27FC236}">
                <a16:creationId xmlns:a16="http://schemas.microsoft.com/office/drawing/2014/main" id="{CA2CC1D9-8D5B-4570-E6C9-1F019CF32952}"/>
              </a:ext>
            </a:extLst>
          </p:cNvPr>
          <p:cNvSpPr txBox="1"/>
          <p:nvPr/>
        </p:nvSpPr>
        <p:spPr>
          <a:xfrm>
            <a:off x="4175843" y="5165583"/>
            <a:ext cx="3877082" cy="66819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26699"/>
              </a:lnSpc>
              <a:spcBef>
                <a:spcPts val="145"/>
              </a:spcBef>
            </a:pPr>
            <a:r>
              <a:rPr lang="it-IT" sz="3600" spc="-125" dirty="0">
                <a:cs typeface="Trebuchet MS"/>
              </a:rPr>
              <a:t>Can </a:t>
            </a:r>
            <a:r>
              <a:rPr lang="it-IT" sz="3600" spc="-125" dirty="0" err="1">
                <a:cs typeface="Trebuchet MS"/>
              </a:rPr>
              <a:t>we</a:t>
            </a:r>
            <a:r>
              <a:rPr lang="it-IT" sz="3600" spc="-125" dirty="0">
                <a:cs typeface="Trebuchet MS"/>
              </a:rPr>
              <a:t> </a:t>
            </a:r>
            <a:r>
              <a:rPr lang="it-IT" sz="3600" spc="-125" dirty="0" err="1">
                <a:cs typeface="Trebuchet MS"/>
              </a:rPr>
              <a:t>automate</a:t>
            </a:r>
            <a:r>
              <a:rPr lang="it-IT" sz="3600" spc="-125" dirty="0">
                <a:cs typeface="Trebuchet MS"/>
              </a:rPr>
              <a:t> </a:t>
            </a:r>
            <a:r>
              <a:rPr lang="it-IT" sz="3600" spc="-125" dirty="0" err="1">
                <a:cs typeface="Trebuchet MS"/>
              </a:rPr>
              <a:t>it</a:t>
            </a:r>
            <a:r>
              <a:rPr lang="it-IT" sz="3600" spc="-125" dirty="0">
                <a:cs typeface="Trebuchet MS"/>
              </a:rPr>
              <a:t>?</a:t>
            </a:r>
            <a:endParaRPr sz="36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7522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44" y="50291"/>
            <a:ext cx="57429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5" dirty="0">
                <a:solidFill>
                  <a:srgbClr val="005AAA"/>
                </a:solidFill>
              </a:rPr>
              <a:t>I</a:t>
            </a:r>
            <a:r>
              <a:rPr sz="4400" spc="-95" dirty="0">
                <a:solidFill>
                  <a:srgbClr val="005AAA"/>
                </a:solidFill>
              </a:rPr>
              <a:t>d</a:t>
            </a:r>
            <a:r>
              <a:rPr sz="4400" spc="-210" dirty="0">
                <a:solidFill>
                  <a:srgbClr val="005AAA"/>
                </a:solidFill>
              </a:rPr>
              <a:t>e</a:t>
            </a:r>
            <a:r>
              <a:rPr sz="4400" spc="-195" dirty="0">
                <a:solidFill>
                  <a:srgbClr val="005AAA"/>
                </a:solidFill>
              </a:rPr>
              <a:t>a</a:t>
            </a:r>
            <a:r>
              <a:rPr sz="4400" spc="-705" dirty="0">
                <a:solidFill>
                  <a:srgbClr val="005AAA"/>
                </a:solidFill>
              </a:rPr>
              <a:t>:</a:t>
            </a:r>
            <a:r>
              <a:rPr sz="4400" spc="-385" dirty="0">
                <a:solidFill>
                  <a:srgbClr val="005AAA"/>
                </a:solidFill>
              </a:rPr>
              <a:t> </a:t>
            </a:r>
            <a:r>
              <a:rPr sz="4400" spc="-195" dirty="0">
                <a:solidFill>
                  <a:srgbClr val="005AAA"/>
                </a:solidFill>
              </a:rPr>
              <a:t>a</a:t>
            </a:r>
            <a:r>
              <a:rPr sz="4400" spc="35" dirty="0">
                <a:solidFill>
                  <a:srgbClr val="005AAA"/>
                </a:solidFill>
              </a:rPr>
              <a:t>d</a:t>
            </a:r>
            <a:r>
              <a:rPr sz="4400" spc="30" dirty="0">
                <a:solidFill>
                  <a:srgbClr val="005AAA"/>
                </a:solidFill>
              </a:rPr>
              <a:t>d</a:t>
            </a:r>
            <a:r>
              <a:rPr sz="4400" spc="-380" dirty="0">
                <a:solidFill>
                  <a:srgbClr val="005AAA"/>
                </a:solidFill>
              </a:rPr>
              <a:t> </a:t>
            </a:r>
            <a:r>
              <a:rPr sz="4400" spc="-195" dirty="0">
                <a:solidFill>
                  <a:srgbClr val="005AAA"/>
                </a:solidFill>
              </a:rPr>
              <a:t>a</a:t>
            </a:r>
            <a:r>
              <a:rPr sz="4400" spc="25" dirty="0">
                <a:solidFill>
                  <a:srgbClr val="005AAA"/>
                </a:solidFill>
              </a:rPr>
              <a:t>n</a:t>
            </a:r>
            <a:r>
              <a:rPr sz="4400" spc="-140" dirty="0">
                <a:solidFill>
                  <a:srgbClr val="005AAA"/>
                </a:solidFill>
              </a:rPr>
              <a:t>o</a:t>
            </a:r>
            <a:r>
              <a:rPr sz="4400" spc="-95" dirty="0">
                <a:solidFill>
                  <a:srgbClr val="005AAA"/>
                </a:solidFill>
              </a:rPr>
              <a:t>t</a:t>
            </a:r>
            <a:r>
              <a:rPr sz="4400" spc="25" dirty="0">
                <a:solidFill>
                  <a:srgbClr val="005AAA"/>
                </a:solidFill>
              </a:rPr>
              <a:t>h</a:t>
            </a:r>
            <a:r>
              <a:rPr sz="4400" spc="-210" dirty="0">
                <a:solidFill>
                  <a:srgbClr val="005AAA"/>
                </a:solidFill>
              </a:rPr>
              <a:t>e</a:t>
            </a:r>
            <a:r>
              <a:rPr sz="4400" spc="-275" dirty="0">
                <a:solidFill>
                  <a:srgbClr val="005AAA"/>
                </a:solidFill>
              </a:rPr>
              <a:t>r</a:t>
            </a:r>
            <a:r>
              <a:rPr sz="4400" spc="-390" dirty="0">
                <a:solidFill>
                  <a:srgbClr val="005AAA"/>
                </a:solidFill>
              </a:rPr>
              <a:t> </a:t>
            </a:r>
            <a:r>
              <a:rPr sz="4400" spc="20" dirty="0">
                <a:solidFill>
                  <a:srgbClr val="005AAA"/>
                </a:solidFill>
              </a:rPr>
              <a:t>m</a:t>
            </a:r>
            <a:r>
              <a:rPr sz="4400" spc="35" dirty="0">
                <a:solidFill>
                  <a:srgbClr val="005AAA"/>
                </a:solidFill>
              </a:rPr>
              <a:t>o</a:t>
            </a:r>
            <a:r>
              <a:rPr sz="4400" spc="45" dirty="0">
                <a:solidFill>
                  <a:srgbClr val="005AAA"/>
                </a:solidFill>
              </a:rPr>
              <a:t>d</a:t>
            </a:r>
            <a:r>
              <a:rPr sz="4400" spc="-210" dirty="0">
                <a:solidFill>
                  <a:srgbClr val="005AAA"/>
                </a:solidFill>
              </a:rPr>
              <a:t>e</a:t>
            </a:r>
            <a:r>
              <a:rPr sz="4400" spc="-260" dirty="0">
                <a:solidFill>
                  <a:srgbClr val="005AAA"/>
                </a:solidFill>
              </a:rPr>
              <a:t>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42436" y="4939400"/>
            <a:ext cx="1555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80" dirty="0">
                <a:solidFill>
                  <a:srgbClr val="005AAA"/>
                </a:solidFill>
                <a:latin typeface="Yu Gothic UI"/>
                <a:cs typeface="Yu Gothic UI"/>
              </a:rPr>
              <a:t>▶</a:t>
            </a:r>
            <a:endParaRPr sz="1700">
              <a:latin typeface="Yu Gothic UI"/>
              <a:cs typeface="Yu Gothic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286" y="4874883"/>
            <a:ext cx="2510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cs typeface="Trebuchet MS"/>
              </a:rPr>
              <a:t>A</a:t>
            </a:r>
            <a:r>
              <a:rPr sz="2400" spc="25" dirty="0">
                <a:cs typeface="Trebuchet MS"/>
              </a:rPr>
              <a:t>d</a:t>
            </a:r>
            <a:r>
              <a:rPr sz="2400" spc="15" dirty="0">
                <a:cs typeface="Trebuchet MS"/>
              </a:rPr>
              <a:t>d</a:t>
            </a:r>
            <a:r>
              <a:rPr sz="2400" spc="-215" dirty="0">
                <a:cs typeface="Trebuchet MS"/>
              </a:rPr>
              <a:t> </a:t>
            </a:r>
            <a:r>
              <a:rPr sz="2400" spc="-15" dirty="0">
                <a:cs typeface="Trebuchet MS"/>
              </a:rPr>
              <a:t>an</a:t>
            </a:r>
            <a:r>
              <a:rPr sz="2400" spc="-30" dirty="0">
                <a:cs typeface="Trebuchet MS"/>
              </a:rPr>
              <a:t>o</a:t>
            </a:r>
            <a:r>
              <a:rPr sz="2400" spc="-75" dirty="0">
                <a:cs typeface="Trebuchet MS"/>
              </a:rPr>
              <a:t>th</a:t>
            </a:r>
            <a:r>
              <a:rPr sz="2400" spc="-95" dirty="0">
                <a:cs typeface="Trebuchet MS"/>
              </a:rPr>
              <a:t>e</a:t>
            </a:r>
            <a:r>
              <a:rPr sz="2400" spc="-150" dirty="0">
                <a:cs typeface="Trebuchet MS"/>
              </a:rPr>
              <a:t>r</a:t>
            </a:r>
            <a:r>
              <a:rPr sz="2400" spc="-210" dirty="0">
                <a:cs typeface="Trebuchet MS"/>
              </a:rPr>
              <a:t> </a:t>
            </a:r>
            <a:r>
              <a:rPr sz="2400" dirty="0">
                <a:cs typeface="Trebuchet MS"/>
              </a:rPr>
              <a:t>m</a:t>
            </a:r>
            <a:r>
              <a:rPr sz="2400" spc="15" dirty="0">
                <a:cs typeface="Trebuchet MS"/>
              </a:rPr>
              <a:t>o</a:t>
            </a:r>
            <a:r>
              <a:rPr sz="2400" spc="10" dirty="0">
                <a:cs typeface="Trebuchet MS"/>
              </a:rPr>
              <a:t>d</a:t>
            </a:r>
            <a:r>
              <a:rPr sz="2400" spc="-114" dirty="0">
                <a:cs typeface="Trebuchet MS"/>
              </a:rPr>
              <a:t>e</a:t>
            </a:r>
            <a:r>
              <a:rPr sz="2400" spc="-145" dirty="0">
                <a:cs typeface="Trebuchet MS"/>
              </a:rPr>
              <a:t>l</a:t>
            </a:r>
            <a:endParaRPr sz="2400" dirty="0"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87095" y="1254399"/>
            <a:ext cx="1355090" cy="3387090"/>
          </a:xfrm>
          <a:prstGeom prst="rect">
            <a:avLst/>
          </a:prstGeom>
          <a:solidFill>
            <a:srgbClr val="BBDFFF"/>
          </a:solidFill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marL="200025" marR="192405" indent="20320">
              <a:lnSpc>
                <a:spcPts val="3290"/>
              </a:lnSpc>
              <a:spcBef>
                <a:spcPts val="2460"/>
              </a:spcBef>
            </a:pPr>
            <a:r>
              <a:rPr sz="2800" spc="-110" dirty="0">
                <a:latin typeface="Trebuchet MS"/>
                <a:cs typeface="Trebuchet MS"/>
              </a:rPr>
              <a:t>Linear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m</a:t>
            </a:r>
            <a:r>
              <a:rPr sz="2800" spc="10" dirty="0">
                <a:latin typeface="Trebuchet MS"/>
                <a:cs typeface="Trebuchet MS"/>
              </a:rPr>
              <a:t>od</a:t>
            </a:r>
            <a:r>
              <a:rPr sz="2800" spc="-130" dirty="0">
                <a:latin typeface="Trebuchet MS"/>
                <a:cs typeface="Trebuchet MS"/>
              </a:rPr>
              <a:t>e</a:t>
            </a:r>
            <a:r>
              <a:rPr sz="2800" spc="-165" dirty="0">
                <a:latin typeface="Trebuchet MS"/>
                <a:cs typeface="Trebuchet MS"/>
              </a:rPr>
              <a:t>l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41763" y="2076273"/>
            <a:ext cx="2149475" cy="1743075"/>
            <a:chOff x="8741763" y="2076273"/>
            <a:chExt cx="2149475" cy="1743075"/>
          </a:xfrm>
        </p:grpSpPr>
        <p:sp>
          <p:nvSpPr>
            <p:cNvPr id="7" name="object 7"/>
            <p:cNvSpPr/>
            <p:nvPr/>
          </p:nvSpPr>
          <p:spPr>
            <a:xfrm>
              <a:off x="8741763" y="2890582"/>
              <a:ext cx="416559" cy="114300"/>
            </a:xfrm>
            <a:custGeom>
              <a:avLst/>
              <a:gdLst/>
              <a:ahLst/>
              <a:cxnLst/>
              <a:rect l="l" t="t" r="r" b="b"/>
              <a:pathLst>
                <a:path w="416559" h="114300">
                  <a:moveTo>
                    <a:pt x="301777" y="0"/>
                  </a:moveTo>
                  <a:lnTo>
                    <a:pt x="301776" y="114300"/>
                  </a:lnTo>
                  <a:lnTo>
                    <a:pt x="377977" y="76200"/>
                  </a:lnTo>
                  <a:lnTo>
                    <a:pt x="320826" y="76200"/>
                  </a:lnTo>
                  <a:lnTo>
                    <a:pt x="320826" y="38100"/>
                  </a:lnTo>
                  <a:lnTo>
                    <a:pt x="377974" y="38100"/>
                  </a:lnTo>
                  <a:lnTo>
                    <a:pt x="301777" y="0"/>
                  </a:lnTo>
                  <a:close/>
                </a:path>
                <a:path w="416559" h="114300">
                  <a:moveTo>
                    <a:pt x="301776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01776" y="76200"/>
                  </a:lnTo>
                  <a:lnTo>
                    <a:pt x="301776" y="38100"/>
                  </a:lnTo>
                  <a:close/>
                </a:path>
                <a:path w="416559" h="114300">
                  <a:moveTo>
                    <a:pt x="377974" y="38100"/>
                  </a:moveTo>
                  <a:lnTo>
                    <a:pt x="320826" y="38100"/>
                  </a:lnTo>
                  <a:lnTo>
                    <a:pt x="320826" y="76200"/>
                  </a:lnTo>
                  <a:lnTo>
                    <a:pt x="377977" y="76200"/>
                  </a:lnTo>
                  <a:lnTo>
                    <a:pt x="416076" y="57151"/>
                  </a:lnTo>
                  <a:lnTo>
                    <a:pt x="37797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57840" y="2085798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861933" y="0"/>
                  </a:moveTo>
                  <a:lnTo>
                    <a:pt x="813022" y="1364"/>
                  </a:lnTo>
                  <a:lnTo>
                    <a:pt x="764827" y="5409"/>
                  </a:lnTo>
                  <a:lnTo>
                    <a:pt x="717420" y="12061"/>
                  </a:lnTo>
                  <a:lnTo>
                    <a:pt x="670875" y="21249"/>
                  </a:lnTo>
                  <a:lnTo>
                    <a:pt x="625263" y="32898"/>
                  </a:lnTo>
                  <a:lnTo>
                    <a:pt x="580659" y="46937"/>
                  </a:lnTo>
                  <a:lnTo>
                    <a:pt x="537134" y="63292"/>
                  </a:lnTo>
                  <a:lnTo>
                    <a:pt x="494761" y="81891"/>
                  </a:lnTo>
                  <a:lnTo>
                    <a:pt x="453614" y="102662"/>
                  </a:lnTo>
                  <a:lnTo>
                    <a:pt x="413764" y="125530"/>
                  </a:lnTo>
                  <a:lnTo>
                    <a:pt x="375286" y="150424"/>
                  </a:lnTo>
                  <a:lnTo>
                    <a:pt x="338250" y="177271"/>
                  </a:lnTo>
                  <a:lnTo>
                    <a:pt x="302731" y="205998"/>
                  </a:lnTo>
                  <a:lnTo>
                    <a:pt x="268801" y="236532"/>
                  </a:lnTo>
                  <a:lnTo>
                    <a:pt x="236532" y="268801"/>
                  </a:lnTo>
                  <a:lnTo>
                    <a:pt x="205998" y="302731"/>
                  </a:lnTo>
                  <a:lnTo>
                    <a:pt x="177271" y="338250"/>
                  </a:lnTo>
                  <a:lnTo>
                    <a:pt x="150424" y="375286"/>
                  </a:lnTo>
                  <a:lnTo>
                    <a:pt x="125530" y="413764"/>
                  </a:lnTo>
                  <a:lnTo>
                    <a:pt x="102662" y="453614"/>
                  </a:lnTo>
                  <a:lnTo>
                    <a:pt x="81891" y="494761"/>
                  </a:lnTo>
                  <a:lnTo>
                    <a:pt x="63292" y="537134"/>
                  </a:lnTo>
                  <a:lnTo>
                    <a:pt x="46937" y="580659"/>
                  </a:lnTo>
                  <a:lnTo>
                    <a:pt x="32898" y="625263"/>
                  </a:lnTo>
                  <a:lnTo>
                    <a:pt x="21249" y="670875"/>
                  </a:lnTo>
                  <a:lnTo>
                    <a:pt x="12061" y="717420"/>
                  </a:lnTo>
                  <a:lnTo>
                    <a:pt x="5409" y="764827"/>
                  </a:lnTo>
                  <a:lnTo>
                    <a:pt x="1364" y="813022"/>
                  </a:lnTo>
                  <a:lnTo>
                    <a:pt x="0" y="861933"/>
                  </a:lnTo>
                  <a:lnTo>
                    <a:pt x="1364" y="910844"/>
                  </a:lnTo>
                  <a:lnTo>
                    <a:pt x="5409" y="959040"/>
                  </a:lnTo>
                  <a:lnTo>
                    <a:pt x="12061" y="1006447"/>
                  </a:lnTo>
                  <a:lnTo>
                    <a:pt x="21249" y="1052992"/>
                  </a:lnTo>
                  <a:lnTo>
                    <a:pt x="32898" y="1098603"/>
                  </a:lnTo>
                  <a:lnTo>
                    <a:pt x="46937" y="1143208"/>
                  </a:lnTo>
                  <a:lnTo>
                    <a:pt x="63292" y="1186733"/>
                  </a:lnTo>
                  <a:lnTo>
                    <a:pt x="81891" y="1229105"/>
                  </a:lnTo>
                  <a:lnTo>
                    <a:pt x="102662" y="1270253"/>
                  </a:lnTo>
                  <a:lnTo>
                    <a:pt x="125530" y="1310102"/>
                  </a:lnTo>
                  <a:lnTo>
                    <a:pt x="150424" y="1348581"/>
                  </a:lnTo>
                  <a:lnTo>
                    <a:pt x="177271" y="1385616"/>
                  </a:lnTo>
                  <a:lnTo>
                    <a:pt x="205998" y="1421136"/>
                  </a:lnTo>
                  <a:lnTo>
                    <a:pt x="236532" y="1455066"/>
                  </a:lnTo>
                  <a:lnTo>
                    <a:pt x="268801" y="1487334"/>
                  </a:lnTo>
                  <a:lnTo>
                    <a:pt x="302731" y="1517869"/>
                  </a:lnTo>
                  <a:lnTo>
                    <a:pt x="338250" y="1546595"/>
                  </a:lnTo>
                  <a:lnTo>
                    <a:pt x="375286" y="1573442"/>
                  </a:lnTo>
                  <a:lnTo>
                    <a:pt x="413764" y="1598336"/>
                  </a:lnTo>
                  <a:lnTo>
                    <a:pt x="453614" y="1621205"/>
                  </a:lnTo>
                  <a:lnTo>
                    <a:pt x="494761" y="1641975"/>
                  </a:lnTo>
                  <a:lnTo>
                    <a:pt x="537134" y="1660574"/>
                  </a:lnTo>
                  <a:lnTo>
                    <a:pt x="580659" y="1676930"/>
                  </a:lnTo>
                  <a:lnTo>
                    <a:pt x="625263" y="1690968"/>
                  </a:lnTo>
                  <a:lnTo>
                    <a:pt x="670875" y="1702618"/>
                  </a:lnTo>
                  <a:lnTo>
                    <a:pt x="717420" y="1711805"/>
                  </a:lnTo>
                  <a:lnTo>
                    <a:pt x="764827" y="1718458"/>
                  </a:lnTo>
                  <a:lnTo>
                    <a:pt x="813022" y="1722503"/>
                  </a:lnTo>
                  <a:lnTo>
                    <a:pt x="861933" y="1723867"/>
                  </a:lnTo>
                  <a:lnTo>
                    <a:pt x="910844" y="1722503"/>
                  </a:lnTo>
                  <a:lnTo>
                    <a:pt x="959040" y="1718458"/>
                  </a:lnTo>
                  <a:lnTo>
                    <a:pt x="1006447" y="1711805"/>
                  </a:lnTo>
                  <a:lnTo>
                    <a:pt x="1052992" y="1702618"/>
                  </a:lnTo>
                  <a:lnTo>
                    <a:pt x="1098603" y="1690968"/>
                  </a:lnTo>
                  <a:lnTo>
                    <a:pt x="1143208" y="1676930"/>
                  </a:lnTo>
                  <a:lnTo>
                    <a:pt x="1186733" y="1660574"/>
                  </a:lnTo>
                  <a:lnTo>
                    <a:pt x="1229105" y="1641975"/>
                  </a:lnTo>
                  <a:lnTo>
                    <a:pt x="1270253" y="1621205"/>
                  </a:lnTo>
                  <a:lnTo>
                    <a:pt x="1310102" y="1598336"/>
                  </a:lnTo>
                  <a:lnTo>
                    <a:pt x="1348581" y="1573442"/>
                  </a:lnTo>
                  <a:lnTo>
                    <a:pt x="1385616" y="1546595"/>
                  </a:lnTo>
                  <a:lnTo>
                    <a:pt x="1421136" y="1517869"/>
                  </a:lnTo>
                  <a:lnTo>
                    <a:pt x="1455066" y="1487334"/>
                  </a:lnTo>
                  <a:lnTo>
                    <a:pt x="1487334" y="1455066"/>
                  </a:lnTo>
                  <a:lnTo>
                    <a:pt x="1517869" y="1421136"/>
                  </a:lnTo>
                  <a:lnTo>
                    <a:pt x="1546595" y="1385616"/>
                  </a:lnTo>
                  <a:lnTo>
                    <a:pt x="1573442" y="1348581"/>
                  </a:lnTo>
                  <a:lnTo>
                    <a:pt x="1598336" y="1310102"/>
                  </a:lnTo>
                  <a:lnTo>
                    <a:pt x="1621205" y="1270253"/>
                  </a:lnTo>
                  <a:lnTo>
                    <a:pt x="1641975" y="1229105"/>
                  </a:lnTo>
                  <a:lnTo>
                    <a:pt x="1660574" y="1186733"/>
                  </a:lnTo>
                  <a:lnTo>
                    <a:pt x="1676930" y="1143208"/>
                  </a:lnTo>
                  <a:lnTo>
                    <a:pt x="1690968" y="1098603"/>
                  </a:lnTo>
                  <a:lnTo>
                    <a:pt x="1702618" y="1052992"/>
                  </a:lnTo>
                  <a:lnTo>
                    <a:pt x="1711805" y="1006447"/>
                  </a:lnTo>
                  <a:lnTo>
                    <a:pt x="1718458" y="959040"/>
                  </a:lnTo>
                  <a:lnTo>
                    <a:pt x="1722503" y="910844"/>
                  </a:lnTo>
                  <a:lnTo>
                    <a:pt x="1723867" y="861933"/>
                  </a:lnTo>
                  <a:lnTo>
                    <a:pt x="1722503" y="813022"/>
                  </a:lnTo>
                  <a:lnTo>
                    <a:pt x="1718458" y="764827"/>
                  </a:lnTo>
                  <a:lnTo>
                    <a:pt x="1711805" y="717420"/>
                  </a:lnTo>
                  <a:lnTo>
                    <a:pt x="1702618" y="670875"/>
                  </a:lnTo>
                  <a:lnTo>
                    <a:pt x="1690968" y="625263"/>
                  </a:lnTo>
                  <a:lnTo>
                    <a:pt x="1676930" y="580659"/>
                  </a:lnTo>
                  <a:lnTo>
                    <a:pt x="1660574" y="537134"/>
                  </a:lnTo>
                  <a:lnTo>
                    <a:pt x="1641975" y="494761"/>
                  </a:lnTo>
                  <a:lnTo>
                    <a:pt x="1621205" y="453614"/>
                  </a:lnTo>
                  <a:lnTo>
                    <a:pt x="1598336" y="413764"/>
                  </a:lnTo>
                  <a:lnTo>
                    <a:pt x="1573442" y="375286"/>
                  </a:lnTo>
                  <a:lnTo>
                    <a:pt x="1546595" y="338250"/>
                  </a:lnTo>
                  <a:lnTo>
                    <a:pt x="1517869" y="302731"/>
                  </a:lnTo>
                  <a:lnTo>
                    <a:pt x="1487334" y="268801"/>
                  </a:lnTo>
                  <a:lnTo>
                    <a:pt x="1455066" y="236532"/>
                  </a:lnTo>
                  <a:lnTo>
                    <a:pt x="1421136" y="205998"/>
                  </a:lnTo>
                  <a:lnTo>
                    <a:pt x="1385616" y="177271"/>
                  </a:lnTo>
                  <a:lnTo>
                    <a:pt x="1348581" y="150424"/>
                  </a:lnTo>
                  <a:lnTo>
                    <a:pt x="1310102" y="125530"/>
                  </a:lnTo>
                  <a:lnTo>
                    <a:pt x="1270253" y="102662"/>
                  </a:lnTo>
                  <a:lnTo>
                    <a:pt x="1229105" y="81891"/>
                  </a:lnTo>
                  <a:lnTo>
                    <a:pt x="1186733" y="63292"/>
                  </a:lnTo>
                  <a:lnTo>
                    <a:pt x="1143208" y="46937"/>
                  </a:lnTo>
                  <a:lnTo>
                    <a:pt x="1098603" y="32898"/>
                  </a:lnTo>
                  <a:lnTo>
                    <a:pt x="1052992" y="21249"/>
                  </a:lnTo>
                  <a:lnTo>
                    <a:pt x="1006447" y="12061"/>
                  </a:lnTo>
                  <a:lnTo>
                    <a:pt x="959040" y="5409"/>
                  </a:lnTo>
                  <a:lnTo>
                    <a:pt x="910844" y="1364"/>
                  </a:lnTo>
                  <a:lnTo>
                    <a:pt x="861933" y="0"/>
                  </a:lnTo>
                  <a:close/>
                </a:path>
              </a:pathLst>
            </a:custGeom>
            <a:solidFill>
              <a:srgbClr val="005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57840" y="2085798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0" y="861934"/>
                  </a:moveTo>
                  <a:lnTo>
                    <a:pt x="1364" y="813022"/>
                  </a:lnTo>
                  <a:lnTo>
                    <a:pt x="5409" y="764827"/>
                  </a:lnTo>
                  <a:lnTo>
                    <a:pt x="12061" y="717420"/>
                  </a:lnTo>
                  <a:lnTo>
                    <a:pt x="21249" y="670875"/>
                  </a:lnTo>
                  <a:lnTo>
                    <a:pt x="32898" y="625263"/>
                  </a:lnTo>
                  <a:lnTo>
                    <a:pt x="46937" y="580659"/>
                  </a:lnTo>
                  <a:lnTo>
                    <a:pt x="63292" y="537134"/>
                  </a:lnTo>
                  <a:lnTo>
                    <a:pt x="81891" y="494761"/>
                  </a:lnTo>
                  <a:lnTo>
                    <a:pt x="102662" y="453614"/>
                  </a:lnTo>
                  <a:lnTo>
                    <a:pt x="125530" y="413764"/>
                  </a:lnTo>
                  <a:lnTo>
                    <a:pt x="150424" y="375286"/>
                  </a:lnTo>
                  <a:lnTo>
                    <a:pt x="177271" y="338250"/>
                  </a:lnTo>
                  <a:lnTo>
                    <a:pt x="205998" y="302731"/>
                  </a:lnTo>
                  <a:lnTo>
                    <a:pt x="236532" y="268801"/>
                  </a:lnTo>
                  <a:lnTo>
                    <a:pt x="268801" y="236532"/>
                  </a:lnTo>
                  <a:lnTo>
                    <a:pt x="302731" y="205998"/>
                  </a:lnTo>
                  <a:lnTo>
                    <a:pt x="338250" y="177271"/>
                  </a:lnTo>
                  <a:lnTo>
                    <a:pt x="375286" y="150424"/>
                  </a:lnTo>
                  <a:lnTo>
                    <a:pt x="413764" y="125530"/>
                  </a:lnTo>
                  <a:lnTo>
                    <a:pt x="453614" y="102662"/>
                  </a:lnTo>
                  <a:lnTo>
                    <a:pt x="494761" y="81891"/>
                  </a:lnTo>
                  <a:lnTo>
                    <a:pt x="537134" y="63292"/>
                  </a:lnTo>
                  <a:lnTo>
                    <a:pt x="580659" y="46937"/>
                  </a:lnTo>
                  <a:lnTo>
                    <a:pt x="625263" y="32898"/>
                  </a:lnTo>
                  <a:lnTo>
                    <a:pt x="670875" y="21249"/>
                  </a:lnTo>
                  <a:lnTo>
                    <a:pt x="717420" y="12061"/>
                  </a:lnTo>
                  <a:lnTo>
                    <a:pt x="764827" y="5409"/>
                  </a:lnTo>
                  <a:lnTo>
                    <a:pt x="813022" y="1364"/>
                  </a:lnTo>
                  <a:lnTo>
                    <a:pt x="861934" y="0"/>
                  </a:lnTo>
                  <a:lnTo>
                    <a:pt x="910845" y="1364"/>
                  </a:lnTo>
                  <a:lnTo>
                    <a:pt x="959040" y="5409"/>
                  </a:lnTo>
                  <a:lnTo>
                    <a:pt x="1006447" y="12061"/>
                  </a:lnTo>
                  <a:lnTo>
                    <a:pt x="1052992" y="21249"/>
                  </a:lnTo>
                  <a:lnTo>
                    <a:pt x="1098604" y="32898"/>
                  </a:lnTo>
                  <a:lnTo>
                    <a:pt x="1143208" y="46937"/>
                  </a:lnTo>
                  <a:lnTo>
                    <a:pt x="1186733" y="63292"/>
                  </a:lnTo>
                  <a:lnTo>
                    <a:pt x="1229106" y="81891"/>
                  </a:lnTo>
                  <a:lnTo>
                    <a:pt x="1270253" y="102662"/>
                  </a:lnTo>
                  <a:lnTo>
                    <a:pt x="1310103" y="125530"/>
                  </a:lnTo>
                  <a:lnTo>
                    <a:pt x="1348581" y="150424"/>
                  </a:lnTo>
                  <a:lnTo>
                    <a:pt x="1385617" y="177271"/>
                  </a:lnTo>
                  <a:lnTo>
                    <a:pt x="1421136" y="205998"/>
                  </a:lnTo>
                  <a:lnTo>
                    <a:pt x="1455066" y="236532"/>
                  </a:lnTo>
                  <a:lnTo>
                    <a:pt x="1487335" y="268801"/>
                  </a:lnTo>
                  <a:lnTo>
                    <a:pt x="1517869" y="302731"/>
                  </a:lnTo>
                  <a:lnTo>
                    <a:pt x="1546596" y="338250"/>
                  </a:lnTo>
                  <a:lnTo>
                    <a:pt x="1573443" y="375286"/>
                  </a:lnTo>
                  <a:lnTo>
                    <a:pt x="1598337" y="413764"/>
                  </a:lnTo>
                  <a:lnTo>
                    <a:pt x="1621205" y="453614"/>
                  </a:lnTo>
                  <a:lnTo>
                    <a:pt x="1641976" y="494761"/>
                  </a:lnTo>
                  <a:lnTo>
                    <a:pt x="1660575" y="537134"/>
                  </a:lnTo>
                  <a:lnTo>
                    <a:pt x="1676930" y="580659"/>
                  </a:lnTo>
                  <a:lnTo>
                    <a:pt x="1690969" y="625263"/>
                  </a:lnTo>
                  <a:lnTo>
                    <a:pt x="1702618" y="670875"/>
                  </a:lnTo>
                  <a:lnTo>
                    <a:pt x="1711806" y="717420"/>
                  </a:lnTo>
                  <a:lnTo>
                    <a:pt x="1718458" y="764827"/>
                  </a:lnTo>
                  <a:lnTo>
                    <a:pt x="1722503" y="813022"/>
                  </a:lnTo>
                  <a:lnTo>
                    <a:pt x="1723868" y="861934"/>
                  </a:lnTo>
                  <a:lnTo>
                    <a:pt x="1722503" y="910845"/>
                  </a:lnTo>
                  <a:lnTo>
                    <a:pt x="1718458" y="959040"/>
                  </a:lnTo>
                  <a:lnTo>
                    <a:pt x="1711806" y="1006447"/>
                  </a:lnTo>
                  <a:lnTo>
                    <a:pt x="1702618" y="1052992"/>
                  </a:lnTo>
                  <a:lnTo>
                    <a:pt x="1690969" y="1098604"/>
                  </a:lnTo>
                  <a:lnTo>
                    <a:pt x="1676930" y="1143208"/>
                  </a:lnTo>
                  <a:lnTo>
                    <a:pt x="1660575" y="1186733"/>
                  </a:lnTo>
                  <a:lnTo>
                    <a:pt x="1641976" y="1229106"/>
                  </a:lnTo>
                  <a:lnTo>
                    <a:pt x="1621205" y="1270253"/>
                  </a:lnTo>
                  <a:lnTo>
                    <a:pt x="1598337" y="1310103"/>
                  </a:lnTo>
                  <a:lnTo>
                    <a:pt x="1573443" y="1348581"/>
                  </a:lnTo>
                  <a:lnTo>
                    <a:pt x="1546596" y="1385617"/>
                  </a:lnTo>
                  <a:lnTo>
                    <a:pt x="1517869" y="1421136"/>
                  </a:lnTo>
                  <a:lnTo>
                    <a:pt x="1487335" y="1455066"/>
                  </a:lnTo>
                  <a:lnTo>
                    <a:pt x="1455066" y="1487335"/>
                  </a:lnTo>
                  <a:lnTo>
                    <a:pt x="1421136" y="1517869"/>
                  </a:lnTo>
                  <a:lnTo>
                    <a:pt x="1385617" y="1546596"/>
                  </a:lnTo>
                  <a:lnTo>
                    <a:pt x="1348581" y="1573443"/>
                  </a:lnTo>
                  <a:lnTo>
                    <a:pt x="1310103" y="1598337"/>
                  </a:lnTo>
                  <a:lnTo>
                    <a:pt x="1270253" y="1621205"/>
                  </a:lnTo>
                  <a:lnTo>
                    <a:pt x="1229106" y="1641976"/>
                  </a:lnTo>
                  <a:lnTo>
                    <a:pt x="1186733" y="1660575"/>
                  </a:lnTo>
                  <a:lnTo>
                    <a:pt x="1143208" y="1676930"/>
                  </a:lnTo>
                  <a:lnTo>
                    <a:pt x="1098604" y="1690969"/>
                  </a:lnTo>
                  <a:lnTo>
                    <a:pt x="1052992" y="1702618"/>
                  </a:lnTo>
                  <a:lnTo>
                    <a:pt x="1006447" y="1711806"/>
                  </a:lnTo>
                  <a:lnTo>
                    <a:pt x="959040" y="1718458"/>
                  </a:lnTo>
                  <a:lnTo>
                    <a:pt x="910845" y="1722503"/>
                  </a:lnTo>
                  <a:lnTo>
                    <a:pt x="861934" y="1723868"/>
                  </a:lnTo>
                  <a:lnTo>
                    <a:pt x="813022" y="1722503"/>
                  </a:lnTo>
                  <a:lnTo>
                    <a:pt x="764827" y="1718458"/>
                  </a:lnTo>
                  <a:lnTo>
                    <a:pt x="717420" y="1711806"/>
                  </a:lnTo>
                  <a:lnTo>
                    <a:pt x="670875" y="1702618"/>
                  </a:lnTo>
                  <a:lnTo>
                    <a:pt x="625263" y="1690969"/>
                  </a:lnTo>
                  <a:lnTo>
                    <a:pt x="580659" y="1676930"/>
                  </a:lnTo>
                  <a:lnTo>
                    <a:pt x="537134" y="1660575"/>
                  </a:lnTo>
                  <a:lnTo>
                    <a:pt x="494761" y="1641976"/>
                  </a:lnTo>
                  <a:lnTo>
                    <a:pt x="453614" y="1621205"/>
                  </a:lnTo>
                  <a:lnTo>
                    <a:pt x="413764" y="1598337"/>
                  </a:lnTo>
                  <a:lnTo>
                    <a:pt x="375286" y="1573443"/>
                  </a:lnTo>
                  <a:lnTo>
                    <a:pt x="338250" y="1546596"/>
                  </a:lnTo>
                  <a:lnTo>
                    <a:pt x="302731" y="1517869"/>
                  </a:lnTo>
                  <a:lnTo>
                    <a:pt x="268801" y="1487335"/>
                  </a:lnTo>
                  <a:lnTo>
                    <a:pt x="236532" y="1455066"/>
                  </a:lnTo>
                  <a:lnTo>
                    <a:pt x="205998" y="1421136"/>
                  </a:lnTo>
                  <a:lnTo>
                    <a:pt x="177271" y="1385617"/>
                  </a:lnTo>
                  <a:lnTo>
                    <a:pt x="150424" y="1348581"/>
                  </a:lnTo>
                  <a:lnTo>
                    <a:pt x="125530" y="1310103"/>
                  </a:lnTo>
                  <a:lnTo>
                    <a:pt x="102662" y="1270253"/>
                  </a:lnTo>
                  <a:lnTo>
                    <a:pt x="81891" y="1229106"/>
                  </a:lnTo>
                  <a:lnTo>
                    <a:pt x="63292" y="1186733"/>
                  </a:lnTo>
                  <a:lnTo>
                    <a:pt x="46937" y="1143208"/>
                  </a:lnTo>
                  <a:lnTo>
                    <a:pt x="32898" y="1098604"/>
                  </a:lnTo>
                  <a:lnTo>
                    <a:pt x="21249" y="1052992"/>
                  </a:lnTo>
                  <a:lnTo>
                    <a:pt x="12061" y="1006447"/>
                  </a:lnTo>
                  <a:lnTo>
                    <a:pt x="5409" y="959040"/>
                  </a:lnTo>
                  <a:lnTo>
                    <a:pt x="1364" y="910845"/>
                  </a:lnTo>
                  <a:lnTo>
                    <a:pt x="0" y="86193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287680" y="2076273"/>
            <a:ext cx="1743075" cy="1743075"/>
            <a:chOff x="1287680" y="2076273"/>
            <a:chExt cx="1743075" cy="1743075"/>
          </a:xfrm>
        </p:grpSpPr>
        <p:sp>
          <p:nvSpPr>
            <p:cNvPr id="11" name="object 11"/>
            <p:cNvSpPr/>
            <p:nvPr/>
          </p:nvSpPr>
          <p:spPr>
            <a:xfrm>
              <a:off x="1297205" y="2085798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861933" y="0"/>
                  </a:moveTo>
                  <a:lnTo>
                    <a:pt x="813022" y="1364"/>
                  </a:lnTo>
                  <a:lnTo>
                    <a:pt x="764827" y="5409"/>
                  </a:lnTo>
                  <a:lnTo>
                    <a:pt x="717420" y="12061"/>
                  </a:lnTo>
                  <a:lnTo>
                    <a:pt x="670875" y="21249"/>
                  </a:lnTo>
                  <a:lnTo>
                    <a:pt x="625263" y="32898"/>
                  </a:lnTo>
                  <a:lnTo>
                    <a:pt x="580659" y="46937"/>
                  </a:lnTo>
                  <a:lnTo>
                    <a:pt x="537134" y="63292"/>
                  </a:lnTo>
                  <a:lnTo>
                    <a:pt x="494761" y="81891"/>
                  </a:lnTo>
                  <a:lnTo>
                    <a:pt x="453614" y="102662"/>
                  </a:lnTo>
                  <a:lnTo>
                    <a:pt x="413764" y="125530"/>
                  </a:lnTo>
                  <a:lnTo>
                    <a:pt x="375286" y="150424"/>
                  </a:lnTo>
                  <a:lnTo>
                    <a:pt x="338250" y="177271"/>
                  </a:lnTo>
                  <a:lnTo>
                    <a:pt x="302731" y="205998"/>
                  </a:lnTo>
                  <a:lnTo>
                    <a:pt x="268801" y="236532"/>
                  </a:lnTo>
                  <a:lnTo>
                    <a:pt x="236532" y="268801"/>
                  </a:lnTo>
                  <a:lnTo>
                    <a:pt x="205998" y="302731"/>
                  </a:lnTo>
                  <a:lnTo>
                    <a:pt x="177271" y="338250"/>
                  </a:lnTo>
                  <a:lnTo>
                    <a:pt x="150424" y="375286"/>
                  </a:lnTo>
                  <a:lnTo>
                    <a:pt x="125530" y="413764"/>
                  </a:lnTo>
                  <a:lnTo>
                    <a:pt x="102662" y="453614"/>
                  </a:lnTo>
                  <a:lnTo>
                    <a:pt x="81891" y="494761"/>
                  </a:lnTo>
                  <a:lnTo>
                    <a:pt x="63292" y="537134"/>
                  </a:lnTo>
                  <a:lnTo>
                    <a:pt x="46937" y="580659"/>
                  </a:lnTo>
                  <a:lnTo>
                    <a:pt x="32898" y="625263"/>
                  </a:lnTo>
                  <a:lnTo>
                    <a:pt x="21249" y="670875"/>
                  </a:lnTo>
                  <a:lnTo>
                    <a:pt x="12061" y="717420"/>
                  </a:lnTo>
                  <a:lnTo>
                    <a:pt x="5409" y="764827"/>
                  </a:lnTo>
                  <a:lnTo>
                    <a:pt x="1364" y="813022"/>
                  </a:lnTo>
                  <a:lnTo>
                    <a:pt x="0" y="861933"/>
                  </a:lnTo>
                  <a:lnTo>
                    <a:pt x="1364" y="910844"/>
                  </a:lnTo>
                  <a:lnTo>
                    <a:pt x="5409" y="959040"/>
                  </a:lnTo>
                  <a:lnTo>
                    <a:pt x="12061" y="1006447"/>
                  </a:lnTo>
                  <a:lnTo>
                    <a:pt x="21249" y="1052992"/>
                  </a:lnTo>
                  <a:lnTo>
                    <a:pt x="32898" y="1098603"/>
                  </a:lnTo>
                  <a:lnTo>
                    <a:pt x="46937" y="1143208"/>
                  </a:lnTo>
                  <a:lnTo>
                    <a:pt x="63292" y="1186733"/>
                  </a:lnTo>
                  <a:lnTo>
                    <a:pt x="81891" y="1229105"/>
                  </a:lnTo>
                  <a:lnTo>
                    <a:pt x="102662" y="1270253"/>
                  </a:lnTo>
                  <a:lnTo>
                    <a:pt x="125530" y="1310102"/>
                  </a:lnTo>
                  <a:lnTo>
                    <a:pt x="150424" y="1348581"/>
                  </a:lnTo>
                  <a:lnTo>
                    <a:pt x="177271" y="1385616"/>
                  </a:lnTo>
                  <a:lnTo>
                    <a:pt x="205998" y="1421136"/>
                  </a:lnTo>
                  <a:lnTo>
                    <a:pt x="236532" y="1455066"/>
                  </a:lnTo>
                  <a:lnTo>
                    <a:pt x="268801" y="1487334"/>
                  </a:lnTo>
                  <a:lnTo>
                    <a:pt x="302731" y="1517869"/>
                  </a:lnTo>
                  <a:lnTo>
                    <a:pt x="338250" y="1546595"/>
                  </a:lnTo>
                  <a:lnTo>
                    <a:pt x="375286" y="1573442"/>
                  </a:lnTo>
                  <a:lnTo>
                    <a:pt x="413764" y="1598336"/>
                  </a:lnTo>
                  <a:lnTo>
                    <a:pt x="453614" y="1621205"/>
                  </a:lnTo>
                  <a:lnTo>
                    <a:pt x="494761" y="1641975"/>
                  </a:lnTo>
                  <a:lnTo>
                    <a:pt x="537134" y="1660574"/>
                  </a:lnTo>
                  <a:lnTo>
                    <a:pt x="580659" y="1676930"/>
                  </a:lnTo>
                  <a:lnTo>
                    <a:pt x="625263" y="1690968"/>
                  </a:lnTo>
                  <a:lnTo>
                    <a:pt x="670875" y="1702618"/>
                  </a:lnTo>
                  <a:lnTo>
                    <a:pt x="717420" y="1711805"/>
                  </a:lnTo>
                  <a:lnTo>
                    <a:pt x="764827" y="1718458"/>
                  </a:lnTo>
                  <a:lnTo>
                    <a:pt x="813022" y="1722503"/>
                  </a:lnTo>
                  <a:lnTo>
                    <a:pt x="861933" y="1723867"/>
                  </a:lnTo>
                  <a:lnTo>
                    <a:pt x="910844" y="1722503"/>
                  </a:lnTo>
                  <a:lnTo>
                    <a:pt x="959040" y="1718458"/>
                  </a:lnTo>
                  <a:lnTo>
                    <a:pt x="1006447" y="1711805"/>
                  </a:lnTo>
                  <a:lnTo>
                    <a:pt x="1052992" y="1702618"/>
                  </a:lnTo>
                  <a:lnTo>
                    <a:pt x="1098603" y="1690968"/>
                  </a:lnTo>
                  <a:lnTo>
                    <a:pt x="1143208" y="1676930"/>
                  </a:lnTo>
                  <a:lnTo>
                    <a:pt x="1186733" y="1660574"/>
                  </a:lnTo>
                  <a:lnTo>
                    <a:pt x="1229105" y="1641975"/>
                  </a:lnTo>
                  <a:lnTo>
                    <a:pt x="1270253" y="1621205"/>
                  </a:lnTo>
                  <a:lnTo>
                    <a:pt x="1310102" y="1598336"/>
                  </a:lnTo>
                  <a:lnTo>
                    <a:pt x="1348581" y="1573442"/>
                  </a:lnTo>
                  <a:lnTo>
                    <a:pt x="1385616" y="1546595"/>
                  </a:lnTo>
                  <a:lnTo>
                    <a:pt x="1421136" y="1517869"/>
                  </a:lnTo>
                  <a:lnTo>
                    <a:pt x="1455066" y="1487334"/>
                  </a:lnTo>
                  <a:lnTo>
                    <a:pt x="1487334" y="1455066"/>
                  </a:lnTo>
                  <a:lnTo>
                    <a:pt x="1517869" y="1421136"/>
                  </a:lnTo>
                  <a:lnTo>
                    <a:pt x="1546595" y="1385616"/>
                  </a:lnTo>
                  <a:lnTo>
                    <a:pt x="1573442" y="1348581"/>
                  </a:lnTo>
                  <a:lnTo>
                    <a:pt x="1598336" y="1310102"/>
                  </a:lnTo>
                  <a:lnTo>
                    <a:pt x="1621205" y="1270253"/>
                  </a:lnTo>
                  <a:lnTo>
                    <a:pt x="1641975" y="1229105"/>
                  </a:lnTo>
                  <a:lnTo>
                    <a:pt x="1660574" y="1186733"/>
                  </a:lnTo>
                  <a:lnTo>
                    <a:pt x="1676930" y="1143208"/>
                  </a:lnTo>
                  <a:lnTo>
                    <a:pt x="1690968" y="1098603"/>
                  </a:lnTo>
                  <a:lnTo>
                    <a:pt x="1702618" y="1052992"/>
                  </a:lnTo>
                  <a:lnTo>
                    <a:pt x="1711805" y="1006447"/>
                  </a:lnTo>
                  <a:lnTo>
                    <a:pt x="1718458" y="959040"/>
                  </a:lnTo>
                  <a:lnTo>
                    <a:pt x="1722503" y="910844"/>
                  </a:lnTo>
                  <a:lnTo>
                    <a:pt x="1723867" y="861933"/>
                  </a:lnTo>
                  <a:lnTo>
                    <a:pt x="1722503" y="813022"/>
                  </a:lnTo>
                  <a:lnTo>
                    <a:pt x="1718458" y="764827"/>
                  </a:lnTo>
                  <a:lnTo>
                    <a:pt x="1711805" y="717420"/>
                  </a:lnTo>
                  <a:lnTo>
                    <a:pt x="1702618" y="670875"/>
                  </a:lnTo>
                  <a:lnTo>
                    <a:pt x="1690968" y="625263"/>
                  </a:lnTo>
                  <a:lnTo>
                    <a:pt x="1676930" y="580659"/>
                  </a:lnTo>
                  <a:lnTo>
                    <a:pt x="1660574" y="537134"/>
                  </a:lnTo>
                  <a:lnTo>
                    <a:pt x="1641975" y="494761"/>
                  </a:lnTo>
                  <a:lnTo>
                    <a:pt x="1621205" y="453614"/>
                  </a:lnTo>
                  <a:lnTo>
                    <a:pt x="1598336" y="413764"/>
                  </a:lnTo>
                  <a:lnTo>
                    <a:pt x="1573442" y="375286"/>
                  </a:lnTo>
                  <a:lnTo>
                    <a:pt x="1546595" y="338250"/>
                  </a:lnTo>
                  <a:lnTo>
                    <a:pt x="1517869" y="302731"/>
                  </a:lnTo>
                  <a:lnTo>
                    <a:pt x="1487334" y="268801"/>
                  </a:lnTo>
                  <a:lnTo>
                    <a:pt x="1455066" y="236532"/>
                  </a:lnTo>
                  <a:lnTo>
                    <a:pt x="1421136" y="205998"/>
                  </a:lnTo>
                  <a:lnTo>
                    <a:pt x="1385616" y="177271"/>
                  </a:lnTo>
                  <a:lnTo>
                    <a:pt x="1348581" y="150424"/>
                  </a:lnTo>
                  <a:lnTo>
                    <a:pt x="1310102" y="125530"/>
                  </a:lnTo>
                  <a:lnTo>
                    <a:pt x="1270253" y="102662"/>
                  </a:lnTo>
                  <a:lnTo>
                    <a:pt x="1229105" y="81891"/>
                  </a:lnTo>
                  <a:lnTo>
                    <a:pt x="1186733" y="63292"/>
                  </a:lnTo>
                  <a:lnTo>
                    <a:pt x="1143208" y="46937"/>
                  </a:lnTo>
                  <a:lnTo>
                    <a:pt x="1098603" y="32898"/>
                  </a:lnTo>
                  <a:lnTo>
                    <a:pt x="1052992" y="21249"/>
                  </a:lnTo>
                  <a:lnTo>
                    <a:pt x="1006447" y="12061"/>
                  </a:lnTo>
                  <a:lnTo>
                    <a:pt x="959040" y="5409"/>
                  </a:lnTo>
                  <a:lnTo>
                    <a:pt x="910844" y="1364"/>
                  </a:lnTo>
                  <a:lnTo>
                    <a:pt x="861933" y="0"/>
                  </a:lnTo>
                  <a:close/>
                </a:path>
              </a:pathLst>
            </a:custGeom>
            <a:solidFill>
              <a:srgbClr val="992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7205" y="2085798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0" y="861934"/>
                  </a:moveTo>
                  <a:lnTo>
                    <a:pt x="1364" y="813022"/>
                  </a:lnTo>
                  <a:lnTo>
                    <a:pt x="5409" y="764827"/>
                  </a:lnTo>
                  <a:lnTo>
                    <a:pt x="12061" y="717420"/>
                  </a:lnTo>
                  <a:lnTo>
                    <a:pt x="21249" y="670875"/>
                  </a:lnTo>
                  <a:lnTo>
                    <a:pt x="32898" y="625263"/>
                  </a:lnTo>
                  <a:lnTo>
                    <a:pt x="46937" y="580659"/>
                  </a:lnTo>
                  <a:lnTo>
                    <a:pt x="63292" y="537134"/>
                  </a:lnTo>
                  <a:lnTo>
                    <a:pt x="81891" y="494761"/>
                  </a:lnTo>
                  <a:lnTo>
                    <a:pt x="102662" y="453614"/>
                  </a:lnTo>
                  <a:lnTo>
                    <a:pt x="125530" y="413764"/>
                  </a:lnTo>
                  <a:lnTo>
                    <a:pt x="150424" y="375286"/>
                  </a:lnTo>
                  <a:lnTo>
                    <a:pt x="177271" y="338250"/>
                  </a:lnTo>
                  <a:lnTo>
                    <a:pt x="205998" y="302731"/>
                  </a:lnTo>
                  <a:lnTo>
                    <a:pt x="236532" y="268801"/>
                  </a:lnTo>
                  <a:lnTo>
                    <a:pt x="268801" y="236532"/>
                  </a:lnTo>
                  <a:lnTo>
                    <a:pt x="302731" y="205998"/>
                  </a:lnTo>
                  <a:lnTo>
                    <a:pt x="338250" y="177271"/>
                  </a:lnTo>
                  <a:lnTo>
                    <a:pt x="375286" y="150424"/>
                  </a:lnTo>
                  <a:lnTo>
                    <a:pt x="413764" y="125530"/>
                  </a:lnTo>
                  <a:lnTo>
                    <a:pt x="453614" y="102662"/>
                  </a:lnTo>
                  <a:lnTo>
                    <a:pt x="494761" y="81891"/>
                  </a:lnTo>
                  <a:lnTo>
                    <a:pt x="537134" y="63292"/>
                  </a:lnTo>
                  <a:lnTo>
                    <a:pt x="580659" y="46937"/>
                  </a:lnTo>
                  <a:lnTo>
                    <a:pt x="625263" y="32898"/>
                  </a:lnTo>
                  <a:lnTo>
                    <a:pt x="670875" y="21249"/>
                  </a:lnTo>
                  <a:lnTo>
                    <a:pt x="717420" y="12061"/>
                  </a:lnTo>
                  <a:lnTo>
                    <a:pt x="764827" y="5409"/>
                  </a:lnTo>
                  <a:lnTo>
                    <a:pt x="813022" y="1364"/>
                  </a:lnTo>
                  <a:lnTo>
                    <a:pt x="861934" y="0"/>
                  </a:lnTo>
                  <a:lnTo>
                    <a:pt x="910845" y="1364"/>
                  </a:lnTo>
                  <a:lnTo>
                    <a:pt x="959040" y="5409"/>
                  </a:lnTo>
                  <a:lnTo>
                    <a:pt x="1006447" y="12061"/>
                  </a:lnTo>
                  <a:lnTo>
                    <a:pt x="1052992" y="21249"/>
                  </a:lnTo>
                  <a:lnTo>
                    <a:pt x="1098604" y="32898"/>
                  </a:lnTo>
                  <a:lnTo>
                    <a:pt x="1143208" y="46937"/>
                  </a:lnTo>
                  <a:lnTo>
                    <a:pt x="1186733" y="63292"/>
                  </a:lnTo>
                  <a:lnTo>
                    <a:pt x="1229106" y="81891"/>
                  </a:lnTo>
                  <a:lnTo>
                    <a:pt x="1270253" y="102662"/>
                  </a:lnTo>
                  <a:lnTo>
                    <a:pt x="1310103" y="125530"/>
                  </a:lnTo>
                  <a:lnTo>
                    <a:pt x="1348581" y="150424"/>
                  </a:lnTo>
                  <a:lnTo>
                    <a:pt x="1385617" y="177271"/>
                  </a:lnTo>
                  <a:lnTo>
                    <a:pt x="1421136" y="205998"/>
                  </a:lnTo>
                  <a:lnTo>
                    <a:pt x="1455066" y="236532"/>
                  </a:lnTo>
                  <a:lnTo>
                    <a:pt x="1487335" y="268801"/>
                  </a:lnTo>
                  <a:lnTo>
                    <a:pt x="1517869" y="302731"/>
                  </a:lnTo>
                  <a:lnTo>
                    <a:pt x="1546596" y="338250"/>
                  </a:lnTo>
                  <a:lnTo>
                    <a:pt x="1573443" y="375286"/>
                  </a:lnTo>
                  <a:lnTo>
                    <a:pt x="1598337" y="413764"/>
                  </a:lnTo>
                  <a:lnTo>
                    <a:pt x="1621205" y="453614"/>
                  </a:lnTo>
                  <a:lnTo>
                    <a:pt x="1641976" y="494761"/>
                  </a:lnTo>
                  <a:lnTo>
                    <a:pt x="1660575" y="537134"/>
                  </a:lnTo>
                  <a:lnTo>
                    <a:pt x="1676930" y="580659"/>
                  </a:lnTo>
                  <a:lnTo>
                    <a:pt x="1690969" y="625263"/>
                  </a:lnTo>
                  <a:lnTo>
                    <a:pt x="1702618" y="670875"/>
                  </a:lnTo>
                  <a:lnTo>
                    <a:pt x="1711806" y="717420"/>
                  </a:lnTo>
                  <a:lnTo>
                    <a:pt x="1718458" y="764827"/>
                  </a:lnTo>
                  <a:lnTo>
                    <a:pt x="1722503" y="813022"/>
                  </a:lnTo>
                  <a:lnTo>
                    <a:pt x="1723868" y="861934"/>
                  </a:lnTo>
                  <a:lnTo>
                    <a:pt x="1722503" y="910845"/>
                  </a:lnTo>
                  <a:lnTo>
                    <a:pt x="1718458" y="959040"/>
                  </a:lnTo>
                  <a:lnTo>
                    <a:pt x="1711806" y="1006447"/>
                  </a:lnTo>
                  <a:lnTo>
                    <a:pt x="1702618" y="1052992"/>
                  </a:lnTo>
                  <a:lnTo>
                    <a:pt x="1690969" y="1098604"/>
                  </a:lnTo>
                  <a:lnTo>
                    <a:pt x="1676930" y="1143208"/>
                  </a:lnTo>
                  <a:lnTo>
                    <a:pt x="1660575" y="1186733"/>
                  </a:lnTo>
                  <a:lnTo>
                    <a:pt x="1641976" y="1229106"/>
                  </a:lnTo>
                  <a:lnTo>
                    <a:pt x="1621205" y="1270253"/>
                  </a:lnTo>
                  <a:lnTo>
                    <a:pt x="1598337" y="1310103"/>
                  </a:lnTo>
                  <a:lnTo>
                    <a:pt x="1573443" y="1348581"/>
                  </a:lnTo>
                  <a:lnTo>
                    <a:pt x="1546596" y="1385617"/>
                  </a:lnTo>
                  <a:lnTo>
                    <a:pt x="1517869" y="1421136"/>
                  </a:lnTo>
                  <a:lnTo>
                    <a:pt x="1487335" y="1455066"/>
                  </a:lnTo>
                  <a:lnTo>
                    <a:pt x="1455066" y="1487335"/>
                  </a:lnTo>
                  <a:lnTo>
                    <a:pt x="1421136" y="1517869"/>
                  </a:lnTo>
                  <a:lnTo>
                    <a:pt x="1385617" y="1546596"/>
                  </a:lnTo>
                  <a:lnTo>
                    <a:pt x="1348581" y="1573443"/>
                  </a:lnTo>
                  <a:lnTo>
                    <a:pt x="1310103" y="1598337"/>
                  </a:lnTo>
                  <a:lnTo>
                    <a:pt x="1270253" y="1621205"/>
                  </a:lnTo>
                  <a:lnTo>
                    <a:pt x="1229106" y="1641976"/>
                  </a:lnTo>
                  <a:lnTo>
                    <a:pt x="1186733" y="1660575"/>
                  </a:lnTo>
                  <a:lnTo>
                    <a:pt x="1143208" y="1676930"/>
                  </a:lnTo>
                  <a:lnTo>
                    <a:pt x="1098604" y="1690969"/>
                  </a:lnTo>
                  <a:lnTo>
                    <a:pt x="1052992" y="1702618"/>
                  </a:lnTo>
                  <a:lnTo>
                    <a:pt x="1006447" y="1711806"/>
                  </a:lnTo>
                  <a:lnTo>
                    <a:pt x="959040" y="1718458"/>
                  </a:lnTo>
                  <a:lnTo>
                    <a:pt x="910845" y="1722503"/>
                  </a:lnTo>
                  <a:lnTo>
                    <a:pt x="861934" y="1723868"/>
                  </a:lnTo>
                  <a:lnTo>
                    <a:pt x="813022" y="1722503"/>
                  </a:lnTo>
                  <a:lnTo>
                    <a:pt x="764827" y="1718458"/>
                  </a:lnTo>
                  <a:lnTo>
                    <a:pt x="717420" y="1711806"/>
                  </a:lnTo>
                  <a:lnTo>
                    <a:pt x="670875" y="1702618"/>
                  </a:lnTo>
                  <a:lnTo>
                    <a:pt x="625263" y="1690969"/>
                  </a:lnTo>
                  <a:lnTo>
                    <a:pt x="580659" y="1676930"/>
                  </a:lnTo>
                  <a:lnTo>
                    <a:pt x="537134" y="1660575"/>
                  </a:lnTo>
                  <a:lnTo>
                    <a:pt x="494761" y="1641976"/>
                  </a:lnTo>
                  <a:lnTo>
                    <a:pt x="453614" y="1621205"/>
                  </a:lnTo>
                  <a:lnTo>
                    <a:pt x="413764" y="1598337"/>
                  </a:lnTo>
                  <a:lnTo>
                    <a:pt x="375286" y="1573443"/>
                  </a:lnTo>
                  <a:lnTo>
                    <a:pt x="338250" y="1546596"/>
                  </a:lnTo>
                  <a:lnTo>
                    <a:pt x="302731" y="1517869"/>
                  </a:lnTo>
                  <a:lnTo>
                    <a:pt x="268801" y="1487335"/>
                  </a:lnTo>
                  <a:lnTo>
                    <a:pt x="236532" y="1455066"/>
                  </a:lnTo>
                  <a:lnTo>
                    <a:pt x="205998" y="1421136"/>
                  </a:lnTo>
                  <a:lnTo>
                    <a:pt x="177271" y="1385617"/>
                  </a:lnTo>
                  <a:lnTo>
                    <a:pt x="150424" y="1348581"/>
                  </a:lnTo>
                  <a:lnTo>
                    <a:pt x="125530" y="1310103"/>
                  </a:lnTo>
                  <a:lnTo>
                    <a:pt x="102662" y="1270253"/>
                  </a:lnTo>
                  <a:lnTo>
                    <a:pt x="81891" y="1229106"/>
                  </a:lnTo>
                  <a:lnTo>
                    <a:pt x="63292" y="1186733"/>
                  </a:lnTo>
                  <a:lnTo>
                    <a:pt x="46937" y="1143208"/>
                  </a:lnTo>
                  <a:lnTo>
                    <a:pt x="32898" y="1098604"/>
                  </a:lnTo>
                  <a:lnTo>
                    <a:pt x="21249" y="1052992"/>
                  </a:lnTo>
                  <a:lnTo>
                    <a:pt x="12061" y="1006447"/>
                  </a:lnTo>
                  <a:lnTo>
                    <a:pt x="5409" y="959040"/>
                  </a:lnTo>
                  <a:lnTo>
                    <a:pt x="1364" y="910845"/>
                  </a:lnTo>
                  <a:lnTo>
                    <a:pt x="0" y="86193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86052" y="2532379"/>
            <a:ext cx="114744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73685">
              <a:lnSpc>
                <a:spcPct val="100800"/>
              </a:lnSpc>
              <a:spcBef>
                <a:spcPts val="75"/>
              </a:spcBef>
            </a:pPr>
            <a:r>
              <a:rPr sz="2400" b="1" spc="-275" dirty="0">
                <a:solidFill>
                  <a:srgbClr val="FFFFFF"/>
                </a:solidFill>
                <a:latin typeface="Tahoma"/>
                <a:cs typeface="Tahoma"/>
              </a:rPr>
              <a:t>Raw </a:t>
            </a:r>
            <a:r>
              <a:rPr sz="2400" b="1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400" b="1" spc="-1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00" b="1" spc="-1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-1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21286" y="2747771"/>
            <a:ext cx="1197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5" dirty="0">
                <a:solidFill>
                  <a:srgbClr val="FFFFFF"/>
                </a:solidFill>
                <a:latin typeface="Tahoma"/>
                <a:cs typeface="Tahoma"/>
              </a:rPr>
              <a:t>Prediction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11455" y="2076273"/>
            <a:ext cx="1743075" cy="1743075"/>
            <a:chOff x="5211455" y="2076273"/>
            <a:chExt cx="1743075" cy="1743075"/>
          </a:xfrm>
        </p:grpSpPr>
        <p:sp>
          <p:nvSpPr>
            <p:cNvPr id="16" name="object 16"/>
            <p:cNvSpPr/>
            <p:nvPr/>
          </p:nvSpPr>
          <p:spPr>
            <a:xfrm>
              <a:off x="5220980" y="2085798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861933" y="0"/>
                  </a:moveTo>
                  <a:lnTo>
                    <a:pt x="813022" y="1364"/>
                  </a:lnTo>
                  <a:lnTo>
                    <a:pt x="764827" y="5409"/>
                  </a:lnTo>
                  <a:lnTo>
                    <a:pt x="717420" y="12061"/>
                  </a:lnTo>
                  <a:lnTo>
                    <a:pt x="670875" y="21249"/>
                  </a:lnTo>
                  <a:lnTo>
                    <a:pt x="625263" y="32898"/>
                  </a:lnTo>
                  <a:lnTo>
                    <a:pt x="580659" y="46937"/>
                  </a:lnTo>
                  <a:lnTo>
                    <a:pt x="537134" y="63292"/>
                  </a:lnTo>
                  <a:lnTo>
                    <a:pt x="494761" y="81891"/>
                  </a:lnTo>
                  <a:lnTo>
                    <a:pt x="453614" y="102662"/>
                  </a:lnTo>
                  <a:lnTo>
                    <a:pt x="413764" y="125530"/>
                  </a:lnTo>
                  <a:lnTo>
                    <a:pt x="375286" y="150424"/>
                  </a:lnTo>
                  <a:lnTo>
                    <a:pt x="338250" y="177271"/>
                  </a:lnTo>
                  <a:lnTo>
                    <a:pt x="302731" y="205998"/>
                  </a:lnTo>
                  <a:lnTo>
                    <a:pt x="268801" y="236532"/>
                  </a:lnTo>
                  <a:lnTo>
                    <a:pt x="236532" y="268801"/>
                  </a:lnTo>
                  <a:lnTo>
                    <a:pt x="205998" y="302731"/>
                  </a:lnTo>
                  <a:lnTo>
                    <a:pt x="177271" y="338250"/>
                  </a:lnTo>
                  <a:lnTo>
                    <a:pt x="150424" y="375286"/>
                  </a:lnTo>
                  <a:lnTo>
                    <a:pt x="125530" y="413764"/>
                  </a:lnTo>
                  <a:lnTo>
                    <a:pt x="102662" y="453614"/>
                  </a:lnTo>
                  <a:lnTo>
                    <a:pt x="81891" y="494761"/>
                  </a:lnTo>
                  <a:lnTo>
                    <a:pt x="63292" y="537134"/>
                  </a:lnTo>
                  <a:lnTo>
                    <a:pt x="46937" y="580659"/>
                  </a:lnTo>
                  <a:lnTo>
                    <a:pt x="32898" y="625263"/>
                  </a:lnTo>
                  <a:lnTo>
                    <a:pt x="21249" y="670875"/>
                  </a:lnTo>
                  <a:lnTo>
                    <a:pt x="12061" y="717420"/>
                  </a:lnTo>
                  <a:lnTo>
                    <a:pt x="5409" y="764827"/>
                  </a:lnTo>
                  <a:lnTo>
                    <a:pt x="1364" y="813022"/>
                  </a:lnTo>
                  <a:lnTo>
                    <a:pt x="0" y="861933"/>
                  </a:lnTo>
                  <a:lnTo>
                    <a:pt x="1364" y="910844"/>
                  </a:lnTo>
                  <a:lnTo>
                    <a:pt x="5409" y="959040"/>
                  </a:lnTo>
                  <a:lnTo>
                    <a:pt x="12061" y="1006447"/>
                  </a:lnTo>
                  <a:lnTo>
                    <a:pt x="21249" y="1052992"/>
                  </a:lnTo>
                  <a:lnTo>
                    <a:pt x="32898" y="1098603"/>
                  </a:lnTo>
                  <a:lnTo>
                    <a:pt x="46937" y="1143208"/>
                  </a:lnTo>
                  <a:lnTo>
                    <a:pt x="63292" y="1186733"/>
                  </a:lnTo>
                  <a:lnTo>
                    <a:pt x="81891" y="1229105"/>
                  </a:lnTo>
                  <a:lnTo>
                    <a:pt x="102662" y="1270253"/>
                  </a:lnTo>
                  <a:lnTo>
                    <a:pt x="125530" y="1310102"/>
                  </a:lnTo>
                  <a:lnTo>
                    <a:pt x="150424" y="1348581"/>
                  </a:lnTo>
                  <a:lnTo>
                    <a:pt x="177271" y="1385616"/>
                  </a:lnTo>
                  <a:lnTo>
                    <a:pt x="205998" y="1421136"/>
                  </a:lnTo>
                  <a:lnTo>
                    <a:pt x="236532" y="1455066"/>
                  </a:lnTo>
                  <a:lnTo>
                    <a:pt x="268801" y="1487334"/>
                  </a:lnTo>
                  <a:lnTo>
                    <a:pt x="302731" y="1517869"/>
                  </a:lnTo>
                  <a:lnTo>
                    <a:pt x="338250" y="1546595"/>
                  </a:lnTo>
                  <a:lnTo>
                    <a:pt x="375286" y="1573442"/>
                  </a:lnTo>
                  <a:lnTo>
                    <a:pt x="413764" y="1598336"/>
                  </a:lnTo>
                  <a:lnTo>
                    <a:pt x="453614" y="1621205"/>
                  </a:lnTo>
                  <a:lnTo>
                    <a:pt x="494761" y="1641975"/>
                  </a:lnTo>
                  <a:lnTo>
                    <a:pt x="537134" y="1660574"/>
                  </a:lnTo>
                  <a:lnTo>
                    <a:pt x="580659" y="1676930"/>
                  </a:lnTo>
                  <a:lnTo>
                    <a:pt x="625263" y="1690968"/>
                  </a:lnTo>
                  <a:lnTo>
                    <a:pt x="670875" y="1702618"/>
                  </a:lnTo>
                  <a:lnTo>
                    <a:pt x="717420" y="1711805"/>
                  </a:lnTo>
                  <a:lnTo>
                    <a:pt x="764827" y="1718458"/>
                  </a:lnTo>
                  <a:lnTo>
                    <a:pt x="813022" y="1722503"/>
                  </a:lnTo>
                  <a:lnTo>
                    <a:pt x="861933" y="1723867"/>
                  </a:lnTo>
                  <a:lnTo>
                    <a:pt x="910844" y="1722503"/>
                  </a:lnTo>
                  <a:lnTo>
                    <a:pt x="959040" y="1718458"/>
                  </a:lnTo>
                  <a:lnTo>
                    <a:pt x="1006447" y="1711805"/>
                  </a:lnTo>
                  <a:lnTo>
                    <a:pt x="1052992" y="1702618"/>
                  </a:lnTo>
                  <a:lnTo>
                    <a:pt x="1098603" y="1690968"/>
                  </a:lnTo>
                  <a:lnTo>
                    <a:pt x="1143208" y="1676930"/>
                  </a:lnTo>
                  <a:lnTo>
                    <a:pt x="1186733" y="1660574"/>
                  </a:lnTo>
                  <a:lnTo>
                    <a:pt x="1229105" y="1641975"/>
                  </a:lnTo>
                  <a:lnTo>
                    <a:pt x="1270253" y="1621205"/>
                  </a:lnTo>
                  <a:lnTo>
                    <a:pt x="1310102" y="1598336"/>
                  </a:lnTo>
                  <a:lnTo>
                    <a:pt x="1348581" y="1573442"/>
                  </a:lnTo>
                  <a:lnTo>
                    <a:pt x="1385616" y="1546595"/>
                  </a:lnTo>
                  <a:lnTo>
                    <a:pt x="1421136" y="1517869"/>
                  </a:lnTo>
                  <a:lnTo>
                    <a:pt x="1455066" y="1487334"/>
                  </a:lnTo>
                  <a:lnTo>
                    <a:pt x="1487334" y="1455066"/>
                  </a:lnTo>
                  <a:lnTo>
                    <a:pt x="1517869" y="1421136"/>
                  </a:lnTo>
                  <a:lnTo>
                    <a:pt x="1546595" y="1385616"/>
                  </a:lnTo>
                  <a:lnTo>
                    <a:pt x="1573442" y="1348581"/>
                  </a:lnTo>
                  <a:lnTo>
                    <a:pt x="1598336" y="1310102"/>
                  </a:lnTo>
                  <a:lnTo>
                    <a:pt x="1621205" y="1270253"/>
                  </a:lnTo>
                  <a:lnTo>
                    <a:pt x="1641975" y="1229105"/>
                  </a:lnTo>
                  <a:lnTo>
                    <a:pt x="1660574" y="1186733"/>
                  </a:lnTo>
                  <a:lnTo>
                    <a:pt x="1676930" y="1143208"/>
                  </a:lnTo>
                  <a:lnTo>
                    <a:pt x="1690968" y="1098603"/>
                  </a:lnTo>
                  <a:lnTo>
                    <a:pt x="1702618" y="1052992"/>
                  </a:lnTo>
                  <a:lnTo>
                    <a:pt x="1711805" y="1006447"/>
                  </a:lnTo>
                  <a:lnTo>
                    <a:pt x="1718458" y="959040"/>
                  </a:lnTo>
                  <a:lnTo>
                    <a:pt x="1722503" y="910844"/>
                  </a:lnTo>
                  <a:lnTo>
                    <a:pt x="1723867" y="861933"/>
                  </a:lnTo>
                  <a:lnTo>
                    <a:pt x="1722503" y="813022"/>
                  </a:lnTo>
                  <a:lnTo>
                    <a:pt x="1718458" y="764827"/>
                  </a:lnTo>
                  <a:lnTo>
                    <a:pt x="1711805" y="717420"/>
                  </a:lnTo>
                  <a:lnTo>
                    <a:pt x="1702618" y="670875"/>
                  </a:lnTo>
                  <a:lnTo>
                    <a:pt x="1690968" y="625263"/>
                  </a:lnTo>
                  <a:lnTo>
                    <a:pt x="1676930" y="580659"/>
                  </a:lnTo>
                  <a:lnTo>
                    <a:pt x="1660574" y="537134"/>
                  </a:lnTo>
                  <a:lnTo>
                    <a:pt x="1641975" y="494761"/>
                  </a:lnTo>
                  <a:lnTo>
                    <a:pt x="1621205" y="453614"/>
                  </a:lnTo>
                  <a:lnTo>
                    <a:pt x="1598336" y="413764"/>
                  </a:lnTo>
                  <a:lnTo>
                    <a:pt x="1573442" y="375286"/>
                  </a:lnTo>
                  <a:lnTo>
                    <a:pt x="1546595" y="338250"/>
                  </a:lnTo>
                  <a:lnTo>
                    <a:pt x="1517869" y="302731"/>
                  </a:lnTo>
                  <a:lnTo>
                    <a:pt x="1487334" y="268801"/>
                  </a:lnTo>
                  <a:lnTo>
                    <a:pt x="1455066" y="236532"/>
                  </a:lnTo>
                  <a:lnTo>
                    <a:pt x="1421136" y="205998"/>
                  </a:lnTo>
                  <a:lnTo>
                    <a:pt x="1385616" y="177271"/>
                  </a:lnTo>
                  <a:lnTo>
                    <a:pt x="1348581" y="150424"/>
                  </a:lnTo>
                  <a:lnTo>
                    <a:pt x="1310102" y="125530"/>
                  </a:lnTo>
                  <a:lnTo>
                    <a:pt x="1270253" y="102662"/>
                  </a:lnTo>
                  <a:lnTo>
                    <a:pt x="1229105" y="81891"/>
                  </a:lnTo>
                  <a:lnTo>
                    <a:pt x="1186733" y="63292"/>
                  </a:lnTo>
                  <a:lnTo>
                    <a:pt x="1143208" y="46937"/>
                  </a:lnTo>
                  <a:lnTo>
                    <a:pt x="1098603" y="32898"/>
                  </a:lnTo>
                  <a:lnTo>
                    <a:pt x="1052992" y="21249"/>
                  </a:lnTo>
                  <a:lnTo>
                    <a:pt x="1006447" y="12061"/>
                  </a:lnTo>
                  <a:lnTo>
                    <a:pt x="959040" y="5409"/>
                  </a:lnTo>
                  <a:lnTo>
                    <a:pt x="910844" y="1364"/>
                  </a:lnTo>
                  <a:lnTo>
                    <a:pt x="861933" y="0"/>
                  </a:lnTo>
                  <a:close/>
                </a:path>
              </a:pathLst>
            </a:custGeom>
            <a:solidFill>
              <a:srgbClr val="28A3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20980" y="2085798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0" y="861934"/>
                  </a:moveTo>
                  <a:lnTo>
                    <a:pt x="1364" y="813022"/>
                  </a:lnTo>
                  <a:lnTo>
                    <a:pt x="5409" y="764827"/>
                  </a:lnTo>
                  <a:lnTo>
                    <a:pt x="12061" y="717420"/>
                  </a:lnTo>
                  <a:lnTo>
                    <a:pt x="21249" y="670875"/>
                  </a:lnTo>
                  <a:lnTo>
                    <a:pt x="32898" y="625263"/>
                  </a:lnTo>
                  <a:lnTo>
                    <a:pt x="46937" y="580659"/>
                  </a:lnTo>
                  <a:lnTo>
                    <a:pt x="63292" y="537134"/>
                  </a:lnTo>
                  <a:lnTo>
                    <a:pt x="81891" y="494761"/>
                  </a:lnTo>
                  <a:lnTo>
                    <a:pt x="102662" y="453614"/>
                  </a:lnTo>
                  <a:lnTo>
                    <a:pt x="125530" y="413764"/>
                  </a:lnTo>
                  <a:lnTo>
                    <a:pt x="150424" y="375286"/>
                  </a:lnTo>
                  <a:lnTo>
                    <a:pt x="177271" y="338250"/>
                  </a:lnTo>
                  <a:lnTo>
                    <a:pt x="205998" y="302731"/>
                  </a:lnTo>
                  <a:lnTo>
                    <a:pt x="236532" y="268801"/>
                  </a:lnTo>
                  <a:lnTo>
                    <a:pt x="268801" y="236532"/>
                  </a:lnTo>
                  <a:lnTo>
                    <a:pt x="302731" y="205998"/>
                  </a:lnTo>
                  <a:lnTo>
                    <a:pt x="338250" y="177271"/>
                  </a:lnTo>
                  <a:lnTo>
                    <a:pt x="375286" y="150424"/>
                  </a:lnTo>
                  <a:lnTo>
                    <a:pt x="413764" y="125530"/>
                  </a:lnTo>
                  <a:lnTo>
                    <a:pt x="453614" y="102662"/>
                  </a:lnTo>
                  <a:lnTo>
                    <a:pt x="494761" y="81891"/>
                  </a:lnTo>
                  <a:lnTo>
                    <a:pt x="537134" y="63292"/>
                  </a:lnTo>
                  <a:lnTo>
                    <a:pt x="580659" y="46937"/>
                  </a:lnTo>
                  <a:lnTo>
                    <a:pt x="625263" y="32898"/>
                  </a:lnTo>
                  <a:lnTo>
                    <a:pt x="670875" y="21249"/>
                  </a:lnTo>
                  <a:lnTo>
                    <a:pt x="717420" y="12061"/>
                  </a:lnTo>
                  <a:lnTo>
                    <a:pt x="764827" y="5409"/>
                  </a:lnTo>
                  <a:lnTo>
                    <a:pt x="813022" y="1364"/>
                  </a:lnTo>
                  <a:lnTo>
                    <a:pt x="861934" y="0"/>
                  </a:lnTo>
                  <a:lnTo>
                    <a:pt x="910845" y="1364"/>
                  </a:lnTo>
                  <a:lnTo>
                    <a:pt x="959040" y="5409"/>
                  </a:lnTo>
                  <a:lnTo>
                    <a:pt x="1006447" y="12061"/>
                  </a:lnTo>
                  <a:lnTo>
                    <a:pt x="1052992" y="21249"/>
                  </a:lnTo>
                  <a:lnTo>
                    <a:pt x="1098604" y="32898"/>
                  </a:lnTo>
                  <a:lnTo>
                    <a:pt x="1143208" y="46937"/>
                  </a:lnTo>
                  <a:lnTo>
                    <a:pt x="1186733" y="63292"/>
                  </a:lnTo>
                  <a:lnTo>
                    <a:pt x="1229106" y="81891"/>
                  </a:lnTo>
                  <a:lnTo>
                    <a:pt x="1270253" y="102662"/>
                  </a:lnTo>
                  <a:lnTo>
                    <a:pt x="1310103" y="125530"/>
                  </a:lnTo>
                  <a:lnTo>
                    <a:pt x="1348581" y="150424"/>
                  </a:lnTo>
                  <a:lnTo>
                    <a:pt x="1385617" y="177271"/>
                  </a:lnTo>
                  <a:lnTo>
                    <a:pt x="1421136" y="205998"/>
                  </a:lnTo>
                  <a:lnTo>
                    <a:pt x="1455066" y="236532"/>
                  </a:lnTo>
                  <a:lnTo>
                    <a:pt x="1487335" y="268801"/>
                  </a:lnTo>
                  <a:lnTo>
                    <a:pt x="1517869" y="302731"/>
                  </a:lnTo>
                  <a:lnTo>
                    <a:pt x="1546596" y="338250"/>
                  </a:lnTo>
                  <a:lnTo>
                    <a:pt x="1573443" y="375286"/>
                  </a:lnTo>
                  <a:lnTo>
                    <a:pt x="1598337" y="413764"/>
                  </a:lnTo>
                  <a:lnTo>
                    <a:pt x="1621205" y="453614"/>
                  </a:lnTo>
                  <a:lnTo>
                    <a:pt x="1641976" y="494761"/>
                  </a:lnTo>
                  <a:lnTo>
                    <a:pt x="1660575" y="537134"/>
                  </a:lnTo>
                  <a:lnTo>
                    <a:pt x="1676930" y="580659"/>
                  </a:lnTo>
                  <a:lnTo>
                    <a:pt x="1690969" y="625263"/>
                  </a:lnTo>
                  <a:lnTo>
                    <a:pt x="1702618" y="670875"/>
                  </a:lnTo>
                  <a:lnTo>
                    <a:pt x="1711806" y="717420"/>
                  </a:lnTo>
                  <a:lnTo>
                    <a:pt x="1718458" y="764827"/>
                  </a:lnTo>
                  <a:lnTo>
                    <a:pt x="1722503" y="813022"/>
                  </a:lnTo>
                  <a:lnTo>
                    <a:pt x="1723868" y="861934"/>
                  </a:lnTo>
                  <a:lnTo>
                    <a:pt x="1722503" y="910845"/>
                  </a:lnTo>
                  <a:lnTo>
                    <a:pt x="1718458" y="959040"/>
                  </a:lnTo>
                  <a:lnTo>
                    <a:pt x="1711806" y="1006447"/>
                  </a:lnTo>
                  <a:lnTo>
                    <a:pt x="1702618" y="1052992"/>
                  </a:lnTo>
                  <a:lnTo>
                    <a:pt x="1690969" y="1098604"/>
                  </a:lnTo>
                  <a:lnTo>
                    <a:pt x="1676930" y="1143208"/>
                  </a:lnTo>
                  <a:lnTo>
                    <a:pt x="1660575" y="1186733"/>
                  </a:lnTo>
                  <a:lnTo>
                    <a:pt x="1641976" y="1229106"/>
                  </a:lnTo>
                  <a:lnTo>
                    <a:pt x="1621205" y="1270253"/>
                  </a:lnTo>
                  <a:lnTo>
                    <a:pt x="1598337" y="1310103"/>
                  </a:lnTo>
                  <a:lnTo>
                    <a:pt x="1573443" y="1348581"/>
                  </a:lnTo>
                  <a:lnTo>
                    <a:pt x="1546596" y="1385617"/>
                  </a:lnTo>
                  <a:lnTo>
                    <a:pt x="1517869" y="1421136"/>
                  </a:lnTo>
                  <a:lnTo>
                    <a:pt x="1487335" y="1455066"/>
                  </a:lnTo>
                  <a:lnTo>
                    <a:pt x="1455066" y="1487335"/>
                  </a:lnTo>
                  <a:lnTo>
                    <a:pt x="1421136" y="1517869"/>
                  </a:lnTo>
                  <a:lnTo>
                    <a:pt x="1385617" y="1546596"/>
                  </a:lnTo>
                  <a:lnTo>
                    <a:pt x="1348581" y="1573443"/>
                  </a:lnTo>
                  <a:lnTo>
                    <a:pt x="1310103" y="1598337"/>
                  </a:lnTo>
                  <a:lnTo>
                    <a:pt x="1270253" y="1621205"/>
                  </a:lnTo>
                  <a:lnTo>
                    <a:pt x="1229106" y="1641976"/>
                  </a:lnTo>
                  <a:lnTo>
                    <a:pt x="1186733" y="1660575"/>
                  </a:lnTo>
                  <a:lnTo>
                    <a:pt x="1143208" y="1676930"/>
                  </a:lnTo>
                  <a:lnTo>
                    <a:pt x="1098604" y="1690969"/>
                  </a:lnTo>
                  <a:lnTo>
                    <a:pt x="1052992" y="1702618"/>
                  </a:lnTo>
                  <a:lnTo>
                    <a:pt x="1006447" y="1711806"/>
                  </a:lnTo>
                  <a:lnTo>
                    <a:pt x="959040" y="1718458"/>
                  </a:lnTo>
                  <a:lnTo>
                    <a:pt x="910845" y="1722503"/>
                  </a:lnTo>
                  <a:lnTo>
                    <a:pt x="861934" y="1723868"/>
                  </a:lnTo>
                  <a:lnTo>
                    <a:pt x="813022" y="1722503"/>
                  </a:lnTo>
                  <a:lnTo>
                    <a:pt x="764827" y="1718458"/>
                  </a:lnTo>
                  <a:lnTo>
                    <a:pt x="717420" y="1711806"/>
                  </a:lnTo>
                  <a:lnTo>
                    <a:pt x="670875" y="1702618"/>
                  </a:lnTo>
                  <a:lnTo>
                    <a:pt x="625263" y="1690969"/>
                  </a:lnTo>
                  <a:lnTo>
                    <a:pt x="580659" y="1676930"/>
                  </a:lnTo>
                  <a:lnTo>
                    <a:pt x="537134" y="1660575"/>
                  </a:lnTo>
                  <a:lnTo>
                    <a:pt x="494761" y="1641976"/>
                  </a:lnTo>
                  <a:lnTo>
                    <a:pt x="453614" y="1621205"/>
                  </a:lnTo>
                  <a:lnTo>
                    <a:pt x="413764" y="1598337"/>
                  </a:lnTo>
                  <a:lnTo>
                    <a:pt x="375286" y="1573443"/>
                  </a:lnTo>
                  <a:lnTo>
                    <a:pt x="338250" y="1546596"/>
                  </a:lnTo>
                  <a:lnTo>
                    <a:pt x="302731" y="1517869"/>
                  </a:lnTo>
                  <a:lnTo>
                    <a:pt x="268801" y="1487335"/>
                  </a:lnTo>
                  <a:lnTo>
                    <a:pt x="236532" y="1455066"/>
                  </a:lnTo>
                  <a:lnTo>
                    <a:pt x="205998" y="1421136"/>
                  </a:lnTo>
                  <a:lnTo>
                    <a:pt x="177271" y="1385617"/>
                  </a:lnTo>
                  <a:lnTo>
                    <a:pt x="150424" y="1348581"/>
                  </a:lnTo>
                  <a:lnTo>
                    <a:pt x="125530" y="1310103"/>
                  </a:lnTo>
                  <a:lnTo>
                    <a:pt x="102662" y="1270253"/>
                  </a:lnTo>
                  <a:lnTo>
                    <a:pt x="81891" y="1229106"/>
                  </a:lnTo>
                  <a:lnTo>
                    <a:pt x="63292" y="1186733"/>
                  </a:lnTo>
                  <a:lnTo>
                    <a:pt x="46937" y="1143208"/>
                  </a:lnTo>
                  <a:lnTo>
                    <a:pt x="32898" y="1098604"/>
                  </a:lnTo>
                  <a:lnTo>
                    <a:pt x="21249" y="1052992"/>
                  </a:lnTo>
                  <a:lnTo>
                    <a:pt x="12061" y="1006447"/>
                  </a:lnTo>
                  <a:lnTo>
                    <a:pt x="5409" y="959040"/>
                  </a:lnTo>
                  <a:lnTo>
                    <a:pt x="1364" y="910845"/>
                  </a:lnTo>
                  <a:lnTo>
                    <a:pt x="0" y="86193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509826" y="2532379"/>
            <a:ext cx="114744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51435">
              <a:lnSpc>
                <a:spcPct val="100800"/>
              </a:lnSpc>
              <a:spcBef>
                <a:spcPts val="75"/>
              </a:spcBef>
            </a:pPr>
            <a:r>
              <a:rPr sz="2400" b="1" spc="-105" dirty="0">
                <a:solidFill>
                  <a:srgbClr val="FFFFFF"/>
                </a:solidFill>
                <a:latin typeface="Tahoma"/>
                <a:cs typeface="Tahoma"/>
              </a:rPr>
              <a:t>”Good” </a:t>
            </a:r>
            <a:r>
              <a:rPr sz="2400" b="1" spc="-6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400" b="1" spc="-1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00" b="1" spc="-1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-1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50237" y="1254399"/>
            <a:ext cx="1355090" cy="3387090"/>
          </a:xfrm>
          <a:prstGeom prst="rect">
            <a:avLst/>
          </a:prstGeom>
          <a:solidFill>
            <a:srgbClr val="CEF3D7"/>
          </a:solidFill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marL="200025" marR="192405" indent="54610">
              <a:lnSpc>
                <a:spcPts val="3290"/>
              </a:lnSpc>
              <a:spcBef>
                <a:spcPts val="2460"/>
              </a:spcBef>
            </a:pPr>
            <a:r>
              <a:rPr sz="2800" spc="-15" dirty="0">
                <a:latin typeface="Trebuchet MS"/>
                <a:cs typeface="Trebuchet MS"/>
              </a:rPr>
              <a:t>Some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m</a:t>
            </a:r>
            <a:r>
              <a:rPr sz="2800" spc="10" dirty="0">
                <a:latin typeface="Trebuchet MS"/>
                <a:cs typeface="Trebuchet MS"/>
              </a:rPr>
              <a:t>od</a:t>
            </a:r>
            <a:r>
              <a:rPr sz="2800" spc="-130" dirty="0">
                <a:latin typeface="Trebuchet MS"/>
                <a:cs typeface="Trebuchet MS"/>
              </a:rPr>
              <a:t>e</a:t>
            </a:r>
            <a:r>
              <a:rPr sz="2800" spc="-165" dirty="0">
                <a:latin typeface="Trebuchet MS"/>
                <a:cs typeface="Trebuchet MS"/>
              </a:rPr>
              <a:t>l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04892" y="2890583"/>
            <a:ext cx="2569210" cy="114300"/>
          </a:xfrm>
          <a:custGeom>
            <a:avLst/>
            <a:gdLst/>
            <a:ahLst/>
            <a:cxnLst/>
            <a:rect l="l" t="t" r="r" b="b"/>
            <a:pathLst>
              <a:path w="2569209" h="114300">
                <a:moveTo>
                  <a:pt x="416077" y="57150"/>
                </a:moveTo>
                <a:lnTo>
                  <a:pt x="377977" y="38100"/>
                </a:lnTo>
                <a:lnTo>
                  <a:pt x="301777" y="0"/>
                </a:lnTo>
                <a:lnTo>
                  <a:pt x="301777" y="38100"/>
                </a:lnTo>
                <a:lnTo>
                  <a:pt x="0" y="38100"/>
                </a:lnTo>
                <a:lnTo>
                  <a:pt x="0" y="76200"/>
                </a:lnTo>
                <a:lnTo>
                  <a:pt x="301777" y="76200"/>
                </a:lnTo>
                <a:lnTo>
                  <a:pt x="301777" y="114300"/>
                </a:lnTo>
                <a:lnTo>
                  <a:pt x="377977" y="76200"/>
                </a:lnTo>
                <a:lnTo>
                  <a:pt x="416077" y="57150"/>
                </a:lnTo>
                <a:close/>
              </a:path>
              <a:path w="2569209" h="114300">
                <a:moveTo>
                  <a:pt x="2569108" y="57150"/>
                </a:moveTo>
                <a:lnTo>
                  <a:pt x="2531008" y="38100"/>
                </a:lnTo>
                <a:lnTo>
                  <a:pt x="2454808" y="0"/>
                </a:lnTo>
                <a:lnTo>
                  <a:pt x="2454808" y="38100"/>
                </a:lnTo>
                <a:lnTo>
                  <a:pt x="2153031" y="38100"/>
                </a:lnTo>
                <a:lnTo>
                  <a:pt x="2153031" y="76200"/>
                </a:lnTo>
                <a:lnTo>
                  <a:pt x="2454808" y="76200"/>
                </a:lnTo>
                <a:lnTo>
                  <a:pt x="2454808" y="114300"/>
                </a:lnTo>
                <a:lnTo>
                  <a:pt x="2531008" y="76200"/>
                </a:lnTo>
                <a:lnTo>
                  <a:pt x="2569108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38855" y="2890582"/>
            <a:ext cx="416559" cy="114300"/>
          </a:xfrm>
          <a:custGeom>
            <a:avLst/>
            <a:gdLst/>
            <a:ahLst/>
            <a:cxnLst/>
            <a:rect l="l" t="t" r="r" b="b"/>
            <a:pathLst>
              <a:path w="416560" h="114300">
                <a:moveTo>
                  <a:pt x="301777" y="0"/>
                </a:moveTo>
                <a:lnTo>
                  <a:pt x="301777" y="114300"/>
                </a:lnTo>
                <a:lnTo>
                  <a:pt x="377979" y="76200"/>
                </a:lnTo>
                <a:lnTo>
                  <a:pt x="320827" y="76200"/>
                </a:lnTo>
                <a:lnTo>
                  <a:pt x="320827" y="38100"/>
                </a:lnTo>
                <a:lnTo>
                  <a:pt x="377975" y="38100"/>
                </a:lnTo>
                <a:lnTo>
                  <a:pt x="301777" y="0"/>
                </a:lnTo>
                <a:close/>
              </a:path>
              <a:path w="416560" h="114300">
                <a:moveTo>
                  <a:pt x="301777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01777" y="76200"/>
                </a:lnTo>
                <a:lnTo>
                  <a:pt x="301777" y="38100"/>
                </a:lnTo>
                <a:close/>
              </a:path>
              <a:path w="416560" h="114300">
                <a:moveTo>
                  <a:pt x="377975" y="38100"/>
                </a:moveTo>
                <a:lnTo>
                  <a:pt x="320827" y="38100"/>
                </a:lnTo>
                <a:lnTo>
                  <a:pt x="320827" y="76200"/>
                </a:lnTo>
                <a:lnTo>
                  <a:pt x="377979" y="76200"/>
                </a:lnTo>
                <a:lnTo>
                  <a:pt x="416077" y="57151"/>
                </a:lnTo>
                <a:lnTo>
                  <a:pt x="37797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389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44" y="50291"/>
            <a:ext cx="57429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5" dirty="0">
                <a:solidFill>
                  <a:srgbClr val="005AAA"/>
                </a:solidFill>
              </a:rPr>
              <a:t>I</a:t>
            </a:r>
            <a:r>
              <a:rPr sz="4400" spc="-95" dirty="0">
                <a:solidFill>
                  <a:srgbClr val="005AAA"/>
                </a:solidFill>
              </a:rPr>
              <a:t>d</a:t>
            </a:r>
            <a:r>
              <a:rPr sz="4400" spc="-210" dirty="0">
                <a:solidFill>
                  <a:srgbClr val="005AAA"/>
                </a:solidFill>
              </a:rPr>
              <a:t>e</a:t>
            </a:r>
            <a:r>
              <a:rPr sz="4400" spc="-195" dirty="0">
                <a:solidFill>
                  <a:srgbClr val="005AAA"/>
                </a:solidFill>
              </a:rPr>
              <a:t>a</a:t>
            </a:r>
            <a:r>
              <a:rPr sz="4400" spc="-705" dirty="0">
                <a:solidFill>
                  <a:srgbClr val="005AAA"/>
                </a:solidFill>
              </a:rPr>
              <a:t>:</a:t>
            </a:r>
            <a:r>
              <a:rPr sz="4400" spc="-385" dirty="0">
                <a:solidFill>
                  <a:srgbClr val="005AAA"/>
                </a:solidFill>
              </a:rPr>
              <a:t> </a:t>
            </a:r>
            <a:r>
              <a:rPr sz="4400" spc="-195" dirty="0">
                <a:solidFill>
                  <a:srgbClr val="005AAA"/>
                </a:solidFill>
              </a:rPr>
              <a:t>a</a:t>
            </a:r>
            <a:r>
              <a:rPr sz="4400" spc="35" dirty="0">
                <a:solidFill>
                  <a:srgbClr val="005AAA"/>
                </a:solidFill>
              </a:rPr>
              <a:t>d</a:t>
            </a:r>
            <a:r>
              <a:rPr sz="4400" spc="30" dirty="0">
                <a:solidFill>
                  <a:srgbClr val="005AAA"/>
                </a:solidFill>
              </a:rPr>
              <a:t>d</a:t>
            </a:r>
            <a:r>
              <a:rPr sz="4400" spc="-380" dirty="0">
                <a:solidFill>
                  <a:srgbClr val="005AAA"/>
                </a:solidFill>
              </a:rPr>
              <a:t> </a:t>
            </a:r>
            <a:r>
              <a:rPr sz="4400" spc="-195" dirty="0">
                <a:solidFill>
                  <a:srgbClr val="005AAA"/>
                </a:solidFill>
              </a:rPr>
              <a:t>a</a:t>
            </a:r>
            <a:r>
              <a:rPr sz="4400" spc="25" dirty="0">
                <a:solidFill>
                  <a:srgbClr val="005AAA"/>
                </a:solidFill>
              </a:rPr>
              <a:t>n</a:t>
            </a:r>
            <a:r>
              <a:rPr sz="4400" spc="-140" dirty="0">
                <a:solidFill>
                  <a:srgbClr val="005AAA"/>
                </a:solidFill>
              </a:rPr>
              <a:t>o</a:t>
            </a:r>
            <a:r>
              <a:rPr sz="4400" spc="-95" dirty="0">
                <a:solidFill>
                  <a:srgbClr val="005AAA"/>
                </a:solidFill>
              </a:rPr>
              <a:t>t</a:t>
            </a:r>
            <a:r>
              <a:rPr sz="4400" spc="25" dirty="0">
                <a:solidFill>
                  <a:srgbClr val="005AAA"/>
                </a:solidFill>
              </a:rPr>
              <a:t>h</a:t>
            </a:r>
            <a:r>
              <a:rPr sz="4400" spc="-210" dirty="0">
                <a:solidFill>
                  <a:srgbClr val="005AAA"/>
                </a:solidFill>
              </a:rPr>
              <a:t>e</a:t>
            </a:r>
            <a:r>
              <a:rPr sz="4400" spc="-275" dirty="0">
                <a:solidFill>
                  <a:srgbClr val="005AAA"/>
                </a:solidFill>
              </a:rPr>
              <a:t>r</a:t>
            </a:r>
            <a:r>
              <a:rPr sz="4400" spc="-390" dirty="0">
                <a:solidFill>
                  <a:srgbClr val="005AAA"/>
                </a:solidFill>
              </a:rPr>
              <a:t> </a:t>
            </a:r>
            <a:r>
              <a:rPr sz="4400" spc="20" dirty="0">
                <a:solidFill>
                  <a:srgbClr val="005AAA"/>
                </a:solidFill>
              </a:rPr>
              <a:t>m</a:t>
            </a:r>
            <a:r>
              <a:rPr sz="4400" spc="35" dirty="0">
                <a:solidFill>
                  <a:srgbClr val="005AAA"/>
                </a:solidFill>
              </a:rPr>
              <a:t>o</a:t>
            </a:r>
            <a:r>
              <a:rPr sz="4400" spc="45" dirty="0">
                <a:solidFill>
                  <a:srgbClr val="005AAA"/>
                </a:solidFill>
              </a:rPr>
              <a:t>d</a:t>
            </a:r>
            <a:r>
              <a:rPr sz="4400" spc="-210" dirty="0">
                <a:solidFill>
                  <a:srgbClr val="005AAA"/>
                </a:solidFill>
              </a:rPr>
              <a:t>e</a:t>
            </a:r>
            <a:r>
              <a:rPr sz="4400" spc="-260" dirty="0">
                <a:solidFill>
                  <a:srgbClr val="005AAA"/>
                </a:solidFill>
              </a:rPr>
              <a:t>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42436" y="4939400"/>
            <a:ext cx="1555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80" dirty="0">
                <a:solidFill>
                  <a:srgbClr val="005AAA"/>
                </a:solidFill>
                <a:latin typeface="Yu Gothic UI"/>
                <a:cs typeface="Yu Gothic UI"/>
              </a:rPr>
              <a:t>▶</a:t>
            </a:r>
            <a:endParaRPr sz="1700">
              <a:latin typeface="Yu Gothic UI"/>
              <a:cs typeface="Yu Gothic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727" y="4692004"/>
            <a:ext cx="6612890" cy="1423467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540"/>
              </a:spcBef>
            </a:pPr>
            <a:r>
              <a:rPr sz="2400" spc="40" dirty="0">
                <a:cs typeface="Trebuchet MS"/>
              </a:rPr>
              <a:t>A</a:t>
            </a:r>
            <a:r>
              <a:rPr sz="2400" spc="25" dirty="0">
                <a:cs typeface="Trebuchet MS"/>
              </a:rPr>
              <a:t>d</a:t>
            </a:r>
            <a:r>
              <a:rPr sz="2400" spc="15" dirty="0">
                <a:cs typeface="Trebuchet MS"/>
              </a:rPr>
              <a:t>d</a:t>
            </a:r>
            <a:r>
              <a:rPr sz="2400" spc="-215" dirty="0">
                <a:cs typeface="Trebuchet MS"/>
              </a:rPr>
              <a:t> </a:t>
            </a:r>
            <a:r>
              <a:rPr sz="2400" spc="-15" dirty="0">
                <a:cs typeface="Trebuchet MS"/>
              </a:rPr>
              <a:t>an</a:t>
            </a:r>
            <a:r>
              <a:rPr sz="2400" spc="-30" dirty="0">
                <a:cs typeface="Trebuchet MS"/>
              </a:rPr>
              <a:t>o</a:t>
            </a:r>
            <a:r>
              <a:rPr sz="2400" spc="-75" dirty="0">
                <a:cs typeface="Trebuchet MS"/>
              </a:rPr>
              <a:t>th</a:t>
            </a:r>
            <a:r>
              <a:rPr sz="2400" spc="-95" dirty="0">
                <a:cs typeface="Trebuchet MS"/>
              </a:rPr>
              <a:t>e</a:t>
            </a:r>
            <a:r>
              <a:rPr sz="2400" spc="-150" dirty="0">
                <a:cs typeface="Trebuchet MS"/>
              </a:rPr>
              <a:t>r</a:t>
            </a:r>
            <a:r>
              <a:rPr sz="2400" spc="-210" dirty="0">
                <a:cs typeface="Trebuchet MS"/>
              </a:rPr>
              <a:t> </a:t>
            </a:r>
            <a:r>
              <a:rPr sz="2400" dirty="0">
                <a:cs typeface="Trebuchet MS"/>
              </a:rPr>
              <a:t>m</a:t>
            </a:r>
            <a:r>
              <a:rPr sz="2400" spc="15" dirty="0">
                <a:cs typeface="Trebuchet MS"/>
              </a:rPr>
              <a:t>o</a:t>
            </a:r>
            <a:r>
              <a:rPr sz="2400" spc="10" dirty="0">
                <a:cs typeface="Trebuchet MS"/>
              </a:rPr>
              <a:t>d</a:t>
            </a:r>
            <a:r>
              <a:rPr sz="2400" spc="-114" dirty="0">
                <a:cs typeface="Trebuchet MS"/>
              </a:rPr>
              <a:t>e</a:t>
            </a:r>
            <a:r>
              <a:rPr sz="2400" spc="-145" dirty="0">
                <a:cs typeface="Trebuchet MS"/>
              </a:rPr>
              <a:t>l</a:t>
            </a:r>
            <a:endParaRPr sz="2400" dirty="0">
              <a:cs typeface="Trebuchet MS"/>
            </a:endParaRPr>
          </a:p>
          <a:p>
            <a:pPr marL="47625">
              <a:lnSpc>
                <a:spcPct val="100000"/>
              </a:lnSpc>
              <a:spcBef>
                <a:spcPts val="1440"/>
              </a:spcBef>
            </a:pPr>
            <a:r>
              <a:rPr sz="2400" spc="-220" dirty="0">
                <a:cs typeface="Trebuchet MS"/>
              </a:rPr>
              <a:t>T</a:t>
            </a:r>
            <a:r>
              <a:rPr sz="2400" spc="-140" dirty="0">
                <a:cs typeface="Trebuchet MS"/>
              </a:rPr>
              <a:t>r</a:t>
            </a:r>
            <a:r>
              <a:rPr sz="2400" spc="-100" dirty="0">
                <a:cs typeface="Trebuchet MS"/>
              </a:rPr>
              <a:t>a</a:t>
            </a:r>
            <a:r>
              <a:rPr sz="2400" spc="-125" dirty="0">
                <a:cs typeface="Trebuchet MS"/>
              </a:rPr>
              <a:t>i</a:t>
            </a:r>
            <a:r>
              <a:rPr sz="2400" spc="20" dirty="0">
                <a:cs typeface="Trebuchet MS"/>
              </a:rPr>
              <a:t>n</a:t>
            </a:r>
            <a:r>
              <a:rPr sz="2400" spc="-204" dirty="0">
                <a:cs typeface="Trebuchet MS"/>
              </a:rPr>
              <a:t> </a:t>
            </a:r>
            <a:r>
              <a:rPr sz="2400" spc="-114" dirty="0">
                <a:cs typeface="Trebuchet MS"/>
              </a:rPr>
              <a:t>e</a:t>
            </a:r>
            <a:r>
              <a:rPr sz="2400" spc="-75" dirty="0">
                <a:cs typeface="Trebuchet MS"/>
              </a:rPr>
              <a:t>ve</a:t>
            </a:r>
            <a:r>
              <a:rPr sz="2400" spc="-150" dirty="0">
                <a:cs typeface="Trebuchet MS"/>
              </a:rPr>
              <a:t>r</a:t>
            </a:r>
            <a:r>
              <a:rPr sz="2400" spc="-130" dirty="0">
                <a:cs typeface="Trebuchet MS"/>
              </a:rPr>
              <a:t>y</a:t>
            </a:r>
            <a:r>
              <a:rPr sz="2400" spc="-90" dirty="0">
                <a:cs typeface="Trebuchet MS"/>
              </a:rPr>
              <a:t>t</a:t>
            </a:r>
            <a:r>
              <a:rPr sz="2400" spc="25" dirty="0">
                <a:cs typeface="Trebuchet MS"/>
              </a:rPr>
              <a:t>h</a:t>
            </a:r>
            <a:r>
              <a:rPr sz="2400" spc="-125" dirty="0">
                <a:cs typeface="Trebuchet MS"/>
              </a:rPr>
              <a:t>i</a:t>
            </a:r>
            <a:r>
              <a:rPr sz="2400" spc="25" dirty="0">
                <a:cs typeface="Trebuchet MS"/>
              </a:rPr>
              <a:t>n</a:t>
            </a:r>
            <a:r>
              <a:rPr sz="2400" spc="135" dirty="0">
                <a:cs typeface="Trebuchet MS"/>
              </a:rPr>
              <a:t>g</a:t>
            </a:r>
            <a:r>
              <a:rPr sz="2400" spc="-215" dirty="0">
                <a:cs typeface="Trebuchet MS"/>
              </a:rPr>
              <a:t> </a:t>
            </a:r>
            <a:r>
              <a:rPr sz="2400" spc="-30" dirty="0">
                <a:cs typeface="Trebuchet MS"/>
              </a:rPr>
              <a:t>s</a:t>
            </a:r>
            <a:r>
              <a:rPr sz="2400" spc="-125" dirty="0">
                <a:cs typeface="Trebuchet MS"/>
              </a:rPr>
              <a:t>i</a:t>
            </a:r>
            <a:r>
              <a:rPr sz="2400" dirty="0">
                <a:cs typeface="Trebuchet MS"/>
              </a:rPr>
              <a:t>m</a:t>
            </a:r>
            <a:r>
              <a:rPr sz="2400" spc="10" dirty="0">
                <a:cs typeface="Trebuchet MS"/>
              </a:rPr>
              <a:t>u</a:t>
            </a:r>
            <a:r>
              <a:rPr sz="2400" spc="-150" dirty="0">
                <a:cs typeface="Trebuchet MS"/>
              </a:rPr>
              <a:t>l</a:t>
            </a:r>
            <a:r>
              <a:rPr sz="2400" spc="-155" dirty="0">
                <a:cs typeface="Trebuchet MS"/>
              </a:rPr>
              <a:t>t</a:t>
            </a:r>
            <a:r>
              <a:rPr sz="2400" spc="-100" dirty="0">
                <a:cs typeface="Trebuchet MS"/>
              </a:rPr>
              <a:t>a</a:t>
            </a:r>
            <a:r>
              <a:rPr sz="2400" spc="25" dirty="0">
                <a:cs typeface="Trebuchet MS"/>
              </a:rPr>
              <a:t>n</a:t>
            </a:r>
            <a:r>
              <a:rPr sz="2400" spc="-114" dirty="0">
                <a:cs typeface="Trebuchet MS"/>
              </a:rPr>
              <a:t>e</a:t>
            </a:r>
            <a:r>
              <a:rPr sz="2400" spc="10" dirty="0">
                <a:cs typeface="Trebuchet MS"/>
              </a:rPr>
              <a:t>o</a:t>
            </a:r>
            <a:r>
              <a:rPr sz="2400" spc="20" dirty="0">
                <a:cs typeface="Trebuchet MS"/>
              </a:rPr>
              <a:t>u</a:t>
            </a:r>
            <a:r>
              <a:rPr sz="2400" spc="-30" dirty="0">
                <a:cs typeface="Trebuchet MS"/>
              </a:rPr>
              <a:t>s</a:t>
            </a:r>
            <a:r>
              <a:rPr sz="2400" spc="-150" dirty="0">
                <a:cs typeface="Trebuchet MS"/>
              </a:rPr>
              <a:t>l</a:t>
            </a:r>
            <a:r>
              <a:rPr sz="2400" spc="-55" dirty="0">
                <a:cs typeface="Trebuchet MS"/>
              </a:rPr>
              <a:t>y</a:t>
            </a:r>
            <a:br>
              <a:rPr lang="it-IT" sz="2400" spc="-55" dirty="0">
                <a:cs typeface="Trebuchet MS"/>
              </a:rPr>
            </a:br>
            <a:endParaRPr sz="2000" dirty="0"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436" y="5484992"/>
            <a:ext cx="1555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80" dirty="0">
                <a:solidFill>
                  <a:srgbClr val="005AAA"/>
                </a:solidFill>
                <a:latin typeface="Yu Gothic UI"/>
                <a:cs typeface="Yu Gothic UI"/>
              </a:rPr>
              <a:t>▶</a:t>
            </a:r>
            <a:endParaRPr sz="1700">
              <a:latin typeface="Yu Gothic UI"/>
              <a:cs typeface="Yu Gothic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87095" y="1254399"/>
            <a:ext cx="1355090" cy="3387090"/>
          </a:xfrm>
          <a:prstGeom prst="rect">
            <a:avLst/>
          </a:prstGeom>
          <a:solidFill>
            <a:srgbClr val="BBDFFF"/>
          </a:solidFill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marL="200025" marR="192405" indent="20320">
              <a:lnSpc>
                <a:spcPts val="3290"/>
              </a:lnSpc>
              <a:spcBef>
                <a:spcPts val="2460"/>
              </a:spcBef>
            </a:pPr>
            <a:r>
              <a:rPr sz="2800" spc="-110" dirty="0">
                <a:latin typeface="Trebuchet MS"/>
                <a:cs typeface="Trebuchet MS"/>
              </a:rPr>
              <a:t>Linear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m</a:t>
            </a:r>
            <a:r>
              <a:rPr sz="2800" spc="10" dirty="0">
                <a:latin typeface="Trebuchet MS"/>
                <a:cs typeface="Trebuchet MS"/>
              </a:rPr>
              <a:t>od</a:t>
            </a:r>
            <a:r>
              <a:rPr sz="2800" spc="-130" dirty="0">
                <a:latin typeface="Trebuchet MS"/>
                <a:cs typeface="Trebuchet MS"/>
              </a:rPr>
              <a:t>e</a:t>
            </a:r>
            <a:r>
              <a:rPr sz="2800" spc="-165" dirty="0">
                <a:latin typeface="Trebuchet MS"/>
                <a:cs typeface="Trebuchet MS"/>
              </a:rPr>
              <a:t>l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41763" y="2076273"/>
            <a:ext cx="2149475" cy="1743075"/>
            <a:chOff x="8741763" y="2076273"/>
            <a:chExt cx="2149475" cy="1743075"/>
          </a:xfrm>
        </p:grpSpPr>
        <p:sp>
          <p:nvSpPr>
            <p:cNvPr id="8" name="object 8"/>
            <p:cNvSpPr/>
            <p:nvPr/>
          </p:nvSpPr>
          <p:spPr>
            <a:xfrm>
              <a:off x="8741763" y="2890582"/>
              <a:ext cx="416559" cy="114300"/>
            </a:xfrm>
            <a:custGeom>
              <a:avLst/>
              <a:gdLst/>
              <a:ahLst/>
              <a:cxnLst/>
              <a:rect l="l" t="t" r="r" b="b"/>
              <a:pathLst>
                <a:path w="416559" h="114300">
                  <a:moveTo>
                    <a:pt x="301777" y="0"/>
                  </a:moveTo>
                  <a:lnTo>
                    <a:pt x="301776" y="114300"/>
                  </a:lnTo>
                  <a:lnTo>
                    <a:pt x="377977" y="76200"/>
                  </a:lnTo>
                  <a:lnTo>
                    <a:pt x="320826" y="76200"/>
                  </a:lnTo>
                  <a:lnTo>
                    <a:pt x="320826" y="38100"/>
                  </a:lnTo>
                  <a:lnTo>
                    <a:pt x="377974" y="38100"/>
                  </a:lnTo>
                  <a:lnTo>
                    <a:pt x="301777" y="0"/>
                  </a:lnTo>
                  <a:close/>
                </a:path>
                <a:path w="416559" h="114300">
                  <a:moveTo>
                    <a:pt x="301776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01776" y="76200"/>
                  </a:lnTo>
                  <a:lnTo>
                    <a:pt x="301776" y="38100"/>
                  </a:lnTo>
                  <a:close/>
                </a:path>
                <a:path w="416559" h="114300">
                  <a:moveTo>
                    <a:pt x="377974" y="38100"/>
                  </a:moveTo>
                  <a:lnTo>
                    <a:pt x="320826" y="38100"/>
                  </a:lnTo>
                  <a:lnTo>
                    <a:pt x="320826" y="76200"/>
                  </a:lnTo>
                  <a:lnTo>
                    <a:pt x="377977" y="76200"/>
                  </a:lnTo>
                  <a:lnTo>
                    <a:pt x="416076" y="57151"/>
                  </a:lnTo>
                  <a:lnTo>
                    <a:pt x="37797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57840" y="2085798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861933" y="0"/>
                  </a:moveTo>
                  <a:lnTo>
                    <a:pt x="813022" y="1364"/>
                  </a:lnTo>
                  <a:lnTo>
                    <a:pt x="764827" y="5409"/>
                  </a:lnTo>
                  <a:lnTo>
                    <a:pt x="717420" y="12061"/>
                  </a:lnTo>
                  <a:lnTo>
                    <a:pt x="670875" y="21249"/>
                  </a:lnTo>
                  <a:lnTo>
                    <a:pt x="625263" y="32898"/>
                  </a:lnTo>
                  <a:lnTo>
                    <a:pt x="580659" y="46937"/>
                  </a:lnTo>
                  <a:lnTo>
                    <a:pt x="537134" y="63292"/>
                  </a:lnTo>
                  <a:lnTo>
                    <a:pt x="494761" y="81891"/>
                  </a:lnTo>
                  <a:lnTo>
                    <a:pt x="453614" y="102662"/>
                  </a:lnTo>
                  <a:lnTo>
                    <a:pt x="413764" y="125530"/>
                  </a:lnTo>
                  <a:lnTo>
                    <a:pt x="375286" y="150424"/>
                  </a:lnTo>
                  <a:lnTo>
                    <a:pt x="338250" y="177271"/>
                  </a:lnTo>
                  <a:lnTo>
                    <a:pt x="302731" y="205998"/>
                  </a:lnTo>
                  <a:lnTo>
                    <a:pt x="268801" y="236532"/>
                  </a:lnTo>
                  <a:lnTo>
                    <a:pt x="236532" y="268801"/>
                  </a:lnTo>
                  <a:lnTo>
                    <a:pt x="205998" y="302731"/>
                  </a:lnTo>
                  <a:lnTo>
                    <a:pt x="177271" y="338250"/>
                  </a:lnTo>
                  <a:lnTo>
                    <a:pt x="150424" y="375286"/>
                  </a:lnTo>
                  <a:lnTo>
                    <a:pt x="125530" y="413764"/>
                  </a:lnTo>
                  <a:lnTo>
                    <a:pt x="102662" y="453614"/>
                  </a:lnTo>
                  <a:lnTo>
                    <a:pt x="81891" y="494761"/>
                  </a:lnTo>
                  <a:lnTo>
                    <a:pt x="63292" y="537134"/>
                  </a:lnTo>
                  <a:lnTo>
                    <a:pt x="46937" y="580659"/>
                  </a:lnTo>
                  <a:lnTo>
                    <a:pt x="32898" y="625263"/>
                  </a:lnTo>
                  <a:lnTo>
                    <a:pt x="21249" y="670875"/>
                  </a:lnTo>
                  <a:lnTo>
                    <a:pt x="12061" y="717420"/>
                  </a:lnTo>
                  <a:lnTo>
                    <a:pt x="5409" y="764827"/>
                  </a:lnTo>
                  <a:lnTo>
                    <a:pt x="1364" y="813022"/>
                  </a:lnTo>
                  <a:lnTo>
                    <a:pt x="0" y="861933"/>
                  </a:lnTo>
                  <a:lnTo>
                    <a:pt x="1364" y="910844"/>
                  </a:lnTo>
                  <a:lnTo>
                    <a:pt x="5409" y="959040"/>
                  </a:lnTo>
                  <a:lnTo>
                    <a:pt x="12061" y="1006447"/>
                  </a:lnTo>
                  <a:lnTo>
                    <a:pt x="21249" y="1052992"/>
                  </a:lnTo>
                  <a:lnTo>
                    <a:pt x="32898" y="1098603"/>
                  </a:lnTo>
                  <a:lnTo>
                    <a:pt x="46937" y="1143208"/>
                  </a:lnTo>
                  <a:lnTo>
                    <a:pt x="63292" y="1186733"/>
                  </a:lnTo>
                  <a:lnTo>
                    <a:pt x="81891" y="1229105"/>
                  </a:lnTo>
                  <a:lnTo>
                    <a:pt x="102662" y="1270253"/>
                  </a:lnTo>
                  <a:lnTo>
                    <a:pt x="125530" y="1310102"/>
                  </a:lnTo>
                  <a:lnTo>
                    <a:pt x="150424" y="1348581"/>
                  </a:lnTo>
                  <a:lnTo>
                    <a:pt x="177271" y="1385616"/>
                  </a:lnTo>
                  <a:lnTo>
                    <a:pt x="205998" y="1421136"/>
                  </a:lnTo>
                  <a:lnTo>
                    <a:pt x="236532" y="1455066"/>
                  </a:lnTo>
                  <a:lnTo>
                    <a:pt x="268801" y="1487334"/>
                  </a:lnTo>
                  <a:lnTo>
                    <a:pt x="302731" y="1517869"/>
                  </a:lnTo>
                  <a:lnTo>
                    <a:pt x="338250" y="1546595"/>
                  </a:lnTo>
                  <a:lnTo>
                    <a:pt x="375286" y="1573442"/>
                  </a:lnTo>
                  <a:lnTo>
                    <a:pt x="413764" y="1598336"/>
                  </a:lnTo>
                  <a:lnTo>
                    <a:pt x="453614" y="1621205"/>
                  </a:lnTo>
                  <a:lnTo>
                    <a:pt x="494761" y="1641975"/>
                  </a:lnTo>
                  <a:lnTo>
                    <a:pt x="537134" y="1660574"/>
                  </a:lnTo>
                  <a:lnTo>
                    <a:pt x="580659" y="1676930"/>
                  </a:lnTo>
                  <a:lnTo>
                    <a:pt x="625263" y="1690968"/>
                  </a:lnTo>
                  <a:lnTo>
                    <a:pt x="670875" y="1702618"/>
                  </a:lnTo>
                  <a:lnTo>
                    <a:pt x="717420" y="1711805"/>
                  </a:lnTo>
                  <a:lnTo>
                    <a:pt x="764827" y="1718458"/>
                  </a:lnTo>
                  <a:lnTo>
                    <a:pt x="813022" y="1722503"/>
                  </a:lnTo>
                  <a:lnTo>
                    <a:pt x="861933" y="1723867"/>
                  </a:lnTo>
                  <a:lnTo>
                    <a:pt x="910844" y="1722503"/>
                  </a:lnTo>
                  <a:lnTo>
                    <a:pt x="959040" y="1718458"/>
                  </a:lnTo>
                  <a:lnTo>
                    <a:pt x="1006447" y="1711805"/>
                  </a:lnTo>
                  <a:lnTo>
                    <a:pt x="1052992" y="1702618"/>
                  </a:lnTo>
                  <a:lnTo>
                    <a:pt x="1098603" y="1690968"/>
                  </a:lnTo>
                  <a:lnTo>
                    <a:pt x="1143208" y="1676930"/>
                  </a:lnTo>
                  <a:lnTo>
                    <a:pt x="1186733" y="1660574"/>
                  </a:lnTo>
                  <a:lnTo>
                    <a:pt x="1229105" y="1641975"/>
                  </a:lnTo>
                  <a:lnTo>
                    <a:pt x="1270253" y="1621205"/>
                  </a:lnTo>
                  <a:lnTo>
                    <a:pt x="1310102" y="1598336"/>
                  </a:lnTo>
                  <a:lnTo>
                    <a:pt x="1348581" y="1573442"/>
                  </a:lnTo>
                  <a:lnTo>
                    <a:pt x="1385616" y="1546595"/>
                  </a:lnTo>
                  <a:lnTo>
                    <a:pt x="1421136" y="1517869"/>
                  </a:lnTo>
                  <a:lnTo>
                    <a:pt x="1455066" y="1487334"/>
                  </a:lnTo>
                  <a:lnTo>
                    <a:pt x="1487334" y="1455066"/>
                  </a:lnTo>
                  <a:lnTo>
                    <a:pt x="1517869" y="1421136"/>
                  </a:lnTo>
                  <a:lnTo>
                    <a:pt x="1546595" y="1385616"/>
                  </a:lnTo>
                  <a:lnTo>
                    <a:pt x="1573442" y="1348581"/>
                  </a:lnTo>
                  <a:lnTo>
                    <a:pt x="1598336" y="1310102"/>
                  </a:lnTo>
                  <a:lnTo>
                    <a:pt x="1621205" y="1270253"/>
                  </a:lnTo>
                  <a:lnTo>
                    <a:pt x="1641975" y="1229105"/>
                  </a:lnTo>
                  <a:lnTo>
                    <a:pt x="1660574" y="1186733"/>
                  </a:lnTo>
                  <a:lnTo>
                    <a:pt x="1676930" y="1143208"/>
                  </a:lnTo>
                  <a:lnTo>
                    <a:pt x="1690968" y="1098603"/>
                  </a:lnTo>
                  <a:lnTo>
                    <a:pt x="1702618" y="1052992"/>
                  </a:lnTo>
                  <a:lnTo>
                    <a:pt x="1711805" y="1006447"/>
                  </a:lnTo>
                  <a:lnTo>
                    <a:pt x="1718458" y="959040"/>
                  </a:lnTo>
                  <a:lnTo>
                    <a:pt x="1722503" y="910844"/>
                  </a:lnTo>
                  <a:lnTo>
                    <a:pt x="1723867" y="861933"/>
                  </a:lnTo>
                  <a:lnTo>
                    <a:pt x="1722503" y="813022"/>
                  </a:lnTo>
                  <a:lnTo>
                    <a:pt x="1718458" y="764827"/>
                  </a:lnTo>
                  <a:lnTo>
                    <a:pt x="1711805" y="717420"/>
                  </a:lnTo>
                  <a:lnTo>
                    <a:pt x="1702618" y="670875"/>
                  </a:lnTo>
                  <a:lnTo>
                    <a:pt x="1690968" y="625263"/>
                  </a:lnTo>
                  <a:lnTo>
                    <a:pt x="1676930" y="580659"/>
                  </a:lnTo>
                  <a:lnTo>
                    <a:pt x="1660574" y="537134"/>
                  </a:lnTo>
                  <a:lnTo>
                    <a:pt x="1641975" y="494761"/>
                  </a:lnTo>
                  <a:lnTo>
                    <a:pt x="1621205" y="453614"/>
                  </a:lnTo>
                  <a:lnTo>
                    <a:pt x="1598336" y="413764"/>
                  </a:lnTo>
                  <a:lnTo>
                    <a:pt x="1573442" y="375286"/>
                  </a:lnTo>
                  <a:lnTo>
                    <a:pt x="1546595" y="338250"/>
                  </a:lnTo>
                  <a:lnTo>
                    <a:pt x="1517869" y="302731"/>
                  </a:lnTo>
                  <a:lnTo>
                    <a:pt x="1487334" y="268801"/>
                  </a:lnTo>
                  <a:lnTo>
                    <a:pt x="1455066" y="236532"/>
                  </a:lnTo>
                  <a:lnTo>
                    <a:pt x="1421136" y="205998"/>
                  </a:lnTo>
                  <a:lnTo>
                    <a:pt x="1385616" y="177271"/>
                  </a:lnTo>
                  <a:lnTo>
                    <a:pt x="1348581" y="150424"/>
                  </a:lnTo>
                  <a:lnTo>
                    <a:pt x="1310102" y="125530"/>
                  </a:lnTo>
                  <a:lnTo>
                    <a:pt x="1270253" y="102662"/>
                  </a:lnTo>
                  <a:lnTo>
                    <a:pt x="1229105" y="81891"/>
                  </a:lnTo>
                  <a:lnTo>
                    <a:pt x="1186733" y="63292"/>
                  </a:lnTo>
                  <a:lnTo>
                    <a:pt x="1143208" y="46937"/>
                  </a:lnTo>
                  <a:lnTo>
                    <a:pt x="1098603" y="32898"/>
                  </a:lnTo>
                  <a:lnTo>
                    <a:pt x="1052992" y="21249"/>
                  </a:lnTo>
                  <a:lnTo>
                    <a:pt x="1006447" y="12061"/>
                  </a:lnTo>
                  <a:lnTo>
                    <a:pt x="959040" y="5409"/>
                  </a:lnTo>
                  <a:lnTo>
                    <a:pt x="910844" y="1364"/>
                  </a:lnTo>
                  <a:lnTo>
                    <a:pt x="861933" y="0"/>
                  </a:lnTo>
                  <a:close/>
                </a:path>
              </a:pathLst>
            </a:custGeom>
            <a:solidFill>
              <a:srgbClr val="005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57840" y="2085798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0" y="861934"/>
                  </a:moveTo>
                  <a:lnTo>
                    <a:pt x="1364" y="813022"/>
                  </a:lnTo>
                  <a:lnTo>
                    <a:pt x="5409" y="764827"/>
                  </a:lnTo>
                  <a:lnTo>
                    <a:pt x="12061" y="717420"/>
                  </a:lnTo>
                  <a:lnTo>
                    <a:pt x="21249" y="670875"/>
                  </a:lnTo>
                  <a:lnTo>
                    <a:pt x="32898" y="625263"/>
                  </a:lnTo>
                  <a:lnTo>
                    <a:pt x="46937" y="580659"/>
                  </a:lnTo>
                  <a:lnTo>
                    <a:pt x="63292" y="537134"/>
                  </a:lnTo>
                  <a:lnTo>
                    <a:pt x="81891" y="494761"/>
                  </a:lnTo>
                  <a:lnTo>
                    <a:pt x="102662" y="453614"/>
                  </a:lnTo>
                  <a:lnTo>
                    <a:pt x="125530" y="413764"/>
                  </a:lnTo>
                  <a:lnTo>
                    <a:pt x="150424" y="375286"/>
                  </a:lnTo>
                  <a:lnTo>
                    <a:pt x="177271" y="338250"/>
                  </a:lnTo>
                  <a:lnTo>
                    <a:pt x="205998" y="302731"/>
                  </a:lnTo>
                  <a:lnTo>
                    <a:pt x="236532" y="268801"/>
                  </a:lnTo>
                  <a:lnTo>
                    <a:pt x="268801" y="236532"/>
                  </a:lnTo>
                  <a:lnTo>
                    <a:pt x="302731" y="205998"/>
                  </a:lnTo>
                  <a:lnTo>
                    <a:pt x="338250" y="177271"/>
                  </a:lnTo>
                  <a:lnTo>
                    <a:pt x="375286" y="150424"/>
                  </a:lnTo>
                  <a:lnTo>
                    <a:pt x="413764" y="125530"/>
                  </a:lnTo>
                  <a:lnTo>
                    <a:pt x="453614" y="102662"/>
                  </a:lnTo>
                  <a:lnTo>
                    <a:pt x="494761" y="81891"/>
                  </a:lnTo>
                  <a:lnTo>
                    <a:pt x="537134" y="63292"/>
                  </a:lnTo>
                  <a:lnTo>
                    <a:pt x="580659" y="46937"/>
                  </a:lnTo>
                  <a:lnTo>
                    <a:pt x="625263" y="32898"/>
                  </a:lnTo>
                  <a:lnTo>
                    <a:pt x="670875" y="21249"/>
                  </a:lnTo>
                  <a:lnTo>
                    <a:pt x="717420" y="12061"/>
                  </a:lnTo>
                  <a:lnTo>
                    <a:pt x="764827" y="5409"/>
                  </a:lnTo>
                  <a:lnTo>
                    <a:pt x="813022" y="1364"/>
                  </a:lnTo>
                  <a:lnTo>
                    <a:pt x="861934" y="0"/>
                  </a:lnTo>
                  <a:lnTo>
                    <a:pt x="910845" y="1364"/>
                  </a:lnTo>
                  <a:lnTo>
                    <a:pt x="959040" y="5409"/>
                  </a:lnTo>
                  <a:lnTo>
                    <a:pt x="1006447" y="12061"/>
                  </a:lnTo>
                  <a:lnTo>
                    <a:pt x="1052992" y="21249"/>
                  </a:lnTo>
                  <a:lnTo>
                    <a:pt x="1098604" y="32898"/>
                  </a:lnTo>
                  <a:lnTo>
                    <a:pt x="1143208" y="46937"/>
                  </a:lnTo>
                  <a:lnTo>
                    <a:pt x="1186733" y="63292"/>
                  </a:lnTo>
                  <a:lnTo>
                    <a:pt x="1229106" y="81891"/>
                  </a:lnTo>
                  <a:lnTo>
                    <a:pt x="1270253" y="102662"/>
                  </a:lnTo>
                  <a:lnTo>
                    <a:pt x="1310103" y="125530"/>
                  </a:lnTo>
                  <a:lnTo>
                    <a:pt x="1348581" y="150424"/>
                  </a:lnTo>
                  <a:lnTo>
                    <a:pt x="1385617" y="177271"/>
                  </a:lnTo>
                  <a:lnTo>
                    <a:pt x="1421136" y="205998"/>
                  </a:lnTo>
                  <a:lnTo>
                    <a:pt x="1455066" y="236532"/>
                  </a:lnTo>
                  <a:lnTo>
                    <a:pt x="1487335" y="268801"/>
                  </a:lnTo>
                  <a:lnTo>
                    <a:pt x="1517869" y="302731"/>
                  </a:lnTo>
                  <a:lnTo>
                    <a:pt x="1546596" y="338250"/>
                  </a:lnTo>
                  <a:lnTo>
                    <a:pt x="1573443" y="375286"/>
                  </a:lnTo>
                  <a:lnTo>
                    <a:pt x="1598337" y="413764"/>
                  </a:lnTo>
                  <a:lnTo>
                    <a:pt x="1621205" y="453614"/>
                  </a:lnTo>
                  <a:lnTo>
                    <a:pt x="1641976" y="494761"/>
                  </a:lnTo>
                  <a:lnTo>
                    <a:pt x="1660575" y="537134"/>
                  </a:lnTo>
                  <a:lnTo>
                    <a:pt x="1676930" y="580659"/>
                  </a:lnTo>
                  <a:lnTo>
                    <a:pt x="1690969" y="625263"/>
                  </a:lnTo>
                  <a:lnTo>
                    <a:pt x="1702618" y="670875"/>
                  </a:lnTo>
                  <a:lnTo>
                    <a:pt x="1711806" y="717420"/>
                  </a:lnTo>
                  <a:lnTo>
                    <a:pt x="1718458" y="764827"/>
                  </a:lnTo>
                  <a:lnTo>
                    <a:pt x="1722503" y="813022"/>
                  </a:lnTo>
                  <a:lnTo>
                    <a:pt x="1723868" y="861934"/>
                  </a:lnTo>
                  <a:lnTo>
                    <a:pt x="1722503" y="910845"/>
                  </a:lnTo>
                  <a:lnTo>
                    <a:pt x="1718458" y="959040"/>
                  </a:lnTo>
                  <a:lnTo>
                    <a:pt x="1711806" y="1006447"/>
                  </a:lnTo>
                  <a:lnTo>
                    <a:pt x="1702618" y="1052992"/>
                  </a:lnTo>
                  <a:lnTo>
                    <a:pt x="1690969" y="1098604"/>
                  </a:lnTo>
                  <a:lnTo>
                    <a:pt x="1676930" y="1143208"/>
                  </a:lnTo>
                  <a:lnTo>
                    <a:pt x="1660575" y="1186733"/>
                  </a:lnTo>
                  <a:lnTo>
                    <a:pt x="1641976" y="1229106"/>
                  </a:lnTo>
                  <a:lnTo>
                    <a:pt x="1621205" y="1270253"/>
                  </a:lnTo>
                  <a:lnTo>
                    <a:pt x="1598337" y="1310103"/>
                  </a:lnTo>
                  <a:lnTo>
                    <a:pt x="1573443" y="1348581"/>
                  </a:lnTo>
                  <a:lnTo>
                    <a:pt x="1546596" y="1385617"/>
                  </a:lnTo>
                  <a:lnTo>
                    <a:pt x="1517869" y="1421136"/>
                  </a:lnTo>
                  <a:lnTo>
                    <a:pt x="1487335" y="1455066"/>
                  </a:lnTo>
                  <a:lnTo>
                    <a:pt x="1455066" y="1487335"/>
                  </a:lnTo>
                  <a:lnTo>
                    <a:pt x="1421136" y="1517869"/>
                  </a:lnTo>
                  <a:lnTo>
                    <a:pt x="1385617" y="1546596"/>
                  </a:lnTo>
                  <a:lnTo>
                    <a:pt x="1348581" y="1573443"/>
                  </a:lnTo>
                  <a:lnTo>
                    <a:pt x="1310103" y="1598337"/>
                  </a:lnTo>
                  <a:lnTo>
                    <a:pt x="1270253" y="1621205"/>
                  </a:lnTo>
                  <a:lnTo>
                    <a:pt x="1229106" y="1641976"/>
                  </a:lnTo>
                  <a:lnTo>
                    <a:pt x="1186733" y="1660575"/>
                  </a:lnTo>
                  <a:lnTo>
                    <a:pt x="1143208" y="1676930"/>
                  </a:lnTo>
                  <a:lnTo>
                    <a:pt x="1098604" y="1690969"/>
                  </a:lnTo>
                  <a:lnTo>
                    <a:pt x="1052992" y="1702618"/>
                  </a:lnTo>
                  <a:lnTo>
                    <a:pt x="1006447" y="1711806"/>
                  </a:lnTo>
                  <a:lnTo>
                    <a:pt x="959040" y="1718458"/>
                  </a:lnTo>
                  <a:lnTo>
                    <a:pt x="910845" y="1722503"/>
                  </a:lnTo>
                  <a:lnTo>
                    <a:pt x="861934" y="1723868"/>
                  </a:lnTo>
                  <a:lnTo>
                    <a:pt x="813022" y="1722503"/>
                  </a:lnTo>
                  <a:lnTo>
                    <a:pt x="764827" y="1718458"/>
                  </a:lnTo>
                  <a:lnTo>
                    <a:pt x="717420" y="1711806"/>
                  </a:lnTo>
                  <a:lnTo>
                    <a:pt x="670875" y="1702618"/>
                  </a:lnTo>
                  <a:lnTo>
                    <a:pt x="625263" y="1690969"/>
                  </a:lnTo>
                  <a:lnTo>
                    <a:pt x="580659" y="1676930"/>
                  </a:lnTo>
                  <a:lnTo>
                    <a:pt x="537134" y="1660575"/>
                  </a:lnTo>
                  <a:lnTo>
                    <a:pt x="494761" y="1641976"/>
                  </a:lnTo>
                  <a:lnTo>
                    <a:pt x="453614" y="1621205"/>
                  </a:lnTo>
                  <a:lnTo>
                    <a:pt x="413764" y="1598337"/>
                  </a:lnTo>
                  <a:lnTo>
                    <a:pt x="375286" y="1573443"/>
                  </a:lnTo>
                  <a:lnTo>
                    <a:pt x="338250" y="1546596"/>
                  </a:lnTo>
                  <a:lnTo>
                    <a:pt x="302731" y="1517869"/>
                  </a:lnTo>
                  <a:lnTo>
                    <a:pt x="268801" y="1487335"/>
                  </a:lnTo>
                  <a:lnTo>
                    <a:pt x="236532" y="1455066"/>
                  </a:lnTo>
                  <a:lnTo>
                    <a:pt x="205998" y="1421136"/>
                  </a:lnTo>
                  <a:lnTo>
                    <a:pt x="177271" y="1385617"/>
                  </a:lnTo>
                  <a:lnTo>
                    <a:pt x="150424" y="1348581"/>
                  </a:lnTo>
                  <a:lnTo>
                    <a:pt x="125530" y="1310103"/>
                  </a:lnTo>
                  <a:lnTo>
                    <a:pt x="102662" y="1270253"/>
                  </a:lnTo>
                  <a:lnTo>
                    <a:pt x="81891" y="1229106"/>
                  </a:lnTo>
                  <a:lnTo>
                    <a:pt x="63292" y="1186733"/>
                  </a:lnTo>
                  <a:lnTo>
                    <a:pt x="46937" y="1143208"/>
                  </a:lnTo>
                  <a:lnTo>
                    <a:pt x="32898" y="1098604"/>
                  </a:lnTo>
                  <a:lnTo>
                    <a:pt x="21249" y="1052992"/>
                  </a:lnTo>
                  <a:lnTo>
                    <a:pt x="12061" y="1006447"/>
                  </a:lnTo>
                  <a:lnTo>
                    <a:pt x="5409" y="959040"/>
                  </a:lnTo>
                  <a:lnTo>
                    <a:pt x="1364" y="910845"/>
                  </a:lnTo>
                  <a:lnTo>
                    <a:pt x="0" y="86193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287680" y="2076273"/>
            <a:ext cx="1743075" cy="1743075"/>
            <a:chOff x="1287680" y="2076273"/>
            <a:chExt cx="1743075" cy="1743075"/>
          </a:xfrm>
        </p:grpSpPr>
        <p:sp>
          <p:nvSpPr>
            <p:cNvPr id="12" name="object 12"/>
            <p:cNvSpPr/>
            <p:nvPr/>
          </p:nvSpPr>
          <p:spPr>
            <a:xfrm>
              <a:off x="1297205" y="2085798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861933" y="0"/>
                  </a:moveTo>
                  <a:lnTo>
                    <a:pt x="813022" y="1364"/>
                  </a:lnTo>
                  <a:lnTo>
                    <a:pt x="764827" y="5409"/>
                  </a:lnTo>
                  <a:lnTo>
                    <a:pt x="717420" y="12061"/>
                  </a:lnTo>
                  <a:lnTo>
                    <a:pt x="670875" y="21249"/>
                  </a:lnTo>
                  <a:lnTo>
                    <a:pt x="625263" y="32898"/>
                  </a:lnTo>
                  <a:lnTo>
                    <a:pt x="580659" y="46937"/>
                  </a:lnTo>
                  <a:lnTo>
                    <a:pt x="537134" y="63292"/>
                  </a:lnTo>
                  <a:lnTo>
                    <a:pt x="494761" y="81891"/>
                  </a:lnTo>
                  <a:lnTo>
                    <a:pt x="453614" y="102662"/>
                  </a:lnTo>
                  <a:lnTo>
                    <a:pt x="413764" y="125530"/>
                  </a:lnTo>
                  <a:lnTo>
                    <a:pt x="375286" y="150424"/>
                  </a:lnTo>
                  <a:lnTo>
                    <a:pt x="338250" y="177271"/>
                  </a:lnTo>
                  <a:lnTo>
                    <a:pt x="302731" y="205998"/>
                  </a:lnTo>
                  <a:lnTo>
                    <a:pt x="268801" y="236532"/>
                  </a:lnTo>
                  <a:lnTo>
                    <a:pt x="236532" y="268801"/>
                  </a:lnTo>
                  <a:lnTo>
                    <a:pt x="205998" y="302731"/>
                  </a:lnTo>
                  <a:lnTo>
                    <a:pt x="177271" y="338250"/>
                  </a:lnTo>
                  <a:lnTo>
                    <a:pt x="150424" y="375286"/>
                  </a:lnTo>
                  <a:lnTo>
                    <a:pt x="125530" y="413764"/>
                  </a:lnTo>
                  <a:lnTo>
                    <a:pt x="102662" y="453614"/>
                  </a:lnTo>
                  <a:lnTo>
                    <a:pt x="81891" y="494761"/>
                  </a:lnTo>
                  <a:lnTo>
                    <a:pt x="63292" y="537134"/>
                  </a:lnTo>
                  <a:lnTo>
                    <a:pt x="46937" y="580659"/>
                  </a:lnTo>
                  <a:lnTo>
                    <a:pt x="32898" y="625263"/>
                  </a:lnTo>
                  <a:lnTo>
                    <a:pt x="21249" y="670875"/>
                  </a:lnTo>
                  <a:lnTo>
                    <a:pt x="12061" y="717420"/>
                  </a:lnTo>
                  <a:lnTo>
                    <a:pt x="5409" y="764827"/>
                  </a:lnTo>
                  <a:lnTo>
                    <a:pt x="1364" y="813022"/>
                  </a:lnTo>
                  <a:lnTo>
                    <a:pt x="0" y="861933"/>
                  </a:lnTo>
                  <a:lnTo>
                    <a:pt x="1364" y="910844"/>
                  </a:lnTo>
                  <a:lnTo>
                    <a:pt x="5409" y="959040"/>
                  </a:lnTo>
                  <a:lnTo>
                    <a:pt x="12061" y="1006447"/>
                  </a:lnTo>
                  <a:lnTo>
                    <a:pt x="21249" y="1052992"/>
                  </a:lnTo>
                  <a:lnTo>
                    <a:pt x="32898" y="1098603"/>
                  </a:lnTo>
                  <a:lnTo>
                    <a:pt x="46937" y="1143208"/>
                  </a:lnTo>
                  <a:lnTo>
                    <a:pt x="63292" y="1186733"/>
                  </a:lnTo>
                  <a:lnTo>
                    <a:pt x="81891" y="1229105"/>
                  </a:lnTo>
                  <a:lnTo>
                    <a:pt x="102662" y="1270253"/>
                  </a:lnTo>
                  <a:lnTo>
                    <a:pt x="125530" y="1310102"/>
                  </a:lnTo>
                  <a:lnTo>
                    <a:pt x="150424" y="1348581"/>
                  </a:lnTo>
                  <a:lnTo>
                    <a:pt x="177271" y="1385616"/>
                  </a:lnTo>
                  <a:lnTo>
                    <a:pt x="205998" y="1421136"/>
                  </a:lnTo>
                  <a:lnTo>
                    <a:pt x="236532" y="1455066"/>
                  </a:lnTo>
                  <a:lnTo>
                    <a:pt x="268801" y="1487334"/>
                  </a:lnTo>
                  <a:lnTo>
                    <a:pt x="302731" y="1517869"/>
                  </a:lnTo>
                  <a:lnTo>
                    <a:pt x="338250" y="1546595"/>
                  </a:lnTo>
                  <a:lnTo>
                    <a:pt x="375286" y="1573442"/>
                  </a:lnTo>
                  <a:lnTo>
                    <a:pt x="413764" y="1598336"/>
                  </a:lnTo>
                  <a:lnTo>
                    <a:pt x="453614" y="1621205"/>
                  </a:lnTo>
                  <a:lnTo>
                    <a:pt x="494761" y="1641975"/>
                  </a:lnTo>
                  <a:lnTo>
                    <a:pt x="537134" y="1660574"/>
                  </a:lnTo>
                  <a:lnTo>
                    <a:pt x="580659" y="1676930"/>
                  </a:lnTo>
                  <a:lnTo>
                    <a:pt x="625263" y="1690968"/>
                  </a:lnTo>
                  <a:lnTo>
                    <a:pt x="670875" y="1702618"/>
                  </a:lnTo>
                  <a:lnTo>
                    <a:pt x="717420" y="1711805"/>
                  </a:lnTo>
                  <a:lnTo>
                    <a:pt x="764827" y="1718458"/>
                  </a:lnTo>
                  <a:lnTo>
                    <a:pt x="813022" y="1722503"/>
                  </a:lnTo>
                  <a:lnTo>
                    <a:pt x="861933" y="1723867"/>
                  </a:lnTo>
                  <a:lnTo>
                    <a:pt x="910844" y="1722503"/>
                  </a:lnTo>
                  <a:lnTo>
                    <a:pt x="959040" y="1718458"/>
                  </a:lnTo>
                  <a:lnTo>
                    <a:pt x="1006447" y="1711805"/>
                  </a:lnTo>
                  <a:lnTo>
                    <a:pt x="1052992" y="1702618"/>
                  </a:lnTo>
                  <a:lnTo>
                    <a:pt x="1098603" y="1690968"/>
                  </a:lnTo>
                  <a:lnTo>
                    <a:pt x="1143208" y="1676930"/>
                  </a:lnTo>
                  <a:lnTo>
                    <a:pt x="1186733" y="1660574"/>
                  </a:lnTo>
                  <a:lnTo>
                    <a:pt x="1229105" y="1641975"/>
                  </a:lnTo>
                  <a:lnTo>
                    <a:pt x="1270253" y="1621205"/>
                  </a:lnTo>
                  <a:lnTo>
                    <a:pt x="1310102" y="1598336"/>
                  </a:lnTo>
                  <a:lnTo>
                    <a:pt x="1348581" y="1573442"/>
                  </a:lnTo>
                  <a:lnTo>
                    <a:pt x="1385616" y="1546595"/>
                  </a:lnTo>
                  <a:lnTo>
                    <a:pt x="1421136" y="1517869"/>
                  </a:lnTo>
                  <a:lnTo>
                    <a:pt x="1455066" y="1487334"/>
                  </a:lnTo>
                  <a:lnTo>
                    <a:pt x="1487334" y="1455066"/>
                  </a:lnTo>
                  <a:lnTo>
                    <a:pt x="1517869" y="1421136"/>
                  </a:lnTo>
                  <a:lnTo>
                    <a:pt x="1546595" y="1385616"/>
                  </a:lnTo>
                  <a:lnTo>
                    <a:pt x="1573442" y="1348581"/>
                  </a:lnTo>
                  <a:lnTo>
                    <a:pt x="1598336" y="1310102"/>
                  </a:lnTo>
                  <a:lnTo>
                    <a:pt x="1621205" y="1270253"/>
                  </a:lnTo>
                  <a:lnTo>
                    <a:pt x="1641975" y="1229105"/>
                  </a:lnTo>
                  <a:lnTo>
                    <a:pt x="1660574" y="1186733"/>
                  </a:lnTo>
                  <a:lnTo>
                    <a:pt x="1676930" y="1143208"/>
                  </a:lnTo>
                  <a:lnTo>
                    <a:pt x="1690968" y="1098603"/>
                  </a:lnTo>
                  <a:lnTo>
                    <a:pt x="1702618" y="1052992"/>
                  </a:lnTo>
                  <a:lnTo>
                    <a:pt x="1711805" y="1006447"/>
                  </a:lnTo>
                  <a:lnTo>
                    <a:pt x="1718458" y="959040"/>
                  </a:lnTo>
                  <a:lnTo>
                    <a:pt x="1722503" y="910844"/>
                  </a:lnTo>
                  <a:lnTo>
                    <a:pt x="1723867" y="861933"/>
                  </a:lnTo>
                  <a:lnTo>
                    <a:pt x="1722503" y="813022"/>
                  </a:lnTo>
                  <a:lnTo>
                    <a:pt x="1718458" y="764827"/>
                  </a:lnTo>
                  <a:lnTo>
                    <a:pt x="1711805" y="717420"/>
                  </a:lnTo>
                  <a:lnTo>
                    <a:pt x="1702618" y="670875"/>
                  </a:lnTo>
                  <a:lnTo>
                    <a:pt x="1690968" y="625263"/>
                  </a:lnTo>
                  <a:lnTo>
                    <a:pt x="1676930" y="580659"/>
                  </a:lnTo>
                  <a:lnTo>
                    <a:pt x="1660574" y="537134"/>
                  </a:lnTo>
                  <a:lnTo>
                    <a:pt x="1641975" y="494761"/>
                  </a:lnTo>
                  <a:lnTo>
                    <a:pt x="1621205" y="453614"/>
                  </a:lnTo>
                  <a:lnTo>
                    <a:pt x="1598336" y="413764"/>
                  </a:lnTo>
                  <a:lnTo>
                    <a:pt x="1573442" y="375286"/>
                  </a:lnTo>
                  <a:lnTo>
                    <a:pt x="1546595" y="338250"/>
                  </a:lnTo>
                  <a:lnTo>
                    <a:pt x="1517869" y="302731"/>
                  </a:lnTo>
                  <a:lnTo>
                    <a:pt x="1487334" y="268801"/>
                  </a:lnTo>
                  <a:lnTo>
                    <a:pt x="1455066" y="236532"/>
                  </a:lnTo>
                  <a:lnTo>
                    <a:pt x="1421136" y="205998"/>
                  </a:lnTo>
                  <a:lnTo>
                    <a:pt x="1385616" y="177271"/>
                  </a:lnTo>
                  <a:lnTo>
                    <a:pt x="1348581" y="150424"/>
                  </a:lnTo>
                  <a:lnTo>
                    <a:pt x="1310102" y="125530"/>
                  </a:lnTo>
                  <a:lnTo>
                    <a:pt x="1270253" y="102662"/>
                  </a:lnTo>
                  <a:lnTo>
                    <a:pt x="1229105" y="81891"/>
                  </a:lnTo>
                  <a:lnTo>
                    <a:pt x="1186733" y="63292"/>
                  </a:lnTo>
                  <a:lnTo>
                    <a:pt x="1143208" y="46937"/>
                  </a:lnTo>
                  <a:lnTo>
                    <a:pt x="1098603" y="32898"/>
                  </a:lnTo>
                  <a:lnTo>
                    <a:pt x="1052992" y="21249"/>
                  </a:lnTo>
                  <a:lnTo>
                    <a:pt x="1006447" y="12061"/>
                  </a:lnTo>
                  <a:lnTo>
                    <a:pt x="959040" y="5409"/>
                  </a:lnTo>
                  <a:lnTo>
                    <a:pt x="910844" y="1364"/>
                  </a:lnTo>
                  <a:lnTo>
                    <a:pt x="861933" y="0"/>
                  </a:lnTo>
                  <a:close/>
                </a:path>
              </a:pathLst>
            </a:custGeom>
            <a:solidFill>
              <a:srgbClr val="992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97205" y="2085798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0" y="861934"/>
                  </a:moveTo>
                  <a:lnTo>
                    <a:pt x="1364" y="813022"/>
                  </a:lnTo>
                  <a:lnTo>
                    <a:pt x="5409" y="764827"/>
                  </a:lnTo>
                  <a:lnTo>
                    <a:pt x="12061" y="717420"/>
                  </a:lnTo>
                  <a:lnTo>
                    <a:pt x="21249" y="670875"/>
                  </a:lnTo>
                  <a:lnTo>
                    <a:pt x="32898" y="625263"/>
                  </a:lnTo>
                  <a:lnTo>
                    <a:pt x="46937" y="580659"/>
                  </a:lnTo>
                  <a:lnTo>
                    <a:pt x="63292" y="537134"/>
                  </a:lnTo>
                  <a:lnTo>
                    <a:pt x="81891" y="494761"/>
                  </a:lnTo>
                  <a:lnTo>
                    <a:pt x="102662" y="453614"/>
                  </a:lnTo>
                  <a:lnTo>
                    <a:pt x="125530" y="413764"/>
                  </a:lnTo>
                  <a:lnTo>
                    <a:pt x="150424" y="375286"/>
                  </a:lnTo>
                  <a:lnTo>
                    <a:pt x="177271" y="338250"/>
                  </a:lnTo>
                  <a:lnTo>
                    <a:pt x="205998" y="302731"/>
                  </a:lnTo>
                  <a:lnTo>
                    <a:pt x="236532" y="268801"/>
                  </a:lnTo>
                  <a:lnTo>
                    <a:pt x="268801" y="236532"/>
                  </a:lnTo>
                  <a:lnTo>
                    <a:pt x="302731" y="205998"/>
                  </a:lnTo>
                  <a:lnTo>
                    <a:pt x="338250" y="177271"/>
                  </a:lnTo>
                  <a:lnTo>
                    <a:pt x="375286" y="150424"/>
                  </a:lnTo>
                  <a:lnTo>
                    <a:pt x="413764" y="125530"/>
                  </a:lnTo>
                  <a:lnTo>
                    <a:pt x="453614" y="102662"/>
                  </a:lnTo>
                  <a:lnTo>
                    <a:pt x="494761" y="81891"/>
                  </a:lnTo>
                  <a:lnTo>
                    <a:pt x="537134" y="63292"/>
                  </a:lnTo>
                  <a:lnTo>
                    <a:pt x="580659" y="46937"/>
                  </a:lnTo>
                  <a:lnTo>
                    <a:pt x="625263" y="32898"/>
                  </a:lnTo>
                  <a:lnTo>
                    <a:pt x="670875" y="21249"/>
                  </a:lnTo>
                  <a:lnTo>
                    <a:pt x="717420" y="12061"/>
                  </a:lnTo>
                  <a:lnTo>
                    <a:pt x="764827" y="5409"/>
                  </a:lnTo>
                  <a:lnTo>
                    <a:pt x="813022" y="1364"/>
                  </a:lnTo>
                  <a:lnTo>
                    <a:pt x="861934" y="0"/>
                  </a:lnTo>
                  <a:lnTo>
                    <a:pt x="910845" y="1364"/>
                  </a:lnTo>
                  <a:lnTo>
                    <a:pt x="959040" y="5409"/>
                  </a:lnTo>
                  <a:lnTo>
                    <a:pt x="1006447" y="12061"/>
                  </a:lnTo>
                  <a:lnTo>
                    <a:pt x="1052992" y="21249"/>
                  </a:lnTo>
                  <a:lnTo>
                    <a:pt x="1098604" y="32898"/>
                  </a:lnTo>
                  <a:lnTo>
                    <a:pt x="1143208" y="46937"/>
                  </a:lnTo>
                  <a:lnTo>
                    <a:pt x="1186733" y="63292"/>
                  </a:lnTo>
                  <a:lnTo>
                    <a:pt x="1229106" y="81891"/>
                  </a:lnTo>
                  <a:lnTo>
                    <a:pt x="1270253" y="102662"/>
                  </a:lnTo>
                  <a:lnTo>
                    <a:pt x="1310103" y="125530"/>
                  </a:lnTo>
                  <a:lnTo>
                    <a:pt x="1348581" y="150424"/>
                  </a:lnTo>
                  <a:lnTo>
                    <a:pt x="1385617" y="177271"/>
                  </a:lnTo>
                  <a:lnTo>
                    <a:pt x="1421136" y="205998"/>
                  </a:lnTo>
                  <a:lnTo>
                    <a:pt x="1455066" y="236532"/>
                  </a:lnTo>
                  <a:lnTo>
                    <a:pt x="1487335" y="268801"/>
                  </a:lnTo>
                  <a:lnTo>
                    <a:pt x="1517869" y="302731"/>
                  </a:lnTo>
                  <a:lnTo>
                    <a:pt x="1546596" y="338250"/>
                  </a:lnTo>
                  <a:lnTo>
                    <a:pt x="1573443" y="375286"/>
                  </a:lnTo>
                  <a:lnTo>
                    <a:pt x="1598337" y="413764"/>
                  </a:lnTo>
                  <a:lnTo>
                    <a:pt x="1621205" y="453614"/>
                  </a:lnTo>
                  <a:lnTo>
                    <a:pt x="1641976" y="494761"/>
                  </a:lnTo>
                  <a:lnTo>
                    <a:pt x="1660575" y="537134"/>
                  </a:lnTo>
                  <a:lnTo>
                    <a:pt x="1676930" y="580659"/>
                  </a:lnTo>
                  <a:lnTo>
                    <a:pt x="1690969" y="625263"/>
                  </a:lnTo>
                  <a:lnTo>
                    <a:pt x="1702618" y="670875"/>
                  </a:lnTo>
                  <a:lnTo>
                    <a:pt x="1711806" y="717420"/>
                  </a:lnTo>
                  <a:lnTo>
                    <a:pt x="1718458" y="764827"/>
                  </a:lnTo>
                  <a:lnTo>
                    <a:pt x="1722503" y="813022"/>
                  </a:lnTo>
                  <a:lnTo>
                    <a:pt x="1723868" y="861934"/>
                  </a:lnTo>
                  <a:lnTo>
                    <a:pt x="1722503" y="910845"/>
                  </a:lnTo>
                  <a:lnTo>
                    <a:pt x="1718458" y="959040"/>
                  </a:lnTo>
                  <a:lnTo>
                    <a:pt x="1711806" y="1006447"/>
                  </a:lnTo>
                  <a:lnTo>
                    <a:pt x="1702618" y="1052992"/>
                  </a:lnTo>
                  <a:lnTo>
                    <a:pt x="1690969" y="1098604"/>
                  </a:lnTo>
                  <a:lnTo>
                    <a:pt x="1676930" y="1143208"/>
                  </a:lnTo>
                  <a:lnTo>
                    <a:pt x="1660575" y="1186733"/>
                  </a:lnTo>
                  <a:lnTo>
                    <a:pt x="1641976" y="1229106"/>
                  </a:lnTo>
                  <a:lnTo>
                    <a:pt x="1621205" y="1270253"/>
                  </a:lnTo>
                  <a:lnTo>
                    <a:pt x="1598337" y="1310103"/>
                  </a:lnTo>
                  <a:lnTo>
                    <a:pt x="1573443" y="1348581"/>
                  </a:lnTo>
                  <a:lnTo>
                    <a:pt x="1546596" y="1385617"/>
                  </a:lnTo>
                  <a:lnTo>
                    <a:pt x="1517869" y="1421136"/>
                  </a:lnTo>
                  <a:lnTo>
                    <a:pt x="1487335" y="1455066"/>
                  </a:lnTo>
                  <a:lnTo>
                    <a:pt x="1455066" y="1487335"/>
                  </a:lnTo>
                  <a:lnTo>
                    <a:pt x="1421136" y="1517869"/>
                  </a:lnTo>
                  <a:lnTo>
                    <a:pt x="1385617" y="1546596"/>
                  </a:lnTo>
                  <a:lnTo>
                    <a:pt x="1348581" y="1573443"/>
                  </a:lnTo>
                  <a:lnTo>
                    <a:pt x="1310103" y="1598337"/>
                  </a:lnTo>
                  <a:lnTo>
                    <a:pt x="1270253" y="1621205"/>
                  </a:lnTo>
                  <a:lnTo>
                    <a:pt x="1229106" y="1641976"/>
                  </a:lnTo>
                  <a:lnTo>
                    <a:pt x="1186733" y="1660575"/>
                  </a:lnTo>
                  <a:lnTo>
                    <a:pt x="1143208" y="1676930"/>
                  </a:lnTo>
                  <a:lnTo>
                    <a:pt x="1098604" y="1690969"/>
                  </a:lnTo>
                  <a:lnTo>
                    <a:pt x="1052992" y="1702618"/>
                  </a:lnTo>
                  <a:lnTo>
                    <a:pt x="1006447" y="1711806"/>
                  </a:lnTo>
                  <a:lnTo>
                    <a:pt x="959040" y="1718458"/>
                  </a:lnTo>
                  <a:lnTo>
                    <a:pt x="910845" y="1722503"/>
                  </a:lnTo>
                  <a:lnTo>
                    <a:pt x="861934" y="1723868"/>
                  </a:lnTo>
                  <a:lnTo>
                    <a:pt x="813022" y="1722503"/>
                  </a:lnTo>
                  <a:lnTo>
                    <a:pt x="764827" y="1718458"/>
                  </a:lnTo>
                  <a:lnTo>
                    <a:pt x="717420" y="1711806"/>
                  </a:lnTo>
                  <a:lnTo>
                    <a:pt x="670875" y="1702618"/>
                  </a:lnTo>
                  <a:lnTo>
                    <a:pt x="625263" y="1690969"/>
                  </a:lnTo>
                  <a:lnTo>
                    <a:pt x="580659" y="1676930"/>
                  </a:lnTo>
                  <a:lnTo>
                    <a:pt x="537134" y="1660575"/>
                  </a:lnTo>
                  <a:lnTo>
                    <a:pt x="494761" y="1641976"/>
                  </a:lnTo>
                  <a:lnTo>
                    <a:pt x="453614" y="1621205"/>
                  </a:lnTo>
                  <a:lnTo>
                    <a:pt x="413764" y="1598337"/>
                  </a:lnTo>
                  <a:lnTo>
                    <a:pt x="375286" y="1573443"/>
                  </a:lnTo>
                  <a:lnTo>
                    <a:pt x="338250" y="1546596"/>
                  </a:lnTo>
                  <a:lnTo>
                    <a:pt x="302731" y="1517869"/>
                  </a:lnTo>
                  <a:lnTo>
                    <a:pt x="268801" y="1487335"/>
                  </a:lnTo>
                  <a:lnTo>
                    <a:pt x="236532" y="1455066"/>
                  </a:lnTo>
                  <a:lnTo>
                    <a:pt x="205998" y="1421136"/>
                  </a:lnTo>
                  <a:lnTo>
                    <a:pt x="177271" y="1385617"/>
                  </a:lnTo>
                  <a:lnTo>
                    <a:pt x="150424" y="1348581"/>
                  </a:lnTo>
                  <a:lnTo>
                    <a:pt x="125530" y="1310103"/>
                  </a:lnTo>
                  <a:lnTo>
                    <a:pt x="102662" y="1270253"/>
                  </a:lnTo>
                  <a:lnTo>
                    <a:pt x="81891" y="1229106"/>
                  </a:lnTo>
                  <a:lnTo>
                    <a:pt x="63292" y="1186733"/>
                  </a:lnTo>
                  <a:lnTo>
                    <a:pt x="46937" y="1143208"/>
                  </a:lnTo>
                  <a:lnTo>
                    <a:pt x="32898" y="1098604"/>
                  </a:lnTo>
                  <a:lnTo>
                    <a:pt x="21249" y="1052992"/>
                  </a:lnTo>
                  <a:lnTo>
                    <a:pt x="12061" y="1006447"/>
                  </a:lnTo>
                  <a:lnTo>
                    <a:pt x="5409" y="959040"/>
                  </a:lnTo>
                  <a:lnTo>
                    <a:pt x="1364" y="910845"/>
                  </a:lnTo>
                  <a:lnTo>
                    <a:pt x="0" y="86193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86052" y="2532379"/>
            <a:ext cx="114744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73685">
              <a:lnSpc>
                <a:spcPct val="100800"/>
              </a:lnSpc>
              <a:spcBef>
                <a:spcPts val="75"/>
              </a:spcBef>
            </a:pPr>
            <a:r>
              <a:rPr sz="2400" b="1" spc="-275" dirty="0">
                <a:solidFill>
                  <a:srgbClr val="FFFFFF"/>
                </a:solidFill>
                <a:latin typeface="Tahoma"/>
                <a:cs typeface="Tahoma"/>
              </a:rPr>
              <a:t>Raw </a:t>
            </a:r>
            <a:r>
              <a:rPr sz="2400" b="1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400" b="1" spc="-1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00" b="1" spc="-1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-1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21286" y="2747771"/>
            <a:ext cx="1197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5" dirty="0">
                <a:solidFill>
                  <a:srgbClr val="FFFFFF"/>
                </a:solidFill>
                <a:latin typeface="Tahoma"/>
                <a:cs typeface="Tahoma"/>
              </a:rPr>
              <a:t>Prediction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11455" y="2076273"/>
            <a:ext cx="1743075" cy="1743075"/>
            <a:chOff x="5211455" y="2076273"/>
            <a:chExt cx="1743075" cy="1743075"/>
          </a:xfrm>
        </p:grpSpPr>
        <p:sp>
          <p:nvSpPr>
            <p:cNvPr id="17" name="object 17"/>
            <p:cNvSpPr/>
            <p:nvPr/>
          </p:nvSpPr>
          <p:spPr>
            <a:xfrm>
              <a:off x="5220980" y="2085798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861933" y="0"/>
                  </a:moveTo>
                  <a:lnTo>
                    <a:pt x="813022" y="1364"/>
                  </a:lnTo>
                  <a:lnTo>
                    <a:pt x="764827" y="5409"/>
                  </a:lnTo>
                  <a:lnTo>
                    <a:pt x="717420" y="12061"/>
                  </a:lnTo>
                  <a:lnTo>
                    <a:pt x="670875" y="21249"/>
                  </a:lnTo>
                  <a:lnTo>
                    <a:pt x="625263" y="32898"/>
                  </a:lnTo>
                  <a:lnTo>
                    <a:pt x="580659" y="46937"/>
                  </a:lnTo>
                  <a:lnTo>
                    <a:pt x="537134" y="63292"/>
                  </a:lnTo>
                  <a:lnTo>
                    <a:pt x="494761" y="81891"/>
                  </a:lnTo>
                  <a:lnTo>
                    <a:pt x="453614" y="102662"/>
                  </a:lnTo>
                  <a:lnTo>
                    <a:pt x="413764" y="125530"/>
                  </a:lnTo>
                  <a:lnTo>
                    <a:pt x="375286" y="150424"/>
                  </a:lnTo>
                  <a:lnTo>
                    <a:pt x="338250" y="177271"/>
                  </a:lnTo>
                  <a:lnTo>
                    <a:pt x="302731" y="205998"/>
                  </a:lnTo>
                  <a:lnTo>
                    <a:pt x="268801" y="236532"/>
                  </a:lnTo>
                  <a:lnTo>
                    <a:pt x="236532" y="268801"/>
                  </a:lnTo>
                  <a:lnTo>
                    <a:pt x="205998" y="302731"/>
                  </a:lnTo>
                  <a:lnTo>
                    <a:pt x="177271" y="338250"/>
                  </a:lnTo>
                  <a:lnTo>
                    <a:pt x="150424" y="375286"/>
                  </a:lnTo>
                  <a:lnTo>
                    <a:pt x="125530" y="413764"/>
                  </a:lnTo>
                  <a:lnTo>
                    <a:pt x="102662" y="453614"/>
                  </a:lnTo>
                  <a:lnTo>
                    <a:pt x="81891" y="494761"/>
                  </a:lnTo>
                  <a:lnTo>
                    <a:pt x="63292" y="537134"/>
                  </a:lnTo>
                  <a:lnTo>
                    <a:pt x="46937" y="580659"/>
                  </a:lnTo>
                  <a:lnTo>
                    <a:pt x="32898" y="625263"/>
                  </a:lnTo>
                  <a:lnTo>
                    <a:pt x="21249" y="670875"/>
                  </a:lnTo>
                  <a:lnTo>
                    <a:pt x="12061" y="717420"/>
                  </a:lnTo>
                  <a:lnTo>
                    <a:pt x="5409" y="764827"/>
                  </a:lnTo>
                  <a:lnTo>
                    <a:pt x="1364" y="813022"/>
                  </a:lnTo>
                  <a:lnTo>
                    <a:pt x="0" y="861933"/>
                  </a:lnTo>
                  <a:lnTo>
                    <a:pt x="1364" y="910844"/>
                  </a:lnTo>
                  <a:lnTo>
                    <a:pt x="5409" y="959040"/>
                  </a:lnTo>
                  <a:lnTo>
                    <a:pt x="12061" y="1006447"/>
                  </a:lnTo>
                  <a:lnTo>
                    <a:pt x="21249" y="1052992"/>
                  </a:lnTo>
                  <a:lnTo>
                    <a:pt x="32898" y="1098603"/>
                  </a:lnTo>
                  <a:lnTo>
                    <a:pt x="46937" y="1143208"/>
                  </a:lnTo>
                  <a:lnTo>
                    <a:pt x="63292" y="1186733"/>
                  </a:lnTo>
                  <a:lnTo>
                    <a:pt x="81891" y="1229105"/>
                  </a:lnTo>
                  <a:lnTo>
                    <a:pt x="102662" y="1270253"/>
                  </a:lnTo>
                  <a:lnTo>
                    <a:pt x="125530" y="1310102"/>
                  </a:lnTo>
                  <a:lnTo>
                    <a:pt x="150424" y="1348581"/>
                  </a:lnTo>
                  <a:lnTo>
                    <a:pt x="177271" y="1385616"/>
                  </a:lnTo>
                  <a:lnTo>
                    <a:pt x="205998" y="1421136"/>
                  </a:lnTo>
                  <a:lnTo>
                    <a:pt x="236532" y="1455066"/>
                  </a:lnTo>
                  <a:lnTo>
                    <a:pt x="268801" y="1487334"/>
                  </a:lnTo>
                  <a:lnTo>
                    <a:pt x="302731" y="1517869"/>
                  </a:lnTo>
                  <a:lnTo>
                    <a:pt x="338250" y="1546595"/>
                  </a:lnTo>
                  <a:lnTo>
                    <a:pt x="375286" y="1573442"/>
                  </a:lnTo>
                  <a:lnTo>
                    <a:pt x="413764" y="1598336"/>
                  </a:lnTo>
                  <a:lnTo>
                    <a:pt x="453614" y="1621205"/>
                  </a:lnTo>
                  <a:lnTo>
                    <a:pt x="494761" y="1641975"/>
                  </a:lnTo>
                  <a:lnTo>
                    <a:pt x="537134" y="1660574"/>
                  </a:lnTo>
                  <a:lnTo>
                    <a:pt x="580659" y="1676930"/>
                  </a:lnTo>
                  <a:lnTo>
                    <a:pt x="625263" y="1690968"/>
                  </a:lnTo>
                  <a:lnTo>
                    <a:pt x="670875" y="1702618"/>
                  </a:lnTo>
                  <a:lnTo>
                    <a:pt x="717420" y="1711805"/>
                  </a:lnTo>
                  <a:lnTo>
                    <a:pt x="764827" y="1718458"/>
                  </a:lnTo>
                  <a:lnTo>
                    <a:pt x="813022" y="1722503"/>
                  </a:lnTo>
                  <a:lnTo>
                    <a:pt x="861933" y="1723867"/>
                  </a:lnTo>
                  <a:lnTo>
                    <a:pt x="910844" y="1722503"/>
                  </a:lnTo>
                  <a:lnTo>
                    <a:pt x="959040" y="1718458"/>
                  </a:lnTo>
                  <a:lnTo>
                    <a:pt x="1006447" y="1711805"/>
                  </a:lnTo>
                  <a:lnTo>
                    <a:pt x="1052992" y="1702618"/>
                  </a:lnTo>
                  <a:lnTo>
                    <a:pt x="1098603" y="1690968"/>
                  </a:lnTo>
                  <a:lnTo>
                    <a:pt x="1143208" y="1676930"/>
                  </a:lnTo>
                  <a:lnTo>
                    <a:pt x="1186733" y="1660574"/>
                  </a:lnTo>
                  <a:lnTo>
                    <a:pt x="1229105" y="1641975"/>
                  </a:lnTo>
                  <a:lnTo>
                    <a:pt x="1270253" y="1621205"/>
                  </a:lnTo>
                  <a:lnTo>
                    <a:pt x="1310102" y="1598336"/>
                  </a:lnTo>
                  <a:lnTo>
                    <a:pt x="1348581" y="1573442"/>
                  </a:lnTo>
                  <a:lnTo>
                    <a:pt x="1385616" y="1546595"/>
                  </a:lnTo>
                  <a:lnTo>
                    <a:pt x="1421136" y="1517869"/>
                  </a:lnTo>
                  <a:lnTo>
                    <a:pt x="1455066" y="1487334"/>
                  </a:lnTo>
                  <a:lnTo>
                    <a:pt x="1487334" y="1455066"/>
                  </a:lnTo>
                  <a:lnTo>
                    <a:pt x="1517869" y="1421136"/>
                  </a:lnTo>
                  <a:lnTo>
                    <a:pt x="1546595" y="1385616"/>
                  </a:lnTo>
                  <a:lnTo>
                    <a:pt x="1573442" y="1348581"/>
                  </a:lnTo>
                  <a:lnTo>
                    <a:pt x="1598336" y="1310102"/>
                  </a:lnTo>
                  <a:lnTo>
                    <a:pt x="1621205" y="1270253"/>
                  </a:lnTo>
                  <a:lnTo>
                    <a:pt x="1641975" y="1229105"/>
                  </a:lnTo>
                  <a:lnTo>
                    <a:pt x="1660574" y="1186733"/>
                  </a:lnTo>
                  <a:lnTo>
                    <a:pt x="1676930" y="1143208"/>
                  </a:lnTo>
                  <a:lnTo>
                    <a:pt x="1690968" y="1098603"/>
                  </a:lnTo>
                  <a:lnTo>
                    <a:pt x="1702618" y="1052992"/>
                  </a:lnTo>
                  <a:lnTo>
                    <a:pt x="1711805" y="1006447"/>
                  </a:lnTo>
                  <a:lnTo>
                    <a:pt x="1718458" y="959040"/>
                  </a:lnTo>
                  <a:lnTo>
                    <a:pt x="1722503" y="910844"/>
                  </a:lnTo>
                  <a:lnTo>
                    <a:pt x="1723867" y="861933"/>
                  </a:lnTo>
                  <a:lnTo>
                    <a:pt x="1722503" y="813022"/>
                  </a:lnTo>
                  <a:lnTo>
                    <a:pt x="1718458" y="764827"/>
                  </a:lnTo>
                  <a:lnTo>
                    <a:pt x="1711805" y="717420"/>
                  </a:lnTo>
                  <a:lnTo>
                    <a:pt x="1702618" y="670875"/>
                  </a:lnTo>
                  <a:lnTo>
                    <a:pt x="1690968" y="625263"/>
                  </a:lnTo>
                  <a:lnTo>
                    <a:pt x="1676930" y="580659"/>
                  </a:lnTo>
                  <a:lnTo>
                    <a:pt x="1660574" y="537134"/>
                  </a:lnTo>
                  <a:lnTo>
                    <a:pt x="1641975" y="494761"/>
                  </a:lnTo>
                  <a:lnTo>
                    <a:pt x="1621205" y="453614"/>
                  </a:lnTo>
                  <a:lnTo>
                    <a:pt x="1598336" y="413764"/>
                  </a:lnTo>
                  <a:lnTo>
                    <a:pt x="1573442" y="375286"/>
                  </a:lnTo>
                  <a:lnTo>
                    <a:pt x="1546595" y="338250"/>
                  </a:lnTo>
                  <a:lnTo>
                    <a:pt x="1517869" y="302731"/>
                  </a:lnTo>
                  <a:lnTo>
                    <a:pt x="1487334" y="268801"/>
                  </a:lnTo>
                  <a:lnTo>
                    <a:pt x="1455066" y="236532"/>
                  </a:lnTo>
                  <a:lnTo>
                    <a:pt x="1421136" y="205998"/>
                  </a:lnTo>
                  <a:lnTo>
                    <a:pt x="1385616" y="177271"/>
                  </a:lnTo>
                  <a:lnTo>
                    <a:pt x="1348581" y="150424"/>
                  </a:lnTo>
                  <a:lnTo>
                    <a:pt x="1310102" y="125530"/>
                  </a:lnTo>
                  <a:lnTo>
                    <a:pt x="1270253" y="102662"/>
                  </a:lnTo>
                  <a:lnTo>
                    <a:pt x="1229105" y="81891"/>
                  </a:lnTo>
                  <a:lnTo>
                    <a:pt x="1186733" y="63292"/>
                  </a:lnTo>
                  <a:lnTo>
                    <a:pt x="1143208" y="46937"/>
                  </a:lnTo>
                  <a:lnTo>
                    <a:pt x="1098603" y="32898"/>
                  </a:lnTo>
                  <a:lnTo>
                    <a:pt x="1052992" y="21249"/>
                  </a:lnTo>
                  <a:lnTo>
                    <a:pt x="1006447" y="12061"/>
                  </a:lnTo>
                  <a:lnTo>
                    <a:pt x="959040" y="5409"/>
                  </a:lnTo>
                  <a:lnTo>
                    <a:pt x="910844" y="1364"/>
                  </a:lnTo>
                  <a:lnTo>
                    <a:pt x="861933" y="0"/>
                  </a:lnTo>
                  <a:close/>
                </a:path>
              </a:pathLst>
            </a:custGeom>
            <a:solidFill>
              <a:srgbClr val="28A3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20980" y="2085798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0" y="861934"/>
                  </a:moveTo>
                  <a:lnTo>
                    <a:pt x="1364" y="813022"/>
                  </a:lnTo>
                  <a:lnTo>
                    <a:pt x="5409" y="764827"/>
                  </a:lnTo>
                  <a:lnTo>
                    <a:pt x="12061" y="717420"/>
                  </a:lnTo>
                  <a:lnTo>
                    <a:pt x="21249" y="670875"/>
                  </a:lnTo>
                  <a:lnTo>
                    <a:pt x="32898" y="625263"/>
                  </a:lnTo>
                  <a:lnTo>
                    <a:pt x="46937" y="580659"/>
                  </a:lnTo>
                  <a:lnTo>
                    <a:pt x="63292" y="537134"/>
                  </a:lnTo>
                  <a:lnTo>
                    <a:pt x="81891" y="494761"/>
                  </a:lnTo>
                  <a:lnTo>
                    <a:pt x="102662" y="453614"/>
                  </a:lnTo>
                  <a:lnTo>
                    <a:pt x="125530" y="413764"/>
                  </a:lnTo>
                  <a:lnTo>
                    <a:pt x="150424" y="375286"/>
                  </a:lnTo>
                  <a:lnTo>
                    <a:pt x="177271" y="338250"/>
                  </a:lnTo>
                  <a:lnTo>
                    <a:pt x="205998" y="302731"/>
                  </a:lnTo>
                  <a:lnTo>
                    <a:pt x="236532" y="268801"/>
                  </a:lnTo>
                  <a:lnTo>
                    <a:pt x="268801" y="236532"/>
                  </a:lnTo>
                  <a:lnTo>
                    <a:pt x="302731" y="205998"/>
                  </a:lnTo>
                  <a:lnTo>
                    <a:pt x="338250" y="177271"/>
                  </a:lnTo>
                  <a:lnTo>
                    <a:pt x="375286" y="150424"/>
                  </a:lnTo>
                  <a:lnTo>
                    <a:pt x="413764" y="125530"/>
                  </a:lnTo>
                  <a:lnTo>
                    <a:pt x="453614" y="102662"/>
                  </a:lnTo>
                  <a:lnTo>
                    <a:pt x="494761" y="81891"/>
                  </a:lnTo>
                  <a:lnTo>
                    <a:pt x="537134" y="63292"/>
                  </a:lnTo>
                  <a:lnTo>
                    <a:pt x="580659" y="46937"/>
                  </a:lnTo>
                  <a:lnTo>
                    <a:pt x="625263" y="32898"/>
                  </a:lnTo>
                  <a:lnTo>
                    <a:pt x="670875" y="21249"/>
                  </a:lnTo>
                  <a:lnTo>
                    <a:pt x="717420" y="12061"/>
                  </a:lnTo>
                  <a:lnTo>
                    <a:pt x="764827" y="5409"/>
                  </a:lnTo>
                  <a:lnTo>
                    <a:pt x="813022" y="1364"/>
                  </a:lnTo>
                  <a:lnTo>
                    <a:pt x="861934" y="0"/>
                  </a:lnTo>
                  <a:lnTo>
                    <a:pt x="910845" y="1364"/>
                  </a:lnTo>
                  <a:lnTo>
                    <a:pt x="959040" y="5409"/>
                  </a:lnTo>
                  <a:lnTo>
                    <a:pt x="1006447" y="12061"/>
                  </a:lnTo>
                  <a:lnTo>
                    <a:pt x="1052992" y="21249"/>
                  </a:lnTo>
                  <a:lnTo>
                    <a:pt x="1098604" y="32898"/>
                  </a:lnTo>
                  <a:lnTo>
                    <a:pt x="1143208" y="46937"/>
                  </a:lnTo>
                  <a:lnTo>
                    <a:pt x="1186733" y="63292"/>
                  </a:lnTo>
                  <a:lnTo>
                    <a:pt x="1229106" y="81891"/>
                  </a:lnTo>
                  <a:lnTo>
                    <a:pt x="1270253" y="102662"/>
                  </a:lnTo>
                  <a:lnTo>
                    <a:pt x="1310103" y="125530"/>
                  </a:lnTo>
                  <a:lnTo>
                    <a:pt x="1348581" y="150424"/>
                  </a:lnTo>
                  <a:lnTo>
                    <a:pt x="1385617" y="177271"/>
                  </a:lnTo>
                  <a:lnTo>
                    <a:pt x="1421136" y="205998"/>
                  </a:lnTo>
                  <a:lnTo>
                    <a:pt x="1455066" y="236532"/>
                  </a:lnTo>
                  <a:lnTo>
                    <a:pt x="1487335" y="268801"/>
                  </a:lnTo>
                  <a:lnTo>
                    <a:pt x="1517869" y="302731"/>
                  </a:lnTo>
                  <a:lnTo>
                    <a:pt x="1546596" y="338250"/>
                  </a:lnTo>
                  <a:lnTo>
                    <a:pt x="1573443" y="375286"/>
                  </a:lnTo>
                  <a:lnTo>
                    <a:pt x="1598337" y="413764"/>
                  </a:lnTo>
                  <a:lnTo>
                    <a:pt x="1621205" y="453614"/>
                  </a:lnTo>
                  <a:lnTo>
                    <a:pt x="1641976" y="494761"/>
                  </a:lnTo>
                  <a:lnTo>
                    <a:pt x="1660575" y="537134"/>
                  </a:lnTo>
                  <a:lnTo>
                    <a:pt x="1676930" y="580659"/>
                  </a:lnTo>
                  <a:lnTo>
                    <a:pt x="1690969" y="625263"/>
                  </a:lnTo>
                  <a:lnTo>
                    <a:pt x="1702618" y="670875"/>
                  </a:lnTo>
                  <a:lnTo>
                    <a:pt x="1711806" y="717420"/>
                  </a:lnTo>
                  <a:lnTo>
                    <a:pt x="1718458" y="764827"/>
                  </a:lnTo>
                  <a:lnTo>
                    <a:pt x="1722503" y="813022"/>
                  </a:lnTo>
                  <a:lnTo>
                    <a:pt x="1723868" y="861934"/>
                  </a:lnTo>
                  <a:lnTo>
                    <a:pt x="1722503" y="910845"/>
                  </a:lnTo>
                  <a:lnTo>
                    <a:pt x="1718458" y="959040"/>
                  </a:lnTo>
                  <a:lnTo>
                    <a:pt x="1711806" y="1006447"/>
                  </a:lnTo>
                  <a:lnTo>
                    <a:pt x="1702618" y="1052992"/>
                  </a:lnTo>
                  <a:lnTo>
                    <a:pt x="1690969" y="1098604"/>
                  </a:lnTo>
                  <a:lnTo>
                    <a:pt x="1676930" y="1143208"/>
                  </a:lnTo>
                  <a:lnTo>
                    <a:pt x="1660575" y="1186733"/>
                  </a:lnTo>
                  <a:lnTo>
                    <a:pt x="1641976" y="1229106"/>
                  </a:lnTo>
                  <a:lnTo>
                    <a:pt x="1621205" y="1270253"/>
                  </a:lnTo>
                  <a:lnTo>
                    <a:pt x="1598337" y="1310103"/>
                  </a:lnTo>
                  <a:lnTo>
                    <a:pt x="1573443" y="1348581"/>
                  </a:lnTo>
                  <a:lnTo>
                    <a:pt x="1546596" y="1385617"/>
                  </a:lnTo>
                  <a:lnTo>
                    <a:pt x="1517869" y="1421136"/>
                  </a:lnTo>
                  <a:lnTo>
                    <a:pt x="1487335" y="1455066"/>
                  </a:lnTo>
                  <a:lnTo>
                    <a:pt x="1455066" y="1487335"/>
                  </a:lnTo>
                  <a:lnTo>
                    <a:pt x="1421136" y="1517869"/>
                  </a:lnTo>
                  <a:lnTo>
                    <a:pt x="1385617" y="1546596"/>
                  </a:lnTo>
                  <a:lnTo>
                    <a:pt x="1348581" y="1573443"/>
                  </a:lnTo>
                  <a:lnTo>
                    <a:pt x="1310103" y="1598337"/>
                  </a:lnTo>
                  <a:lnTo>
                    <a:pt x="1270253" y="1621205"/>
                  </a:lnTo>
                  <a:lnTo>
                    <a:pt x="1229106" y="1641976"/>
                  </a:lnTo>
                  <a:lnTo>
                    <a:pt x="1186733" y="1660575"/>
                  </a:lnTo>
                  <a:lnTo>
                    <a:pt x="1143208" y="1676930"/>
                  </a:lnTo>
                  <a:lnTo>
                    <a:pt x="1098604" y="1690969"/>
                  </a:lnTo>
                  <a:lnTo>
                    <a:pt x="1052992" y="1702618"/>
                  </a:lnTo>
                  <a:lnTo>
                    <a:pt x="1006447" y="1711806"/>
                  </a:lnTo>
                  <a:lnTo>
                    <a:pt x="959040" y="1718458"/>
                  </a:lnTo>
                  <a:lnTo>
                    <a:pt x="910845" y="1722503"/>
                  </a:lnTo>
                  <a:lnTo>
                    <a:pt x="861934" y="1723868"/>
                  </a:lnTo>
                  <a:lnTo>
                    <a:pt x="813022" y="1722503"/>
                  </a:lnTo>
                  <a:lnTo>
                    <a:pt x="764827" y="1718458"/>
                  </a:lnTo>
                  <a:lnTo>
                    <a:pt x="717420" y="1711806"/>
                  </a:lnTo>
                  <a:lnTo>
                    <a:pt x="670875" y="1702618"/>
                  </a:lnTo>
                  <a:lnTo>
                    <a:pt x="625263" y="1690969"/>
                  </a:lnTo>
                  <a:lnTo>
                    <a:pt x="580659" y="1676930"/>
                  </a:lnTo>
                  <a:lnTo>
                    <a:pt x="537134" y="1660575"/>
                  </a:lnTo>
                  <a:lnTo>
                    <a:pt x="494761" y="1641976"/>
                  </a:lnTo>
                  <a:lnTo>
                    <a:pt x="453614" y="1621205"/>
                  </a:lnTo>
                  <a:lnTo>
                    <a:pt x="413764" y="1598337"/>
                  </a:lnTo>
                  <a:lnTo>
                    <a:pt x="375286" y="1573443"/>
                  </a:lnTo>
                  <a:lnTo>
                    <a:pt x="338250" y="1546596"/>
                  </a:lnTo>
                  <a:lnTo>
                    <a:pt x="302731" y="1517869"/>
                  </a:lnTo>
                  <a:lnTo>
                    <a:pt x="268801" y="1487335"/>
                  </a:lnTo>
                  <a:lnTo>
                    <a:pt x="236532" y="1455066"/>
                  </a:lnTo>
                  <a:lnTo>
                    <a:pt x="205998" y="1421136"/>
                  </a:lnTo>
                  <a:lnTo>
                    <a:pt x="177271" y="1385617"/>
                  </a:lnTo>
                  <a:lnTo>
                    <a:pt x="150424" y="1348581"/>
                  </a:lnTo>
                  <a:lnTo>
                    <a:pt x="125530" y="1310103"/>
                  </a:lnTo>
                  <a:lnTo>
                    <a:pt x="102662" y="1270253"/>
                  </a:lnTo>
                  <a:lnTo>
                    <a:pt x="81891" y="1229106"/>
                  </a:lnTo>
                  <a:lnTo>
                    <a:pt x="63292" y="1186733"/>
                  </a:lnTo>
                  <a:lnTo>
                    <a:pt x="46937" y="1143208"/>
                  </a:lnTo>
                  <a:lnTo>
                    <a:pt x="32898" y="1098604"/>
                  </a:lnTo>
                  <a:lnTo>
                    <a:pt x="21249" y="1052992"/>
                  </a:lnTo>
                  <a:lnTo>
                    <a:pt x="12061" y="1006447"/>
                  </a:lnTo>
                  <a:lnTo>
                    <a:pt x="5409" y="959040"/>
                  </a:lnTo>
                  <a:lnTo>
                    <a:pt x="1364" y="910845"/>
                  </a:lnTo>
                  <a:lnTo>
                    <a:pt x="0" y="86193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09826" y="2532379"/>
            <a:ext cx="114744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51435">
              <a:lnSpc>
                <a:spcPct val="100800"/>
              </a:lnSpc>
              <a:spcBef>
                <a:spcPts val="75"/>
              </a:spcBef>
            </a:pPr>
            <a:r>
              <a:rPr sz="2400" b="1" spc="-105" dirty="0">
                <a:solidFill>
                  <a:srgbClr val="FFFFFF"/>
                </a:solidFill>
                <a:latin typeface="Tahoma"/>
                <a:cs typeface="Tahoma"/>
              </a:rPr>
              <a:t>”Good” </a:t>
            </a:r>
            <a:r>
              <a:rPr sz="2400" b="1" spc="-6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400" b="1" spc="-1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00" b="1" spc="-1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-1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50237" y="1254399"/>
            <a:ext cx="1355090" cy="3387090"/>
          </a:xfrm>
          <a:prstGeom prst="rect">
            <a:avLst/>
          </a:prstGeom>
          <a:solidFill>
            <a:srgbClr val="CEF3D7"/>
          </a:solidFill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marL="200025" marR="192405" indent="54610">
              <a:lnSpc>
                <a:spcPts val="3290"/>
              </a:lnSpc>
              <a:spcBef>
                <a:spcPts val="2460"/>
              </a:spcBef>
            </a:pPr>
            <a:r>
              <a:rPr sz="2800" spc="-15" dirty="0">
                <a:latin typeface="Trebuchet MS"/>
                <a:cs typeface="Trebuchet MS"/>
              </a:rPr>
              <a:t>Some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m</a:t>
            </a:r>
            <a:r>
              <a:rPr sz="2800" spc="10" dirty="0">
                <a:latin typeface="Trebuchet MS"/>
                <a:cs typeface="Trebuchet MS"/>
              </a:rPr>
              <a:t>od</a:t>
            </a:r>
            <a:r>
              <a:rPr sz="2800" spc="-130" dirty="0">
                <a:latin typeface="Trebuchet MS"/>
                <a:cs typeface="Trebuchet MS"/>
              </a:rPr>
              <a:t>e</a:t>
            </a:r>
            <a:r>
              <a:rPr sz="2800" spc="-165" dirty="0">
                <a:latin typeface="Trebuchet MS"/>
                <a:cs typeface="Trebuchet MS"/>
              </a:rPr>
              <a:t>l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04892" y="2890583"/>
            <a:ext cx="2569210" cy="114300"/>
          </a:xfrm>
          <a:custGeom>
            <a:avLst/>
            <a:gdLst/>
            <a:ahLst/>
            <a:cxnLst/>
            <a:rect l="l" t="t" r="r" b="b"/>
            <a:pathLst>
              <a:path w="2569209" h="114300">
                <a:moveTo>
                  <a:pt x="416077" y="57150"/>
                </a:moveTo>
                <a:lnTo>
                  <a:pt x="377977" y="38100"/>
                </a:lnTo>
                <a:lnTo>
                  <a:pt x="301777" y="0"/>
                </a:lnTo>
                <a:lnTo>
                  <a:pt x="301777" y="38100"/>
                </a:lnTo>
                <a:lnTo>
                  <a:pt x="0" y="38100"/>
                </a:lnTo>
                <a:lnTo>
                  <a:pt x="0" y="76200"/>
                </a:lnTo>
                <a:lnTo>
                  <a:pt x="301777" y="76200"/>
                </a:lnTo>
                <a:lnTo>
                  <a:pt x="301777" y="114300"/>
                </a:lnTo>
                <a:lnTo>
                  <a:pt x="377977" y="76200"/>
                </a:lnTo>
                <a:lnTo>
                  <a:pt x="416077" y="57150"/>
                </a:lnTo>
                <a:close/>
              </a:path>
              <a:path w="2569209" h="114300">
                <a:moveTo>
                  <a:pt x="2569108" y="57150"/>
                </a:moveTo>
                <a:lnTo>
                  <a:pt x="2531008" y="38100"/>
                </a:lnTo>
                <a:lnTo>
                  <a:pt x="2454808" y="0"/>
                </a:lnTo>
                <a:lnTo>
                  <a:pt x="2454808" y="38100"/>
                </a:lnTo>
                <a:lnTo>
                  <a:pt x="2153031" y="38100"/>
                </a:lnTo>
                <a:lnTo>
                  <a:pt x="2153031" y="76200"/>
                </a:lnTo>
                <a:lnTo>
                  <a:pt x="2454808" y="76200"/>
                </a:lnTo>
                <a:lnTo>
                  <a:pt x="2454808" y="114300"/>
                </a:lnTo>
                <a:lnTo>
                  <a:pt x="2531008" y="76200"/>
                </a:lnTo>
                <a:lnTo>
                  <a:pt x="2569108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38855" y="2890582"/>
            <a:ext cx="416559" cy="114300"/>
          </a:xfrm>
          <a:custGeom>
            <a:avLst/>
            <a:gdLst/>
            <a:ahLst/>
            <a:cxnLst/>
            <a:rect l="l" t="t" r="r" b="b"/>
            <a:pathLst>
              <a:path w="416560" h="114300">
                <a:moveTo>
                  <a:pt x="301777" y="0"/>
                </a:moveTo>
                <a:lnTo>
                  <a:pt x="301777" y="114300"/>
                </a:lnTo>
                <a:lnTo>
                  <a:pt x="377979" y="76200"/>
                </a:lnTo>
                <a:lnTo>
                  <a:pt x="320827" y="76200"/>
                </a:lnTo>
                <a:lnTo>
                  <a:pt x="320827" y="38100"/>
                </a:lnTo>
                <a:lnTo>
                  <a:pt x="377975" y="38100"/>
                </a:lnTo>
                <a:lnTo>
                  <a:pt x="301777" y="0"/>
                </a:lnTo>
                <a:close/>
              </a:path>
              <a:path w="416560" h="114300">
                <a:moveTo>
                  <a:pt x="301777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01777" y="76200"/>
                </a:lnTo>
                <a:lnTo>
                  <a:pt x="301777" y="38100"/>
                </a:lnTo>
                <a:close/>
              </a:path>
              <a:path w="416560" h="114300">
                <a:moveTo>
                  <a:pt x="377975" y="38100"/>
                </a:moveTo>
                <a:lnTo>
                  <a:pt x="320827" y="38100"/>
                </a:lnTo>
                <a:lnTo>
                  <a:pt x="320827" y="76200"/>
                </a:lnTo>
                <a:lnTo>
                  <a:pt x="377979" y="76200"/>
                </a:lnTo>
                <a:lnTo>
                  <a:pt x="416077" y="57151"/>
                </a:lnTo>
                <a:lnTo>
                  <a:pt x="37797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426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44" y="50291"/>
            <a:ext cx="73101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0" dirty="0">
                <a:solidFill>
                  <a:srgbClr val="005AAA"/>
                </a:solidFill>
              </a:rPr>
              <a:t>C</a:t>
            </a:r>
            <a:r>
              <a:rPr sz="4400" spc="-125" dirty="0">
                <a:solidFill>
                  <a:srgbClr val="005AAA"/>
                </a:solidFill>
              </a:rPr>
              <a:t>a</a:t>
            </a:r>
            <a:r>
              <a:rPr sz="4400" spc="35" dirty="0">
                <a:solidFill>
                  <a:srgbClr val="005AAA"/>
                </a:solidFill>
              </a:rPr>
              <a:t>n</a:t>
            </a:r>
            <a:r>
              <a:rPr sz="4400" spc="-395" dirty="0">
                <a:solidFill>
                  <a:srgbClr val="005AAA"/>
                </a:solidFill>
              </a:rPr>
              <a:t> </a:t>
            </a:r>
            <a:r>
              <a:rPr sz="4400" spc="-240" dirty="0">
                <a:solidFill>
                  <a:srgbClr val="005AAA"/>
                </a:solidFill>
              </a:rPr>
              <a:t>i</a:t>
            </a:r>
            <a:r>
              <a:rPr sz="4400" spc="-290" dirty="0">
                <a:solidFill>
                  <a:srgbClr val="005AAA"/>
                </a:solidFill>
              </a:rPr>
              <a:t>t</a:t>
            </a:r>
            <a:r>
              <a:rPr sz="4400" spc="-380" dirty="0">
                <a:solidFill>
                  <a:srgbClr val="005AAA"/>
                </a:solidFill>
              </a:rPr>
              <a:t> </a:t>
            </a:r>
            <a:r>
              <a:rPr sz="4400" spc="-80" dirty="0">
                <a:solidFill>
                  <a:srgbClr val="005AAA"/>
                </a:solidFill>
              </a:rPr>
              <a:t>b</a:t>
            </a:r>
            <a:r>
              <a:rPr sz="4400" spc="-75" dirty="0">
                <a:solidFill>
                  <a:srgbClr val="005AAA"/>
                </a:solidFill>
              </a:rPr>
              <a:t>e</a:t>
            </a:r>
            <a:r>
              <a:rPr sz="4400" spc="-395" dirty="0">
                <a:solidFill>
                  <a:srgbClr val="005AAA"/>
                </a:solidFill>
              </a:rPr>
              <a:t> </a:t>
            </a:r>
            <a:r>
              <a:rPr sz="4400" spc="-190" dirty="0">
                <a:solidFill>
                  <a:srgbClr val="005AAA"/>
                </a:solidFill>
              </a:rPr>
              <a:t>a</a:t>
            </a:r>
            <a:r>
              <a:rPr sz="4400" spc="25" dirty="0">
                <a:solidFill>
                  <a:srgbClr val="005AAA"/>
                </a:solidFill>
              </a:rPr>
              <a:t>n</a:t>
            </a:r>
            <a:r>
              <a:rPr sz="4400" spc="-140" dirty="0">
                <a:solidFill>
                  <a:srgbClr val="005AAA"/>
                </a:solidFill>
              </a:rPr>
              <a:t>o</a:t>
            </a:r>
            <a:r>
              <a:rPr sz="4400" spc="-95" dirty="0">
                <a:solidFill>
                  <a:srgbClr val="005AAA"/>
                </a:solidFill>
              </a:rPr>
              <a:t>t</a:t>
            </a:r>
            <a:r>
              <a:rPr sz="4400" spc="25" dirty="0">
                <a:solidFill>
                  <a:srgbClr val="005AAA"/>
                </a:solidFill>
              </a:rPr>
              <a:t>h</a:t>
            </a:r>
            <a:r>
              <a:rPr sz="4400" spc="-210" dirty="0">
                <a:solidFill>
                  <a:srgbClr val="005AAA"/>
                </a:solidFill>
              </a:rPr>
              <a:t>e</a:t>
            </a:r>
            <a:r>
              <a:rPr sz="4400" spc="-275" dirty="0">
                <a:solidFill>
                  <a:srgbClr val="005AAA"/>
                </a:solidFill>
              </a:rPr>
              <a:t>r</a:t>
            </a:r>
            <a:r>
              <a:rPr sz="4400" spc="-390" dirty="0">
                <a:solidFill>
                  <a:srgbClr val="005AAA"/>
                </a:solidFill>
              </a:rPr>
              <a:t> </a:t>
            </a:r>
            <a:r>
              <a:rPr sz="4400" spc="-254" dirty="0">
                <a:solidFill>
                  <a:srgbClr val="005AAA"/>
                </a:solidFill>
              </a:rPr>
              <a:t>l</a:t>
            </a:r>
            <a:r>
              <a:rPr sz="4400" spc="-250" dirty="0">
                <a:solidFill>
                  <a:srgbClr val="005AAA"/>
                </a:solidFill>
              </a:rPr>
              <a:t>i</a:t>
            </a:r>
            <a:r>
              <a:rPr sz="4400" spc="25" dirty="0">
                <a:solidFill>
                  <a:srgbClr val="005AAA"/>
                </a:solidFill>
              </a:rPr>
              <a:t>n</a:t>
            </a:r>
            <a:r>
              <a:rPr sz="4400" spc="-210" dirty="0">
                <a:solidFill>
                  <a:srgbClr val="005AAA"/>
                </a:solidFill>
              </a:rPr>
              <a:t>e</a:t>
            </a:r>
            <a:r>
              <a:rPr sz="4400" spc="-190" dirty="0">
                <a:solidFill>
                  <a:srgbClr val="005AAA"/>
                </a:solidFill>
              </a:rPr>
              <a:t>a</a:t>
            </a:r>
            <a:r>
              <a:rPr sz="4400" spc="-275" dirty="0">
                <a:solidFill>
                  <a:srgbClr val="005AAA"/>
                </a:solidFill>
              </a:rPr>
              <a:t>r</a:t>
            </a:r>
            <a:r>
              <a:rPr sz="4400" spc="-390" dirty="0">
                <a:solidFill>
                  <a:srgbClr val="005AAA"/>
                </a:solidFill>
              </a:rPr>
              <a:t> </a:t>
            </a:r>
            <a:r>
              <a:rPr sz="4400" spc="20" dirty="0">
                <a:solidFill>
                  <a:srgbClr val="005AAA"/>
                </a:solidFill>
              </a:rPr>
              <a:t>m</a:t>
            </a:r>
            <a:r>
              <a:rPr sz="4400" spc="35" dirty="0">
                <a:solidFill>
                  <a:srgbClr val="005AAA"/>
                </a:solidFill>
              </a:rPr>
              <a:t>o</a:t>
            </a:r>
            <a:r>
              <a:rPr sz="4400" spc="45" dirty="0">
                <a:solidFill>
                  <a:srgbClr val="005AAA"/>
                </a:solidFill>
              </a:rPr>
              <a:t>d</a:t>
            </a:r>
            <a:r>
              <a:rPr sz="4400" spc="-210" dirty="0">
                <a:solidFill>
                  <a:srgbClr val="005AAA"/>
                </a:solidFill>
              </a:rPr>
              <a:t>e</a:t>
            </a:r>
            <a:r>
              <a:rPr sz="4400" spc="-50" dirty="0">
                <a:solidFill>
                  <a:srgbClr val="005AAA"/>
                </a:solidFill>
              </a:rPr>
              <a:t>l?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8748306" y="2076273"/>
            <a:ext cx="2149475" cy="1743075"/>
            <a:chOff x="8748306" y="2076273"/>
            <a:chExt cx="2149475" cy="1743075"/>
          </a:xfrm>
        </p:grpSpPr>
        <p:sp>
          <p:nvSpPr>
            <p:cNvPr id="4" name="object 4"/>
            <p:cNvSpPr/>
            <p:nvPr/>
          </p:nvSpPr>
          <p:spPr>
            <a:xfrm>
              <a:off x="8748306" y="2890583"/>
              <a:ext cx="416559" cy="114300"/>
            </a:xfrm>
            <a:custGeom>
              <a:avLst/>
              <a:gdLst/>
              <a:ahLst/>
              <a:cxnLst/>
              <a:rect l="l" t="t" r="r" b="b"/>
              <a:pathLst>
                <a:path w="416559" h="114300">
                  <a:moveTo>
                    <a:pt x="301777" y="0"/>
                  </a:moveTo>
                  <a:lnTo>
                    <a:pt x="301777" y="114300"/>
                  </a:lnTo>
                  <a:lnTo>
                    <a:pt x="377977" y="76200"/>
                  </a:lnTo>
                  <a:lnTo>
                    <a:pt x="320827" y="76200"/>
                  </a:lnTo>
                  <a:lnTo>
                    <a:pt x="320827" y="38100"/>
                  </a:lnTo>
                  <a:lnTo>
                    <a:pt x="377977" y="38100"/>
                  </a:lnTo>
                  <a:lnTo>
                    <a:pt x="301777" y="0"/>
                  </a:lnTo>
                  <a:close/>
                </a:path>
                <a:path w="416559" h="114300">
                  <a:moveTo>
                    <a:pt x="301777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01777" y="76200"/>
                  </a:lnTo>
                  <a:lnTo>
                    <a:pt x="301777" y="38100"/>
                  </a:lnTo>
                  <a:close/>
                </a:path>
                <a:path w="416559" h="114300">
                  <a:moveTo>
                    <a:pt x="377977" y="38100"/>
                  </a:moveTo>
                  <a:lnTo>
                    <a:pt x="320827" y="38100"/>
                  </a:lnTo>
                  <a:lnTo>
                    <a:pt x="320827" y="76200"/>
                  </a:lnTo>
                  <a:lnTo>
                    <a:pt x="377977" y="76200"/>
                  </a:lnTo>
                  <a:lnTo>
                    <a:pt x="416077" y="57150"/>
                  </a:lnTo>
                  <a:lnTo>
                    <a:pt x="377977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64382" y="2085798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861933" y="0"/>
                  </a:moveTo>
                  <a:lnTo>
                    <a:pt x="813022" y="1364"/>
                  </a:lnTo>
                  <a:lnTo>
                    <a:pt x="764827" y="5409"/>
                  </a:lnTo>
                  <a:lnTo>
                    <a:pt x="717420" y="12061"/>
                  </a:lnTo>
                  <a:lnTo>
                    <a:pt x="670875" y="21249"/>
                  </a:lnTo>
                  <a:lnTo>
                    <a:pt x="625263" y="32898"/>
                  </a:lnTo>
                  <a:lnTo>
                    <a:pt x="580659" y="46937"/>
                  </a:lnTo>
                  <a:lnTo>
                    <a:pt x="537134" y="63292"/>
                  </a:lnTo>
                  <a:lnTo>
                    <a:pt x="494761" y="81891"/>
                  </a:lnTo>
                  <a:lnTo>
                    <a:pt x="453614" y="102662"/>
                  </a:lnTo>
                  <a:lnTo>
                    <a:pt x="413764" y="125530"/>
                  </a:lnTo>
                  <a:lnTo>
                    <a:pt x="375286" y="150424"/>
                  </a:lnTo>
                  <a:lnTo>
                    <a:pt x="338250" y="177271"/>
                  </a:lnTo>
                  <a:lnTo>
                    <a:pt x="302731" y="205998"/>
                  </a:lnTo>
                  <a:lnTo>
                    <a:pt x="268801" y="236532"/>
                  </a:lnTo>
                  <a:lnTo>
                    <a:pt x="236532" y="268801"/>
                  </a:lnTo>
                  <a:lnTo>
                    <a:pt x="205998" y="302731"/>
                  </a:lnTo>
                  <a:lnTo>
                    <a:pt x="177271" y="338250"/>
                  </a:lnTo>
                  <a:lnTo>
                    <a:pt x="150424" y="375286"/>
                  </a:lnTo>
                  <a:lnTo>
                    <a:pt x="125530" y="413765"/>
                  </a:lnTo>
                  <a:lnTo>
                    <a:pt x="102662" y="453614"/>
                  </a:lnTo>
                  <a:lnTo>
                    <a:pt x="81891" y="494762"/>
                  </a:lnTo>
                  <a:lnTo>
                    <a:pt x="63292" y="537134"/>
                  </a:lnTo>
                  <a:lnTo>
                    <a:pt x="46937" y="580659"/>
                  </a:lnTo>
                  <a:lnTo>
                    <a:pt x="32898" y="625264"/>
                  </a:lnTo>
                  <a:lnTo>
                    <a:pt x="21249" y="670875"/>
                  </a:lnTo>
                  <a:lnTo>
                    <a:pt x="12061" y="717421"/>
                  </a:lnTo>
                  <a:lnTo>
                    <a:pt x="5409" y="764828"/>
                  </a:lnTo>
                  <a:lnTo>
                    <a:pt x="1364" y="813023"/>
                  </a:lnTo>
                  <a:lnTo>
                    <a:pt x="0" y="861935"/>
                  </a:lnTo>
                  <a:lnTo>
                    <a:pt x="1364" y="910846"/>
                  </a:lnTo>
                  <a:lnTo>
                    <a:pt x="5409" y="959041"/>
                  </a:lnTo>
                  <a:lnTo>
                    <a:pt x="12061" y="1006448"/>
                  </a:lnTo>
                  <a:lnTo>
                    <a:pt x="21249" y="1052993"/>
                  </a:lnTo>
                  <a:lnTo>
                    <a:pt x="32898" y="1098605"/>
                  </a:lnTo>
                  <a:lnTo>
                    <a:pt x="46937" y="1143209"/>
                  </a:lnTo>
                  <a:lnTo>
                    <a:pt x="63292" y="1186734"/>
                  </a:lnTo>
                  <a:lnTo>
                    <a:pt x="81891" y="1229107"/>
                  </a:lnTo>
                  <a:lnTo>
                    <a:pt x="102662" y="1270254"/>
                  </a:lnTo>
                  <a:lnTo>
                    <a:pt x="125530" y="1310103"/>
                  </a:lnTo>
                  <a:lnTo>
                    <a:pt x="150424" y="1348582"/>
                  </a:lnTo>
                  <a:lnTo>
                    <a:pt x="177271" y="1385618"/>
                  </a:lnTo>
                  <a:lnTo>
                    <a:pt x="205998" y="1421137"/>
                  </a:lnTo>
                  <a:lnTo>
                    <a:pt x="236532" y="1455067"/>
                  </a:lnTo>
                  <a:lnTo>
                    <a:pt x="268801" y="1487336"/>
                  </a:lnTo>
                  <a:lnTo>
                    <a:pt x="302731" y="1517870"/>
                  </a:lnTo>
                  <a:lnTo>
                    <a:pt x="338250" y="1546597"/>
                  </a:lnTo>
                  <a:lnTo>
                    <a:pt x="375286" y="1573443"/>
                  </a:lnTo>
                  <a:lnTo>
                    <a:pt x="413764" y="1598338"/>
                  </a:lnTo>
                  <a:lnTo>
                    <a:pt x="453614" y="1621206"/>
                  </a:lnTo>
                  <a:lnTo>
                    <a:pt x="494761" y="1641976"/>
                  </a:lnTo>
                  <a:lnTo>
                    <a:pt x="537134" y="1660576"/>
                  </a:lnTo>
                  <a:lnTo>
                    <a:pt x="580659" y="1676931"/>
                  </a:lnTo>
                  <a:lnTo>
                    <a:pt x="625263" y="1690970"/>
                  </a:lnTo>
                  <a:lnTo>
                    <a:pt x="670875" y="1702619"/>
                  </a:lnTo>
                  <a:lnTo>
                    <a:pt x="717420" y="1711807"/>
                  </a:lnTo>
                  <a:lnTo>
                    <a:pt x="764827" y="1718459"/>
                  </a:lnTo>
                  <a:lnTo>
                    <a:pt x="813022" y="1722504"/>
                  </a:lnTo>
                  <a:lnTo>
                    <a:pt x="861933" y="1723868"/>
                  </a:lnTo>
                  <a:lnTo>
                    <a:pt x="910845" y="1722504"/>
                  </a:lnTo>
                  <a:lnTo>
                    <a:pt x="959040" y="1718459"/>
                  </a:lnTo>
                  <a:lnTo>
                    <a:pt x="1006447" y="1711807"/>
                  </a:lnTo>
                  <a:lnTo>
                    <a:pt x="1052992" y="1702619"/>
                  </a:lnTo>
                  <a:lnTo>
                    <a:pt x="1098604" y="1690970"/>
                  </a:lnTo>
                  <a:lnTo>
                    <a:pt x="1143208" y="1676931"/>
                  </a:lnTo>
                  <a:lnTo>
                    <a:pt x="1186733" y="1660576"/>
                  </a:lnTo>
                  <a:lnTo>
                    <a:pt x="1229106" y="1641976"/>
                  </a:lnTo>
                  <a:lnTo>
                    <a:pt x="1270254" y="1621206"/>
                  </a:lnTo>
                  <a:lnTo>
                    <a:pt x="1310103" y="1598338"/>
                  </a:lnTo>
                  <a:lnTo>
                    <a:pt x="1348582" y="1573443"/>
                  </a:lnTo>
                  <a:lnTo>
                    <a:pt x="1385617" y="1546597"/>
                  </a:lnTo>
                  <a:lnTo>
                    <a:pt x="1421137" y="1517870"/>
                  </a:lnTo>
                  <a:lnTo>
                    <a:pt x="1455067" y="1487336"/>
                  </a:lnTo>
                  <a:lnTo>
                    <a:pt x="1487336" y="1455067"/>
                  </a:lnTo>
                  <a:lnTo>
                    <a:pt x="1517870" y="1421137"/>
                  </a:lnTo>
                  <a:lnTo>
                    <a:pt x="1546597" y="1385618"/>
                  </a:lnTo>
                  <a:lnTo>
                    <a:pt x="1573443" y="1348582"/>
                  </a:lnTo>
                  <a:lnTo>
                    <a:pt x="1598338" y="1310103"/>
                  </a:lnTo>
                  <a:lnTo>
                    <a:pt x="1621206" y="1270254"/>
                  </a:lnTo>
                  <a:lnTo>
                    <a:pt x="1641976" y="1229107"/>
                  </a:lnTo>
                  <a:lnTo>
                    <a:pt x="1660576" y="1186734"/>
                  </a:lnTo>
                  <a:lnTo>
                    <a:pt x="1676931" y="1143209"/>
                  </a:lnTo>
                  <a:lnTo>
                    <a:pt x="1690970" y="1098605"/>
                  </a:lnTo>
                  <a:lnTo>
                    <a:pt x="1702619" y="1052993"/>
                  </a:lnTo>
                  <a:lnTo>
                    <a:pt x="1711807" y="1006448"/>
                  </a:lnTo>
                  <a:lnTo>
                    <a:pt x="1718459" y="959041"/>
                  </a:lnTo>
                  <a:lnTo>
                    <a:pt x="1722504" y="910846"/>
                  </a:lnTo>
                  <a:lnTo>
                    <a:pt x="1723868" y="861935"/>
                  </a:lnTo>
                  <a:lnTo>
                    <a:pt x="1722504" y="813023"/>
                  </a:lnTo>
                  <a:lnTo>
                    <a:pt x="1718459" y="764828"/>
                  </a:lnTo>
                  <a:lnTo>
                    <a:pt x="1711807" y="717421"/>
                  </a:lnTo>
                  <a:lnTo>
                    <a:pt x="1702619" y="670875"/>
                  </a:lnTo>
                  <a:lnTo>
                    <a:pt x="1690970" y="625264"/>
                  </a:lnTo>
                  <a:lnTo>
                    <a:pt x="1676931" y="580659"/>
                  </a:lnTo>
                  <a:lnTo>
                    <a:pt x="1660576" y="537134"/>
                  </a:lnTo>
                  <a:lnTo>
                    <a:pt x="1641976" y="494762"/>
                  </a:lnTo>
                  <a:lnTo>
                    <a:pt x="1621206" y="453614"/>
                  </a:lnTo>
                  <a:lnTo>
                    <a:pt x="1598338" y="413765"/>
                  </a:lnTo>
                  <a:lnTo>
                    <a:pt x="1573443" y="375286"/>
                  </a:lnTo>
                  <a:lnTo>
                    <a:pt x="1546597" y="338250"/>
                  </a:lnTo>
                  <a:lnTo>
                    <a:pt x="1517870" y="302731"/>
                  </a:lnTo>
                  <a:lnTo>
                    <a:pt x="1487336" y="268801"/>
                  </a:lnTo>
                  <a:lnTo>
                    <a:pt x="1455067" y="236532"/>
                  </a:lnTo>
                  <a:lnTo>
                    <a:pt x="1421137" y="205998"/>
                  </a:lnTo>
                  <a:lnTo>
                    <a:pt x="1385617" y="177271"/>
                  </a:lnTo>
                  <a:lnTo>
                    <a:pt x="1348582" y="150424"/>
                  </a:lnTo>
                  <a:lnTo>
                    <a:pt x="1310103" y="125530"/>
                  </a:lnTo>
                  <a:lnTo>
                    <a:pt x="1270254" y="102662"/>
                  </a:lnTo>
                  <a:lnTo>
                    <a:pt x="1229106" y="81891"/>
                  </a:lnTo>
                  <a:lnTo>
                    <a:pt x="1186733" y="63292"/>
                  </a:lnTo>
                  <a:lnTo>
                    <a:pt x="1143208" y="46937"/>
                  </a:lnTo>
                  <a:lnTo>
                    <a:pt x="1098604" y="32898"/>
                  </a:lnTo>
                  <a:lnTo>
                    <a:pt x="1052992" y="21249"/>
                  </a:lnTo>
                  <a:lnTo>
                    <a:pt x="1006447" y="12061"/>
                  </a:lnTo>
                  <a:lnTo>
                    <a:pt x="959040" y="5409"/>
                  </a:lnTo>
                  <a:lnTo>
                    <a:pt x="910845" y="1364"/>
                  </a:lnTo>
                  <a:lnTo>
                    <a:pt x="861933" y="0"/>
                  </a:lnTo>
                  <a:close/>
                </a:path>
              </a:pathLst>
            </a:custGeom>
            <a:solidFill>
              <a:srgbClr val="005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64382" y="2085798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0" y="861934"/>
                  </a:moveTo>
                  <a:lnTo>
                    <a:pt x="1364" y="813022"/>
                  </a:lnTo>
                  <a:lnTo>
                    <a:pt x="5409" y="764827"/>
                  </a:lnTo>
                  <a:lnTo>
                    <a:pt x="12061" y="717420"/>
                  </a:lnTo>
                  <a:lnTo>
                    <a:pt x="21249" y="670875"/>
                  </a:lnTo>
                  <a:lnTo>
                    <a:pt x="32898" y="625263"/>
                  </a:lnTo>
                  <a:lnTo>
                    <a:pt x="46937" y="580659"/>
                  </a:lnTo>
                  <a:lnTo>
                    <a:pt x="63292" y="537134"/>
                  </a:lnTo>
                  <a:lnTo>
                    <a:pt x="81891" y="494761"/>
                  </a:lnTo>
                  <a:lnTo>
                    <a:pt x="102662" y="453614"/>
                  </a:lnTo>
                  <a:lnTo>
                    <a:pt x="125530" y="413764"/>
                  </a:lnTo>
                  <a:lnTo>
                    <a:pt x="150424" y="375286"/>
                  </a:lnTo>
                  <a:lnTo>
                    <a:pt x="177271" y="338250"/>
                  </a:lnTo>
                  <a:lnTo>
                    <a:pt x="205998" y="302731"/>
                  </a:lnTo>
                  <a:lnTo>
                    <a:pt x="236532" y="268801"/>
                  </a:lnTo>
                  <a:lnTo>
                    <a:pt x="268801" y="236532"/>
                  </a:lnTo>
                  <a:lnTo>
                    <a:pt x="302731" y="205998"/>
                  </a:lnTo>
                  <a:lnTo>
                    <a:pt x="338250" y="177271"/>
                  </a:lnTo>
                  <a:lnTo>
                    <a:pt x="375286" y="150424"/>
                  </a:lnTo>
                  <a:lnTo>
                    <a:pt x="413764" y="125530"/>
                  </a:lnTo>
                  <a:lnTo>
                    <a:pt x="453614" y="102662"/>
                  </a:lnTo>
                  <a:lnTo>
                    <a:pt x="494761" y="81891"/>
                  </a:lnTo>
                  <a:lnTo>
                    <a:pt x="537134" y="63292"/>
                  </a:lnTo>
                  <a:lnTo>
                    <a:pt x="580659" y="46937"/>
                  </a:lnTo>
                  <a:lnTo>
                    <a:pt x="625263" y="32898"/>
                  </a:lnTo>
                  <a:lnTo>
                    <a:pt x="670875" y="21249"/>
                  </a:lnTo>
                  <a:lnTo>
                    <a:pt x="717420" y="12061"/>
                  </a:lnTo>
                  <a:lnTo>
                    <a:pt x="764827" y="5409"/>
                  </a:lnTo>
                  <a:lnTo>
                    <a:pt x="813022" y="1364"/>
                  </a:lnTo>
                  <a:lnTo>
                    <a:pt x="861934" y="0"/>
                  </a:lnTo>
                  <a:lnTo>
                    <a:pt x="910845" y="1364"/>
                  </a:lnTo>
                  <a:lnTo>
                    <a:pt x="959040" y="5409"/>
                  </a:lnTo>
                  <a:lnTo>
                    <a:pt x="1006447" y="12061"/>
                  </a:lnTo>
                  <a:lnTo>
                    <a:pt x="1052992" y="21249"/>
                  </a:lnTo>
                  <a:lnTo>
                    <a:pt x="1098604" y="32898"/>
                  </a:lnTo>
                  <a:lnTo>
                    <a:pt x="1143208" y="46937"/>
                  </a:lnTo>
                  <a:lnTo>
                    <a:pt x="1186733" y="63292"/>
                  </a:lnTo>
                  <a:lnTo>
                    <a:pt x="1229106" y="81891"/>
                  </a:lnTo>
                  <a:lnTo>
                    <a:pt x="1270253" y="102662"/>
                  </a:lnTo>
                  <a:lnTo>
                    <a:pt x="1310103" y="125530"/>
                  </a:lnTo>
                  <a:lnTo>
                    <a:pt x="1348581" y="150424"/>
                  </a:lnTo>
                  <a:lnTo>
                    <a:pt x="1385617" y="177271"/>
                  </a:lnTo>
                  <a:lnTo>
                    <a:pt x="1421136" y="205998"/>
                  </a:lnTo>
                  <a:lnTo>
                    <a:pt x="1455066" y="236532"/>
                  </a:lnTo>
                  <a:lnTo>
                    <a:pt x="1487335" y="268801"/>
                  </a:lnTo>
                  <a:lnTo>
                    <a:pt x="1517869" y="302731"/>
                  </a:lnTo>
                  <a:lnTo>
                    <a:pt x="1546596" y="338250"/>
                  </a:lnTo>
                  <a:lnTo>
                    <a:pt x="1573443" y="375286"/>
                  </a:lnTo>
                  <a:lnTo>
                    <a:pt x="1598337" y="413764"/>
                  </a:lnTo>
                  <a:lnTo>
                    <a:pt x="1621205" y="453614"/>
                  </a:lnTo>
                  <a:lnTo>
                    <a:pt x="1641976" y="494761"/>
                  </a:lnTo>
                  <a:lnTo>
                    <a:pt x="1660575" y="537134"/>
                  </a:lnTo>
                  <a:lnTo>
                    <a:pt x="1676930" y="580659"/>
                  </a:lnTo>
                  <a:lnTo>
                    <a:pt x="1690969" y="625263"/>
                  </a:lnTo>
                  <a:lnTo>
                    <a:pt x="1702618" y="670875"/>
                  </a:lnTo>
                  <a:lnTo>
                    <a:pt x="1711806" y="717420"/>
                  </a:lnTo>
                  <a:lnTo>
                    <a:pt x="1718458" y="764827"/>
                  </a:lnTo>
                  <a:lnTo>
                    <a:pt x="1722503" y="813022"/>
                  </a:lnTo>
                  <a:lnTo>
                    <a:pt x="1723868" y="861934"/>
                  </a:lnTo>
                  <a:lnTo>
                    <a:pt x="1722503" y="910845"/>
                  </a:lnTo>
                  <a:lnTo>
                    <a:pt x="1718458" y="959040"/>
                  </a:lnTo>
                  <a:lnTo>
                    <a:pt x="1711806" y="1006447"/>
                  </a:lnTo>
                  <a:lnTo>
                    <a:pt x="1702618" y="1052992"/>
                  </a:lnTo>
                  <a:lnTo>
                    <a:pt x="1690969" y="1098604"/>
                  </a:lnTo>
                  <a:lnTo>
                    <a:pt x="1676930" y="1143208"/>
                  </a:lnTo>
                  <a:lnTo>
                    <a:pt x="1660575" y="1186733"/>
                  </a:lnTo>
                  <a:lnTo>
                    <a:pt x="1641976" y="1229106"/>
                  </a:lnTo>
                  <a:lnTo>
                    <a:pt x="1621205" y="1270253"/>
                  </a:lnTo>
                  <a:lnTo>
                    <a:pt x="1598337" y="1310103"/>
                  </a:lnTo>
                  <a:lnTo>
                    <a:pt x="1573443" y="1348581"/>
                  </a:lnTo>
                  <a:lnTo>
                    <a:pt x="1546596" y="1385617"/>
                  </a:lnTo>
                  <a:lnTo>
                    <a:pt x="1517869" y="1421136"/>
                  </a:lnTo>
                  <a:lnTo>
                    <a:pt x="1487335" y="1455066"/>
                  </a:lnTo>
                  <a:lnTo>
                    <a:pt x="1455066" y="1487335"/>
                  </a:lnTo>
                  <a:lnTo>
                    <a:pt x="1421136" y="1517869"/>
                  </a:lnTo>
                  <a:lnTo>
                    <a:pt x="1385617" y="1546596"/>
                  </a:lnTo>
                  <a:lnTo>
                    <a:pt x="1348581" y="1573443"/>
                  </a:lnTo>
                  <a:lnTo>
                    <a:pt x="1310103" y="1598337"/>
                  </a:lnTo>
                  <a:lnTo>
                    <a:pt x="1270253" y="1621205"/>
                  </a:lnTo>
                  <a:lnTo>
                    <a:pt x="1229106" y="1641976"/>
                  </a:lnTo>
                  <a:lnTo>
                    <a:pt x="1186733" y="1660575"/>
                  </a:lnTo>
                  <a:lnTo>
                    <a:pt x="1143208" y="1676930"/>
                  </a:lnTo>
                  <a:lnTo>
                    <a:pt x="1098604" y="1690969"/>
                  </a:lnTo>
                  <a:lnTo>
                    <a:pt x="1052992" y="1702618"/>
                  </a:lnTo>
                  <a:lnTo>
                    <a:pt x="1006447" y="1711806"/>
                  </a:lnTo>
                  <a:lnTo>
                    <a:pt x="959040" y="1718458"/>
                  </a:lnTo>
                  <a:lnTo>
                    <a:pt x="910845" y="1722503"/>
                  </a:lnTo>
                  <a:lnTo>
                    <a:pt x="861934" y="1723868"/>
                  </a:lnTo>
                  <a:lnTo>
                    <a:pt x="813022" y="1722503"/>
                  </a:lnTo>
                  <a:lnTo>
                    <a:pt x="764827" y="1718458"/>
                  </a:lnTo>
                  <a:lnTo>
                    <a:pt x="717420" y="1711806"/>
                  </a:lnTo>
                  <a:lnTo>
                    <a:pt x="670875" y="1702618"/>
                  </a:lnTo>
                  <a:lnTo>
                    <a:pt x="625263" y="1690969"/>
                  </a:lnTo>
                  <a:lnTo>
                    <a:pt x="580659" y="1676930"/>
                  </a:lnTo>
                  <a:lnTo>
                    <a:pt x="537134" y="1660575"/>
                  </a:lnTo>
                  <a:lnTo>
                    <a:pt x="494761" y="1641976"/>
                  </a:lnTo>
                  <a:lnTo>
                    <a:pt x="453614" y="1621205"/>
                  </a:lnTo>
                  <a:lnTo>
                    <a:pt x="413764" y="1598337"/>
                  </a:lnTo>
                  <a:lnTo>
                    <a:pt x="375286" y="1573443"/>
                  </a:lnTo>
                  <a:lnTo>
                    <a:pt x="338250" y="1546596"/>
                  </a:lnTo>
                  <a:lnTo>
                    <a:pt x="302731" y="1517869"/>
                  </a:lnTo>
                  <a:lnTo>
                    <a:pt x="268801" y="1487335"/>
                  </a:lnTo>
                  <a:lnTo>
                    <a:pt x="236532" y="1455066"/>
                  </a:lnTo>
                  <a:lnTo>
                    <a:pt x="205998" y="1421136"/>
                  </a:lnTo>
                  <a:lnTo>
                    <a:pt x="177271" y="1385617"/>
                  </a:lnTo>
                  <a:lnTo>
                    <a:pt x="150424" y="1348581"/>
                  </a:lnTo>
                  <a:lnTo>
                    <a:pt x="125530" y="1310103"/>
                  </a:lnTo>
                  <a:lnTo>
                    <a:pt x="102662" y="1270253"/>
                  </a:lnTo>
                  <a:lnTo>
                    <a:pt x="81891" y="1229106"/>
                  </a:lnTo>
                  <a:lnTo>
                    <a:pt x="63292" y="1186733"/>
                  </a:lnTo>
                  <a:lnTo>
                    <a:pt x="46937" y="1143208"/>
                  </a:lnTo>
                  <a:lnTo>
                    <a:pt x="32898" y="1098604"/>
                  </a:lnTo>
                  <a:lnTo>
                    <a:pt x="21249" y="1052992"/>
                  </a:lnTo>
                  <a:lnTo>
                    <a:pt x="12061" y="1006447"/>
                  </a:lnTo>
                  <a:lnTo>
                    <a:pt x="5409" y="959040"/>
                  </a:lnTo>
                  <a:lnTo>
                    <a:pt x="1364" y="910845"/>
                  </a:lnTo>
                  <a:lnTo>
                    <a:pt x="0" y="86193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294224" y="2076273"/>
            <a:ext cx="1743075" cy="1743075"/>
            <a:chOff x="1294224" y="2076273"/>
            <a:chExt cx="1743075" cy="1743075"/>
          </a:xfrm>
        </p:grpSpPr>
        <p:sp>
          <p:nvSpPr>
            <p:cNvPr id="8" name="object 8"/>
            <p:cNvSpPr/>
            <p:nvPr/>
          </p:nvSpPr>
          <p:spPr>
            <a:xfrm>
              <a:off x="1303749" y="2085798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861933" y="0"/>
                  </a:moveTo>
                  <a:lnTo>
                    <a:pt x="813022" y="1364"/>
                  </a:lnTo>
                  <a:lnTo>
                    <a:pt x="764827" y="5409"/>
                  </a:lnTo>
                  <a:lnTo>
                    <a:pt x="717420" y="12061"/>
                  </a:lnTo>
                  <a:lnTo>
                    <a:pt x="670875" y="21249"/>
                  </a:lnTo>
                  <a:lnTo>
                    <a:pt x="625263" y="32898"/>
                  </a:lnTo>
                  <a:lnTo>
                    <a:pt x="580659" y="46937"/>
                  </a:lnTo>
                  <a:lnTo>
                    <a:pt x="537134" y="63292"/>
                  </a:lnTo>
                  <a:lnTo>
                    <a:pt x="494761" y="81891"/>
                  </a:lnTo>
                  <a:lnTo>
                    <a:pt x="453614" y="102662"/>
                  </a:lnTo>
                  <a:lnTo>
                    <a:pt x="413764" y="125530"/>
                  </a:lnTo>
                  <a:lnTo>
                    <a:pt x="375286" y="150424"/>
                  </a:lnTo>
                  <a:lnTo>
                    <a:pt x="338250" y="177271"/>
                  </a:lnTo>
                  <a:lnTo>
                    <a:pt x="302731" y="205998"/>
                  </a:lnTo>
                  <a:lnTo>
                    <a:pt x="268801" y="236532"/>
                  </a:lnTo>
                  <a:lnTo>
                    <a:pt x="236532" y="268801"/>
                  </a:lnTo>
                  <a:lnTo>
                    <a:pt x="205998" y="302731"/>
                  </a:lnTo>
                  <a:lnTo>
                    <a:pt x="177271" y="338250"/>
                  </a:lnTo>
                  <a:lnTo>
                    <a:pt x="150424" y="375286"/>
                  </a:lnTo>
                  <a:lnTo>
                    <a:pt x="125530" y="413765"/>
                  </a:lnTo>
                  <a:lnTo>
                    <a:pt x="102662" y="453614"/>
                  </a:lnTo>
                  <a:lnTo>
                    <a:pt x="81891" y="494762"/>
                  </a:lnTo>
                  <a:lnTo>
                    <a:pt x="63292" y="537134"/>
                  </a:lnTo>
                  <a:lnTo>
                    <a:pt x="46937" y="580659"/>
                  </a:lnTo>
                  <a:lnTo>
                    <a:pt x="32898" y="625264"/>
                  </a:lnTo>
                  <a:lnTo>
                    <a:pt x="21249" y="670875"/>
                  </a:lnTo>
                  <a:lnTo>
                    <a:pt x="12061" y="717421"/>
                  </a:lnTo>
                  <a:lnTo>
                    <a:pt x="5409" y="764828"/>
                  </a:lnTo>
                  <a:lnTo>
                    <a:pt x="1364" y="813023"/>
                  </a:lnTo>
                  <a:lnTo>
                    <a:pt x="0" y="861935"/>
                  </a:lnTo>
                  <a:lnTo>
                    <a:pt x="1364" y="910846"/>
                  </a:lnTo>
                  <a:lnTo>
                    <a:pt x="5409" y="959041"/>
                  </a:lnTo>
                  <a:lnTo>
                    <a:pt x="12061" y="1006448"/>
                  </a:lnTo>
                  <a:lnTo>
                    <a:pt x="21249" y="1052993"/>
                  </a:lnTo>
                  <a:lnTo>
                    <a:pt x="32898" y="1098605"/>
                  </a:lnTo>
                  <a:lnTo>
                    <a:pt x="46937" y="1143209"/>
                  </a:lnTo>
                  <a:lnTo>
                    <a:pt x="63292" y="1186734"/>
                  </a:lnTo>
                  <a:lnTo>
                    <a:pt x="81891" y="1229107"/>
                  </a:lnTo>
                  <a:lnTo>
                    <a:pt x="102662" y="1270254"/>
                  </a:lnTo>
                  <a:lnTo>
                    <a:pt x="125530" y="1310103"/>
                  </a:lnTo>
                  <a:lnTo>
                    <a:pt x="150424" y="1348582"/>
                  </a:lnTo>
                  <a:lnTo>
                    <a:pt x="177271" y="1385618"/>
                  </a:lnTo>
                  <a:lnTo>
                    <a:pt x="205998" y="1421137"/>
                  </a:lnTo>
                  <a:lnTo>
                    <a:pt x="236532" y="1455067"/>
                  </a:lnTo>
                  <a:lnTo>
                    <a:pt x="268801" y="1487336"/>
                  </a:lnTo>
                  <a:lnTo>
                    <a:pt x="302731" y="1517870"/>
                  </a:lnTo>
                  <a:lnTo>
                    <a:pt x="338250" y="1546597"/>
                  </a:lnTo>
                  <a:lnTo>
                    <a:pt x="375286" y="1573443"/>
                  </a:lnTo>
                  <a:lnTo>
                    <a:pt x="413764" y="1598338"/>
                  </a:lnTo>
                  <a:lnTo>
                    <a:pt x="453614" y="1621206"/>
                  </a:lnTo>
                  <a:lnTo>
                    <a:pt x="494761" y="1641976"/>
                  </a:lnTo>
                  <a:lnTo>
                    <a:pt x="537134" y="1660576"/>
                  </a:lnTo>
                  <a:lnTo>
                    <a:pt x="580659" y="1676931"/>
                  </a:lnTo>
                  <a:lnTo>
                    <a:pt x="625263" y="1690970"/>
                  </a:lnTo>
                  <a:lnTo>
                    <a:pt x="670875" y="1702619"/>
                  </a:lnTo>
                  <a:lnTo>
                    <a:pt x="717420" y="1711807"/>
                  </a:lnTo>
                  <a:lnTo>
                    <a:pt x="764827" y="1718459"/>
                  </a:lnTo>
                  <a:lnTo>
                    <a:pt x="813022" y="1722504"/>
                  </a:lnTo>
                  <a:lnTo>
                    <a:pt x="861933" y="1723868"/>
                  </a:lnTo>
                  <a:lnTo>
                    <a:pt x="910844" y="1722504"/>
                  </a:lnTo>
                  <a:lnTo>
                    <a:pt x="959040" y="1718459"/>
                  </a:lnTo>
                  <a:lnTo>
                    <a:pt x="1006447" y="1711807"/>
                  </a:lnTo>
                  <a:lnTo>
                    <a:pt x="1052992" y="1702619"/>
                  </a:lnTo>
                  <a:lnTo>
                    <a:pt x="1098603" y="1690970"/>
                  </a:lnTo>
                  <a:lnTo>
                    <a:pt x="1143208" y="1676931"/>
                  </a:lnTo>
                  <a:lnTo>
                    <a:pt x="1186733" y="1660576"/>
                  </a:lnTo>
                  <a:lnTo>
                    <a:pt x="1229105" y="1641976"/>
                  </a:lnTo>
                  <a:lnTo>
                    <a:pt x="1270253" y="1621206"/>
                  </a:lnTo>
                  <a:lnTo>
                    <a:pt x="1310102" y="1598338"/>
                  </a:lnTo>
                  <a:lnTo>
                    <a:pt x="1348581" y="1573443"/>
                  </a:lnTo>
                  <a:lnTo>
                    <a:pt x="1385616" y="1546597"/>
                  </a:lnTo>
                  <a:lnTo>
                    <a:pt x="1421136" y="1517870"/>
                  </a:lnTo>
                  <a:lnTo>
                    <a:pt x="1455066" y="1487336"/>
                  </a:lnTo>
                  <a:lnTo>
                    <a:pt x="1487334" y="1455067"/>
                  </a:lnTo>
                  <a:lnTo>
                    <a:pt x="1517869" y="1421137"/>
                  </a:lnTo>
                  <a:lnTo>
                    <a:pt x="1546595" y="1385618"/>
                  </a:lnTo>
                  <a:lnTo>
                    <a:pt x="1573442" y="1348582"/>
                  </a:lnTo>
                  <a:lnTo>
                    <a:pt x="1598336" y="1310103"/>
                  </a:lnTo>
                  <a:lnTo>
                    <a:pt x="1621205" y="1270254"/>
                  </a:lnTo>
                  <a:lnTo>
                    <a:pt x="1641975" y="1229107"/>
                  </a:lnTo>
                  <a:lnTo>
                    <a:pt x="1660574" y="1186734"/>
                  </a:lnTo>
                  <a:lnTo>
                    <a:pt x="1676930" y="1143209"/>
                  </a:lnTo>
                  <a:lnTo>
                    <a:pt x="1690968" y="1098605"/>
                  </a:lnTo>
                  <a:lnTo>
                    <a:pt x="1702618" y="1052993"/>
                  </a:lnTo>
                  <a:lnTo>
                    <a:pt x="1711805" y="1006448"/>
                  </a:lnTo>
                  <a:lnTo>
                    <a:pt x="1718458" y="959041"/>
                  </a:lnTo>
                  <a:lnTo>
                    <a:pt x="1722503" y="910846"/>
                  </a:lnTo>
                  <a:lnTo>
                    <a:pt x="1723867" y="861935"/>
                  </a:lnTo>
                  <a:lnTo>
                    <a:pt x="1722503" y="813023"/>
                  </a:lnTo>
                  <a:lnTo>
                    <a:pt x="1718458" y="764828"/>
                  </a:lnTo>
                  <a:lnTo>
                    <a:pt x="1711805" y="717421"/>
                  </a:lnTo>
                  <a:lnTo>
                    <a:pt x="1702618" y="670875"/>
                  </a:lnTo>
                  <a:lnTo>
                    <a:pt x="1690968" y="625264"/>
                  </a:lnTo>
                  <a:lnTo>
                    <a:pt x="1676930" y="580659"/>
                  </a:lnTo>
                  <a:lnTo>
                    <a:pt x="1660574" y="537134"/>
                  </a:lnTo>
                  <a:lnTo>
                    <a:pt x="1641975" y="494762"/>
                  </a:lnTo>
                  <a:lnTo>
                    <a:pt x="1621205" y="453614"/>
                  </a:lnTo>
                  <a:lnTo>
                    <a:pt x="1598336" y="413765"/>
                  </a:lnTo>
                  <a:lnTo>
                    <a:pt x="1573442" y="375286"/>
                  </a:lnTo>
                  <a:lnTo>
                    <a:pt x="1546595" y="338250"/>
                  </a:lnTo>
                  <a:lnTo>
                    <a:pt x="1517869" y="302731"/>
                  </a:lnTo>
                  <a:lnTo>
                    <a:pt x="1487334" y="268801"/>
                  </a:lnTo>
                  <a:lnTo>
                    <a:pt x="1455066" y="236532"/>
                  </a:lnTo>
                  <a:lnTo>
                    <a:pt x="1421136" y="205998"/>
                  </a:lnTo>
                  <a:lnTo>
                    <a:pt x="1385616" y="177271"/>
                  </a:lnTo>
                  <a:lnTo>
                    <a:pt x="1348581" y="150424"/>
                  </a:lnTo>
                  <a:lnTo>
                    <a:pt x="1310102" y="125530"/>
                  </a:lnTo>
                  <a:lnTo>
                    <a:pt x="1270253" y="102662"/>
                  </a:lnTo>
                  <a:lnTo>
                    <a:pt x="1229105" y="81891"/>
                  </a:lnTo>
                  <a:lnTo>
                    <a:pt x="1186733" y="63292"/>
                  </a:lnTo>
                  <a:lnTo>
                    <a:pt x="1143208" y="46937"/>
                  </a:lnTo>
                  <a:lnTo>
                    <a:pt x="1098603" y="32898"/>
                  </a:lnTo>
                  <a:lnTo>
                    <a:pt x="1052992" y="21249"/>
                  </a:lnTo>
                  <a:lnTo>
                    <a:pt x="1006447" y="12061"/>
                  </a:lnTo>
                  <a:lnTo>
                    <a:pt x="959040" y="5409"/>
                  </a:lnTo>
                  <a:lnTo>
                    <a:pt x="910844" y="1364"/>
                  </a:lnTo>
                  <a:lnTo>
                    <a:pt x="861933" y="0"/>
                  </a:lnTo>
                  <a:close/>
                </a:path>
              </a:pathLst>
            </a:custGeom>
            <a:solidFill>
              <a:srgbClr val="992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3749" y="2085798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0" y="861934"/>
                  </a:moveTo>
                  <a:lnTo>
                    <a:pt x="1364" y="813022"/>
                  </a:lnTo>
                  <a:lnTo>
                    <a:pt x="5409" y="764827"/>
                  </a:lnTo>
                  <a:lnTo>
                    <a:pt x="12061" y="717420"/>
                  </a:lnTo>
                  <a:lnTo>
                    <a:pt x="21249" y="670875"/>
                  </a:lnTo>
                  <a:lnTo>
                    <a:pt x="32898" y="625263"/>
                  </a:lnTo>
                  <a:lnTo>
                    <a:pt x="46937" y="580659"/>
                  </a:lnTo>
                  <a:lnTo>
                    <a:pt x="63292" y="537134"/>
                  </a:lnTo>
                  <a:lnTo>
                    <a:pt x="81891" y="494761"/>
                  </a:lnTo>
                  <a:lnTo>
                    <a:pt x="102662" y="453614"/>
                  </a:lnTo>
                  <a:lnTo>
                    <a:pt x="125530" y="413764"/>
                  </a:lnTo>
                  <a:lnTo>
                    <a:pt x="150424" y="375286"/>
                  </a:lnTo>
                  <a:lnTo>
                    <a:pt x="177271" y="338250"/>
                  </a:lnTo>
                  <a:lnTo>
                    <a:pt x="205998" y="302731"/>
                  </a:lnTo>
                  <a:lnTo>
                    <a:pt x="236532" y="268801"/>
                  </a:lnTo>
                  <a:lnTo>
                    <a:pt x="268801" y="236532"/>
                  </a:lnTo>
                  <a:lnTo>
                    <a:pt x="302731" y="205998"/>
                  </a:lnTo>
                  <a:lnTo>
                    <a:pt x="338250" y="177271"/>
                  </a:lnTo>
                  <a:lnTo>
                    <a:pt x="375286" y="150424"/>
                  </a:lnTo>
                  <a:lnTo>
                    <a:pt x="413764" y="125530"/>
                  </a:lnTo>
                  <a:lnTo>
                    <a:pt x="453614" y="102662"/>
                  </a:lnTo>
                  <a:lnTo>
                    <a:pt x="494761" y="81891"/>
                  </a:lnTo>
                  <a:lnTo>
                    <a:pt x="537134" y="63292"/>
                  </a:lnTo>
                  <a:lnTo>
                    <a:pt x="580659" y="46937"/>
                  </a:lnTo>
                  <a:lnTo>
                    <a:pt x="625263" y="32898"/>
                  </a:lnTo>
                  <a:lnTo>
                    <a:pt x="670875" y="21249"/>
                  </a:lnTo>
                  <a:lnTo>
                    <a:pt x="717420" y="12061"/>
                  </a:lnTo>
                  <a:lnTo>
                    <a:pt x="764827" y="5409"/>
                  </a:lnTo>
                  <a:lnTo>
                    <a:pt x="813022" y="1364"/>
                  </a:lnTo>
                  <a:lnTo>
                    <a:pt x="861934" y="0"/>
                  </a:lnTo>
                  <a:lnTo>
                    <a:pt x="910845" y="1364"/>
                  </a:lnTo>
                  <a:lnTo>
                    <a:pt x="959040" y="5409"/>
                  </a:lnTo>
                  <a:lnTo>
                    <a:pt x="1006447" y="12061"/>
                  </a:lnTo>
                  <a:lnTo>
                    <a:pt x="1052992" y="21249"/>
                  </a:lnTo>
                  <a:lnTo>
                    <a:pt x="1098604" y="32898"/>
                  </a:lnTo>
                  <a:lnTo>
                    <a:pt x="1143208" y="46937"/>
                  </a:lnTo>
                  <a:lnTo>
                    <a:pt x="1186733" y="63292"/>
                  </a:lnTo>
                  <a:lnTo>
                    <a:pt x="1229106" y="81891"/>
                  </a:lnTo>
                  <a:lnTo>
                    <a:pt x="1270253" y="102662"/>
                  </a:lnTo>
                  <a:lnTo>
                    <a:pt x="1310103" y="125530"/>
                  </a:lnTo>
                  <a:lnTo>
                    <a:pt x="1348581" y="150424"/>
                  </a:lnTo>
                  <a:lnTo>
                    <a:pt x="1385617" y="177271"/>
                  </a:lnTo>
                  <a:lnTo>
                    <a:pt x="1421136" y="205998"/>
                  </a:lnTo>
                  <a:lnTo>
                    <a:pt x="1455066" y="236532"/>
                  </a:lnTo>
                  <a:lnTo>
                    <a:pt x="1487335" y="268801"/>
                  </a:lnTo>
                  <a:lnTo>
                    <a:pt x="1517869" y="302731"/>
                  </a:lnTo>
                  <a:lnTo>
                    <a:pt x="1546596" y="338250"/>
                  </a:lnTo>
                  <a:lnTo>
                    <a:pt x="1573443" y="375286"/>
                  </a:lnTo>
                  <a:lnTo>
                    <a:pt x="1598337" y="413764"/>
                  </a:lnTo>
                  <a:lnTo>
                    <a:pt x="1621205" y="453614"/>
                  </a:lnTo>
                  <a:lnTo>
                    <a:pt x="1641976" y="494761"/>
                  </a:lnTo>
                  <a:lnTo>
                    <a:pt x="1660575" y="537134"/>
                  </a:lnTo>
                  <a:lnTo>
                    <a:pt x="1676930" y="580659"/>
                  </a:lnTo>
                  <a:lnTo>
                    <a:pt x="1690969" y="625263"/>
                  </a:lnTo>
                  <a:lnTo>
                    <a:pt x="1702618" y="670875"/>
                  </a:lnTo>
                  <a:lnTo>
                    <a:pt x="1711806" y="717420"/>
                  </a:lnTo>
                  <a:lnTo>
                    <a:pt x="1718458" y="764827"/>
                  </a:lnTo>
                  <a:lnTo>
                    <a:pt x="1722503" y="813022"/>
                  </a:lnTo>
                  <a:lnTo>
                    <a:pt x="1723868" y="861934"/>
                  </a:lnTo>
                  <a:lnTo>
                    <a:pt x="1722503" y="910845"/>
                  </a:lnTo>
                  <a:lnTo>
                    <a:pt x="1718458" y="959040"/>
                  </a:lnTo>
                  <a:lnTo>
                    <a:pt x="1711806" y="1006447"/>
                  </a:lnTo>
                  <a:lnTo>
                    <a:pt x="1702618" y="1052992"/>
                  </a:lnTo>
                  <a:lnTo>
                    <a:pt x="1690969" y="1098604"/>
                  </a:lnTo>
                  <a:lnTo>
                    <a:pt x="1676930" y="1143208"/>
                  </a:lnTo>
                  <a:lnTo>
                    <a:pt x="1660575" y="1186733"/>
                  </a:lnTo>
                  <a:lnTo>
                    <a:pt x="1641976" y="1229106"/>
                  </a:lnTo>
                  <a:lnTo>
                    <a:pt x="1621205" y="1270253"/>
                  </a:lnTo>
                  <a:lnTo>
                    <a:pt x="1598337" y="1310103"/>
                  </a:lnTo>
                  <a:lnTo>
                    <a:pt x="1573443" y="1348581"/>
                  </a:lnTo>
                  <a:lnTo>
                    <a:pt x="1546596" y="1385617"/>
                  </a:lnTo>
                  <a:lnTo>
                    <a:pt x="1517869" y="1421136"/>
                  </a:lnTo>
                  <a:lnTo>
                    <a:pt x="1487335" y="1455066"/>
                  </a:lnTo>
                  <a:lnTo>
                    <a:pt x="1455066" y="1487335"/>
                  </a:lnTo>
                  <a:lnTo>
                    <a:pt x="1421136" y="1517869"/>
                  </a:lnTo>
                  <a:lnTo>
                    <a:pt x="1385617" y="1546596"/>
                  </a:lnTo>
                  <a:lnTo>
                    <a:pt x="1348581" y="1573443"/>
                  </a:lnTo>
                  <a:lnTo>
                    <a:pt x="1310103" y="1598337"/>
                  </a:lnTo>
                  <a:lnTo>
                    <a:pt x="1270253" y="1621205"/>
                  </a:lnTo>
                  <a:lnTo>
                    <a:pt x="1229106" y="1641976"/>
                  </a:lnTo>
                  <a:lnTo>
                    <a:pt x="1186733" y="1660575"/>
                  </a:lnTo>
                  <a:lnTo>
                    <a:pt x="1143208" y="1676930"/>
                  </a:lnTo>
                  <a:lnTo>
                    <a:pt x="1098604" y="1690969"/>
                  </a:lnTo>
                  <a:lnTo>
                    <a:pt x="1052992" y="1702618"/>
                  </a:lnTo>
                  <a:lnTo>
                    <a:pt x="1006447" y="1711806"/>
                  </a:lnTo>
                  <a:lnTo>
                    <a:pt x="959040" y="1718458"/>
                  </a:lnTo>
                  <a:lnTo>
                    <a:pt x="910845" y="1722503"/>
                  </a:lnTo>
                  <a:lnTo>
                    <a:pt x="861934" y="1723868"/>
                  </a:lnTo>
                  <a:lnTo>
                    <a:pt x="813022" y="1722503"/>
                  </a:lnTo>
                  <a:lnTo>
                    <a:pt x="764827" y="1718458"/>
                  </a:lnTo>
                  <a:lnTo>
                    <a:pt x="717420" y="1711806"/>
                  </a:lnTo>
                  <a:lnTo>
                    <a:pt x="670875" y="1702618"/>
                  </a:lnTo>
                  <a:lnTo>
                    <a:pt x="625263" y="1690969"/>
                  </a:lnTo>
                  <a:lnTo>
                    <a:pt x="580659" y="1676930"/>
                  </a:lnTo>
                  <a:lnTo>
                    <a:pt x="537134" y="1660575"/>
                  </a:lnTo>
                  <a:lnTo>
                    <a:pt x="494761" y="1641976"/>
                  </a:lnTo>
                  <a:lnTo>
                    <a:pt x="453614" y="1621205"/>
                  </a:lnTo>
                  <a:lnTo>
                    <a:pt x="413764" y="1598337"/>
                  </a:lnTo>
                  <a:lnTo>
                    <a:pt x="375286" y="1573443"/>
                  </a:lnTo>
                  <a:lnTo>
                    <a:pt x="338250" y="1546596"/>
                  </a:lnTo>
                  <a:lnTo>
                    <a:pt x="302731" y="1517869"/>
                  </a:lnTo>
                  <a:lnTo>
                    <a:pt x="268801" y="1487335"/>
                  </a:lnTo>
                  <a:lnTo>
                    <a:pt x="236532" y="1455066"/>
                  </a:lnTo>
                  <a:lnTo>
                    <a:pt x="205998" y="1421136"/>
                  </a:lnTo>
                  <a:lnTo>
                    <a:pt x="177271" y="1385617"/>
                  </a:lnTo>
                  <a:lnTo>
                    <a:pt x="150424" y="1348581"/>
                  </a:lnTo>
                  <a:lnTo>
                    <a:pt x="125530" y="1310103"/>
                  </a:lnTo>
                  <a:lnTo>
                    <a:pt x="102662" y="1270253"/>
                  </a:lnTo>
                  <a:lnTo>
                    <a:pt x="81891" y="1229106"/>
                  </a:lnTo>
                  <a:lnTo>
                    <a:pt x="63292" y="1186733"/>
                  </a:lnTo>
                  <a:lnTo>
                    <a:pt x="46937" y="1143208"/>
                  </a:lnTo>
                  <a:lnTo>
                    <a:pt x="32898" y="1098604"/>
                  </a:lnTo>
                  <a:lnTo>
                    <a:pt x="21249" y="1052992"/>
                  </a:lnTo>
                  <a:lnTo>
                    <a:pt x="12061" y="1006447"/>
                  </a:lnTo>
                  <a:lnTo>
                    <a:pt x="5409" y="959040"/>
                  </a:lnTo>
                  <a:lnTo>
                    <a:pt x="1364" y="910845"/>
                  </a:lnTo>
                  <a:lnTo>
                    <a:pt x="0" y="86193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92595" y="2532379"/>
            <a:ext cx="114744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73685">
              <a:lnSpc>
                <a:spcPct val="100800"/>
              </a:lnSpc>
              <a:spcBef>
                <a:spcPts val="75"/>
              </a:spcBef>
            </a:pPr>
            <a:r>
              <a:rPr sz="2400" b="1" spc="-275" dirty="0">
                <a:solidFill>
                  <a:srgbClr val="FFFFFF"/>
                </a:solidFill>
                <a:latin typeface="Tahoma"/>
                <a:cs typeface="Tahoma"/>
              </a:rPr>
              <a:t>Raw </a:t>
            </a:r>
            <a:r>
              <a:rPr sz="2400" b="1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400" b="1" spc="-1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00" b="1" spc="-1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-1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27829" y="2747771"/>
            <a:ext cx="1197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5" dirty="0">
                <a:solidFill>
                  <a:srgbClr val="FFFFFF"/>
                </a:solidFill>
                <a:latin typeface="Tahoma"/>
                <a:cs typeface="Tahoma"/>
              </a:rPr>
              <a:t>Prediction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17998" y="2076273"/>
            <a:ext cx="1743075" cy="1743075"/>
            <a:chOff x="5217998" y="2076273"/>
            <a:chExt cx="1743075" cy="1743075"/>
          </a:xfrm>
        </p:grpSpPr>
        <p:sp>
          <p:nvSpPr>
            <p:cNvPr id="14" name="object 14"/>
            <p:cNvSpPr/>
            <p:nvPr/>
          </p:nvSpPr>
          <p:spPr>
            <a:xfrm>
              <a:off x="5227523" y="2085798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861933" y="0"/>
                  </a:moveTo>
                  <a:lnTo>
                    <a:pt x="813022" y="1364"/>
                  </a:lnTo>
                  <a:lnTo>
                    <a:pt x="764827" y="5409"/>
                  </a:lnTo>
                  <a:lnTo>
                    <a:pt x="717420" y="12061"/>
                  </a:lnTo>
                  <a:lnTo>
                    <a:pt x="670875" y="21249"/>
                  </a:lnTo>
                  <a:lnTo>
                    <a:pt x="625263" y="32898"/>
                  </a:lnTo>
                  <a:lnTo>
                    <a:pt x="580659" y="46937"/>
                  </a:lnTo>
                  <a:lnTo>
                    <a:pt x="537134" y="63292"/>
                  </a:lnTo>
                  <a:lnTo>
                    <a:pt x="494761" y="81891"/>
                  </a:lnTo>
                  <a:lnTo>
                    <a:pt x="453614" y="102662"/>
                  </a:lnTo>
                  <a:lnTo>
                    <a:pt x="413764" y="125530"/>
                  </a:lnTo>
                  <a:lnTo>
                    <a:pt x="375286" y="150424"/>
                  </a:lnTo>
                  <a:lnTo>
                    <a:pt x="338250" y="177271"/>
                  </a:lnTo>
                  <a:lnTo>
                    <a:pt x="302731" y="205998"/>
                  </a:lnTo>
                  <a:lnTo>
                    <a:pt x="268801" y="236532"/>
                  </a:lnTo>
                  <a:lnTo>
                    <a:pt x="236532" y="268801"/>
                  </a:lnTo>
                  <a:lnTo>
                    <a:pt x="205998" y="302731"/>
                  </a:lnTo>
                  <a:lnTo>
                    <a:pt x="177271" y="338250"/>
                  </a:lnTo>
                  <a:lnTo>
                    <a:pt x="150424" y="375286"/>
                  </a:lnTo>
                  <a:lnTo>
                    <a:pt x="125530" y="413765"/>
                  </a:lnTo>
                  <a:lnTo>
                    <a:pt x="102662" y="453614"/>
                  </a:lnTo>
                  <a:lnTo>
                    <a:pt x="81891" y="494762"/>
                  </a:lnTo>
                  <a:lnTo>
                    <a:pt x="63292" y="537134"/>
                  </a:lnTo>
                  <a:lnTo>
                    <a:pt x="46937" y="580659"/>
                  </a:lnTo>
                  <a:lnTo>
                    <a:pt x="32898" y="625264"/>
                  </a:lnTo>
                  <a:lnTo>
                    <a:pt x="21249" y="670875"/>
                  </a:lnTo>
                  <a:lnTo>
                    <a:pt x="12061" y="717421"/>
                  </a:lnTo>
                  <a:lnTo>
                    <a:pt x="5409" y="764828"/>
                  </a:lnTo>
                  <a:lnTo>
                    <a:pt x="1364" y="813023"/>
                  </a:lnTo>
                  <a:lnTo>
                    <a:pt x="0" y="861935"/>
                  </a:lnTo>
                  <a:lnTo>
                    <a:pt x="1364" y="910846"/>
                  </a:lnTo>
                  <a:lnTo>
                    <a:pt x="5409" y="959041"/>
                  </a:lnTo>
                  <a:lnTo>
                    <a:pt x="12061" y="1006448"/>
                  </a:lnTo>
                  <a:lnTo>
                    <a:pt x="21249" y="1052993"/>
                  </a:lnTo>
                  <a:lnTo>
                    <a:pt x="32898" y="1098605"/>
                  </a:lnTo>
                  <a:lnTo>
                    <a:pt x="46937" y="1143209"/>
                  </a:lnTo>
                  <a:lnTo>
                    <a:pt x="63292" y="1186734"/>
                  </a:lnTo>
                  <a:lnTo>
                    <a:pt x="81891" y="1229107"/>
                  </a:lnTo>
                  <a:lnTo>
                    <a:pt x="102662" y="1270254"/>
                  </a:lnTo>
                  <a:lnTo>
                    <a:pt x="125530" y="1310103"/>
                  </a:lnTo>
                  <a:lnTo>
                    <a:pt x="150424" y="1348582"/>
                  </a:lnTo>
                  <a:lnTo>
                    <a:pt x="177271" y="1385618"/>
                  </a:lnTo>
                  <a:lnTo>
                    <a:pt x="205998" y="1421137"/>
                  </a:lnTo>
                  <a:lnTo>
                    <a:pt x="236532" y="1455067"/>
                  </a:lnTo>
                  <a:lnTo>
                    <a:pt x="268801" y="1487336"/>
                  </a:lnTo>
                  <a:lnTo>
                    <a:pt x="302731" y="1517870"/>
                  </a:lnTo>
                  <a:lnTo>
                    <a:pt x="338250" y="1546597"/>
                  </a:lnTo>
                  <a:lnTo>
                    <a:pt x="375286" y="1573443"/>
                  </a:lnTo>
                  <a:lnTo>
                    <a:pt x="413764" y="1598338"/>
                  </a:lnTo>
                  <a:lnTo>
                    <a:pt x="453614" y="1621206"/>
                  </a:lnTo>
                  <a:lnTo>
                    <a:pt x="494761" y="1641976"/>
                  </a:lnTo>
                  <a:lnTo>
                    <a:pt x="537134" y="1660576"/>
                  </a:lnTo>
                  <a:lnTo>
                    <a:pt x="580659" y="1676931"/>
                  </a:lnTo>
                  <a:lnTo>
                    <a:pt x="625263" y="1690970"/>
                  </a:lnTo>
                  <a:lnTo>
                    <a:pt x="670875" y="1702619"/>
                  </a:lnTo>
                  <a:lnTo>
                    <a:pt x="717420" y="1711807"/>
                  </a:lnTo>
                  <a:lnTo>
                    <a:pt x="764827" y="1718459"/>
                  </a:lnTo>
                  <a:lnTo>
                    <a:pt x="813022" y="1722504"/>
                  </a:lnTo>
                  <a:lnTo>
                    <a:pt x="861933" y="1723868"/>
                  </a:lnTo>
                  <a:lnTo>
                    <a:pt x="910844" y="1722504"/>
                  </a:lnTo>
                  <a:lnTo>
                    <a:pt x="959040" y="1718459"/>
                  </a:lnTo>
                  <a:lnTo>
                    <a:pt x="1006447" y="1711807"/>
                  </a:lnTo>
                  <a:lnTo>
                    <a:pt x="1052992" y="1702619"/>
                  </a:lnTo>
                  <a:lnTo>
                    <a:pt x="1098603" y="1690970"/>
                  </a:lnTo>
                  <a:lnTo>
                    <a:pt x="1143208" y="1676931"/>
                  </a:lnTo>
                  <a:lnTo>
                    <a:pt x="1186733" y="1660576"/>
                  </a:lnTo>
                  <a:lnTo>
                    <a:pt x="1229105" y="1641976"/>
                  </a:lnTo>
                  <a:lnTo>
                    <a:pt x="1270253" y="1621206"/>
                  </a:lnTo>
                  <a:lnTo>
                    <a:pt x="1310102" y="1598338"/>
                  </a:lnTo>
                  <a:lnTo>
                    <a:pt x="1348581" y="1573443"/>
                  </a:lnTo>
                  <a:lnTo>
                    <a:pt x="1385616" y="1546597"/>
                  </a:lnTo>
                  <a:lnTo>
                    <a:pt x="1421136" y="1517870"/>
                  </a:lnTo>
                  <a:lnTo>
                    <a:pt x="1455066" y="1487336"/>
                  </a:lnTo>
                  <a:lnTo>
                    <a:pt x="1487334" y="1455067"/>
                  </a:lnTo>
                  <a:lnTo>
                    <a:pt x="1517869" y="1421137"/>
                  </a:lnTo>
                  <a:lnTo>
                    <a:pt x="1546595" y="1385618"/>
                  </a:lnTo>
                  <a:lnTo>
                    <a:pt x="1573442" y="1348582"/>
                  </a:lnTo>
                  <a:lnTo>
                    <a:pt x="1598336" y="1310103"/>
                  </a:lnTo>
                  <a:lnTo>
                    <a:pt x="1621205" y="1270254"/>
                  </a:lnTo>
                  <a:lnTo>
                    <a:pt x="1641975" y="1229107"/>
                  </a:lnTo>
                  <a:lnTo>
                    <a:pt x="1660574" y="1186734"/>
                  </a:lnTo>
                  <a:lnTo>
                    <a:pt x="1676930" y="1143209"/>
                  </a:lnTo>
                  <a:lnTo>
                    <a:pt x="1690968" y="1098605"/>
                  </a:lnTo>
                  <a:lnTo>
                    <a:pt x="1702618" y="1052993"/>
                  </a:lnTo>
                  <a:lnTo>
                    <a:pt x="1711805" y="1006448"/>
                  </a:lnTo>
                  <a:lnTo>
                    <a:pt x="1718458" y="959041"/>
                  </a:lnTo>
                  <a:lnTo>
                    <a:pt x="1722503" y="910846"/>
                  </a:lnTo>
                  <a:lnTo>
                    <a:pt x="1723867" y="861935"/>
                  </a:lnTo>
                  <a:lnTo>
                    <a:pt x="1722503" y="813023"/>
                  </a:lnTo>
                  <a:lnTo>
                    <a:pt x="1718458" y="764828"/>
                  </a:lnTo>
                  <a:lnTo>
                    <a:pt x="1711805" y="717421"/>
                  </a:lnTo>
                  <a:lnTo>
                    <a:pt x="1702618" y="670875"/>
                  </a:lnTo>
                  <a:lnTo>
                    <a:pt x="1690968" y="625264"/>
                  </a:lnTo>
                  <a:lnTo>
                    <a:pt x="1676930" y="580659"/>
                  </a:lnTo>
                  <a:lnTo>
                    <a:pt x="1660574" y="537134"/>
                  </a:lnTo>
                  <a:lnTo>
                    <a:pt x="1641975" y="494762"/>
                  </a:lnTo>
                  <a:lnTo>
                    <a:pt x="1621205" y="453614"/>
                  </a:lnTo>
                  <a:lnTo>
                    <a:pt x="1598336" y="413765"/>
                  </a:lnTo>
                  <a:lnTo>
                    <a:pt x="1573442" y="375286"/>
                  </a:lnTo>
                  <a:lnTo>
                    <a:pt x="1546595" y="338250"/>
                  </a:lnTo>
                  <a:lnTo>
                    <a:pt x="1517869" y="302731"/>
                  </a:lnTo>
                  <a:lnTo>
                    <a:pt x="1487334" y="268801"/>
                  </a:lnTo>
                  <a:lnTo>
                    <a:pt x="1455066" y="236532"/>
                  </a:lnTo>
                  <a:lnTo>
                    <a:pt x="1421136" y="205998"/>
                  </a:lnTo>
                  <a:lnTo>
                    <a:pt x="1385616" y="177271"/>
                  </a:lnTo>
                  <a:lnTo>
                    <a:pt x="1348581" y="150424"/>
                  </a:lnTo>
                  <a:lnTo>
                    <a:pt x="1310102" y="125530"/>
                  </a:lnTo>
                  <a:lnTo>
                    <a:pt x="1270253" y="102662"/>
                  </a:lnTo>
                  <a:lnTo>
                    <a:pt x="1229105" y="81891"/>
                  </a:lnTo>
                  <a:lnTo>
                    <a:pt x="1186733" y="63292"/>
                  </a:lnTo>
                  <a:lnTo>
                    <a:pt x="1143208" y="46937"/>
                  </a:lnTo>
                  <a:lnTo>
                    <a:pt x="1098603" y="32898"/>
                  </a:lnTo>
                  <a:lnTo>
                    <a:pt x="1052992" y="21249"/>
                  </a:lnTo>
                  <a:lnTo>
                    <a:pt x="1006447" y="12061"/>
                  </a:lnTo>
                  <a:lnTo>
                    <a:pt x="959040" y="5409"/>
                  </a:lnTo>
                  <a:lnTo>
                    <a:pt x="910844" y="1364"/>
                  </a:lnTo>
                  <a:lnTo>
                    <a:pt x="861933" y="0"/>
                  </a:lnTo>
                  <a:close/>
                </a:path>
              </a:pathLst>
            </a:custGeom>
            <a:solidFill>
              <a:srgbClr val="28A3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27523" y="2085798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0" y="861934"/>
                  </a:moveTo>
                  <a:lnTo>
                    <a:pt x="1364" y="813022"/>
                  </a:lnTo>
                  <a:lnTo>
                    <a:pt x="5409" y="764827"/>
                  </a:lnTo>
                  <a:lnTo>
                    <a:pt x="12061" y="717420"/>
                  </a:lnTo>
                  <a:lnTo>
                    <a:pt x="21249" y="670875"/>
                  </a:lnTo>
                  <a:lnTo>
                    <a:pt x="32898" y="625263"/>
                  </a:lnTo>
                  <a:lnTo>
                    <a:pt x="46937" y="580659"/>
                  </a:lnTo>
                  <a:lnTo>
                    <a:pt x="63292" y="537134"/>
                  </a:lnTo>
                  <a:lnTo>
                    <a:pt x="81891" y="494761"/>
                  </a:lnTo>
                  <a:lnTo>
                    <a:pt x="102662" y="453614"/>
                  </a:lnTo>
                  <a:lnTo>
                    <a:pt x="125530" y="413764"/>
                  </a:lnTo>
                  <a:lnTo>
                    <a:pt x="150424" y="375286"/>
                  </a:lnTo>
                  <a:lnTo>
                    <a:pt x="177271" y="338250"/>
                  </a:lnTo>
                  <a:lnTo>
                    <a:pt x="205998" y="302731"/>
                  </a:lnTo>
                  <a:lnTo>
                    <a:pt x="236532" y="268801"/>
                  </a:lnTo>
                  <a:lnTo>
                    <a:pt x="268801" y="236532"/>
                  </a:lnTo>
                  <a:lnTo>
                    <a:pt x="302731" y="205998"/>
                  </a:lnTo>
                  <a:lnTo>
                    <a:pt x="338250" y="177271"/>
                  </a:lnTo>
                  <a:lnTo>
                    <a:pt x="375286" y="150424"/>
                  </a:lnTo>
                  <a:lnTo>
                    <a:pt x="413764" y="125530"/>
                  </a:lnTo>
                  <a:lnTo>
                    <a:pt x="453614" y="102662"/>
                  </a:lnTo>
                  <a:lnTo>
                    <a:pt x="494761" y="81891"/>
                  </a:lnTo>
                  <a:lnTo>
                    <a:pt x="537134" y="63292"/>
                  </a:lnTo>
                  <a:lnTo>
                    <a:pt x="580659" y="46937"/>
                  </a:lnTo>
                  <a:lnTo>
                    <a:pt x="625263" y="32898"/>
                  </a:lnTo>
                  <a:lnTo>
                    <a:pt x="670875" y="21249"/>
                  </a:lnTo>
                  <a:lnTo>
                    <a:pt x="717420" y="12061"/>
                  </a:lnTo>
                  <a:lnTo>
                    <a:pt x="764827" y="5409"/>
                  </a:lnTo>
                  <a:lnTo>
                    <a:pt x="813022" y="1364"/>
                  </a:lnTo>
                  <a:lnTo>
                    <a:pt x="861934" y="0"/>
                  </a:lnTo>
                  <a:lnTo>
                    <a:pt x="910845" y="1364"/>
                  </a:lnTo>
                  <a:lnTo>
                    <a:pt x="959040" y="5409"/>
                  </a:lnTo>
                  <a:lnTo>
                    <a:pt x="1006447" y="12061"/>
                  </a:lnTo>
                  <a:lnTo>
                    <a:pt x="1052992" y="21249"/>
                  </a:lnTo>
                  <a:lnTo>
                    <a:pt x="1098604" y="32898"/>
                  </a:lnTo>
                  <a:lnTo>
                    <a:pt x="1143208" y="46937"/>
                  </a:lnTo>
                  <a:lnTo>
                    <a:pt x="1186733" y="63292"/>
                  </a:lnTo>
                  <a:lnTo>
                    <a:pt x="1229106" y="81891"/>
                  </a:lnTo>
                  <a:lnTo>
                    <a:pt x="1270253" y="102662"/>
                  </a:lnTo>
                  <a:lnTo>
                    <a:pt x="1310103" y="125530"/>
                  </a:lnTo>
                  <a:lnTo>
                    <a:pt x="1348581" y="150424"/>
                  </a:lnTo>
                  <a:lnTo>
                    <a:pt x="1385617" y="177271"/>
                  </a:lnTo>
                  <a:lnTo>
                    <a:pt x="1421136" y="205998"/>
                  </a:lnTo>
                  <a:lnTo>
                    <a:pt x="1455066" y="236532"/>
                  </a:lnTo>
                  <a:lnTo>
                    <a:pt x="1487335" y="268801"/>
                  </a:lnTo>
                  <a:lnTo>
                    <a:pt x="1517869" y="302731"/>
                  </a:lnTo>
                  <a:lnTo>
                    <a:pt x="1546596" y="338250"/>
                  </a:lnTo>
                  <a:lnTo>
                    <a:pt x="1573443" y="375286"/>
                  </a:lnTo>
                  <a:lnTo>
                    <a:pt x="1598337" y="413764"/>
                  </a:lnTo>
                  <a:lnTo>
                    <a:pt x="1621205" y="453614"/>
                  </a:lnTo>
                  <a:lnTo>
                    <a:pt x="1641976" y="494761"/>
                  </a:lnTo>
                  <a:lnTo>
                    <a:pt x="1660575" y="537134"/>
                  </a:lnTo>
                  <a:lnTo>
                    <a:pt x="1676930" y="580659"/>
                  </a:lnTo>
                  <a:lnTo>
                    <a:pt x="1690969" y="625263"/>
                  </a:lnTo>
                  <a:lnTo>
                    <a:pt x="1702618" y="670875"/>
                  </a:lnTo>
                  <a:lnTo>
                    <a:pt x="1711806" y="717420"/>
                  </a:lnTo>
                  <a:lnTo>
                    <a:pt x="1718458" y="764827"/>
                  </a:lnTo>
                  <a:lnTo>
                    <a:pt x="1722503" y="813022"/>
                  </a:lnTo>
                  <a:lnTo>
                    <a:pt x="1723868" y="861934"/>
                  </a:lnTo>
                  <a:lnTo>
                    <a:pt x="1722503" y="910845"/>
                  </a:lnTo>
                  <a:lnTo>
                    <a:pt x="1718458" y="959040"/>
                  </a:lnTo>
                  <a:lnTo>
                    <a:pt x="1711806" y="1006447"/>
                  </a:lnTo>
                  <a:lnTo>
                    <a:pt x="1702618" y="1052992"/>
                  </a:lnTo>
                  <a:lnTo>
                    <a:pt x="1690969" y="1098604"/>
                  </a:lnTo>
                  <a:lnTo>
                    <a:pt x="1676930" y="1143208"/>
                  </a:lnTo>
                  <a:lnTo>
                    <a:pt x="1660575" y="1186733"/>
                  </a:lnTo>
                  <a:lnTo>
                    <a:pt x="1641976" y="1229106"/>
                  </a:lnTo>
                  <a:lnTo>
                    <a:pt x="1621205" y="1270253"/>
                  </a:lnTo>
                  <a:lnTo>
                    <a:pt x="1598337" y="1310103"/>
                  </a:lnTo>
                  <a:lnTo>
                    <a:pt x="1573443" y="1348581"/>
                  </a:lnTo>
                  <a:lnTo>
                    <a:pt x="1546596" y="1385617"/>
                  </a:lnTo>
                  <a:lnTo>
                    <a:pt x="1517869" y="1421136"/>
                  </a:lnTo>
                  <a:lnTo>
                    <a:pt x="1487335" y="1455066"/>
                  </a:lnTo>
                  <a:lnTo>
                    <a:pt x="1455066" y="1487335"/>
                  </a:lnTo>
                  <a:lnTo>
                    <a:pt x="1421136" y="1517869"/>
                  </a:lnTo>
                  <a:lnTo>
                    <a:pt x="1385617" y="1546596"/>
                  </a:lnTo>
                  <a:lnTo>
                    <a:pt x="1348581" y="1573443"/>
                  </a:lnTo>
                  <a:lnTo>
                    <a:pt x="1310103" y="1598337"/>
                  </a:lnTo>
                  <a:lnTo>
                    <a:pt x="1270253" y="1621205"/>
                  </a:lnTo>
                  <a:lnTo>
                    <a:pt x="1229106" y="1641976"/>
                  </a:lnTo>
                  <a:lnTo>
                    <a:pt x="1186733" y="1660575"/>
                  </a:lnTo>
                  <a:lnTo>
                    <a:pt x="1143208" y="1676930"/>
                  </a:lnTo>
                  <a:lnTo>
                    <a:pt x="1098604" y="1690969"/>
                  </a:lnTo>
                  <a:lnTo>
                    <a:pt x="1052992" y="1702618"/>
                  </a:lnTo>
                  <a:lnTo>
                    <a:pt x="1006447" y="1711806"/>
                  </a:lnTo>
                  <a:lnTo>
                    <a:pt x="959040" y="1718458"/>
                  </a:lnTo>
                  <a:lnTo>
                    <a:pt x="910845" y="1722503"/>
                  </a:lnTo>
                  <a:lnTo>
                    <a:pt x="861934" y="1723868"/>
                  </a:lnTo>
                  <a:lnTo>
                    <a:pt x="813022" y="1722503"/>
                  </a:lnTo>
                  <a:lnTo>
                    <a:pt x="764827" y="1718458"/>
                  </a:lnTo>
                  <a:lnTo>
                    <a:pt x="717420" y="1711806"/>
                  </a:lnTo>
                  <a:lnTo>
                    <a:pt x="670875" y="1702618"/>
                  </a:lnTo>
                  <a:lnTo>
                    <a:pt x="625263" y="1690969"/>
                  </a:lnTo>
                  <a:lnTo>
                    <a:pt x="580659" y="1676930"/>
                  </a:lnTo>
                  <a:lnTo>
                    <a:pt x="537134" y="1660575"/>
                  </a:lnTo>
                  <a:lnTo>
                    <a:pt x="494761" y="1641976"/>
                  </a:lnTo>
                  <a:lnTo>
                    <a:pt x="453614" y="1621205"/>
                  </a:lnTo>
                  <a:lnTo>
                    <a:pt x="413764" y="1598337"/>
                  </a:lnTo>
                  <a:lnTo>
                    <a:pt x="375286" y="1573443"/>
                  </a:lnTo>
                  <a:lnTo>
                    <a:pt x="338250" y="1546596"/>
                  </a:lnTo>
                  <a:lnTo>
                    <a:pt x="302731" y="1517869"/>
                  </a:lnTo>
                  <a:lnTo>
                    <a:pt x="268801" y="1487335"/>
                  </a:lnTo>
                  <a:lnTo>
                    <a:pt x="236532" y="1455066"/>
                  </a:lnTo>
                  <a:lnTo>
                    <a:pt x="205998" y="1421136"/>
                  </a:lnTo>
                  <a:lnTo>
                    <a:pt x="177271" y="1385617"/>
                  </a:lnTo>
                  <a:lnTo>
                    <a:pt x="150424" y="1348581"/>
                  </a:lnTo>
                  <a:lnTo>
                    <a:pt x="125530" y="1310103"/>
                  </a:lnTo>
                  <a:lnTo>
                    <a:pt x="102662" y="1270253"/>
                  </a:lnTo>
                  <a:lnTo>
                    <a:pt x="81891" y="1229106"/>
                  </a:lnTo>
                  <a:lnTo>
                    <a:pt x="63292" y="1186733"/>
                  </a:lnTo>
                  <a:lnTo>
                    <a:pt x="46937" y="1143208"/>
                  </a:lnTo>
                  <a:lnTo>
                    <a:pt x="32898" y="1098604"/>
                  </a:lnTo>
                  <a:lnTo>
                    <a:pt x="21249" y="1052992"/>
                  </a:lnTo>
                  <a:lnTo>
                    <a:pt x="12061" y="1006447"/>
                  </a:lnTo>
                  <a:lnTo>
                    <a:pt x="5409" y="959040"/>
                  </a:lnTo>
                  <a:lnTo>
                    <a:pt x="1364" y="910845"/>
                  </a:lnTo>
                  <a:lnTo>
                    <a:pt x="0" y="86193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16369" y="2532379"/>
            <a:ext cx="114744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51435">
              <a:lnSpc>
                <a:spcPct val="100800"/>
              </a:lnSpc>
              <a:spcBef>
                <a:spcPts val="75"/>
              </a:spcBef>
            </a:pPr>
            <a:r>
              <a:rPr sz="2400" b="1" spc="-105" dirty="0">
                <a:solidFill>
                  <a:srgbClr val="FFFFFF"/>
                </a:solidFill>
                <a:latin typeface="Tahoma"/>
                <a:cs typeface="Tahoma"/>
              </a:rPr>
              <a:t>”Good” </a:t>
            </a:r>
            <a:r>
              <a:rPr sz="2400" b="1" spc="-6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400" b="1" spc="-1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00" b="1" spc="-1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-1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11445" y="2890583"/>
            <a:ext cx="2569210" cy="114300"/>
          </a:xfrm>
          <a:custGeom>
            <a:avLst/>
            <a:gdLst/>
            <a:ahLst/>
            <a:cxnLst/>
            <a:rect l="l" t="t" r="r" b="b"/>
            <a:pathLst>
              <a:path w="2569209" h="114300">
                <a:moveTo>
                  <a:pt x="416077" y="57150"/>
                </a:moveTo>
                <a:lnTo>
                  <a:pt x="377977" y="38100"/>
                </a:lnTo>
                <a:lnTo>
                  <a:pt x="301777" y="0"/>
                </a:lnTo>
                <a:lnTo>
                  <a:pt x="301777" y="38100"/>
                </a:lnTo>
                <a:lnTo>
                  <a:pt x="0" y="38100"/>
                </a:lnTo>
                <a:lnTo>
                  <a:pt x="0" y="76200"/>
                </a:lnTo>
                <a:lnTo>
                  <a:pt x="301777" y="76200"/>
                </a:lnTo>
                <a:lnTo>
                  <a:pt x="301777" y="114300"/>
                </a:lnTo>
                <a:lnTo>
                  <a:pt x="377977" y="76200"/>
                </a:lnTo>
                <a:lnTo>
                  <a:pt x="416077" y="57150"/>
                </a:lnTo>
                <a:close/>
              </a:path>
              <a:path w="2569209" h="114300">
                <a:moveTo>
                  <a:pt x="2569108" y="57150"/>
                </a:moveTo>
                <a:lnTo>
                  <a:pt x="2531008" y="38100"/>
                </a:lnTo>
                <a:lnTo>
                  <a:pt x="2454808" y="0"/>
                </a:lnTo>
                <a:lnTo>
                  <a:pt x="2454795" y="38100"/>
                </a:lnTo>
                <a:lnTo>
                  <a:pt x="2153031" y="38100"/>
                </a:lnTo>
                <a:lnTo>
                  <a:pt x="2153031" y="76200"/>
                </a:lnTo>
                <a:lnTo>
                  <a:pt x="2454795" y="76200"/>
                </a:lnTo>
                <a:lnTo>
                  <a:pt x="2454795" y="114300"/>
                </a:lnTo>
                <a:lnTo>
                  <a:pt x="2530995" y="76200"/>
                </a:lnTo>
                <a:lnTo>
                  <a:pt x="2569108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5398" y="2890583"/>
            <a:ext cx="416559" cy="114300"/>
          </a:xfrm>
          <a:custGeom>
            <a:avLst/>
            <a:gdLst/>
            <a:ahLst/>
            <a:cxnLst/>
            <a:rect l="l" t="t" r="r" b="b"/>
            <a:pathLst>
              <a:path w="416560" h="114300">
                <a:moveTo>
                  <a:pt x="301777" y="0"/>
                </a:moveTo>
                <a:lnTo>
                  <a:pt x="301777" y="114300"/>
                </a:lnTo>
                <a:lnTo>
                  <a:pt x="377977" y="76200"/>
                </a:lnTo>
                <a:lnTo>
                  <a:pt x="320827" y="76200"/>
                </a:lnTo>
                <a:lnTo>
                  <a:pt x="320827" y="38100"/>
                </a:lnTo>
                <a:lnTo>
                  <a:pt x="377977" y="38100"/>
                </a:lnTo>
                <a:lnTo>
                  <a:pt x="301777" y="0"/>
                </a:lnTo>
                <a:close/>
              </a:path>
              <a:path w="416560" h="114300">
                <a:moveTo>
                  <a:pt x="301777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01777" y="76200"/>
                </a:lnTo>
                <a:lnTo>
                  <a:pt x="301777" y="38100"/>
                </a:lnTo>
                <a:close/>
              </a:path>
              <a:path w="416560" h="114300">
                <a:moveTo>
                  <a:pt x="377977" y="38100"/>
                </a:moveTo>
                <a:lnTo>
                  <a:pt x="320827" y="38100"/>
                </a:lnTo>
                <a:lnTo>
                  <a:pt x="320827" y="76200"/>
                </a:lnTo>
                <a:lnTo>
                  <a:pt x="377977" y="76200"/>
                </a:lnTo>
                <a:lnTo>
                  <a:pt x="416077" y="57150"/>
                </a:lnTo>
                <a:lnTo>
                  <a:pt x="377977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56780" y="1254400"/>
            <a:ext cx="1355090" cy="3387090"/>
          </a:xfrm>
          <a:prstGeom prst="rect">
            <a:avLst/>
          </a:prstGeom>
          <a:solidFill>
            <a:srgbClr val="BBDFFF"/>
          </a:solidFill>
          <a:ln w="25400">
            <a:solidFill>
              <a:srgbClr val="000000"/>
            </a:solidFill>
          </a:ln>
        </p:spPr>
        <p:txBody>
          <a:bodyPr vert="horz" wrap="square" lIns="0" tIns="221615" rIns="0" bIns="0" rtlCol="0" anchor="ctr">
            <a:noAutofit/>
          </a:bodyPr>
          <a:lstStyle/>
          <a:p>
            <a:pPr marL="200025" marR="192405" indent="635" algn="ctr">
              <a:lnSpc>
                <a:spcPts val="3290"/>
              </a:lnSpc>
            </a:pPr>
            <a:r>
              <a:rPr sz="2800" spc="-110" dirty="0">
                <a:latin typeface="Trebuchet MS"/>
                <a:cs typeface="Trebuchet MS"/>
              </a:rPr>
              <a:t>Linear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m</a:t>
            </a:r>
            <a:r>
              <a:rPr sz="2800" spc="10" dirty="0">
                <a:latin typeface="Trebuchet MS"/>
                <a:cs typeface="Trebuchet MS"/>
              </a:rPr>
              <a:t>od</a:t>
            </a:r>
            <a:r>
              <a:rPr sz="2800" spc="-130" dirty="0">
                <a:latin typeface="Trebuchet MS"/>
                <a:cs typeface="Trebuchet MS"/>
              </a:rPr>
              <a:t>e</a:t>
            </a:r>
            <a:r>
              <a:rPr sz="2800" spc="-165" dirty="0">
                <a:latin typeface="Trebuchet MS"/>
                <a:cs typeface="Trebuchet MS"/>
              </a:rPr>
              <a:t>l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52643" y="1463547"/>
            <a:ext cx="2152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mbria Math"/>
                <a:cs typeface="Cambria Math"/>
              </a:rPr>
              <a:t>𝑥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13214" y="1463547"/>
            <a:ext cx="22614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0" dirty="0">
                <a:latin typeface="Cambria Math"/>
                <a:cs typeface="Cambria Math"/>
              </a:rPr>
              <a:t>𝑦</a:t>
            </a:r>
            <a:r>
              <a:rPr sz="2800" spc="335" dirty="0">
                <a:latin typeface="Cambria Math"/>
                <a:cs typeface="Cambria Math"/>
              </a:rPr>
              <a:t>!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25" name="object 19">
            <a:extLst>
              <a:ext uri="{FF2B5EF4-FFF2-40B4-BE49-F238E27FC236}">
                <a16:creationId xmlns:a16="http://schemas.microsoft.com/office/drawing/2014/main" id="{3CB21A38-C7F0-2F40-A474-C0ABBD260AE9}"/>
              </a:ext>
            </a:extLst>
          </p:cNvPr>
          <p:cNvSpPr txBox="1"/>
          <p:nvPr/>
        </p:nvSpPr>
        <p:spPr>
          <a:xfrm>
            <a:off x="7393216" y="1254188"/>
            <a:ext cx="1355090" cy="3387090"/>
          </a:xfrm>
          <a:prstGeom prst="rect">
            <a:avLst/>
          </a:prstGeom>
          <a:solidFill>
            <a:srgbClr val="BBDFFF"/>
          </a:solidFill>
          <a:ln w="25400">
            <a:solidFill>
              <a:srgbClr val="000000"/>
            </a:solidFill>
          </a:ln>
        </p:spPr>
        <p:txBody>
          <a:bodyPr vert="horz" wrap="square" lIns="0" tIns="221615" rIns="0" bIns="0" rtlCol="0" anchor="ctr">
            <a:noAutofit/>
          </a:bodyPr>
          <a:lstStyle/>
          <a:p>
            <a:pPr marL="200025" marR="192405" indent="635" algn="ctr">
              <a:lnSpc>
                <a:spcPts val="3290"/>
              </a:lnSpc>
            </a:pPr>
            <a:r>
              <a:rPr sz="2800" spc="-110" dirty="0">
                <a:latin typeface="Trebuchet MS"/>
                <a:cs typeface="Trebuchet MS"/>
              </a:rPr>
              <a:t>Linear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m</a:t>
            </a:r>
            <a:r>
              <a:rPr sz="2800" spc="10" dirty="0">
                <a:latin typeface="Trebuchet MS"/>
                <a:cs typeface="Trebuchet MS"/>
              </a:rPr>
              <a:t>od</a:t>
            </a:r>
            <a:r>
              <a:rPr sz="2800" spc="-130" dirty="0">
                <a:latin typeface="Trebuchet MS"/>
                <a:cs typeface="Trebuchet MS"/>
              </a:rPr>
              <a:t>e</a:t>
            </a:r>
            <a:r>
              <a:rPr sz="2800" spc="-165" dirty="0">
                <a:latin typeface="Trebuchet MS"/>
                <a:cs typeface="Trebuchet MS"/>
              </a:rPr>
              <a:t>l</a:t>
            </a:r>
            <a:endParaRPr sz="28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435EE3-11EC-6049-93AE-FA4E1D806D0A}"/>
                  </a:ext>
                </a:extLst>
              </p:cNvPr>
              <p:cNvSpPr txBox="1"/>
              <p:nvPr/>
            </p:nvSpPr>
            <p:spPr>
              <a:xfrm>
                <a:off x="2088078" y="4987517"/>
                <a:ext cx="7856016" cy="4049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</m:t>
                      </m:r>
                      <m:r>
                        <a:rPr lang="it-IT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𝐝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  <m:r>
                            <a:rPr lang="it-IT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it-IT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IT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435EE3-11EC-6049-93AE-FA4E1D806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078" y="4987517"/>
                <a:ext cx="7856016" cy="404983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2AAFC71-8662-2D4A-9E3F-C512742E702F}"/>
                  </a:ext>
                </a:extLst>
              </p:cNvPr>
              <p:cNvSpPr txBox="1"/>
              <p:nvPr/>
            </p:nvSpPr>
            <p:spPr>
              <a:xfrm>
                <a:off x="3101548" y="865117"/>
                <a:ext cx="23539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∙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T" dirty="0"/>
                  <a:t> 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2AAFC71-8662-2D4A-9E3F-C512742E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548" y="865117"/>
                <a:ext cx="235399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F8EF49-1E6A-7745-89D6-E07265AADECF}"/>
                  </a:ext>
                </a:extLst>
              </p:cNvPr>
              <p:cNvSpPr txBox="1"/>
              <p:nvPr/>
            </p:nvSpPr>
            <p:spPr>
              <a:xfrm>
                <a:off x="6961454" y="865117"/>
                <a:ext cx="23539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T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F8EF49-1E6A-7745-89D6-E07265AAD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454" y="865117"/>
                <a:ext cx="235399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C16991C-1C72-7347-B3F9-083323FEC7FE}"/>
              </a:ext>
            </a:extLst>
          </p:cNvPr>
          <p:cNvSpPr txBox="1"/>
          <p:nvPr/>
        </p:nvSpPr>
        <p:spPr>
          <a:xfrm>
            <a:off x="6951548" y="5492627"/>
            <a:ext cx="4880382" cy="646331"/>
          </a:xfrm>
          <a:custGeom>
            <a:avLst/>
            <a:gdLst>
              <a:gd name="connsiteX0" fmla="*/ 0 w 4880382"/>
              <a:gd name="connsiteY0" fmla="*/ 0 h 646331"/>
              <a:gd name="connsiteX1" fmla="*/ 493461 w 4880382"/>
              <a:gd name="connsiteY1" fmla="*/ 0 h 646331"/>
              <a:gd name="connsiteX2" fmla="*/ 889314 w 4880382"/>
              <a:gd name="connsiteY2" fmla="*/ 0 h 646331"/>
              <a:gd name="connsiteX3" fmla="*/ 1529186 w 4880382"/>
              <a:gd name="connsiteY3" fmla="*/ 0 h 646331"/>
              <a:gd name="connsiteX4" fmla="*/ 2022647 w 4880382"/>
              <a:gd name="connsiteY4" fmla="*/ 0 h 646331"/>
              <a:gd name="connsiteX5" fmla="*/ 2516108 w 4880382"/>
              <a:gd name="connsiteY5" fmla="*/ 0 h 646331"/>
              <a:gd name="connsiteX6" fmla="*/ 3155980 w 4880382"/>
              <a:gd name="connsiteY6" fmla="*/ 0 h 646331"/>
              <a:gd name="connsiteX7" fmla="*/ 3600637 w 4880382"/>
              <a:gd name="connsiteY7" fmla="*/ 0 h 646331"/>
              <a:gd name="connsiteX8" fmla="*/ 4240510 w 4880382"/>
              <a:gd name="connsiteY8" fmla="*/ 0 h 646331"/>
              <a:gd name="connsiteX9" fmla="*/ 4880382 w 4880382"/>
              <a:gd name="connsiteY9" fmla="*/ 0 h 646331"/>
              <a:gd name="connsiteX10" fmla="*/ 4880382 w 4880382"/>
              <a:gd name="connsiteY10" fmla="*/ 323166 h 646331"/>
              <a:gd name="connsiteX11" fmla="*/ 4880382 w 4880382"/>
              <a:gd name="connsiteY11" fmla="*/ 646331 h 646331"/>
              <a:gd name="connsiteX12" fmla="*/ 4289314 w 4880382"/>
              <a:gd name="connsiteY12" fmla="*/ 646331 h 646331"/>
              <a:gd name="connsiteX13" fmla="*/ 3649441 w 4880382"/>
              <a:gd name="connsiteY13" fmla="*/ 646331 h 646331"/>
              <a:gd name="connsiteX14" fmla="*/ 3009569 w 4880382"/>
              <a:gd name="connsiteY14" fmla="*/ 646331 h 646331"/>
              <a:gd name="connsiteX15" fmla="*/ 2564912 w 4880382"/>
              <a:gd name="connsiteY15" fmla="*/ 646331 h 646331"/>
              <a:gd name="connsiteX16" fmla="*/ 2022647 w 4880382"/>
              <a:gd name="connsiteY16" fmla="*/ 646331 h 646331"/>
              <a:gd name="connsiteX17" fmla="*/ 1382775 w 4880382"/>
              <a:gd name="connsiteY17" fmla="*/ 646331 h 646331"/>
              <a:gd name="connsiteX18" fmla="*/ 840510 w 4880382"/>
              <a:gd name="connsiteY18" fmla="*/ 646331 h 646331"/>
              <a:gd name="connsiteX19" fmla="*/ 0 w 4880382"/>
              <a:gd name="connsiteY19" fmla="*/ 646331 h 646331"/>
              <a:gd name="connsiteX20" fmla="*/ 0 w 4880382"/>
              <a:gd name="connsiteY20" fmla="*/ 336092 h 646331"/>
              <a:gd name="connsiteX21" fmla="*/ 0 w 4880382"/>
              <a:gd name="connsiteY21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80382" h="646331" extrusionOk="0">
                <a:moveTo>
                  <a:pt x="0" y="0"/>
                </a:moveTo>
                <a:cubicBezTo>
                  <a:pt x="172117" y="-33430"/>
                  <a:pt x="375154" y="52355"/>
                  <a:pt x="493461" y="0"/>
                </a:cubicBezTo>
                <a:cubicBezTo>
                  <a:pt x="611768" y="-52355"/>
                  <a:pt x="700205" y="13171"/>
                  <a:pt x="889314" y="0"/>
                </a:cubicBezTo>
                <a:cubicBezTo>
                  <a:pt x="1078423" y="-13171"/>
                  <a:pt x="1214878" y="4348"/>
                  <a:pt x="1529186" y="0"/>
                </a:cubicBezTo>
                <a:cubicBezTo>
                  <a:pt x="1843494" y="-4348"/>
                  <a:pt x="1921825" y="31055"/>
                  <a:pt x="2022647" y="0"/>
                </a:cubicBezTo>
                <a:cubicBezTo>
                  <a:pt x="2123469" y="-31055"/>
                  <a:pt x="2323767" y="35346"/>
                  <a:pt x="2516108" y="0"/>
                </a:cubicBezTo>
                <a:cubicBezTo>
                  <a:pt x="2708449" y="-35346"/>
                  <a:pt x="2897170" y="64006"/>
                  <a:pt x="3155980" y="0"/>
                </a:cubicBezTo>
                <a:cubicBezTo>
                  <a:pt x="3414790" y="-64006"/>
                  <a:pt x="3449104" y="47566"/>
                  <a:pt x="3600637" y="0"/>
                </a:cubicBezTo>
                <a:cubicBezTo>
                  <a:pt x="3752170" y="-47566"/>
                  <a:pt x="3963924" y="37622"/>
                  <a:pt x="4240510" y="0"/>
                </a:cubicBezTo>
                <a:cubicBezTo>
                  <a:pt x="4517096" y="-37622"/>
                  <a:pt x="4586293" y="33303"/>
                  <a:pt x="4880382" y="0"/>
                </a:cubicBezTo>
                <a:cubicBezTo>
                  <a:pt x="4908296" y="69999"/>
                  <a:pt x="4867901" y="203489"/>
                  <a:pt x="4880382" y="323166"/>
                </a:cubicBezTo>
                <a:cubicBezTo>
                  <a:pt x="4892863" y="442843"/>
                  <a:pt x="4863278" y="576376"/>
                  <a:pt x="4880382" y="646331"/>
                </a:cubicBezTo>
                <a:cubicBezTo>
                  <a:pt x="4611024" y="678825"/>
                  <a:pt x="4549898" y="605065"/>
                  <a:pt x="4289314" y="646331"/>
                </a:cubicBezTo>
                <a:cubicBezTo>
                  <a:pt x="4028730" y="687597"/>
                  <a:pt x="3778819" y="619139"/>
                  <a:pt x="3649441" y="646331"/>
                </a:cubicBezTo>
                <a:cubicBezTo>
                  <a:pt x="3520063" y="673523"/>
                  <a:pt x="3155279" y="586242"/>
                  <a:pt x="3009569" y="646331"/>
                </a:cubicBezTo>
                <a:cubicBezTo>
                  <a:pt x="2863859" y="706420"/>
                  <a:pt x="2685021" y="640548"/>
                  <a:pt x="2564912" y="646331"/>
                </a:cubicBezTo>
                <a:cubicBezTo>
                  <a:pt x="2444803" y="652114"/>
                  <a:pt x="2179327" y="594261"/>
                  <a:pt x="2022647" y="646331"/>
                </a:cubicBezTo>
                <a:cubicBezTo>
                  <a:pt x="1865968" y="698401"/>
                  <a:pt x="1626282" y="607187"/>
                  <a:pt x="1382775" y="646331"/>
                </a:cubicBezTo>
                <a:cubicBezTo>
                  <a:pt x="1139268" y="685475"/>
                  <a:pt x="1029262" y="640350"/>
                  <a:pt x="840510" y="646331"/>
                </a:cubicBezTo>
                <a:cubicBezTo>
                  <a:pt x="651759" y="652312"/>
                  <a:pt x="207527" y="566327"/>
                  <a:pt x="0" y="646331"/>
                </a:cubicBezTo>
                <a:cubicBezTo>
                  <a:pt x="-28682" y="554744"/>
                  <a:pt x="15634" y="454617"/>
                  <a:pt x="0" y="336092"/>
                </a:cubicBezTo>
                <a:cubicBezTo>
                  <a:pt x="-15634" y="217567"/>
                  <a:pt x="5267" y="7123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l"/>
            <a:r>
              <a:rPr lang="en-IT" b="1" dirty="0"/>
              <a:t>NO! Two linear models resuls in a linear model. We MUST add non linearities!!</a:t>
            </a:r>
          </a:p>
        </p:txBody>
      </p:sp>
    </p:spTree>
    <p:extLst>
      <p:ext uri="{BB962C8B-B14F-4D97-AF65-F5344CB8AC3E}">
        <p14:creationId xmlns:p14="http://schemas.microsoft.com/office/powerpoint/2010/main" val="49407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44" y="50291"/>
            <a:ext cx="7475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85" dirty="0">
                <a:solidFill>
                  <a:srgbClr val="005AAA"/>
                </a:solidFill>
              </a:rPr>
              <a:t>Fi</a:t>
            </a:r>
            <a:r>
              <a:rPr sz="4400" spc="-220" dirty="0">
                <a:solidFill>
                  <a:srgbClr val="005AAA"/>
                </a:solidFill>
              </a:rPr>
              <a:t>x</a:t>
            </a:r>
            <a:r>
              <a:rPr sz="4400" spc="-705" dirty="0">
                <a:solidFill>
                  <a:srgbClr val="005AAA"/>
                </a:solidFill>
              </a:rPr>
              <a:t>:</a:t>
            </a:r>
            <a:r>
              <a:rPr sz="4400" spc="-390" dirty="0">
                <a:solidFill>
                  <a:srgbClr val="005AAA"/>
                </a:solidFill>
              </a:rPr>
              <a:t> </a:t>
            </a:r>
            <a:r>
              <a:rPr sz="4400" spc="-540" dirty="0">
                <a:solidFill>
                  <a:srgbClr val="005AAA"/>
                </a:solidFill>
              </a:rPr>
              <a:t>j</a:t>
            </a:r>
            <a:r>
              <a:rPr sz="4400" spc="15" dirty="0">
                <a:solidFill>
                  <a:srgbClr val="005AAA"/>
                </a:solidFill>
              </a:rPr>
              <a:t>u</a:t>
            </a:r>
            <a:r>
              <a:rPr sz="4400" spc="-180" dirty="0">
                <a:solidFill>
                  <a:srgbClr val="005AAA"/>
                </a:solidFill>
              </a:rPr>
              <a:t>s</a:t>
            </a:r>
            <a:r>
              <a:rPr sz="4400" spc="-165" dirty="0">
                <a:solidFill>
                  <a:srgbClr val="005AAA"/>
                </a:solidFill>
              </a:rPr>
              <a:t>t</a:t>
            </a:r>
            <a:r>
              <a:rPr sz="4400" spc="-385" dirty="0">
                <a:solidFill>
                  <a:srgbClr val="005AAA"/>
                </a:solidFill>
              </a:rPr>
              <a:t> </a:t>
            </a:r>
            <a:r>
              <a:rPr sz="4400" spc="-175" dirty="0">
                <a:solidFill>
                  <a:srgbClr val="005AAA"/>
                </a:solidFill>
              </a:rPr>
              <a:t>in</a:t>
            </a:r>
            <a:r>
              <a:rPr sz="4400" spc="-150" dirty="0">
                <a:solidFill>
                  <a:srgbClr val="005AAA"/>
                </a:solidFill>
              </a:rPr>
              <a:t>t</a:t>
            </a:r>
            <a:r>
              <a:rPr sz="4400" spc="-280" dirty="0">
                <a:solidFill>
                  <a:srgbClr val="005AAA"/>
                </a:solidFill>
              </a:rPr>
              <a:t>r</a:t>
            </a:r>
            <a:r>
              <a:rPr sz="4400" spc="45" dirty="0">
                <a:solidFill>
                  <a:srgbClr val="005AAA"/>
                </a:solidFill>
              </a:rPr>
              <a:t>o</a:t>
            </a:r>
            <a:r>
              <a:rPr sz="4400" spc="35" dirty="0">
                <a:solidFill>
                  <a:srgbClr val="005AAA"/>
                </a:solidFill>
              </a:rPr>
              <a:t>d</a:t>
            </a:r>
            <a:r>
              <a:rPr sz="4400" spc="15" dirty="0">
                <a:solidFill>
                  <a:srgbClr val="005AAA"/>
                </a:solidFill>
              </a:rPr>
              <a:t>u</a:t>
            </a:r>
            <a:r>
              <a:rPr sz="4400" spc="-210" dirty="0">
                <a:solidFill>
                  <a:srgbClr val="005AAA"/>
                </a:solidFill>
              </a:rPr>
              <a:t>c</a:t>
            </a:r>
            <a:r>
              <a:rPr sz="4400" spc="-200" dirty="0">
                <a:solidFill>
                  <a:srgbClr val="005AAA"/>
                </a:solidFill>
              </a:rPr>
              <a:t>e</a:t>
            </a:r>
            <a:r>
              <a:rPr sz="4400" spc="-395" dirty="0">
                <a:solidFill>
                  <a:srgbClr val="005AAA"/>
                </a:solidFill>
              </a:rPr>
              <a:t> </a:t>
            </a:r>
            <a:r>
              <a:rPr sz="4400" spc="-195" dirty="0">
                <a:solidFill>
                  <a:srgbClr val="005AAA"/>
                </a:solidFill>
              </a:rPr>
              <a:t>a</a:t>
            </a:r>
            <a:r>
              <a:rPr sz="4400" spc="-390" dirty="0">
                <a:solidFill>
                  <a:srgbClr val="005AAA"/>
                </a:solidFill>
              </a:rPr>
              <a:t> </a:t>
            </a:r>
            <a:r>
              <a:rPr sz="4400" spc="35" dirty="0">
                <a:solidFill>
                  <a:srgbClr val="005AAA"/>
                </a:solidFill>
              </a:rPr>
              <a:t>n</a:t>
            </a:r>
            <a:r>
              <a:rPr sz="4400" spc="40" dirty="0">
                <a:solidFill>
                  <a:srgbClr val="005AAA"/>
                </a:solidFill>
              </a:rPr>
              <a:t>o</a:t>
            </a:r>
            <a:r>
              <a:rPr sz="4400" spc="-155" dirty="0">
                <a:solidFill>
                  <a:srgbClr val="005AAA"/>
                </a:solidFill>
              </a:rPr>
              <a:t>n</a:t>
            </a:r>
            <a:r>
              <a:rPr sz="4400" spc="-85" dirty="0">
                <a:solidFill>
                  <a:srgbClr val="005AAA"/>
                </a:solidFill>
              </a:rPr>
              <a:t>l</a:t>
            </a:r>
            <a:r>
              <a:rPr sz="4400" spc="-150" dirty="0">
                <a:solidFill>
                  <a:srgbClr val="005AAA"/>
                </a:solidFill>
              </a:rPr>
              <a:t>ine</a:t>
            </a:r>
            <a:r>
              <a:rPr sz="4400" spc="-160" dirty="0">
                <a:solidFill>
                  <a:srgbClr val="005AAA"/>
                </a:solidFill>
              </a:rPr>
              <a:t>a</a:t>
            </a:r>
            <a:r>
              <a:rPr sz="4400" spc="-280" dirty="0">
                <a:solidFill>
                  <a:srgbClr val="005AAA"/>
                </a:solidFill>
              </a:rPr>
              <a:t>r</a:t>
            </a:r>
            <a:r>
              <a:rPr sz="4400" spc="-225" dirty="0">
                <a:solidFill>
                  <a:srgbClr val="005AAA"/>
                </a:solidFill>
              </a:rPr>
              <a:t>i</a:t>
            </a:r>
            <a:r>
              <a:rPr sz="4400" spc="-295" dirty="0">
                <a:solidFill>
                  <a:srgbClr val="005AAA"/>
                </a:solidFill>
              </a:rPr>
              <a:t>t</a:t>
            </a:r>
            <a:r>
              <a:rPr sz="4400" spc="-100" dirty="0">
                <a:solidFill>
                  <a:srgbClr val="005AAA"/>
                </a:solidFill>
              </a:rPr>
              <a:t>y</a:t>
            </a:r>
            <a:endParaRPr sz="4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8748306" y="2076273"/>
            <a:ext cx="2149475" cy="1743075"/>
            <a:chOff x="8748306" y="2076273"/>
            <a:chExt cx="2149475" cy="1743075"/>
          </a:xfrm>
        </p:grpSpPr>
        <p:sp>
          <p:nvSpPr>
            <p:cNvPr id="4" name="object 4"/>
            <p:cNvSpPr/>
            <p:nvPr/>
          </p:nvSpPr>
          <p:spPr>
            <a:xfrm>
              <a:off x="8748306" y="2890583"/>
              <a:ext cx="416559" cy="114300"/>
            </a:xfrm>
            <a:custGeom>
              <a:avLst/>
              <a:gdLst/>
              <a:ahLst/>
              <a:cxnLst/>
              <a:rect l="l" t="t" r="r" b="b"/>
              <a:pathLst>
                <a:path w="416559" h="114300">
                  <a:moveTo>
                    <a:pt x="301777" y="0"/>
                  </a:moveTo>
                  <a:lnTo>
                    <a:pt x="301777" y="114300"/>
                  </a:lnTo>
                  <a:lnTo>
                    <a:pt x="377977" y="76200"/>
                  </a:lnTo>
                  <a:lnTo>
                    <a:pt x="320827" y="76200"/>
                  </a:lnTo>
                  <a:lnTo>
                    <a:pt x="320827" y="38100"/>
                  </a:lnTo>
                  <a:lnTo>
                    <a:pt x="377977" y="38100"/>
                  </a:lnTo>
                  <a:lnTo>
                    <a:pt x="301777" y="0"/>
                  </a:lnTo>
                  <a:close/>
                </a:path>
                <a:path w="416559" h="114300">
                  <a:moveTo>
                    <a:pt x="301777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01777" y="76200"/>
                  </a:lnTo>
                  <a:lnTo>
                    <a:pt x="301777" y="38100"/>
                  </a:lnTo>
                  <a:close/>
                </a:path>
                <a:path w="416559" h="114300">
                  <a:moveTo>
                    <a:pt x="377977" y="38100"/>
                  </a:moveTo>
                  <a:lnTo>
                    <a:pt x="320827" y="38100"/>
                  </a:lnTo>
                  <a:lnTo>
                    <a:pt x="320827" y="76200"/>
                  </a:lnTo>
                  <a:lnTo>
                    <a:pt x="377977" y="76200"/>
                  </a:lnTo>
                  <a:lnTo>
                    <a:pt x="416077" y="57150"/>
                  </a:lnTo>
                  <a:lnTo>
                    <a:pt x="377977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64382" y="2085798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861933" y="0"/>
                  </a:moveTo>
                  <a:lnTo>
                    <a:pt x="813022" y="1364"/>
                  </a:lnTo>
                  <a:lnTo>
                    <a:pt x="764827" y="5409"/>
                  </a:lnTo>
                  <a:lnTo>
                    <a:pt x="717420" y="12061"/>
                  </a:lnTo>
                  <a:lnTo>
                    <a:pt x="670875" y="21249"/>
                  </a:lnTo>
                  <a:lnTo>
                    <a:pt x="625263" y="32898"/>
                  </a:lnTo>
                  <a:lnTo>
                    <a:pt x="580659" y="46937"/>
                  </a:lnTo>
                  <a:lnTo>
                    <a:pt x="537134" y="63292"/>
                  </a:lnTo>
                  <a:lnTo>
                    <a:pt x="494761" y="81891"/>
                  </a:lnTo>
                  <a:lnTo>
                    <a:pt x="453614" y="102662"/>
                  </a:lnTo>
                  <a:lnTo>
                    <a:pt x="413764" y="125530"/>
                  </a:lnTo>
                  <a:lnTo>
                    <a:pt x="375286" y="150424"/>
                  </a:lnTo>
                  <a:lnTo>
                    <a:pt x="338250" y="177271"/>
                  </a:lnTo>
                  <a:lnTo>
                    <a:pt x="302731" y="205998"/>
                  </a:lnTo>
                  <a:lnTo>
                    <a:pt x="268801" y="236532"/>
                  </a:lnTo>
                  <a:lnTo>
                    <a:pt x="236532" y="268801"/>
                  </a:lnTo>
                  <a:lnTo>
                    <a:pt x="205998" y="302731"/>
                  </a:lnTo>
                  <a:lnTo>
                    <a:pt x="177271" y="338250"/>
                  </a:lnTo>
                  <a:lnTo>
                    <a:pt x="150424" y="375286"/>
                  </a:lnTo>
                  <a:lnTo>
                    <a:pt x="125530" y="413765"/>
                  </a:lnTo>
                  <a:lnTo>
                    <a:pt x="102662" y="453614"/>
                  </a:lnTo>
                  <a:lnTo>
                    <a:pt x="81891" y="494762"/>
                  </a:lnTo>
                  <a:lnTo>
                    <a:pt x="63292" y="537134"/>
                  </a:lnTo>
                  <a:lnTo>
                    <a:pt x="46937" y="580659"/>
                  </a:lnTo>
                  <a:lnTo>
                    <a:pt x="32898" y="625264"/>
                  </a:lnTo>
                  <a:lnTo>
                    <a:pt x="21249" y="670875"/>
                  </a:lnTo>
                  <a:lnTo>
                    <a:pt x="12061" y="717421"/>
                  </a:lnTo>
                  <a:lnTo>
                    <a:pt x="5409" y="764828"/>
                  </a:lnTo>
                  <a:lnTo>
                    <a:pt x="1364" y="813023"/>
                  </a:lnTo>
                  <a:lnTo>
                    <a:pt x="0" y="861935"/>
                  </a:lnTo>
                  <a:lnTo>
                    <a:pt x="1364" y="910846"/>
                  </a:lnTo>
                  <a:lnTo>
                    <a:pt x="5409" y="959041"/>
                  </a:lnTo>
                  <a:lnTo>
                    <a:pt x="12061" y="1006448"/>
                  </a:lnTo>
                  <a:lnTo>
                    <a:pt x="21249" y="1052993"/>
                  </a:lnTo>
                  <a:lnTo>
                    <a:pt x="32898" y="1098605"/>
                  </a:lnTo>
                  <a:lnTo>
                    <a:pt x="46937" y="1143209"/>
                  </a:lnTo>
                  <a:lnTo>
                    <a:pt x="63292" y="1186734"/>
                  </a:lnTo>
                  <a:lnTo>
                    <a:pt x="81891" y="1229107"/>
                  </a:lnTo>
                  <a:lnTo>
                    <a:pt x="102662" y="1270254"/>
                  </a:lnTo>
                  <a:lnTo>
                    <a:pt x="125530" y="1310103"/>
                  </a:lnTo>
                  <a:lnTo>
                    <a:pt x="150424" y="1348582"/>
                  </a:lnTo>
                  <a:lnTo>
                    <a:pt x="177271" y="1385618"/>
                  </a:lnTo>
                  <a:lnTo>
                    <a:pt x="205998" y="1421137"/>
                  </a:lnTo>
                  <a:lnTo>
                    <a:pt x="236532" y="1455067"/>
                  </a:lnTo>
                  <a:lnTo>
                    <a:pt x="268801" y="1487336"/>
                  </a:lnTo>
                  <a:lnTo>
                    <a:pt x="302731" y="1517870"/>
                  </a:lnTo>
                  <a:lnTo>
                    <a:pt x="338250" y="1546597"/>
                  </a:lnTo>
                  <a:lnTo>
                    <a:pt x="375286" y="1573443"/>
                  </a:lnTo>
                  <a:lnTo>
                    <a:pt x="413764" y="1598338"/>
                  </a:lnTo>
                  <a:lnTo>
                    <a:pt x="453614" y="1621206"/>
                  </a:lnTo>
                  <a:lnTo>
                    <a:pt x="494761" y="1641976"/>
                  </a:lnTo>
                  <a:lnTo>
                    <a:pt x="537134" y="1660576"/>
                  </a:lnTo>
                  <a:lnTo>
                    <a:pt x="580659" y="1676931"/>
                  </a:lnTo>
                  <a:lnTo>
                    <a:pt x="625263" y="1690970"/>
                  </a:lnTo>
                  <a:lnTo>
                    <a:pt x="670875" y="1702619"/>
                  </a:lnTo>
                  <a:lnTo>
                    <a:pt x="717420" y="1711807"/>
                  </a:lnTo>
                  <a:lnTo>
                    <a:pt x="764827" y="1718459"/>
                  </a:lnTo>
                  <a:lnTo>
                    <a:pt x="813022" y="1722504"/>
                  </a:lnTo>
                  <a:lnTo>
                    <a:pt x="861933" y="1723868"/>
                  </a:lnTo>
                  <a:lnTo>
                    <a:pt x="910845" y="1722504"/>
                  </a:lnTo>
                  <a:lnTo>
                    <a:pt x="959040" y="1718459"/>
                  </a:lnTo>
                  <a:lnTo>
                    <a:pt x="1006447" y="1711807"/>
                  </a:lnTo>
                  <a:lnTo>
                    <a:pt x="1052992" y="1702619"/>
                  </a:lnTo>
                  <a:lnTo>
                    <a:pt x="1098604" y="1690970"/>
                  </a:lnTo>
                  <a:lnTo>
                    <a:pt x="1143208" y="1676931"/>
                  </a:lnTo>
                  <a:lnTo>
                    <a:pt x="1186733" y="1660576"/>
                  </a:lnTo>
                  <a:lnTo>
                    <a:pt x="1229106" y="1641976"/>
                  </a:lnTo>
                  <a:lnTo>
                    <a:pt x="1270254" y="1621206"/>
                  </a:lnTo>
                  <a:lnTo>
                    <a:pt x="1310103" y="1598338"/>
                  </a:lnTo>
                  <a:lnTo>
                    <a:pt x="1348582" y="1573443"/>
                  </a:lnTo>
                  <a:lnTo>
                    <a:pt x="1385617" y="1546597"/>
                  </a:lnTo>
                  <a:lnTo>
                    <a:pt x="1421137" y="1517870"/>
                  </a:lnTo>
                  <a:lnTo>
                    <a:pt x="1455067" y="1487336"/>
                  </a:lnTo>
                  <a:lnTo>
                    <a:pt x="1487336" y="1455067"/>
                  </a:lnTo>
                  <a:lnTo>
                    <a:pt x="1517870" y="1421137"/>
                  </a:lnTo>
                  <a:lnTo>
                    <a:pt x="1546597" y="1385618"/>
                  </a:lnTo>
                  <a:lnTo>
                    <a:pt x="1573443" y="1348582"/>
                  </a:lnTo>
                  <a:lnTo>
                    <a:pt x="1598338" y="1310103"/>
                  </a:lnTo>
                  <a:lnTo>
                    <a:pt x="1621206" y="1270254"/>
                  </a:lnTo>
                  <a:lnTo>
                    <a:pt x="1641976" y="1229107"/>
                  </a:lnTo>
                  <a:lnTo>
                    <a:pt x="1660576" y="1186734"/>
                  </a:lnTo>
                  <a:lnTo>
                    <a:pt x="1676931" y="1143209"/>
                  </a:lnTo>
                  <a:lnTo>
                    <a:pt x="1690970" y="1098605"/>
                  </a:lnTo>
                  <a:lnTo>
                    <a:pt x="1702619" y="1052993"/>
                  </a:lnTo>
                  <a:lnTo>
                    <a:pt x="1711807" y="1006448"/>
                  </a:lnTo>
                  <a:lnTo>
                    <a:pt x="1718459" y="959041"/>
                  </a:lnTo>
                  <a:lnTo>
                    <a:pt x="1722504" y="910846"/>
                  </a:lnTo>
                  <a:lnTo>
                    <a:pt x="1723868" y="861935"/>
                  </a:lnTo>
                  <a:lnTo>
                    <a:pt x="1722504" y="813023"/>
                  </a:lnTo>
                  <a:lnTo>
                    <a:pt x="1718459" y="764828"/>
                  </a:lnTo>
                  <a:lnTo>
                    <a:pt x="1711807" y="717421"/>
                  </a:lnTo>
                  <a:lnTo>
                    <a:pt x="1702619" y="670875"/>
                  </a:lnTo>
                  <a:lnTo>
                    <a:pt x="1690970" y="625264"/>
                  </a:lnTo>
                  <a:lnTo>
                    <a:pt x="1676931" y="580659"/>
                  </a:lnTo>
                  <a:lnTo>
                    <a:pt x="1660576" y="537134"/>
                  </a:lnTo>
                  <a:lnTo>
                    <a:pt x="1641976" y="494762"/>
                  </a:lnTo>
                  <a:lnTo>
                    <a:pt x="1621206" y="453614"/>
                  </a:lnTo>
                  <a:lnTo>
                    <a:pt x="1598338" y="413765"/>
                  </a:lnTo>
                  <a:lnTo>
                    <a:pt x="1573443" y="375286"/>
                  </a:lnTo>
                  <a:lnTo>
                    <a:pt x="1546597" y="338250"/>
                  </a:lnTo>
                  <a:lnTo>
                    <a:pt x="1517870" y="302731"/>
                  </a:lnTo>
                  <a:lnTo>
                    <a:pt x="1487336" y="268801"/>
                  </a:lnTo>
                  <a:lnTo>
                    <a:pt x="1455067" y="236532"/>
                  </a:lnTo>
                  <a:lnTo>
                    <a:pt x="1421137" y="205998"/>
                  </a:lnTo>
                  <a:lnTo>
                    <a:pt x="1385617" y="177271"/>
                  </a:lnTo>
                  <a:lnTo>
                    <a:pt x="1348582" y="150424"/>
                  </a:lnTo>
                  <a:lnTo>
                    <a:pt x="1310103" y="125530"/>
                  </a:lnTo>
                  <a:lnTo>
                    <a:pt x="1270254" y="102662"/>
                  </a:lnTo>
                  <a:lnTo>
                    <a:pt x="1229106" y="81891"/>
                  </a:lnTo>
                  <a:lnTo>
                    <a:pt x="1186733" y="63292"/>
                  </a:lnTo>
                  <a:lnTo>
                    <a:pt x="1143208" y="46937"/>
                  </a:lnTo>
                  <a:lnTo>
                    <a:pt x="1098604" y="32898"/>
                  </a:lnTo>
                  <a:lnTo>
                    <a:pt x="1052992" y="21249"/>
                  </a:lnTo>
                  <a:lnTo>
                    <a:pt x="1006447" y="12061"/>
                  </a:lnTo>
                  <a:lnTo>
                    <a:pt x="959040" y="5409"/>
                  </a:lnTo>
                  <a:lnTo>
                    <a:pt x="910845" y="1364"/>
                  </a:lnTo>
                  <a:lnTo>
                    <a:pt x="861933" y="0"/>
                  </a:lnTo>
                  <a:close/>
                </a:path>
              </a:pathLst>
            </a:custGeom>
            <a:solidFill>
              <a:srgbClr val="005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64382" y="2085798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0" y="861934"/>
                  </a:moveTo>
                  <a:lnTo>
                    <a:pt x="1364" y="813022"/>
                  </a:lnTo>
                  <a:lnTo>
                    <a:pt x="5409" y="764827"/>
                  </a:lnTo>
                  <a:lnTo>
                    <a:pt x="12061" y="717420"/>
                  </a:lnTo>
                  <a:lnTo>
                    <a:pt x="21249" y="670875"/>
                  </a:lnTo>
                  <a:lnTo>
                    <a:pt x="32898" y="625263"/>
                  </a:lnTo>
                  <a:lnTo>
                    <a:pt x="46937" y="580659"/>
                  </a:lnTo>
                  <a:lnTo>
                    <a:pt x="63292" y="537134"/>
                  </a:lnTo>
                  <a:lnTo>
                    <a:pt x="81891" y="494761"/>
                  </a:lnTo>
                  <a:lnTo>
                    <a:pt x="102662" y="453614"/>
                  </a:lnTo>
                  <a:lnTo>
                    <a:pt x="125530" y="413764"/>
                  </a:lnTo>
                  <a:lnTo>
                    <a:pt x="150424" y="375286"/>
                  </a:lnTo>
                  <a:lnTo>
                    <a:pt x="177271" y="338250"/>
                  </a:lnTo>
                  <a:lnTo>
                    <a:pt x="205998" y="302731"/>
                  </a:lnTo>
                  <a:lnTo>
                    <a:pt x="236532" y="268801"/>
                  </a:lnTo>
                  <a:lnTo>
                    <a:pt x="268801" y="236532"/>
                  </a:lnTo>
                  <a:lnTo>
                    <a:pt x="302731" y="205998"/>
                  </a:lnTo>
                  <a:lnTo>
                    <a:pt x="338250" y="177271"/>
                  </a:lnTo>
                  <a:lnTo>
                    <a:pt x="375286" y="150424"/>
                  </a:lnTo>
                  <a:lnTo>
                    <a:pt x="413764" y="125530"/>
                  </a:lnTo>
                  <a:lnTo>
                    <a:pt x="453614" y="102662"/>
                  </a:lnTo>
                  <a:lnTo>
                    <a:pt x="494761" y="81891"/>
                  </a:lnTo>
                  <a:lnTo>
                    <a:pt x="537134" y="63292"/>
                  </a:lnTo>
                  <a:lnTo>
                    <a:pt x="580659" y="46937"/>
                  </a:lnTo>
                  <a:lnTo>
                    <a:pt x="625263" y="32898"/>
                  </a:lnTo>
                  <a:lnTo>
                    <a:pt x="670875" y="21249"/>
                  </a:lnTo>
                  <a:lnTo>
                    <a:pt x="717420" y="12061"/>
                  </a:lnTo>
                  <a:lnTo>
                    <a:pt x="764827" y="5409"/>
                  </a:lnTo>
                  <a:lnTo>
                    <a:pt x="813022" y="1364"/>
                  </a:lnTo>
                  <a:lnTo>
                    <a:pt x="861934" y="0"/>
                  </a:lnTo>
                  <a:lnTo>
                    <a:pt x="910845" y="1364"/>
                  </a:lnTo>
                  <a:lnTo>
                    <a:pt x="959040" y="5409"/>
                  </a:lnTo>
                  <a:lnTo>
                    <a:pt x="1006447" y="12061"/>
                  </a:lnTo>
                  <a:lnTo>
                    <a:pt x="1052992" y="21249"/>
                  </a:lnTo>
                  <a:lnTo>
                    <a:pt x="1098604" y="32898"/>
                  </a:lnTo>
                  <a:lnTo>
                    <a:pt x="1143208" y="46937"/>
                  </a:lnTo>
                  <a:lnTo>
                    <a:pt x="1186733" y="63292"/>
                  </a:lnTo>
                  <a:lnTo>
                    <a:pt x="1229106" y="81891"/>
                  </a:lnTo>
                  <a:lnTo>
                    <a:pt x="1270253" y="102662"/>
                  </a:lnTo>
                  <a:lnTo>
                    <a:pt x="1310103" y="125530"/>
                  </a:lnTo>
                  <a:lnTo>
                    <a:pt x="1348581" y="150424"/>
                  </a:lnTo>
                  <a:lnTo>
                    <a:pt x="1385617" y="177271"/>
                  </a:lnTo>
                  <a:lnTo>
                    <a:pt x="1421136" y="205998"/>
                  </a:lnTo>
                  <a:lnTo>
                    <a:pt x="1455066" y="236532"/>
                  </a:lnTo>
                  <a:lnTo>
                    <a:pt x="1487335" y="268801"/>
                  </a:lnTo>
                  <a:lnTo>
                    <a:pt x="1517869" y="302731"/>
                  </a:lnTo>
                  <a:lnTo>
                    <a:pt x="1546596" y="338250"/>
                  </a:lnTo>
                  <a:lnTo>
                    <a:pt x="1573443" y="375286"/>
                  </a:lnTo>
                  <a:lnTo>
                    <a:pt x="1598337" y="413764"/>
                  </a:lnTo>
                  <a:lnTo>
                    <a:pt x="1621205" y="453614"/>
                  </a:lnTo>
                  <a:lnTo>
                    <a:pt x="1641976" y="494761"/>
                  </a:lnTo>
                  <a:lnTo>
                    <a:pt x="1660575" y="537134"/>
                  </a:lnTo>
                  <a:lnTo>
                    <a:pt x="1676930" y="580659"/>
                  </a:lnTo>
                  <a:lnTo>
                    <a:pt x="1690969" y="625263"/>
                  </a:lnTo>
                  <a:lnTo>
                    <a:pt x="1702618" y="670875"/>
                  </a:lnTo>
                  <a:lnTo>
                    <a:pt x="1711806" y="717420"/>
                  </a:lnTo>
                  <a:lnTo>
                    <a:pt x="1718458" y="764827"/>
                  </a:lnTo>
                  <a:lnTo>
                    <a:pt x="1722503" y="813022"/>
                  </a:lnTo>
                  <a:lnTo>
                    <a:pt x="1723868" y="861934"/>
                  </a:lnTo>
                  <a:lnTo>
                    <a:pt x="1722503" y="910845"/>
                  </a:lnTo>
                  <a:lnTo>
                    <a:pt x="1718458" y="959040"/>
                  </a:lnTo>
                  <a:lnTo>
                    <a:pt x="1711806" y="1006447"/>
                  </a:lnTo>
                  <a:lnTo>
                    <a:pt x="1702618" y="1052992"/>
                  </a:lnTo>
                  <a:lnTo>
                    <a:pt x="1690969" y="1098604"/>
                  </a:lnTo>
                  <a:lnTo>
                    <a:pt x="1676930" y="1143208"/>
                  </a:lnTo>
                  <a:lnTo>
                    <a:pt x="1660575" y="1186733"/>
                  </a:lnTo>
                  <a:lnTo>
                    <a:pt x="1641976" y="1229106"/>
                  </a:lnTo>
                  <a:lnTo>
                    <a:pt x="1621205" y="1270253"/>
                  </a:lnTo>
                  <a:lnTo>
                    <a:pt x="1598337" y="1310103"/>
                  </a:lnTo>
                  <a:lnTo>
                    <a:pt x="1573443" y="1348581"/>
                  </a:lnTo>
                  <a:lnTo>
                    <a:pt x="1546596" y="1385617"/>
                  </a:lnTo>
                  <a:lnTo>
                    <a:pt x="1517869" y="1421136"/>
                  </a:lnTo>
                  <a:lnTo>
                    <a:pt x="1487335" y="1455066"/>
                  </a:lnTo>
                  <a:lnTo>
                    <a:pt x="1455066" y="1487335"/>
                  </a:lnTo>
                  <a:lnTo>
                    <a:pt x="1421136" y="1517869"/>
                  </a:lnTo>
                  <a:lnTo>
                    <a:pt x="1385617" y="1546596"/>
                  </a:lnTo>
                  <a:lnTo>
                    <a:pt x="1348581" y="1573443"/>
                  </a:lnTo>
                  <a:lnTo>
                    <a:pt x="1310103" y="1598337"/>
                  </a:lnTo>
                  <a:lnTo>
                    <a:pt x="1270253" y="1621205"/>
                  </a:lnTo>
                  <a:lnTo>
                    <a:pt x="1229106" y="1641976"/>
                  </a:lnTo>
                  <a:lnTo>
                    <a:pt x="1186733" y="1660575"/>
                  </a:lnTo>
                  <a:lnTo>
                    <a:pt x="1143208" y="1676930"/>
                  </a:lnTo>
                  <a:lnTo>
                    <a:pt x="1098604" y="1690969"/>
                  </a:lnTo>
                  <a:lnTo>
                    <a:pt x="1052992" y="1702618"/>
                  </a:lnTo>
                  <a:lnTo>
                    <a:pt x="1006447" y="1711806"/>
                  </a:lnTo>
                  <a:lnTo>
                    <a:pt x="959040" y="1718458"/>
                  </a:lnTo>
                  <a:lnTo>
                    <a:pt x="910845" y="1722503"/>
                  </a:lnTo>
                  <a:lnTo>
                    <a:pt x="861934" y="1723868"/>
                  </a:lnTo>
                  <a:lnTo>
                    <a:pt x="813022" y="1722503"/>
                  </a:lnTo>
                  <a:lnTo>
                    <a:pt x="764827" y="1718458"/>
                  </a:lnTo>
                  <a:lnTo>
                    <a:pt x="717420" y="1711806"/>
                  </a:lnTo>
                  <a:lnTo>
                    <a:pt x="670875" y="1702618"/>
                  </a:lnTo>
                  <a:lnTo>
                    <a:pt x="625263" y="1690969"/>
                  </a:lnTo>
                  <a:lnTo>
                    <a:pt x="580659" y="1676930"/>
                  </a:lnTo>
                  <a:lnTo>
                    <a:pt x="537134" y="1660575"/>
                  </a:lnTo>
                  <a:lnTo>
                    <a:pt x="494761" y="1641976"/>
                  </a:lnTo>
                  <a:lnTo>
                    <a:pt x="453614" y="1621205"/>
                  </a:lnTo>
                  <a:lnTo>
                    <a:pt x="413764" y="1598337"/>
                  </a:lnTo>
                  <a:lnTo>
                    <a:pt x="375286" y="1573443"/>
                  </a:lnTo>
                  <a:lnTo>
                    <a:pt x="338250" y="1546596"/>
                  </a:lnTo>
                  <a:lnTo>
                    <a:pt x="302731" y="1517869"/>
                  </a:lnTo>
                  <a:lnTo>
                    <a:pt x="268801" y="1487335"/>
                  </a:lnTo>
                  <a:lnTo>
                    <a:pt x="236532" y="1455066"/>
                  </a:lnTo>
                  <a:lnTo>
                    <a:pt x="205998" y="1421136"/>
                  </a:lnTo>
                  <a:lnTo>
                    <a:pt x="177271" y="1385617"/>
                  </a:lnTo>
                  <a:lnTo>
                    <a:pt x="150424" y="1348581"/>
                  </a:lnTo>
                  <a:lnTo>
                    <a:pt x="125530" y="1310103"/>
                  </a:lnTo>
                  <a:lnTo>
                    <a:pt x="102662" y="1270253"/>
                  </a:lnTo>
                  <a:lnTo>
                    <a:pt x="81891" y="1229106"/>
                  </a:lnTo>
                  <a:lnTo>
                    <a:pt x="63292" y="1186733"/>
                  </a:lnTo>
                  <a:lnTo>
                    <a:pt x="46937" y="1143208"/>
                  </a:lnTo>
                  <a:lnTo>
                    <a:pt x="32898" y="1098604"/>
                  </a:lnTo>
                  <a:lnTo>
                    <a:pt x="21249" y="1052992"/>
                  </a:lnTo>
                  <a:lnTo>
                    <a:pt x="12061" y="1006447"/>
                  </a:lnTo>
                  <a:lnTo>
                    <a:pt x="5409" y="959040"/>
                  </a:lnTo>
                  <a:lnTo>
                    <a:pt x="1364" y="910845"/>
                  </a:lnTo>
                  <a:lnTo>
                    <a:pt x="0" y="86193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294224" y="2076273"/>
            <a:ext cx="1743075" cy="1743075"/>
            <a:chOff x="1294224" y="2076273"/>
            <a:chExt cx="1743075" cy="1743075"/>
          </a:xfrm>
        </p:grpSpPr>
        <p:sp>
          <p:nvSpPr>
            <p:cNvPr id="8" name="object 8"/>
            <p:cNvSpPr/>
            <p:nvPr/>
          </p:nvSpPr>
          <p:spPr>
            <a:xfrm>
              <a:off x="1303749" y="2085798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861933" y="0"/>
                  </a:moveTo>
                  <a:lnTo>
                    <a:pt x="813022" y="1364"/>
                  </a:lnTo>
                  <a:lnTo>
                    <a:pt x="764827" y="5409"/>
                  </a:lnTo>
                  <a:lnTo>
                    <a:pt x="717420" y="12061"/>
                  </a:lnTo>
                  <a:lnTo>
                    <a:pt x="670875" y="21249"/>
                  </a:lnTo>
                  <a:lnTo>
                    <a:pt x="625263" y="32898"/>
                  </a:lnTo>
                  <a:lnTo>
                    <a:pt x="580659" y="46937"/>
                  </a:lnTo>
                  <a:lnTo>
                    <a:pt x="537134" y="63292"/>
                  </a:lnTo>
                  <a:lnTo>
                    <a:pt x="494761" y="81891"/>
                  </a:lnTo>
                  <a:lnTo>
                    <a:pt x="453614" y="102662"/>
                  </a:lnTo>
                  <a:lnTo>
                    <a:pt x="413764" y="125530"/>
                  </a:lnTo>
                  <a:lnTo>
                    <a:pt x="375286" y="150424"/>
                  </a:lnTo>
                  <a:lnTo>
                    <a:pt x="338250" y="177271"/>
                  </a:lnTo>
                  <a:lnTo>
                    <a:pt x="302731" y="205998"/>
                  </a:lnTo>
                  <a:lnTo>
                    <a:pt x="268801" y="236532"/>
                  </a:lnTo>
                  <a:lnTo>
                    <a:pt x="236532" y="268801"/>
                  </a:lnTo>
                  <a:lnTo>
                    <a:pt x="205998" y="302731"/>
                  </a:lnTo>
                  <a:lnTo>
                    <a:pt x="177271" y="338250"/>
                  </a:lnTo>
                  <a:lnTo>
                    <a:pt x="150424" y="375286"/>
                  </a:lnTo>
                  <a:lnTo>
                    <a:pt x="125530" y="413765"/>
                  </a:lnTo>
                  <a:lnTo>
                    <a:pt x="102662" y="453614"/>
                  </a:lnTo>
                  <a:lnTo>
                    <a:pt x="81891" y="494762"/>
                  </a:lnTo>
                  <a:lnTo>
                    <a:pt x="63292" y="537134"/>
                  </a:lnTo>
                  <a:lnTo>
                    <a:pt x="46937" y="580659"/>
                  </a:lnTo>
                  <a:lnTo>
                    <a:pt x="32898" y="625264"/>
                  </a:lnTo>
                  <a:lnTo>
                    <a:pt x="21249" y="670875"/>
                  </a:lnTo>
                  <a:lnTo>
                    <a:pt x="12061" y="717421"/>
                  </a:lnTo>
                  <a:lnTo>
                    <a:pt x="5409" y="764828"/>
                  </a:lnTo>
                  <a:lnTo>
                    <a:pt x="1364" y="813023"/>
                  </a:lnTo>
                  <a:lnTo>
                    <a:pt x="0" y="861935"/>
                  </a:lnTo>
                  <a:lnTo>
                    <a:pt x="1364" y="910846"/>
                  </a:lnTo>
                  <a:lnTo>
                    <a:pt x="5409" y="959041"/>
                  </a:lnTo>
                  <a:lnTo>
                    <a:pt x="12061" y="1006448"/>
                  </a:lnTo>
                  <a:lnTo>
                    <a:pt x="21249" y="1052993"/>
                  </a:lnTo>
                  <a:lnTo>
                    <a:pt x="32898" y="1098605"/>
                  </a:lnTo>
                  <a:lnTo>
                    <a:pt x="46937" y="1143209"/>
                  </a:lnTo>
                  <a:lnTo>
                    <a:pt x="63292" y="1186734"/>
                  </a:lnTo>
                  <a:lnTo>
                    <a:pt x="81891" y="1229107"/>
                  </a:lnTo>
                  <a:lnTo>
                    <a:pt x="102662" y="1270254"/>
                  </a:lnTo>
                  <a:lnTo>
                    <a:pt x="125530" y="1310103"/>
                  </a:lnTo>
                  <a:lnTo>
                    <a:pt x="150424" y="1348582"/>
                  </a:lnTo>
                  <a:lnTo>
                    <a:pt x="177271" y="1385618"/>
                  </a:lnTo>
                  <a:lnTo>
                    <a:pt x="205998" y="1421137"/>
                  </a:lnTo>
                  <a:lnTo>
                    <a:pt x="236532" y="1455067"/>
                  </a:lnTo>
                  <a:lnTo>
                    <a:pt x="268801" y="1487336"/>
                  </a:lnTo>
                  <a:lnTo>
                    <a:pt x="302731" y="1517870"/>
                  </a:lnTo>
                  <a:lnTo>
                    <a:pt x="338250" y="1546597"/>
                  </a:lnTo>
                  <a:lnTo>
                    <a:pt x="375286" y="1573443"/>
                  </a:lnTo>
                  <a:lnTo>
                    <a:pt x="413764" y="1598338"/>
                  </a:lnTo>
                  <a:lnTo>
                    <a:pt x="453614" y="1621206"/>
                  </a:lnTo>
                  <a:lnTo>
                    <a:pt x="494761" y="1641976"/>
                  </a:lnTo>
                  <a:lnTo>
                    <a:pt x="537134" y="1660576"/>
                  </a:lnTo>
                  <a:lnTo>
                    <a:pt x="580659" y="1676931"/>
                  </a:lnTo>
                  <a:lnTo>
                    <a:pt x="625263" y="1690970"/>
                  </a:lnTo>
                  <a:lnTo>
                    <a:pt x="670875" y="1702619"/>
                  </a:lnTo>
                  <a:lnTo>
                    <a:pt x="717420" y="1711807"/>
                  </a:lnTo>
                  <a:lnTo>
                    <a:pt x="764827" y="1718459"/>
                  </a:lnTo>
                  <a:lnTo>
                    <a:pt x="813022" y="1722504"/>
                  </a:lnTo>
                  <a:lnTo>
                    <a:pt x="861933" y="1723868"/>
                  </a:lnTo>
                  <a:lnTo>
                    <a:pt x="910844" y="1722504"/>
                  </a:lnTo>
                  <a:lnTo>
                    <a:pt x="959040" y="1718459"/>
                  </a:lnTo>
                  <a:lnTo>
                    <a:pt x="1006447" y="1711807"/>
                  </a:lnTo>
                  <a:lnTo>
                    <a:pt x="1052992" y="1702619"/>
                  </a:lnTo>
                  <a:lnTo>
                    <a:pt x="1098603" y="1690970"/>
                  </a:lnTo>
                  <a:lnTo>
                    <a:pt x="1143208" y="1676931"/>
                  </a:lnTo>
                  <a:lnTo>
                    <a:pt x="1186733" y="1660576"/>
                  </a:lnTo>
                  <a:lnTo>
                    <a:pt x="1229105" y="1641976"/>
                  </a:lnTo>
                  <a:lnTo>
                    <a:pt x="1270253" y="1621206"/>
                  </a:lnTo>
                  <a:lnTo>
                    <a:pt x="1310102" y="1598338"/>
                  </a:lnTo>
                  <a:lnTo>
                    <a:pt x="1348581" y="1573443"/>
                  </a:lnTo>
                  <a:lnTo>
                    <a:pt x="1385616" y="1546597"/>
                  </a:lnTo>
                  <a:lnTo>
                    <a:pt x="1421136" y="1517870"/>
                  </a:lnTo>
                  <a:lnTo>
                    <a:pt x="1455066" y="1487336"/>
                  </a:lnTo>
                  <a:lnTo>
                    <a:pt x="1487334" y="1455067"/>
                  </a:lnTo>
                  <a:lnTo>
                    <a:pt x="1517869" y="1421137"/>
                  </a:lnTo>
                  <a:lnTo>
                    <a:pt x="1546595" y="1385618"/>
                  </a:lnTo>
                  <a:lnTo>
                    <a:pt x="1573442" y="1348582"/>
                  </a:lnTo>
                  <a:lnTo>
                    <a:pt x="1598336" y="1310103"/>
                  </a:lnTo>
                  <a:lnTo>
                    <a:pt x="1621205" y="1270254"/>
                  </a:lnTo>
                  <a:lnTo>
                    <a:pt x="1641975" y="1229107"/>
                  </a:lnTo>
                  <a:lnTo>
                    <a:pt x="1660574" y="1186734"/>
                  </a:lnTo>
                  <a:lnTo>
                    <a:pt x="1676930" y="1143209"/>
                  </a:lnTo>
                  <a:lnTo>
                    <a:pt x="1690968" y="1098605"/>
                  </a:lnTo>
                  <a:lnTo>
                    <a:pt x="1702618" y="1052993"/>
                  </a:lnTo>
                  <a:lnTo>
                    <a:pt x="1711805" y="1006448"/>
                  </a:lnTo>
                  <a:lnTo>
                    <a:pt x="1718458" y="959041"/>
                  </a:lnTo>
                  <a:lnTo>
                    <a:pt x="1722503" y="910846"/>
                  </a:lnTo>
                  <a:lnTo>
                    <a:pt x="1723867" y="861935"/>
                  </a:lnTo>
                  <a:lnTo>
                    <a:pt x="1722503" y="813023"/>
                  </a:lnTo>
                  <a:lnTo>
                    <a:pt x="1718458" y="764828"/>
                  </a:lnTo>
                  <a:lnTo>
                    <a:pt x="1711805" y="717421"/>
                  </a:lnTo>
                  <a:lnTo>
                    <a:pt x="1702618" y="670875"/>
                  </a:lnTo>
                  <a:lnTo>
                    <a:pt x="1690968" y="625264"/>
                  </a:lnTo>
                  <a:lnTo>
                    <a:pt x="1676930" y="580659"/>
                  </a:lnTo>
                  <a:lnTo>
                    <a:pt x="1660574" y="537134"/>
                  </a:lnTo>
                  <a:lnTo>
                    <a:pt x="1641975" y="494762"/>
                  </a:lnTo>
                  <a:lnTo>
                    <a:pt x="1621205" y="453614"/>
                  </a:lnTo>
                  <a:lnTo>
                    <a:pt x="1598336" y="413765"/>
                  </a:lnTo>
                  <a:lnTo>
                    <a:pt x="1573442" y="375286"/>
                  </a:lnTo>
                  <a:lnTo>
                    <a:pt x="1546595" y="338250"/>
                  </a:lnTo>
                  <a:lnTo>
                    <a:pt x="1517869" y="302731"/>
                  </a:lnTo>
                  <a:lnTo>
                    <a:pt x="1487334" y="268801"/>
                  </a:lnTo>
                  <a:lnTo>
                    <a:pt x="1455066" y="236532"/>
                  </a:lnTo>
                  <a:lnTo>
                    <a:pt x="1421136" y="205998"/>
                  </a:lnTo>
                  <a:lnTo>
                    <a:pt x="1385616" y="177271"/>
                  </a:lnTo>
                  <a:lnTo>
                    <a:pt x="1348581" y="150424"/>
                  </a:lnTo>
                  <a:lnTo>
                    <a:pt x="1310102" y="125530"/>
                  </a:lnTo>
                  <a:lnTo>
                    <a:pt x="1270253" y="102662"/>
                  </a:lnTo>
                  <a:lnTo>
                    <a:pt x="1229105" y="81891"/>
                  </a:lnTo>
                  <a:lnTo>
                    <a:pt x="1186733" y="63292"/>
                  </a:lnTo>
                  <a:lnTo>
                    <a:pt x="1143208" y="46937"/>
                  </a:lnTo>
                  <a:lnTo>
                    <a:pt x="1098603" y="32898"/>
                  </a:lnTo>
                  <a:lnTo>
                    <a:pt x="1052992" y="21249"/>
                  </a:lnTo>
                  <a:lnTo>
                    <a:pt x="1006447" y="12061"/>
                  </a:lnTo>
                  <a:lnTo>
                    <a:pt x="959040" y="5409"/>
                  </a:lnTo>
                  <a:lnTo>
                    <a:pt x="910844" y="1364"/>
                  </a:lnTo>
                  <a:lnTo>
                    <a:pt x="861933" y="0"/>
                  </a:lnTo>
                  <a:close/>
                </a:path>
              </a:pathLst>
            </a:custGeom>
            <a:solidFill>
              <a:srgbClr val="992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3749" y="2085798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0" y="861934"/>
                  </a:moveTo>
                  <a:lnTo>
                    <a:pt x="1364" y="813022"/>
                  </a:lnTo>
                  <a:lnTo>
                    <a:pt x="5409" y="764827"/>
                  </a:lnTo>
                  <a:lnTo>
                    <a:pt x="12061" y="717420"/>
                  </a:lnTo>
                  <a:lnTo>
                    <a:pt x="21249" y="670875"/>
                  </a:lnTo>
                  <a:lnTo>
                    <a:pt x="32898" y="625263"/>
                  </a:lnTo>
                  <a:lnTo>
                    <a:pt x="46937" y="580659"/>
                  </a:lnTo>
                  <a:lnTo>
                    <a:pt x="63292" y="537134"/>
                  </a:lnTo>
                  <a:lnTo>
                    <a:pt x="81891" y="494761"/>
                  </a:lnTo>
                  <a:lnTo>
                    <a:pt x="102662" y="453614"/>
                  </a:lnTo>
                  <a:lnTo>
                    <a:pt x="125530" y="413764"/>
                  </a:lnTo>
                  <a:lnTo>
                    <a:pt x="150424" y="375286"/>
                  </a:lnTo>
                  <a:lnTo>
                    <a:pt x="177271" y="338250"/>
                  </a:lnTo>
                  <a:lnTo>
                    <a:pt x="205998" y="302731"/>
                  </a:lnTo>
                  <a:lnTo>
                    <a:pt x="236532" y="268801"/>
                  </a:lnTo>
                  <a:lnTo>
                    <a:pt x="268801" y="236532"/>
                  </a:lnTo>
                  <a:lnTo>
                    <a:pt x="302731" y="205998"/>
                  </a:lnTo>
                  <a:lnTo>
                    <a:pt x="338250" y="177271"/>
                  </a:lnTo>
                  <a:lnTo>
                    <a:pt x="375286" y="150424"/>
                  </a:lnTo>
                  <a:lnTo>
                    <a:pt x="413764" y="125530"/>
                  </a:lnTo>
                  <a:lnTo>
                    <a:pt x="453614" y="102662"/>
                  </a:lnTo>
                  <a:lnTo>
                    <a:pt x="494761" y="81891"/>
                  </a:lnTo>
                  <a:lnTo>
                    <a:pt x="537134" y="63292"/>
                  </a:lnTo>
                  <a:lnTo>
                    <a:pt x="580659" y="46937"/>
                  </a:lnTo>
                  <a:lnTo>
                    <a:pt x="625263" y="32898"/>
                  </a:lnTo>
                  <a:lnTo>
                    <a:pt x="670875" y="21249"/>
                  </a:lnTo>
                  <a:lnTo>
                    <a:pt x="717420" y="12061"/>
                  </a:lnTo>
                  <a:lnTo>
                    <a:pt x="764827" y="5409"/>
                  </a:lnTo>
                  <a:lnTo>
                    <a:pt x="813022" y="1364"/>
                  </a:lnTo>
                  <a:lnTo>
                    <a:pt x="861934" y="0"/>
                  </a:lnTo>
                  <a:lnTo>
                    <a:pt x="910845" y="1364"/>
                  </a:lnTo>
                  <a:lnTo>
                    <a:pt x="959040" y="5409"/>
                  </a:lnTo>
                  <a:lnTo>
                    <a:pt x="1006447" y="12061"/>
                  </a:lnTo>
                  <a:lnTo>
                    <a:pt x="1052992" y="21249"/>
                  </a:lnTo>
                  <a:lnTo>
                    <a:pt x="1098604" y="32898"/>
                  </a:lnTo>
                  <a:lnTo>
                    <a:pt x="1143208" y="46937"/>
                  </a:lnTo>
                  <a:lnTo>
                    <a:pt x="1186733" y="63292"/>
                  </a:lnTo>
                  <a:lnTo>
                    <a:pt x="1229106" y="81891"/>
                  </a:lnTo>
                  <a:lnTo>
                    <a:pt x="1270253" y="102662"/>
                  </a:lnTo>
                  <a:lnTo>
                    <a:pt x="1310103" y="125530"/>
                  </a:lnTo>
                  <a:lnTo>
                    <a:pt x="1348581" y="150424"/>
                  </a:lnTo>
                  <a:lnTo>
                    <a:pt x="1385617" y="177271"/>
                  </a:lnTo>
                  <a:lnTo>
                    <a:pt x="1421136" y="205998"/>
                  </a:lnTo>
                  <a:lnTo>
                    <a:pt x="1455066" y="236532"/>
                  </a:lnTo>
                  <a:lnTo>
                    <a:pt x="1487335" y="268801"/>
                  </a:lnTo>
                  <a:lnTo>
                    <a:pt x="1517869" y="302731"/>
                  </a:lnTo>
                  <a:lnTo>
                    <a:pt x="1546596" y="338250"/>
                  </a:lnTo>
                  <a:lnTo>
                    <a:pt x="1573443" y="375286"/>
                  </a:lnTo>
                  <a:lnTo>
                    <a:pt x="1598337" y="413764"/>
                  </a:lnTo>
                  <a:lnTo>
                    <a:pt x="1621205" y="453614"/>
                  </a:lnTo>
                  <a:lnTo>
                    <a:pt x="1641976" y="494761"/>
                  </a:lnTo>
                  <a:lnTo>
                    <a:pt x="1660575" y="537134"/>
                  </a:lnTo>
                  <a:lnTo>
                    <a:pt x="1676930" y="580659"/>
                  </a:lnTo>
                  <a:lnTo>
                    <a:pt x="1690969" y="625263"/>
                  </a:lnTo>
                  <a:lnTo>
                    <a:pt x="1702618" y="670875"/>
                  </a:lnTo>
                  <a:lnTo>
                    <a:pt x="1711806" y="717420"/>
                  </a:lnTo>
                  <a:lnTo>
                    <a:pt x="1718458" y="764827"/>
                  </a:lnTo>
                  <a:lnTo>
                    <a:pt x="1722503" y="813022"/>
                  </a:lnTo>
                  <a:lnTo>
                    <a:pt x="1723868" y="861934"/>
                  </a:lnTo>
                  <a:lnTo>
                    <a:pt x="1722503" y="910845"/>
                  </a:lnTo>
                  <a:lnTo>
                    <a:pt x="1718458" y="959040"/>
                  </a:lnTo>
                  <a:lnTo>
                    <a:pt x="1711806" y="1006447"/>
                  </a:lnTo>
                  <a:lnTo>
                    <a:pt x="1702618" y="1052992"/>
                  </a:lnTo>
                  <a:lnTo>
                    <a:pt x="1690969" y="1098604"/>
                  </a:lnTo>
                  <a:lnTo>
                    <a:pt x="1676930" y="1143208"/>
                  </a:lnTo>
                  <a:lnTo>
                    <a:pt x="1660575" y="1186733"/>
                  </a:lnTo>
                  <a:lnTo>
                    <a:pt x="1641976" y="1229106"/>
                  </a:lnTo>
                  <a:lnTo>
                    <a:pt x="1621205" y="1270253"/>
                  </a:lnTo>
                  <a:lnTo>
                    <a:pt x="1598337" y="1310103"/>
                  </a:lnTo>
                  <a:lnTo>
                    <a:pt x="1573443" y="1348581"/>
                  </a:lnTo>
                  <a:lnTo>
                    <a:pt x="1546596" y="1385617"/>
                  </a:lnTo>
                  <a:lnTo>
                    <a:pt x="1517869" y="1421136"/>
                  </a:lnTo>
                  <a:lnTo>
                    <a:pt x="1487335" y="1455066"/>
                  </a:lnTo>
                  <a:lnTo>
                    <a:pt x="1455066" y="1487335"/>
                  </a:lnTo>
                  <a:lnTo>
                    <a:pt x="1421136" y="1517869"/>
                  </a:lnTo>
                  <a:lnTo>
                    <a:pt x="1385617" y="1546596"/>
                  </a:lnTo>
                  <a:lnTo>
                    <a:pt x="1348581" y="1573443"/>
                  </a:lnTo>
                  <a:lnTo>
                    <a:pt x="1310103" y="1598337"/>
                  </a:lnTo>
                  <a:lnTo>
                    <a:pt x="1270253" y="1621205"/>
                  </a:lnTo>
                  <a:lnTo>
                    <a:pt x="1229106" y="1641976"/>
                  </a:lnTo>
                  <a:lnTo>
                    <a:pt x="1186733" y="1660575"/>
                  </a:lnTo>
                  <a:lnTo>
                    <a:pt x="1143208" y="1676930"/>
                  </a:lnTo>
                  <a:lnTo>
                    <a:pt x="1098604" y="1690969"/>
                  </a:lnTo>
                  <a:lnTo>
                    <a:pt x="1052992" y="1702618"/>
                  </a:lnTo>
                  <a:lnTo>
                    <a:pt x="1006447" y="1711806"/>
                  </a:lnTo>
                  <a:lnTo>
                    <a:pt x="959040" y="1718458"/>
                  </a:lnTo>
                  <a:lnTo>
                    <a:pt x="910845" y="1722503"/>
                  </a:lnTo>
                  <a:lnTo>
                    <a:pt x="861934" y="1723868"/>
                  </a:lnTo>
                  <a:lnTo>
                    <a:pt x="813022" y="1722503"/>
                  </a:lnTo>
                  <a:lnTo>
                    <a:pt x="764827" y="1718458"/>
                  </a:lnTo>
                  <a:lnTo>
                    <a:pt x="717420" y="1711806"/>
                  </a:lnTo>
                  <a:lnTo>
                    <a:pt x="670875" y="1702618"/>
                  </a:lnTo>
                  <a:lnTo>
                    <a:pt x="625263" y="1690969"/>
                  </a:lnTo>
                  <a:lnTo>
                    <a:pt x="580659" y="1676930"/>
                  </a:lnTo>
                  <a:lnTo>
                    <a:pt x="537134" y="1660575"/>
                  </a:lnTo>
                  <a:lnTo>
                    <a:pt x="494761" y="1641976"/>
                  </a:lnTo>
                  <a:lnTo>
                    <a:pt x="453614" y="1621205"/>
                  </a:lnTo>
                  <a:lnTo>
                    <a:pt x="413764" y="1598337"/>
                  </a:lnTo>
                  <a:lnTo>
                    <a:pt x="375286" y="1573443"/>
                  </a:lnTo>
                  <a:lnTo>
                    <a:pt x="338250" y="1546596"/>
                  </a:lnTo>
                  <a:lnTo>
                    <a:pt x="302731" y="1517869"/>
                  </a:lnTo>
                  <a:lnTo>
                    <a:pt x="268801" y="1487335"/>
                  </a:lnTo>
                  <a:lnTo>
                    <a:pt x="236532" y="1455066"/>
                  </a:lnTo>
                  <a:lnTo>
                    <a:pt x="205998" y="1421136"/>
                  </a:lnTo>
                  <a:lnTo>
                    <a:pt x="177271" y="1385617"/>
                  </a:lnTo>
                  <a:lnTo>
                    <a:pt x="150424" y="1348581"/>
                  </a:lnTo>
                  <a:lnTo>
                    <a:pt x="125530" y="1310103"/>
                  </a:lnTo>
                  <a:lnTo>
                    <a:pt x="102662" y="1270253"/>
                  </a:lnTo>
                  <a:lnTo>
                    <a:pt x="81891" y="1229106"/>
                  </a:lnTo>
                  <a:lnTo>
                    <a:pt x="63292" y="1186733"/>
                  </a:lnTo>
                  <a:lnTo>
                    <a:pt x="46937" y="1143208"/>
                  </a:lnTo>
                  <a:lnTo>
                    <a:pt x="32898" y="1098604"/>
                  </a:lnTo>
                  <a:lnTo>
                    <a:pt x="21249" y="1052992"/>
                  </a:lnTo>
                  <a:lnTo>
                    <a:pt x="12061" y="1006447"/>
                  </a:lnTo>
                  <a:lnTo>
                    <a:pt x="5409" y="959040"/>
                  </a:lnTo>
                  <a:lnTo>
                    <a:pt x="1364" y="910845"/>
                  </a:lnTo>
                  <a:lnTo>
                    <a:pt x="0" y="86193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92595" y="2532379"/>
            <a:ext cx="114744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73685">
              <a:lnSpc>
                <a:spcPct val="100800"/>
              </a:lnSpc>
              <a:spcBef>
                <a:spcPts val="75"/>
              </a:spcBef>
            </a:pPr>
            <a:r>
              <a:rPr sz="2400" b="1" spc="-275" dirty="0">
                <a:solidFill>
                  <a:srgbClr val="FFFFFF"/>
                </a:solidFill>
                <a:latin typeface="Tahoma"/>
                <a:cs typeface="Tahoma"/>
              </a:rPr>
              <a:t>Raw </a:t>
            </a:r>
            <a:r>
              <a:rPr sz="2400" b="1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400" b="1" spc="-1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00" b="1" spc="-1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-1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27829" y="2747771"/>
            <a:ext cx="1197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5" dirty="0">
                <a:solidFill>
                  <a:srgbClr val="FFFFFF"/>
                </a:solidFill>
                <a:latin typeface="Tahoma"/>
                <a:cs typeface="Tahoma"/>
              </a:rPr>
              <a:t>Prediction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88026" y="2076273"/>
            <a:ext cx="1743075" cy="1743075"/>
            <a:chOff x="5388026" y="2076273"/>
            <a:chExt cx="1743075" cy="1743075"/>
          </a:xfrm>
        </p:grpSpPr>
        <p:sp>
          <p:nvSpPr>
            <p:cNvPr id="14" name="object 14"/>
            <p:cNvSpPr/>
            <p:nvPr/>
          </p:nvSpPr>
          <p:spPr>
            <a:xfrm>
              <a:off x="5397551" y="2085798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861933" y="0"/>
                  </a:moveTo>
                  <a:lnTo>
                    <a:pt x="813022" y="1364"/>
                  </a:lnTo>
                  <a:lnTo>
                    <a:pt x="764827" y="5409"/>
                  </a:lnTo>
                  <a:lnTo>
                    <a:pt x="717420" y="12061"/>
                  </a:lnTo>
                  <a:lnTo>
                    <a:pt x="670875" y="21249"/>
                  </a:lnTo>
                  <a:lnTo>
                    <a:pt x="625263" y="32898"/>
                  </a:lnTo>
                  <a:lnTo>
                    <a:pt x="580659" y="46937"/>
                  </a:lnTo>
                  <a:lnTo>
                    <a:pt x="537134" y="63292"/>
                  </a:lnTo>
                  <a:lnTo>
                    <a:pt x="494761" y="81891"/>
                  </a:lnTo>
                  <a:lnTo>
                    <a:pt x="453614" y="102662"/>
                  </a:lnTo>
                  <a:lnTo>
                    <a:pt x="413764" y="125530"/>
                  </a:lnTo>
                  <a:lnTo>
                    <a:pt x="375286" y="150424"/>
                  </a:lnTo>
                  <a:lnTo>
                    <a:pt x="338250" y="177271"/>
                  </a:lnTo>
                  <a:lnTo>
                    <a:pt x="302731" y="205998"/>
                  </a:lnTo>
                  <a:lnTo>
                    <a:pt x="268801" y="236532"/>
                  </a:lnTo>
                  <a:lnTo>
                    <a:pt x="236532" y="268801"/>
                  </a:lnTo>
                  <a:lnTo>
                    <a:pt x="205998" y="302731"/>
                  </a:lnTo>
                  <a:lnTo>
                    <a:pt x="177271" y="338250"/>
                  </a:lnTo>
                  <a:lnTo>
                    <a:pt x="150424" y="375286"/>
                  </a:lnTo>
                  <a:lnTo>
                    <a:pt x="125530" y="413765"/>
                  </a:lnTo>
                  <a:lnTo>
                    <a:pt x="102662" y="453614"/>
                  </a:lnTo>
                  <a:lnTo>
                    <a:pt x="81891" y="494762"/>
                  </a:lnTo>
                  <a:lnTo>
                    <a:pt x="63292" y="537134"/>
                  </a:lnTo>
                  <a:lnTo>
                    <a:pt x="46937" y="580659"/>
                  </a:lnTo>
                  <a:lnTo>
                    <a:pt x="32898" y="625264"/>
                  </a:lnTo>
                  <a:lnTo>
                    <a:pt x="21249" y="670875"/>
                  </a:lnTo>
                  <a:lnTo>
                    <a:pt x="12061" y="717421"/>
                  </a:lnTo>
                  <a:lnTo>
                    <a:pt x="5409" y="764828"/>
                  </a:lnTo>
                  <a:lnTo>
                    <a:pt x="1364" y="813023"/>
                  </a:lnTo>
                  <a:lnTo>
                    <a:pt x="0" y="861935"/>
                  </a:lnTo>
                  <a:lnTo>
                    <a:pt x="1364" y="910846"/>
                  </a:lnTo>
                  <a:lnTo>
                    <a:pt x="5409" y="959041"/>
                  </a:lnTo>
                  <a:lnTo>
                    <a:pt x="12061" y="1006448"/>
                  </a:lnTo>
                  <a:lnTo>
                    <a:pt x="21249" y="1052993"/>
                  </a:lnTo>
                  <a:lnTo>
                    <a:pt x="32898" y="1098605"/>
                  </a:lnTo>
                  <a:lnTo>
                    <a:pt x="46937" y="1143209"/>
                  </a:lnTo>
                  <a:lnTo>
                    <a:pt x="63292" y="1186734"/>
                  </a:lnTo>
                  <a:lnTo>
                    <a:pt x="81891" y="1229107"/>
                  </a:lnTo>
                  <a:lnTo>
                    <a:pt x="102662" y="1270254"/>
                  </a:lnTo>
                  <a:lnTo>
                    <a:pt x="125530" y="1310103"/>
                  </a:lnTo>
                  <a:lnTo>
                    <a:pt x="150424" y="1348582"/>
                  </a:lnTo>
                  <a:lnTo>
                    <a:pt x="177271" y="1385618"/>
                  </a:lnTo>
                  <a:lnTo>
                    <a:pt x="205998" y="1421137"/>
                  </a:lnTo>
                  <a:lnTo>
                    <a:pt x="236532" y="1455067"/>
                  </a:lnTo>
                  <a:lnTo>
                    <a:pt x="268801" y="1487336"/>
                  </a:lnTo>
                  <a:lnTo>
                    <a:pt x="302731" y="1517870"/>
                  </a:lnTo>
                  <a:lnTo>
                    <a:pt x="338250" y="1546597"/>
                  </a:lnTo>
                  <a:lnTo>
                    <a:pt x="375286" y="1573443"/>
                  </a:lnTo>
                  <a:lnTo>
                    <a:pt x="413764" y="1598338"/>
                  </a:lnTo>
                  <a:lnTo>
                    <a:pt x="453614" y="1621206"/>
                  </a:lnTo>
                  <a:lnTo>
                    <a:pt x="494761" y="1641976"/>
                  </a:lnTo>
                  <a:lnTo>
                    <a:pt x="537134" y="1660576"/>
                  </a:lnTo>
                  <a:lnTo>
                    <a:pt x="580659" y="1676931"/>
                  </a:lnTo>
                  <a:lnTo>
                    <a:pt x="625263" y="1690970"/>
                  </a:lnTo>
                  <a:lnTo>
                    <a:pt x="670875" y="1702619"/>
                  </a:lnTo>
                  <a:lnTo>
                    <a:pt x="717420" y="1711807"/>
                  </a:lnTo>
                  <a:lnTo>
                    <a:pt x="764827" y="1718459"/>
                  </a:lnTo>
                  <a:lnTo>
                    <a:pt x="813022" y="1722504"/>
                  </a:lnTo>
                  <a:lnTo>
                    <a:pt x="861933" y="1723868"/>
                  </a:lnTo>
                  <a:lnTo>
                    <a:pt x="910844" y="1722504"/>
                  </a:lnTo>
                  <a:lnTo>
                    <a:pt x="959040" y="1718459"/>
                  </a:lnTo>
                  <a:lnTo>
                    <a:pt x="1006447" y="1711807"/>
                  </a:lnTo>
                  <a:lnTo>
                    <a:pt x="1052992" y="1702619"/>
                  </a:lnTo>
                  <a:lnTo>
                    <a:pt x="1098603" y="1690970"/>
                  </a:lnTo>
                  <a:lnTo>
                    <a:pt x="1143208" y="1676931"/>
                  </a:lnTo>
                  <a:lnTo>
                    <a:pt x="1186733" y="1660576"/>
                  </a:lnTo>
                  <a:lnTo>
                    <a:pt x="1229105" y="1641976"/>
                  </a:lnTo>
                  <a:lnTo>
                    <a:pt x="1270253" y="1621206"/>
                  </a:lnTo>
                  <a:lnTo>
                    <a:pt x="1310102" y="1598338"/>
                  </a:lnTo>
                  <a:lnTo>
                    <a:pt x="1348581" y="1573443"/>
                  </a:lnTo>
                  <a:lnTo>
                    <a:pt x="1385616" y="1546597"/>
                  </a:lnTo>
                  <a:lnTo>
                    <a:pt x="1421136" y="1517870"/>
                  </a:lnTo>
                  <a:lnTo>
                    <a:pt x="1455066" y="1487336"/>
                  </a:lnTo>
                  <a:lnTo>
                    <a:pt x="1487334" y="1455067"/>
                  </a:lnTo>
                  <a:lnTo>
                    <a:pt x="1517869" y="1421137"/>
                  </a:lnTo>
                  <a:lnTo>
                    <a:pt x="1546595" y="1385618"/>
                  </a:lnTo>
                  <a:lnTo>
                    <a:pt x="1573442" y="1348582"/>
                  </a:lnTo>
                  <a:lnTo>
                    <a:pt x="1598336" y="1310103"/>
                  </a:lnTo>
                  <a:lnTo>
                    <a:pt x="1621205" y="1270254"/>
                  </a:lnTo>
                  <a:lnTo>
                    <a:pt x="1641975" y="1229107"/>
                  </a:lnTo>
                  <a:lnTo>
                    <a:pt x="1660574" y="1186734"/>
                  </a:lnTo>
                  <a:lnTo>
                    <a:pt x="1676930" y="1143209"/>
                  </a:lnTo>
                  <a:lnTo>
                    <a:pt x="1690968" y="1098605"/>
                  </a:lnTo>
                  <a:lnTo>
                    <a:pt x="1702618" y="1052993"/>
                  </a:lnTo>
                  <a:lnTo>
                    <a:pt x="1711805" y="1006448"/>
                  </a:lnTo>
                  <a:lnTo>
                    <a:pt x="1718458" y="959041"/>
                  </a:lnTo>
                  <a:lnTo>
                    <a:pt x="1722503" y="910846"/>
                  </a:lnTo>
                  <a:lnTo>
                    <a:pt x="1723867" y="861935"/>
                  </a:lnTo>
                  <a:lnTo>
                    <a:pt x="1722503" y="813023"/>
                  </a:lnTo>
                  <a:lnTo>
                    <a:pt x="1718458" y="764828"/>
                  </a:lnTo>
                  <a:lnTo>
                    <a:pt x="1711805" y="717421"/>
                  </a:lnTo>
                  <a:lnTo>
                    <a:pt x="1702618" y="670875"/>
                  </a:lnTo>
                  <a:lnTo>
                    <a:pt x="1690968" y="625264"/>
                  </a:lnTo>
                  <a:lnTo>
                    <a:pt x="1676930" y="580659"/>
                  </a:lnTo>
                  <a:lnTo>
                    <a:pt x="1660574" y="537134"/>
                  </a:lnTo>
                  <a:lnTo>
                    <a:pt x="1641975" y="494762"/>
                  </a:lnTo>
                  <a:lnTo>
                    <a:pt x="1621205" y="453614"/>
                  </a:lnTo>
                  <a:lnTo>
                    <a:pt x="1598336" y="413765"/>
                  </a:lnTo>
                  <a:lnTo>
                    <a:pt x="1573442" y="375286"/>
                  </a:lnTo>
                  <a:lnTo>
                    <a:pt x="1546595" y="338250"/>
                  </a:lnTo>
                  <a:lnTo>
                    <a:pt x="1517869" y="302731"/>
                  </a:lnTo>
                  <a:lnTo>
                    <a:pt x="1487334" y="268801"/>
                  </a:lnTo>
                  <a:lnTo>
                    <a:pt x="1455066" y="236532"/>
                  </a:lnTo>
                  <a:lnTo>
                    <a:pt x="1421136" y="205998"/>
                  </a:lnTo>
                  <a:lnTo>
                    <a:pt x="1385616" y="177271"/>
                  </a:lnTo>
                  <a:lnTo>
                    <a:pt x="1348581" y="150424"/>
                  </a:lnTo>
                  <a:lnTo>
                    <a:pt x="1310102" y="125530"/>
                  </a:lnTo>
                  <a:lnTo>
                    <a:pt x="1270253" y="102662"/>
                  </a:lnTo>
                  <a:lnTo>
                    <a:pt x="1229105" y="81891"/>
                  </a:lnTo>
                  <a:lnTo>
                    <a:pt x="1186733" y="63292"/>
                  </a:lnTo>
                  <a:lnTo>
                    <a:pt x="1143208" y="46937"/>
                  </a:lnTo>
                  <a:lnTo>
                    <a:pt x="1098603" y="32898"/>
                  </a:lnTo>
                  <a:lnTo>
                    <a:pt x="1052992" y="21249"/>
                  </a:lnTo>
                  <a:lnTo>
                    <a:pt x="1006447" y="12061"/>
                  </a:lnTo>
                  <a:lnTo>
                    <a:pt x="959040" y="5409"/>
                  </a:lnTo>
                  <a:lnTo>
                    <a:pt x="910844" y="1364"/>
                  </a:lnTo>
                  <a:lnTo>
                    <a:pt x="861933" y="0"/>
                  </a:lnTo>
                  <a:close/>
                </a:path>
              </a:pathLst>
            </a:custGeom>
            <a:solidFill>
              <a:srgbClr val="28A3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97551" y="2085798"/>
              <a:ext cx="1724025" cy="1724025"/>
            </a:xfrm>
            <a:custGeom>
              <a:avLst/>
              <a:gdLst/>
              <a:ahLst/>
              <a:cxnLst/>
              <a:rect l="l" t="t" r="r" b="b"/>
              <a:pathLst>
                <a:path w="1724025" h="1724025">
                  <a:moveTo>
                    <a:pt x="0" y="861934"/>
                  </a:moveTo>
                  <a:lnTo>
                    <a:pt x="1364" y="813022"/>
                  </a:lnTo>
                  <a:lnTo>
                    <a:pt x="5409" y="764827"/>
                  </a:lnTo>
                  <a:lnTo>
                    <a:pt x="12061" y="717420"/>
                  </a:lnTo>
                  <a:lnTo>
                    <a:pt x="21249" y="670875"/>
                  </a:lnTo>
                  <a:lnTo>
                    <a:pt x="32898" y="625263"/>
                  </a:lnTo>
                  <a:lnTo>
                    <a:pt x="46937" y="580659"/>
                  </a:lnTo>
                  <a:lnTo>
                    <a:pt x="63292" y="537134"/>
                  </a:lnTo>
                  <a:lnTo>
                    <a:pt x="81891" y="494761"/>
                  </a:lnTo>
                  <a:lnTo>
                    <a:pt x="102662" y="453614"/>
                  </a:lnTo>
                  <a:lnTo>
                    <a:pt x="125530" y="413764"/>
                  </a:lnTo>
                  <a:lnTo>
                    <a:pt x="150424" y="375286"/>
                  </a:lnTo>
                  <a:lnTo>
                    <a:pt x="177271" y="338250"/>
                  </a:lnTo>
                  <a:lnTo>
                    <a:pt x="205998" y="302731"/>
                  </a:lnTo>
                  <a:lnTo>
                    <a:pt x="236532" y="268801"/>
                  </a:lnTo>
                  <a:lnTo>
                    <a:pt x="268801" y="236532"/>
                  </a:lnTo>
                  <a:lnTo>
                    <a:pt x="302731" y="205998"/>
                  </a:lnTo>
                  <a:lnTo>
                    <a:pt x="338250" y="177271"/>
                  </a:lnTo>
                  <a:lnTo>
                    <a:pt x="375286" y="150424"/>
                  </a:lnTo>
                  <a:lnTo>
                    <a:pt x="413764" y="125530"/>
                  </a:lnTo>
                  <a:lnTo>
                    <a:pt x="453614" y="102662"/>
                  </a:lnTo>
                  <a:lnTo>
                    <a:pt x="494761" y="81891"/>
                  </a:lnTo>
                  <a:lnTo>
                    <a:pt x="537134" y="63292"/>
                  </a:lnTo>
                  <a:lnTo>
                    <a:pt x="580659" y="46937"/>
                  </a:lnTo>
                  <a:lnTo>
                    <a:pt x="625263" y="32898"/>
                  </a:lnTo>
                  <a:lnTo>
                    <a:pt x="670875" y="21249"/>
                  </a:lnTo>
                  <a:lnTo>
                    <a:pt x="717420" y="12061"/>
                  </a:lnTo>
                  <a:lnTo>
                    <a:pt x="764827" y="5409"/>
                  </a:lnTo>
                  <a:lnTo>
                    <a:pt x="813022" y="1364"/>
                  </a:lnTo>
                  <a:lnTo>
                    <a:pt x="861934" y="0"/>
                  </a:lnTo>
                  <a:lnTo>
                    <a:pt x="910845" y="1364"/>
                  </a:lnTo>
                  <a:lnTo>
                    <a:pt x="959040" y="5409"/>
                  </a:lnTo>
                  <a:lnTo>
                    <a:pt x="1006447" y="12061"/>
                  </a:lnTo>
                  <a:lnTo>
                    <a:pt x="1052992" y="21249"/>
                  </a:lnTo>
                  <a:lnTo>
                    <a:pt x="1098604" y="32898"/>
                  </a:lnTo>
                  <a:lnTo>
                    <a:pt x="1143208" y="46937"/>
                  </a:lnTo>
                  <a:lnTo>
                    <a:pt x="1186733" y="63292"/>
                  </a:lnTo>
                  <a:lnTo>
                    <a:pt x="1229106" y="81891"/>
                  </a:lnTo>
                  <a:lnTo>
                    <a:pt x="1270253" y="102662"/>
                  </a:lnTo>
                  <a:lnTo>
                    <a:pt x="1310103" y="125530"/>
                  </a:lnTo>
                  <a:lnTo>
                    <a:pt x="1348581" y="150424"/>
                  </a:lnTo>
                  <a:lnTo>
                    <a:pt x="1385617" y="177271"/>
                  </a:lnTo>
                  <a:lnTo>
                    <a:pt x="1421136" y="205998"/>
                  </a:lnTo>
                  <a:lnTo>
                    <a:pt x="1455066" y="236532"/>
                  </a:lnTo>
                  <a:lnTo>
                    <a:pt x="1487335" y="268801"/>
                  </a:lnTo>
                  <a:lnTo>
                    <a:pt x="1517869" y="302731"/>
                  </a:lnTo>
                  <a:lnTo>
                    <a:pt x="1546596" y="338250"/>
                  </a:lnTo>
                  <a:lnTo>
                    <a:pt x="1573443" y="375286"/>
                  </a:lnTo>
                  <a:lnTo>
                    <a:pt x="1598337" y="413764"/>
                  </a:lnTo>
                  <a:lnTo>
                    <a:pt x="1621205" y="453614"/>
                  </a:lnTo>
                  <a:lnTo>
                    <a:pt x="1641976" y="494761"/>
                  </a:lnTo>
                  <a:lnTo>
                    <a:pt x="1660575" y="537134"/>
                  </a:lnTo>
                  <a:lnTo>
                    <a:pt x="1676930" y="580659"/>
                  </a:lnTo>
                  <a:lnTo>
                    <a:pt x="1690969" y="625263"/>
                  </a:lnTo>
                  <a:lnTo>
                    <a:pt x="1702618" y="670875"/>
                  </a:lnTo>
                  <a:lnTo>
                    <a:pt x="1711806" y="717420"/>
                  </a:lnTo>
                  <a:lnTo>
                    <a:pt x="1718458" y="764827"/>
                  </a:lnTo>
                  <a:lnTo>
                    <a:pt x="1722503" y="813022"/>
                  </a:lnTo>
                  <a:lnTo>
                    <a:pt x="1723868" y="861934"/>
                  </a:lnTo>
                  <a:lnTo>
                    <a:pt x="1722503" y="910845"/>
                  </a:lnTo>
                  <a:lnTo>
                    <a:pt x="1718458" y="959040"/>
                  </a:lnTo>
                  <a:lnTo>
                    <a:pt x="1711806" y="1006447"/>
                  </a:lnTo>
                  <a:lnTo>
                    <a:pt x="1702618" y="1052992"/>
                  </a:lnTo>
                  <a:lnTo>
                    <a:pt x="1690969" y="1098604"/>
                  </a:lnTo>
                  <a:lnTo>
                    <a:pt x="1676930" y="1143208"/>
                  </a:lnTo>
                  <a:lnTo>
                    <a:pt x="1660575" y="1186733"/>
                  </a:lnTo>
                  <a:lnTo>
                    <a:pt x="1641976" y="1229106"/>
                  </a:lnTo>
                  <a:lnTo>
                    <a:pt x="1621205" y="1270253"/>
                  </a:lnTo>
                  <a:lnTo>
                    <a:pt x="1598337" y="1310103"/>
                  </a:lnTo>
                  <a:lnTo>
                    <a:pt x="1573443" y="1348581"/>
                  </a:lnTo>
                  <a:lnTo>
                    <a:pt x="1546596" y="1385617"/>
                  </a:lnTo>
                  <a:lnTo>
                    <a:pt x="1517869" y="1421136"/>
                  </a:lnTo>
                  <a:lnTo>
                    <a:pt x="1487335" y="1455066"/>
                  </a:lnTo>
                  <a:lnTo>
                    <a:pt x="1455066" y="1487335"/>
                  </a:lnTo>
                  <a:lnTo>
                    <a:pt x="1421136" y="1517869"/>
                  </a:lnTo>
                  <a:lnTo>
                    <a:pt x="1385617" y="1546596"/>
                  </a:lnTo>
                  <a:lnTo>
                    <a:pt x="1348581" y="1573443"/>
                  </a:lnTo>
                  <a:lnTo>
                    <a:pt x="1310103" y="1598337"/>
                  </a:lnTo>
                  <a:lnTo>
                    <a:pt x="1270253" y="1621205"/>
                  </a:lnTo>
                  <a:lnTo>
                    <a:pt x="1229106" y="1641976"/>
                  </a:lnTo>
                  <a:lnTo>
                    <a:pt x="1186733" y="1660575"/>
                  </a:lnTo>
                  <a:lnTo>
                    <a:pt x="1143208" y="1676930"/>
                  </a:lnTo>
                  <a:lnTo>
                    <a:pt x="1098604" y="1690969"/>
                  </a:lnTo>
                  <a:lnTo>
                    <a:pt x="1052992" y="1702618"/>
                  </a:lnTo>
                  <a:lnTo>
                    <a:pt x="1006447" y="1711806"/>
                  </a:lnTo>
                  <a:lnTo>
                    <a:pt x="959040" y="1718458"/>
                  </a:lnTo>
                  <a:lnTo>
                    <a:pt x="910845" y="1722503"/>
                  </a:lnTo>
                  <a:lnTo>
                    <a:pt x="861934" y="1723868"/>
                  </a:lnTo>
                  <a:lnTo>
                    <a:pt x="813022" y="1722503"/>
                  </a:lnTo>
                  <a:lnTo>
                    <a:pt x="764827" y="1718458"/>
                  </a:lnTo>
                  <a:lnTo>
                    <a:pt x="717420" y="1711806"/>
                  </a:lnTo>
                  <a:lnTo>
                    <a:pt x="670875" y="1702618"/>
                  </a:lnTo>
                  <a:lnTo>
                    <a:pt x="625263" y="1690969"/>
                  </a:lnTo>
                  <a:lnTo>
                    <a:pt x="580659" y="1676930"/>
                  </a:lnTo>
                  <a:lnTo>
                    <a:pt x="537134" y="1660575"/>
                  </a:lnTo>
                  <a:lnTo>
                    <a:pt x="494761" y="1641976"/>
                  </a:lnTo>
                  <a:lnTo>
                    <a:pt x="453614" y="1621205"/>
                  </a:lnTo>
                  <a:lnTo>
                    <a:pt x="413764" y="1598337"/>
                  </a:lnTo>
                  <a:lnTo>
                    <a:pt x="375286" y="1573443"/>
                  </a:lnTo>
                  <a:lnTo>
                    <a:pt x="338250" y="1546596"/>
                  </a:lnTo>
                  <a:lnTo>
                    <a:pt x="302731" y="1517869"/>
                  </a:lnTo>
                  <a:lnTo>
                    <a:pt x="268801" y="1487335"/>
                  </a:lnTo>
                  <a:lnTo>
                    <a:pt x="236532" y="1455066"/>
                  </a:lnTo>
                  <a:lnTo>
                    <a:pt x="205998" y="1421136"/>
                  </a:lnTo>
                  <a:lnTo>
                    <a:pt x="177271" y="1385617"/>
                  </a:lnTo>
                  <a:lnTo>
                    <a:pt x="150424" y="1348581"/>
                  </a:lnTo>
                  <a:lnTo>
                    <a:pt x="125530" y="1310103"/>
                  </a:lnTo>
                  <a:lnTo>
                    <a:pt x="102662" y="1270253"/>
                  </a:lnTo>
                  <a:lnTo>
                    <a:pt x="81891" y="1229106"/>
                  </a:lnTo>
                  <a:lnTo>
                    <a:pt x="63292" y="1186733"/>
                  </a:lnTo>
                  <a:lnTo>
                    <a:pt x="46937" y="1143208"/>
                  </a:lnTo>
                  <a:lnTo>
                    <a:pt x="32898" y="1098604"/>
                  </a:lnTo>
                  <a:lnTo>
                    <a:pt x="21249" y="1052992"/>
                  </a:lnTo>
                  <a:lnTo>
                    <a:pt x="12061" y="1006447"/>
                  </a:lnTo>
                  <a:lnTo>
                    <a:pt x="5409" y="959040"/>
                  </a:lnTo>
                  <a:lnTo>
                    <a:pt x="1364" y="910845"/>
                  </a:lnTo>
                  <a:lnTo>
                    <a:pt x="0" y="86193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86398" y="2532379"/>
            <a:ext cx="114744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51435">
              <a:lnSpc>
                <a:spcPct val="100800"/>
              </a:lnSpc>
              <a:spcBef>
                <a:spcPts val="75"/>
              </a:spcBef>
            </a:pPr>
            <a:r>
              <a:rPr sz="2400" b="1" spc="-105" dirty="0">
                <a:solidFill>
                  <a:srgbClr val="FFFFFF"/>
                </a:solidFill>
                <a:latin typeface="Tahoma"/>
                <a:cs typeface="Tahoma"/>
              </a:rPr>
              <a:t>”Good” </a:t>
            </a:r>
            <a:r>
              <a:rPr sz="2400" b="1" spc="-6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400" b="1" spc="-1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00" b="1" spc="-1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-1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01679" y="1254399"/>
            <a:ext cx="2779395" cy="3387090"/>
            <a:chOff x="4601679" y="1254399"/>
            <a:chExt cx="2779395" cy="338709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0620" y="2890583"/>
              <a:ext cx="186931" cy="1143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121419" y="2890583"/>
              <a:ext cx="259715" cy="114300"/>
            </a:xfrm>
            <a:custGeom>
              <a:avLst/>
              <a:gdLst/>
              <a:ahLst/>
              <a:cxnLst/>
              <a:rect l="l" t="t" r="r" b="b"/>
              <a:pathLst>
                <a:path w="259715" h="114300">
                  <a:moveTo>
                    <a:pt x="144834" y="0"/>
                  </a:moveTo>
                  <a:lnTo>
                    <a:pt x="144833" y="114300"/>
                  </a:lnTo>
                  <a:lnTo>
                    <a:pt x="221034" y="76200"/>
                  </a:lnTo>
                  <a:lnTo>
                    <a:pt x="163884" y="76200"/>
                  </a:lnTo>
                  <a:lnTo>
                    <a:pt x="163884" y="38100"/>
                  </a:lnTo>
                  <a:lnTo>
                    <a:pt x="221034" y="38100"/>
                  </a:lnTo>
                  <a:lnTo>
                    <a:pt x="144834" y="0"/>
                  </a:lnTo>
                  <a:close/>
                </a:path>
                <a:path w="259715" h="114300">
                  <a:moveTo>
                    <a:pt x="14483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44833" y="76200"/>
                  </a:lnTo>
                  <a:lnTo>
                    <a:pt x="144834" y="38100"/>
                  </a:lnTo>
                  <a:close/>
                </a:path>
                <a:path w="259715" h="114300">
                  <a:moveTo>
                    <a:pt x="221034" y="38100"/>
                  </a:moveTo>
                  <a:lnTo>
                    <a:pt x="163884" y="38100"/>
                  </a:lnTo>
                  <a:lnTo>
                    <a:pt x="163884" y="76200"/>
                  </a:lnTo>
                  <a:lnTo>
                    <a:pt x="221034" y="76200"/>
                  </a:lnTo>
                  <a:lnTo>
                    <a:pt x="259134" y="57150"/>
                  </a:lnTo>
                  <a:lnTo>
                    <a:pt x="22103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1679" y="2890583"/>
              <a:ext cx="186931" cy="1143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782908" y="1254399"/>
              <a:ext cx="433705" cy="3387090"/>
            </a:xfrm>
            <a:custGeom>
              <a:avLst/>
              <a:gdLst/>
              <a:ahLst/>
              <a:cxnLst/>
              <a:rect l="l" t="t" r="r" b="b"/>
              <a:pathLst>
                <a:path w="433704" h="3387090">
                  <a:moveTo>
                    <a:pt x="433185" y="0"/>
                  </a:moveTo>
                  <a:lnTo>
                    <a:pt x="0" y="0"/>
                  </a:lnTo>
                  <a:lnTo>
                    <a:pt x="0" y="3386667"/>
                  </a:lnTo>
                  <a:lnTo>
                    <a:pt x="433185" y="3386667"/>
                  </a:lnTo>
                  <a:lnTo>
                    <a:pt x="433185" y="0"/>
                  </a:lnTo>
                  <a:close/>
                </a:path>
              </a:pathLst>
            </a:custGeom>
            <a:solidFill>
              <a:srgbClr val="F3CCCA"/>
            </a:solidFill>
            <a:ln w="285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3045398" y="2890583"/>
            <a:ext cx="416559" cy="114300"/>
          </a:xfrm>
          <a:custGeom>
            <a:avLst/>
            <a:gdLst/>
            <a:ahLst/>
            <a:cxnLst/>
            <a:rect l="l" t="t" r="r" b="b"/>
            <a:pathLst>
              <a:path w="416560" h="114300">
                <a:moveTo>
                  <a:pt x="301777" y="0"/>
                </a:moveTo>
                <a:lnTo>
                  <a:pt x="301777" y="114300"/>
                </a:lnTo>
                <a:lnTo>
                  <a:pt x="377977" y="76200"/>
                </a:lnTo>
                <a:lnTo>
                  <a:pt x="320827" y="76200"/>
                </a:lnTo>
                <a:lnTo>
                  <a:pt x="320827" y="38100"/>
                </a:lnTo>
                <a:lnTo>
                  <a:pt x="377977" y="38100"/>
                </a:lnTo>
                <a:lnTo>
                  <a:pt x="301777" y="0"/>
                </a:lnTo>
                <a:close/>
              </a:path>
              <a:path w="416560" h="114300">
                <a:moveTo>
                  <a:pt x="301777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01777" y="76200"/>
                </a:lnTo>
                <a:lnTo>
                  <a:pt x="301777" y="38100"/>
                </a:lnTo>
                <a:close/>
              </a:path>
              <a:path w="416560" h="114300">
                <a:moveTo>
                  <a:pt x="377977" y="38100"/>
                </a:moveTo>
                <a:lnTo>
                  <a:pt x="320827" y="38100"/>
                </a:lnTo>
                <a:lnTo>
                  <a:pt x="320827" y="76200"/>
                </a:lnTo>
                <a:lnTo>
                  <a:pt x="377977" y="76200"/>
                </a:lnTo>
                <a:lnTo>
                  <a:pt x="416077" y="57150"/>
                </a:lnTo>
                <a:lnTo>
                  <a:pt x="377977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65985" y="2414056"/>
            <a:ext cx="246221" cy="1272119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Trebuchet MS"/>
                <a:cs typeface="Trebuchet MS"/>
              </a:rPr>
              <a:t>Nonl</a:t>
            </a:r>
            <a:r>
              <a:rPr sz="1600" dirty="0">
                <a:latin typeface="Trebuchet MS"/>
                <a:cs typeface="Trebuchet MS"/>
              </a:rPr>
              <a:t>i</a:t>
            </a:r>
            <a:r>
              <a:rPr sz="1600" spc="-5" dirty="0">
                <a:latin typeface="Trebuchet MS"/>
                <a:cs typeface="Trebuchet MS"/>
              </a:rPr>
              <a:t>ne</a:t>
            </a:r>
            <a:r>
              <a:rPr sz="1600" dirty="0">
                <a:latin typeface="Trebuchet MS"/>
                <a:cs typeface="Trebuchet MS"/>
              </a:rPr>
              <a:t>ari</a:t>
            </a:r>
            <a:r>
              <a:rPr sz="1600" spc="-5" dirty="0">
                <a:latin typeface="Trebuchet MS"/>
                <a:cs typeface="Trebuchet MS"/>
              </a:rPr>
              <a:t>t</a:t>
            </a:r>
            <a:r>
              <a:rPr sz="1600" dirty="0">
                <a:latin typeface="Trebuchet MS"/>
                <a:cs typeface="Trebuchet MS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30"/>
              <p:cNvSpPr txBox="1"/>
              <p:nvPr/>
            </p:nvSpPr>
            <p:spPr>
              <a:xfrm>
                <a:off x="763481" y="5553590"/>
                <a:ext cx="648779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it-IT"/>
                </a:defPPr>
              </a:lstStyle>
              <a:p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GB" dirty="0"/>
                  <a:t> some </a:t>
                </a:r>
                <a:r>
                  <a:rPr lang="en-GB" b="1" dirty="0">
                    <a:solidFill>
                      <a:srgbClr val="C00000"/>
                    </a:solidFill>
                  </a:rPr>
                  <a:t>nonlinear</a:t>
                </a:r>
                <a:r>
                  <a:rPr lang="en-GB" dirty="0"/>
                  <a:t> scalar function (applied elementwise)</a:t>
                </a:r>
                <a:endParaRPr dirty="0"/>
              </a:p>
            </p:txBody>
          </p:sp>
        </mc:Choice>
        <mc:Fallback xmlns="">
          <p:sp>
            <p:nvSpPr>
              <p:cNvPr id="30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81" y="5553590"/>
                <a:ext cx="6487795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32"/>
              <p:cNvSpPr txBox="1"/>
              <p:nvPr/>
            </p:nvSpPr>
            <p:spPr>
              <a:xfrm>
                <a:off x="4782908" y="1254399"/>
                <a:ext cx="433705" cy="586699"/>
              </a:xfrm>
              <a:prstGeom prst="rect">
                <a:avLst/>
              </a:prstGeom>
              <a:ln w="25400">
                <a:solidFill>
                  <a:srgbClr val="000000"/>
                </a:solidFill>
              </a:ln>
            </p:spPr>
            <p:txBody>
              <a:bodyPr vert="horz" wrap="square" lIns="0" tIns="1905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5"/>
                  </a:spcBef>
                </a:pPr>
                <a:endParaRPr sz="2000" dirty="0">
                  <a:latin typeface="Times New Roman"/>
                  <a:cs typeface="Times New Roman"/>
                </a:endParaRPr>
              </a:p>
              <a:p>
                <a:pPr marL="19685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cs typeface="Cambria Math"/>
                        </a:rPr>
                        <m:t>𝑎</m:t>
                      </m:r>
                      <m:r>
                        <a:rPr lang="it-IT" i="1">
                          <a:latin typeface="Cambria Math" panose="02040503050406030204" pitchFamily="18" charset="0"/>
                          <a:cs typeface="Cambria Math"/>
                        </a:rPr>
                        <m:t>(∙)</m:t>
                      </m:r>
                    </m:oMath>
                  </m:oMathPara>
                </a14:m>
                <a:endParaRPr sz="18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2" name="object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908" y="1254399"/>
                <a:ext cx="433705" cy="586699"/>
              </a:xfrm>
              <a:prstGeom prst="rect">
                <a:avLst/>
              </a:prstGeom>
              <a:blipFill>
                <a:blip r:embed="rId4"/>
                <a:stretch>
                  <a:fillRect l="-5405" r="-16216" b="-14286"/>
                </a:stretch>
              </a:blipFill>
              <a:ln w="254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bject 19">
            <a:extLst>
              <a:ext uri="{FF2B5EF4-FFF2-40B4-BE49-F238E27FC236}">
                <a16:creationId xmlns:a16="http://schemas.microsoft.com/office/drawing/2014/main" id="{D361514B-99AB-E94C-8835-8AF2FE0F408B}"/>
              </a:ext>
            </a:extLst>
          </p:cNvPr>
          <p:cNvSpPr txBox="1"/>
          <p:nvPr/>
        </p:nvSpPr>
        <p:spPr>
          <a:xfrm>
            <a:off x="3456780" y="1254400"/>
            <a:ext cx="1093501" cy="3387090"/>
          </a:xfrm>
          <a:prstGeom prst="rect">
            <a:avLst/>
          </a:prstGeom>
          <a:solidFill>
            <a:srgbClr val="BBDFFF"/>
          </a:solidFill>
          <a:ln w="25400">
            <a:solidFill>
              <a:srgbClr val="000000"/>
            </a:solidFill>
          </a:ln>
        </p:spPr>
        <p:txBody>
          <a:bodyPr vert="horz" wrap="square" lIns="0" tIns="221615" rIns="0" bIns="0" rtlCol="0" anchor="ctr">
            <a:noAutofit/>
          </a:bodyPr>
          <a:lstStyle/>
          <a:p>
            <a:pPr marL="200025" marR="192405" indent="635" algn="ctr">
              <a:lnSpc>
                <a:spcPts val="3290"/>
              </a:lnSpc>
            </a:pPr>
            <a:r>
              <a:rPr sz="2000" spc="-110" dirty="0">
                <a:latin typeface="Trebuchet MS"/>
                <a:cs typeface="Trebuchet MS"/>
              </a:rPr>
              <a:t>Linear </a:t>
            </a:r>
            <a:r>
              <a:rPr sz="2000" spc="-830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m</a:t>
            </a:r>
            <a:r>
              <a:rPr sz="2000" spc="10" dirty="0">
                <a:latin typeface="Trebuchet MS"/>
                <a:cs typeface="Trebuchet MS"/>
              </a:rPr>
              <a:t>od</a:t>
            </a:r>
            <a:r>
              <a:rPr sz="2000" spc="-130" dirty="0">
                <a:latin typeface="Trebuchet MS"/>
                <a:cs typeface="Trebuchet MS"/>
              </a:rPr>
              <a:t>e</a:t>
            </a:r>
            <a:r>
              <a:rPr sz="2000" spc="-165" dirty="0">
                <a:latin typeface="Trebuchet MS"/>
                <a:cs typeface="Trebuchet MS"/>
              </a:rPr>
              <a:t>l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9C847E2A-03CD-9140-9E40-7430F31FDD3B}"/>
              </a:ext>
            </a:extLst>
          </p:cNvPr>
          <p:cNvSpPr txBox="1"/>
          <p:nvPr/>
        </p:nvSpPr>
        <p:spPr>
          <a:xfrm>
            <a:off x="7393216" y="1254188"/>
            <a:ext cx="1355090" cy="3387090"/>
          </a:xfrm>
          <a:prstGeom prst="rect">
            <a:avLst/>
          </a:prstGeom>
          <a:solidFill>
            <a:srgbClr val="BBDFFF"/>
          </a:solidFill>
          <a:ln w="25400">
            <a:solidFill>
              <a:srgbClr val="000000"/>
            </a:solidFill>
          </a:ln>
        </p:spPr>
        <p:txBody>
          <a:bodyPr vert="horz" wrap="square" lIns="0" tIns="221615" rIns="0" bIns="0" rtlCol="0" anchor="ctr">
            <a:noAutofit/>
          </a:bodyPr>
          <a:lstStyle/>
          <a:p>
            <a:pPr marL="200025" marR="192405" indent="635" algn="ctr">
              <a:lnSpc>
                <a:spcPts val="3290"/>
              </a:lnSpc>
            </a:pPr>
            <a:r>
              <a:rPr sz="2800" spc="-110" dirty="0">
                <a:latin typeface="Trebuchet MS"/>
                <a:cs typeface="Trebuchet MS"/>
              </a:rPr>
              <a:t>Linear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m</a:t>
            </a:r>
            <a:r>
              <a:rPr sz="2800" spc="10" dirty="0">
                <a:latin typeface="Trebuchet MS"/>
                <a:cs typeface="Trebuchet MS"/>
              </a:rPr>
              <a:t>od</a:t>
            </a:r>
            <a:r>
              <a:rPr sz="2800" spc="-130" dirty="0">
                <a:latin typeface="Trebuchet MS"/>
                <a:cs typeface="Trebuchet MS"/>
              </a:rPr>
              <a:t>e</a:t>
            </a:r>
            <a:r>
              <a:rPr sz="2800" spc="-165" dirty="0">
                <a:latin typeface="Trebuchet MS"/>
                <a:cs typeface="Trebuchet MS"/>
              </a:rPr>
              <a:t>l</a:t>
            </a:r>
            <a:endParaRPr sz="28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A081993-503A-D242-8291-110739D8CCA7}"/>
                  </a:ext>
                </a:extLst>
              </p:cNvPr>
              <p:cNvSpPr txBox="1"/>
              <p:nvPr/>
            </p:nvSpPr>
            <p:spPr>
              <a:xfrm>
                <a:off x="2088077" y="4987517"/>
                <a:ext cx="85373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</m:t>
                      </m:r>
                      <m:r>
                        <a:rPr lang="it-IT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𝐝</m:t>
                      </m:r>
                      <m:r>
                        <a:rPr lang="it-IT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  <m:r>
                            <a:rPr lang="it-IT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it-IT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IT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A081993-503A-D242-8291-110739D8C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077" y="4987517"/>
                <a:ext cx="8537361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87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C2C77-DD4F-A544-9BF3-0913BC24394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T" smtClean="0"/>
              <a:t>9</a:t>
            </a:fld>
            <a:endParaRPr lang="en-IT"/>
          </a:p>
        </p:txBody>
      </p:sp>
      <p:sp>
        <p:nvSpPr>
          <p:cNvPr id="4" name="Titolo 2">
            <a:extLst>
              <a:ext uri="{FF2B5EF4-FFF2-40B4-BE49-F238E27FC236}">
                <a16:creationId xmlns:a16="http://schemas.microsoft.com/office/drawing/2014/main" id="{18CE7653-01F6-8546-930C-EA29FA2A1763}"/>
              </a:ext>
            </a:extLst>
          </p:cNvPr>
          <p:cNvSpPr txBox="1">
            <a:spLocks/>
          </p:cNvSpPr>
          <p:nvPr/>
        </p:nvSpPr>
        <p:spPr>
          <a:xfrm>
            <a:off x="360827" y="147225"/>
            <a:ext cx="949150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buNone/>
              <a:defRPr sz="4400" spc="-185" baseline="0">
                <a:solidFill>
                  <a:srgbClr val="005A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called</a:t>
            </a:r>
            <a:r>
              <a:rPr lang="it-IT" dirty="0"/>
              <a:t> «</a:t>
            </a:r>
            <a:r>
              <a:rPr lang="it-IT" dirty="0" err="1"/>
              <a:t>neural</a:t>
            </a:r>
            <a:r>
              <a:rPr lang="it-IT" dirty="0"/>
              <a:t>»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9B7F5-0F60-434E-9A68-5895059EF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31" y="969417"/>
            <a:ext cx="10625137" cy="51763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960172-9DD4-CA4E-9305-D359007D3098}"/>
              </a:ext>
            </a:extLst>
          </p:cNvPr>
          <p:cNvSpPr txBox="1"/>
          <p:nvPr/>
        </p:nvSpPr>
        <p:spPr>
          <a:xfrm>
            <a:off x="7597025" y="5899545"/>
            <a:ext cx="4510615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/>
              <a:t>C</a:t>
            </a:r>
            <a:r>
              <a:rPr lang="en-IT" sz="1000" b="1" dirty="0"/>
              <a:t>redits: </a:t>
            </a:r>
            <a:r>
              <a:rPr lang="en-GB" sz="1000" b="1" dirty="0"/>
              <a:t>http://cs231n.stanford.edu/slides/2017/cs231n_2017_lecture4.pdf</a:t>
            </a:r>
            <a:endParaRPr lang="en-IT" sz="1000" b="1" dirty="0"/>
          </a:p>
        </p:txBody>
      </p:sp>
      <p:sp>
        <p:nvSpPr>
          <p:cNvPr id="7" name="object 30">
            <a:extLst>
              <a:ext uri="{FF2B5EF4-FFF2-40B4-BE49-F238E27FC236}">
                <a16:creationId xmlns:a16="http://schemas.microsoft.com/office/drawing/2014/main" id="{655C36C7-4996-C541-8B3E-1FEF98A172A8}"/>
              </a:ext>
            </a:extLst>
          </p:cNvPr>
          <p:cNvSpPr txBox="1"/>
          <p:nvPr/>
        </p:nvSpPr>
        <p:spPr>
          <a:xfrm>
            <a:off x="783431" y="4830474"/>
            <a:ext cx="6114522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it-IT"/>
            </a:defPPr>
          </a:lstStyle>
          <a:p>
            <a:r>
              <a:rPr lang="en-GB" dirty="0"/>
              <a:t>A very common and widely-used model for the behaviour of neurons is based on the combination of a </a:t>
            </a:r>
            <a:r>
              <a:rPr lang="en-GB" b="1" dirty="0">
                <a:solidFill>
                  <a:srgbClr val="C00000"/>
                </a:solidFill>
              </a:rPr>
              <a:t>linear function of several inputs</a:t>
            </a:r>
            <a:r>
              <a:rPr lang="en-GB" dirty="0"/>
              <a:t>, then passed through a </a:t>
            </a:r>
            <a:r>
              <a:rPr lang="en-GB" b="1" dirty="0">
                <a:solidFill>
                  <a:srgbClr val="C00000"/>
                </a:solidFill>
              </a:rPr>
              <a:t>non-linear</a:t>
            </a:r>
            <a:r>
              <a:rPr lang="en-GB" dirty="0"/>
              <a:t> activation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36362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di Office">
  <a:themeElements>
    <a:clrScheme name="CGna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1B3E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tx1"/>
          </a:solidFill>
        </a:ln>
      </a:spPr>
      <a:bodyPr wrap="square" rtlCol="0">
        <a:spAutoFit/>
      </a:bodyPr>
      <a:lstStyle>
        <a:defPPr algn="l">
          <a:defRPr b="1" u="sng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zione1" id="{BD2F8689-32BA-1E46-AF7B-15B5BBD55CC6}" vid="{D3F65D50-8DD5-E34C-B406-F9F3106EAC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20617</TotalTime>
  <Words>1665</Words>
  <Application>Microsoft Macintosh PowerPoint</Application>
  <PresentationFormat>Widescreen</PresentationFormat>
  <Paragraphs>292</Paragraphs>
  <Slides>31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44" baseType="lpstr">
      <vt:lpstr>Yu Gothic UI</vt:lpstr>
      <vt:lpstr>Arial</vt:lpstr>
      <vt:lpstr>Calibri</vt:lpstr>
      <vt:lpstr>Calibri Light</vt:lpstr>
      <vt:lpstr>Calluna</vt:lpstr>
      <vt:lpstr>Cambria Math</vt:lpstr>
      <vt:lpstr>Helvetica</vt:lpstr>
      <vt:lpstr>Source Sans Pro</vt:lpstr>
      <vt:lpstr>Static Bold</vt:lpstr>
      <vt:lpstr>Tahoma</vt:lpstr>
      <vt:lpstr>Times New Roman</vt:lpstr>
      <vt:lpstr>Trebuchet MS</vt:lpstr>
      <vt:lpstr>Tema di Office</vt:lpstr>
      <vt:lpstr>Presentazione standard di PowerPoint</vt:lpstr>
      <vt:lpstr>Presentazione standard di PowerPoint</vt:lpstr>
      <vt:lpstr>Linear models + feature expansion recap</vt:lpstr>
      <vt:lpstr>Linear models + feature expansion recap</vt:lpstr>
      <vt:lpstr>Idea: add another model</vt:lpstr>
      <vt:lpstr>Idea: add another model</vt:lpstr>
      <vt:lpstr>Can it be another linear model?</vt:lpstr>
      <vt:lpstr>Fix: just introduce a nonlinearity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Activation functions</vt:lpstr>
      <vt:lpstr>Presentazione standard di PowerPoint</vt:lpstr>
      <vt:lpstr>Presentazione standard di PowerPoint</vt:lpstr>
      <vt:lpstr>Deeper nets</vt:lpstr>
      <vt:lpstr>Presentazione standard di PowerPoint</vt:lpstr>
      <vt:lpstr>Presentazione standard di PowerPoint</vt:lpstr>
      <vt:lpstr>Presentazione standard di PowerPoint</vt:lpstr>
      <vt:lpstr>Training a neural network</vt:lpstr>
      <vt:lpstr>Training a neural network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Nicola Donelli [EXT-CGNAL]</dc:creator>
  <cp:lastModifiedBy>Gioia Boschi</cp:lastModifiedBy>
  <cp:revision>331</cp:revision>
  <dcterms:created xsi:type="dcterms:W3CDTF">2020-04-03T07:54:52Z</dcterms:created>
  <dcterms:modified xsi:type="dcterms:W3CDTF">2022-12-12T14:57:04Z</dcterms:modified>
</cp:coreProperties>
</file>