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12" r:id="rId3"/>
  </p:sldMasterIdLst>
  <p:notesMasterIdLst>
    <p:notesMasterId r:id="rId11"/>
  </p:notesMasterIdLst>
  <p:handoutMasterIdLst>
    <p:handoutMasterId r:id="rId12"/>
  </p:handoutMasterIdLst>
  <p:sldIdLst>
    <p:sldId id="311" r:id="rId4"/>
    <p:sldId id="363" r:id="rId5"/>
    <p:sldId id="367" r:id="rId6"/>
    <p:sldId id="365" r:id="rId7"/>
    <p:sldId id="364" r:id="rId8"/>
    <p:sldId id="366" r:id="rId9"/>
    <p:sldId id="368" r:id="rId10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FFFF00"/>
    <a:srgbClr val="124192"/>
    <a:srgbClr val="68717A"/>
    <a:srgbClr val="A8B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333" autoAdjust="0"/>
  </p:normalViewPr>
  <p:slideViewPr>
    <p:cSldViewPr snapToGrid="0">
      <p:cViewPr varScale="1">
        <p:scale>
          <a:sx n="145" d="100"/>
          <a:sy n="145" d="100"/>
        </p:scale>
        <p:origin x="60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 dirty="0"/>
              <a:t>Author/Presenter</a:t>
            </a:r>
          </a:p>
          <a:p>
            <a:pPr eaLnBrk="1" hangingPunct="1">
              <a:defRPr/>
            </a:pPr>
            <a:r>
              <a:rPr lang="en-GB" sz="1800" dirty="0"/>
              <a:t>DD-MM-YYYY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2014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Solutions</a:t>
            </a:r>
            <a:r>
              <a:rPr lang="en-US" sz="800" baseline="0" noProof="0" dirty="0">
                <a:solidFill>
                  <a:schemeClr val="bg1"/>
                </a:solidFill>
                <a:latin typeface="+mn-lt"/>
                <a:cs typeface="Arial" charset="0"/>
              </a:rPr>
              <a:t> and Networks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 2014</a:t>
            </a: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pepo.github.io/caret/index.html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381549" y="319088"/>
            <a:ext cx="8243888" cy="2252662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</a:pPr>
            <a:r>
              <a:rPr lang="en-US" sz="4400" dirty="0">
                <a:solidFill>
                  <a:schemeClr val="bg1"/>
                </a:solidFill>
                <a:ea typeface="ヒラギノ角ゴ Pro W3"/>
                <a:cs typeface="ヒラギノ角ゴ Pro W3"/>
              </a:rPr>
              <a:t>Machine Learning demystified</a:t>
            </a:r>
          </a:p>
          <a:p>
            <a:pPr marL="0" indent="0" eaLnBrk="1" hangingPunct="1">
              <a:buNone/>
            </a:pPr>
            <a:r>
              <a:rPr lang="en-US" sz="2800" dirty="0">
                <a:solidFill>
                  <a:schemeClr val="bg1"/>
                </a:solidFill>
                <a:ea typeface="ヒラギノ角ゴ Pro W3"/>
                <a:cs typeface="ヒラギノ角ゴ Pro W3"/>
              </a:rPr>
              <a:t>A classification wine case with R caret package</a:t>
            </a:r>
          </a:p>
          <a:p>
            <a:pPr eaLnBrk="1" hangingPunct="1"/>
            <a:endParaRPr lang="en-US" sz="4400" dirty="0">
              <a:solidFill>
                <a:schemeClr val="bg1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2" name="AutoShape 8" descr="Resultado de imagem para carrot vegetable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7178" name="Picture 10" descr="Resultado de imagem para carrot vege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86" y="2194327"/>
            <a:ext cx="2857500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174" name="Picture 6" descr="Resultado de imagem para vinho ver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72" y="1865926"/>
            <a:ext cx="3057157" cy="19920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Resultado de imagem para chemistry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26" y="1290557"/>
            <a:ext cx="889354" cy="94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718" y="2481130"/>
            <a:ext cx="2191866" cy="1366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1- Data Gathering </a:t>
            </a:r>
          </a:p>
        </p:txBody>
      </p:sp>
      <p:pic>
        <p:nvPicPr>
          <p:cNvPr id="1026" name="Picture 2" descr="Resultado de imagem para vinho ver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8" y="2424109"/>
            <a:ext cx="1061950" cy="9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oncurso de vinh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81" y="3124355"/>
            <a:ext cx="1772433" cy="12407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64" y="1244119"/>
            <a:ext cx="1772433" cy="12370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sco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767" y="3365739"/>
            <a:ext cx="1373928" cy="68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citric aci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63" y="1054115"/>
            <a:ext cx="1072501" cy="48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alcohol chemistr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3948">
            <a:off x="4820573" y="2087780"/>
            <a:ext cx="879618" cy="5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47251" y="550507"/>
            <a:ext cx="159375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 acidity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 acidity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citric acid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sugar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chlorides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 sulfur dioxide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sulfur dioxide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sulphates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alcohol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10839" y="2098110"/>
            <a:ext cx="518587" cy="437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2154" y="3156542"/>
            <a:ext cx="518587" cy="523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327887" y="1755043"/>
            <a:ext cx="638684" cy="13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67938" y="3764071"/>
            <a:ext cx="648529" cy="3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116229" y="2515686"/>
            <a:ext cx="636259" cy="420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350696" y="3197706"/>
            <a:ext cx="382719" cy="336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31437" y="2166334"/>
            <a:ext cx="14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+mn-lt"/>
              </a:rPr>
              <a:t>Dataframe</a:t>
            </a:r>
            <a:endParaRPr lang="en-GB" b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 rot="20483580">
            <a:off x="6888075" y="3676059"/>
            <a:ext cx="2050999" cy="646331"/>
          </a:xfrm>
          <a:prstGeom prst="rect">
            <a:avLst/>
          </a:prstGeom>
          <a:ln w="508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Inquire and collect data!</a:t>
            </a:r>
          </a:p>
        </p:txBody>
      </p:sp>
      <p:sp>
        <p:nvSpPr>
          <p:cNvPr id="37" name="TextBox 36"/>
          <p:cNvSpPr txBox="1"/>
          <p:nvPr/>
        </p:nvSpPr>
        <p:spPr>
          <a:xfrm rot="20237433">
            <a:off x="4181955" y="766907"/>
            <a:ext cx="2155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bg2"/>
                </a:solidFill>
                <a:latin typeface="+mn-lt"/>
              </a:rPr>
              <a:t>Phyisical</a:t>
            </a:r>
            <a:r>
              <a:rPr lang="en-GB" sz="1200" b="1" dirty="0">
                <a:solidFill>
                  <a:schemeClr val="bg2"/>
                </a:solidFill>
                <a:latin typeface="+mn-lt"/>
              </a:rPr>
              <a:t> Properties</a:t>
            </a:r>
          </a:p>
        </p:txBody>
      </p:sp>
      <p:sp>
        <p:nvSpPr>
          <p:cNvPr id="47" name="TextBox 46"/>
          <p:cNvSpPr txBox="1"/>
          <p:nvPr/>
        </p:nvSpPr>
        <p:spPr>
          <a:xfrm rot="180935">
            <a:off x="4469590" y="4161479"/>
            <a:ext cx="2155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2"/>
                </a:solidFill>
                <a:latin typeface="+mn-lt"/>
              </a:rPr>
              <a:t>Grade</a:t>
            </a:r>
          </a:p>
        </p:txBody>
      </p:sp>
      <p:pic>
        <p:nvPicPr>
          <p:cNvPr id="3" name="Picture 2" descr="Resultado de imagem para universidade do minh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443" y="1287286"/>
            <a:ext cx="1026379" cy="58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m relacionad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921">
            <a:off x="7276814" y="2216035"/>
            <a:ext cx="435180" cy="43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4861" y="3418094"/>
            <a:ext cx="97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ctr">
              <a:defRPr sz="12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t-PT" dirty="0"/>
              <a:t> ~ 5K</a:t>
            </a:r>
          </a:p>
        </p:txBody>
      </p:sp>
    </p:spTree>
    <p:extLst>
      <p:ext uri="{BB962C8B-B14F-4D97-AF65-F5344CB8AC3E}">
        <p14:creationId xmlns:p14="http://schemas.microsoft.com/office/powerpoint/2010/main" val="141355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A question ….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9698" y="1109844"/>
            <a:ext cx="7671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How to calculate ….</a:t>
            </a:r>
          </a:p>
          <a:p>
            <a:r>
              <a:rPr lang="en-US" sz="3600" b="1" dirty="0">
                <a:solidFill>
                  <a:srgbClr val="FF0000"/>
                </a:solidFill>
                <a:latin typeface="+mn-lt"/>
              </a:rPr>
              <a:t>Grade (quality)</a:t>
            </a:r>
          </a:p>
          <a:p>
            <a:r>
              <a:rPr lang="en-US" sz="3600" dirty="0">
                <a:latin typeface="+mn-lt"/>
              </a:rPr>
              <a:t>… based on the physical properties?</a:t>
            </a:r>
          </a:p>
        </p:txBody>
      </p:sp>
      <p:sp>
        <p:nvSpPr>
          <p:cNvPr id="10" name="TextBox 9"/>
          <p:cNvSpPr txBox="1"/>
          <p:nvPr/>
        </p:nvSpPr>
        <p:spPr>
          <a:xfrm rot="20483580">
            <a:off x="6503020" y="3494979"/>
            <a:ext cx="2050999" cy="646331"/>
          </a:xfrm>
          <a:prstGeom prst="rect">
            <a:avLst/>
          </a:prstGeom>
          <a:solidFill>
            <a:schemeClr val="lt1">
              <a:alpha val="50000"/>
            </a:schemeClr>
          </a:solidFill>
          <a:ln w="508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Apply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71543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3a – Exploratory Data Analysis with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8" y="788757"/>
            <a:ext cx="8181795" cy="34970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483580">
            <a:off x="6841027" y="3624116"/>
            <a:ext cx="2050999" cy="923330"/>
          </a:xfrm>
          <a:prstGeom prst="rect">
            <a:avLst/>
          </a:prstGeom>
          <a:solidFill>
            <a:schemeClr val="lt1">
              <a:alpha val="50000"/>
            </a:schemeClr>
          </a:solidFill>
          <a:ln w="508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+mn-lt"/>
              </a:rPr>
              <a:t>Check data quality and patterns!</a:t>
            </a:r>
          </a:p>
        </p:txBody>
      </p:sp>
      <p:pic>
        <p:nvPicPr>
          <p:cNvPr id="3074" name="Picture 2" descr="https://developer.r-project.org/Logo/Rlogo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04" y="591038"/>
            <a:ext cx="817978" cy="62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R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6964"/>
            <a:ext cx="1371600" cy="48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35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3b – Exploratory Data Analysis with graphs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449" y="1090008"/>
            <a:ext cx="2893511" cy="2683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64" y="1173141"/>
            <a:ext cx="2714265" cy="2517731"/>
          </a:xfrm>
          <a:prstGeom prst="rect">
            <a:avLst/>
          </a:prstGeom>
        </p:spPr>
      </p:pic>
      <p:pic>
        <p:nvPicPr>
          <p:cNvPr id="12" name="Picture 4" descr="Resultado de imagem para R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6964"/>
            <a:ext cx="1371600" cy="48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developer.r-project.org/Logo/Rlogo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04" y="591038"/>
            <a:ext cx="817978" cy="62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28" y="901734"/>
            <a:ext cx="3236821" cy="3002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483580">
            <a:off x="6503020" y="3356479"/>
            <a:ext cx="2050999" cy="923330"/>
          </a:xfrm>
          <a:prstGeom prst="rect">
            <a:avLst/>
          </a:prstGeom>
          <a:solidFill>
            <a:schemeClr val="lt1">
              <a:alpha val="50000"/>
            </a:schemeClr>
          </a:solidFill>
          <a:ln w="508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Check data quality and patterns!</a:t>
            </a:r>
          </a:p>
        </p:txBody>
      </p:sp>
    </p:spTree>
    <p:extLst>
      <p:ext uri="{BB962C8B-B14F-4D97-AF65-F5344CB8AC3E}">
        <p14:creationId xmlns:p14="http://schemas.microsoft.com/office/powerpoint/2010/main" val="146175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Caret, a solution in R</a:t>
            </a:r>
          </a:p>
        </p:txBody>
      </p:sp>
      <p:pic>
        <p:nvPicPr>
          <p:cNvPr id="2050" name="Picture 2" descr="Resultado de imagem para caret pack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6" y="1284784"/>
            <a:ext cx="2735873" cy="20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20483580">
            <a:off x="6585161" y="3293156"/>
            <a:ext cx="2050999" cy="1200329"/>
          </a:xfrm>
          <a:prstGeom prst="rect">
            <a:avLst/>
          </a:prstGeom>
          <a:solidFill>
            <a:schemeClr val="lt1">
              <a:alpha val="50000"/>
            </a:schemeClr>
          </a:solidFill>
          <a:ln w="50800" cap="rnd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Standard interface to use hundreds of ML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8389" y="1582292"/>
            <a:ext cx="1782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Data Partition</a:t>
            </a:r>
          </a:p>
          <a:p>
            <a:r>
              <a:rPr lang="en-US" sz="1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Pre processing</a:t>
            </a:r>
          </a:p>
          <a:p>
            <a:r>
              <a:rPr lang="en-US" sz="1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Feature handling</a:t>
            </a:r>
          </a:p>
          <a:p>
            <a:r>
              <a:rPr lang="en-US" sz="1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Train model</a:t>
            </a:r>
          </a:p>
          <a:p>
            <a:r>
              <a:rPr lang="en-US" sz="1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Predict</a:t>
            </a:r>
          </a:p>
          <a:p>
            <a:r>
              <a:rPr lang="en-US" sz="1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Evaluate Accuracy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619" y="3726853"/>
            <a:ext cx="605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</a:rPr>
              <a:t>_</a:t>
            </a:r>
            <a:r>
              <a:rPr lang="en-US" sz="2400" b="1" dirty="0" err="1">
                <a:solidFill>
                  <a:srgbClr val="FF3300"/>
                </a:solidFill>
              </a:rPr>
              <a:t>C</a:t>
            </a:r>
            <a:r>
              <a:rPr lang="en-US" sz="2000" dirty="0" err="1">
                <a:solidFill>
                  <a:srgbClr val="FF3300"/>
                </a:solidFill>
              </a:rPr>
              <a:t>_lassification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000" dirty="0">
                <a:solidFill>
                  <a:srgbClr val="FF3300"/>
                </a:solidFill>
              </a:rPr>
              <a:t>_</a:t>
            </a:r>
            <a:r>
              <a:rPr lang="en-US" sz="2400" b="1" dirty="0" err="1">
                <a:solidFill>
                  <a:srgbClr val="FF3300"/>
                </a:solidFill>
              </a:rPr>
              <a:t>A</a:t>
            </a:r>
            <a:r>
              <a:rPr lang="en-US" sz="2000" dirty="0" err="1">
                <a:solidFill>
                  <a:srgbClr val="FF3300"/>
                </a:solidFill>
              </a:rPr>
              <a:t>_</a:t>
            </a:r>
            <a:r>
              <a:rPr lang="en-US" sz="2400" dirty="0" err="1">
                <a:solidFill>
                  <a:srgbClr val="FF3300"/>
                </a:solidFill>
              </a:rPr>
              <a:t>nd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000" dirty="0">
                <a:solidFill>
                  <a:srgbClr val="FF3300"/>
                </a:solidFill>
              </a:rPr>
              <a:t>_</a:t>
            </a:r>
            <a:r>
              <a:rPr lang="en-US" sz="2400" b="1" dirty="0" err="1">
                <a:solidFill>
                  <a:srgbClr val="FF3300"/>
                </a:solidFill>
              </a:rPr>
              <a:t>RE</a:t>
            </a:r>
            <a:r>
              <a:rPr lang="en-US" sz="2000" dirty="0" err="1">
                <a:solidFill>
                  <a:srgbClr val="FF3300"/>
                </a:solidFill>
              </a:rPr>
              <a:t>_gression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000" dirty="0">
                <a:solidFill>
                  <a:srgbClr val="FF3300"/>
                </a:solidFill>
              </a:rPr>
              <a:t>_</a:t>
            </a:r>
            <a:r>
              <a:rPr lang="en-US" sz="2400" b="1" dirty="0" err="1">
                <a:solidFill>
                  <a:srgbClr val="FF3300"/>
                </a:solidFill>
              </a:rPr>
              <a:t>T</a:t>
            </a:r>
            <a:r>
              <a:rPr lang="en-US" sz="2000" dirty="0" err="1">
                <a:solidFill>
                  <a:srgbClr val="FF3300"/>
                </a:solidFill>
              </a:rPr>
              <a:t>_raining</a:t>
            </a:r>
            <a:endParaRPr lang="en-US" sz="2000" dirty="0">
              <a:solidFill>
                <a:srgbClr val="FF3300"/>
              </a:solidFill>
            </a:endParaRPr>
          </a:p>
          <a:p>
            <a:endParaRPr lang="en-US" sz="2400" dirty="0">
              <a:solidFill>
                <a:srgbClr val="FF33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7524" y="765829"/>
            <a:ext cx="359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3300"/>
                </a:solidFill>
                <a:hlinkClick r:id="rId3"/>
              </a:rPr>
              <a:t>http://topepo.github.io/caret/index.html</a:t>
            </a:r>
            <a:endParaRPr lang="en-US" sz="1400" dirty="0">
              <a:solidFill>
                <a:srgbClr val="FF3300"/>
              </a:solidFill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2054" name="Picture 6" descr="Resultado de imagem para Max Kuhn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0" y="1252603"/>
            <a:ext cx="1039502" cy="174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fiz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4576">
            <a:off x="7254409" y="1538014"/>
            <a:ext cx="712502" cy="46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1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33" y="537790"/>
            <a:ext cx="8229600" cy="311789"/>
          </a:xfrm>
        </p:spPr>
        <p:txBody>
          <a:bodyPr/>
          <a:lstStyle/>
          <a:p>
            <a:r>
              <a:rPr lang="pt-PT" dirty="0"/>
              <a:t>Demo</a:t>
            </a:r>
          </a:p>
        </p:txBody>
      </p:sp>
      <p:pic>
        <p:nvPicPr>
          <p:cNvPr id="5122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2" y="1505470"/>
            <a:ext cx="4116608" cy="289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Resultado de imagem para R language logo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058" name="Picture 10" descr="Resultado de imagem para forest col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491" y="281835"/>
            <a:ext cx="3816524" cy="25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44017" y="2826184"/>
            <a:ext cx="187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3300"/>
                </a:solidFill>
                <a:latin typeface="+mn-lt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872097888"/>
      </p:ext>
    </p:extLst>
  </p:cSld>
  <p:clrMapOvr>
    <a:masterClrMapping/>
  </p:clrMapOvr>
</p:sld>
</file>

<file path=ppt/theme/theme1.xml><?xml version="1.0" encoding="utf-8"?>
<a:theme xmlns:a="http://schemas.openxmlformats.org/drawingml/2006/main" name="NET_PPT_Temp_Arial_Macro_Free_v52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Arial_Macro_Free_v51" id="{8D803308-784A-4915-9600-984AB2AA7C57}" vid="{40DA430F-9525-450C-A1C3-970D65CC2B3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Arial_Macro_Free_v51" id="{8D803308-784A-4915-9600-984AB2AA7C57}" vid="{4A425527-96A3-4A84-9E4D-BF967562125A}"/>
    </a:ext>
  </a:extLst>
</a:theme>
</file>

<file path=ppt/theme/theme3.xml><?xml version="1.0" encoding="utf-8"?>
<a:theme xmlns:a="http://schemas.openxmlformats.org/drawingml/2006/main" name="Final Slide">
  <a:themeElements>
    <a:clrScheme name="Custom 18">
      <a:dk1>
        <a:srgbClr val="124191"/>
      </a:dk1>
      <a:lt1>
        <a:srgbClr val="FFFFFF"/>
      </a:lt1>
      <a:dk2>
        <a:srgbClr val="FFFFFF"/>
      </a:dk2>
      <a:lt2>
        <a:srgbClr val="687170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_PPT_Temp_Arial_Macro_Free_v51" id="{8D803308-784A-4915-9600-984AB2AA7C57}" vid="{390ADDEA-1B99-4A1B-B179-A2DD6FC1886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NET_PPT_Temp_Arial_Macro_Free_v53</Template>
  <TotalTime>0</TotalTime>
  <Words>160</Words>
  <Application>Microsoft Office PowerPoint</Application>
  <PresentationFormat>On-screen Show (16:9)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Lucida Grande</vt:lpstr>
      <vt:lpstr>NET_PPT_Temp_Arial_Macro_Free_v52</vt:lpstr>
      <vt:lpstr>Nokia Master Blue Background</vt:lpstr>
      <vt:lpstr>Final Slide</vt:lpstr>
      <vt:lpstr>PowerPoint Presentation</vt:lpstr>
      <vt:lpstr>Step 1- Data Gathering </vt:lpstr>
      <vt:lpstr>Step 2 – A question ….</vt:lpstr>
      <vt:lpstr>Step 3a – Exploratory Data Analysis with commands</vt:lpstr>
      <vt:lpstr>Step 3b – Exploratory Data Analysis with graphs</vt:lpstr>
      <vt:lpstr>Step 4 – Caret, a solution in R</vt:lpstr>
      <vt:lpstr>Demo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2017-02-08T15:56:26Z</dcterms:created>
  <dcterms:modified xsi:type="dcterms:W3CDTF">2019-09-13T15:27:32Z</dcterms:modified>
</cp:coreProperties>
</file>