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798" r:id="rId2"/>
    <p:sldMasterId id="2147483812" r:id="rId3"/>
    <p:sldMasterId id="2147483814" r:id="rId4"/>
  </p:sldMasterIdLst>
  <p:notesMasterIdLst>
    <p:notesMasterId r:id="rId12"/>
  </p:notesMasterIdLst>
  <p:handoutMasterIdLst>
    <p:handoutMasterId r:id="rId13"/>
  </p:handoutMasterIdLst>
  <p:sldIdLst>
    <p:sldId id="311" r:id="rId5"/>
    <p:sldId id="363" r:id="rId6"/>
    <p:sldId id="367" r:id="rId7"/>
    <p:sldId id="365" r:id="rId8"/>
    <p:sldId id="364" r:id="rId9"/>
    <p:sldId id="366" r:id="rId10"/>
    <p:sldId id="368" r:id="rId11"/>
  </p:sldIdLst>
  <p:sldSz cx="9144000" cy="5143500" type="screen16x9"/>
  <p:notesSz cx="6810375" cy="994251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2">
          <p15:clr>
            <a:srgbClr val="A4A3A4"/>
          </p15:clr>
        </p15:guide>
        <p15:guide id="4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00"/>
    <a:srgbClr val="FFFF00"/>
    <a:srgbClr val="124192"/>
    <a:srgbClr val="68717A"/>
    <a:srgbClr val="A8BB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7333" autoAdjust="0"/>
  </p:normalViewPr>
  <p:slideViewPr>
    <p:cSldViewPr snapToGrid="0">
      <p:cViewPr varScale="1">
        <p:scale>
          <a:sx n="145" d="100"/>
          <a:sy n="145" d="100"/>
        </p:scale>
        <p:origin x="606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  <p:guide orient="horz" pos="3132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A1A956-FBA6-4D44-9717-88B588F88EA2}" type="datetimeFigureOut">
              <a:rPr lang="en-US"/>
              <a:pPr>
                <a:defRPr/>
              </a:pPr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CF6B7E-5EE0-4686-A335-20EF82FA6D28}" type="datetimeFigureOut">
              <a:rPr lang="en-US"/>
              <a:pPr>
                <a:defRPr/>
              </a:pPr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F1E334-DD0D-44F1-B379-F6C65B92AF5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5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999E-23E6-4809-997B-6A0053DC4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90906-2041-4E0B-9D42-69E7EAEF4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32364-7EC1-4B08-A967-3C2A4AC4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5B1C-62D8-4D45-B7A9-026EF6D02984}" type="datetimeFigureOut">
              <a:rPr lang="en-GB" smtClean="0"/>
              <a:t>07/02/2020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91A76-98E5-4B73-ADCC-B14BC7C2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0ED84-3215-4CF7-A930-BB95862C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938-1A0D-4347-B3AB-64289F935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33983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329B9-3B92-41D0-9E72-3C59BD0D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12A78-6CB0-44F2-A5DC-48B558D88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60D61-765A-4D5E-A12B-46A132144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5B1C-62D8-4D45-B7A9-026EF6D02984}" type="datetimeFigureOut">
              <a:rPr lang="en-GB" smtClean="0"/>
              <a:t>07/02/2020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AFD6A-5F8D-473C-AECB-08D4224B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17E00-76B3-4979-99C0-EE67812F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938-1A0D-4347-B3AB-64289F935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28904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8E17-1F9E-4C25-8310-6A3226A8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53069-A093-43E6-8D16-463981E57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23823-CB8E-4ECF-A285-77B75372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5B1C-62D8-4D45-B7A9-026EF6D02984}" type="datetimeFigureOut">
              <a:rPr lang="en-GB" smtClean="0"/>
              <a:t>07/02/2020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DAC71-7C69-47D2-AB65-22E0C049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71ED0-3D39-40BE-82DB-F6370081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938-1A0D-4347-B3AB-64289F935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179865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DCAC-9C54-47E9-A3A9-2E0D0553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7B134-4D2F-4A0C-972A-48E4077DA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6285D-ADA9-4B5E-8C22-4EC92CD34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7BE7A-DAFB-42DE-A899-92FB78531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5B1C-62D8-4D45-B7A9-026EF6D02984}" type="datetimeFigureOut">
              <a:rPr lang="en-GB" smtClean="0"/>
              <a:t>07/02/2020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0AA06-342D-4D95-945D-112CC062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1E490-83A7-41BB-847D-A2E9E4A7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938-1A0D-4347-B3AB-64289F935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247680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880D-2C4D-4E73-B70F-3F0D6041C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92D06-688E-44AC-B748-1CA9047BE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EA72E-A5DE-4330-965F-555A39673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A36D0-2ABC-424B-B2E9-5D7C92102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8B4FB-87E7-4AB2-B408-8CFAB4E2F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2637F3-D696-425E-978A-319F4734D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5B1C-62D8-4D45-B7A9-026EF6D02984}" type="datetimeFigureOut">
              <a:rPr lang="en-GB" smtClean="0"/>
              <a:t>07/02/2020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3FB1D3-A221-456F-B07A-872DED28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9B082-BA59-48CE-AED9-CE9D95CE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938-1A0D-4347-B3AB-64289F935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001365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9BFC-50A4-45D9-8F0B-1956FA80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F1AA7-B07E-42F3-96CE-D5F8F0B5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5B1C-62D8-4D45-B7A9-026EF6D02984}" type="datetimeFigureOut">
              <a:rPr lang="en-GB" smtClean="0"/>
              <a:t>07/02/2020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A452B-B8FB-452C-9E03-A60A0DDF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DFF58-1DD1-4455-AD14-11391D52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938-1A0D-4347-B3AB-64289F935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096669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23DB0-11EC-409B-95E0-2E54262F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5B1C-62D8-4D45-B7A9-026EF6D02984}" type="datetimeFigureOut">
              <a:rPr lang="en-GB" smtClean="0"/>
              <a:t>07/02/2020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E217D-A71D-4A50-9D50-FB3A4D1D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6B892-65A7-45F9-96BB-18BD9B2F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938-1A0D-4347-B3AB-64289F935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451055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4420-334B-497E-9205-BDF3E863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7EFEF-5999-42A6-884D-250B48757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E7229-0635-48FB-87BE-A7A59E77D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FE851-EF3D-4785-A23A-42B5A9AF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5B1C-62D8-4D45-B7A9-026EF6D02984}" type="datetimeFigureOut">
              <a:rPr lang="en-GB" smtClean="0"/>
              <a:t>07/02/2020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99818-9A0C-43E1-B2FD-262BDFD7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4CB21-AB3A-4CD8-B766-862B7D61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938-1A0D-4347-B3AB-64289F935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89714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9E48-2577-41A1-8106-8F9C5F22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F0905-8414-4B17-80F6-5B24FD38C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063D4-EA7A-4256-8FAC-468E641BB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453BF-A64A-4E2E-85C7-CEFB1CAD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5B1C-62D8-4D45-B7A9-026EF6D02984}" type="datetimeFigureOut">
              <a:rPr lang="en-GB" smtClean="0"/>
              <a:t>07/02/2020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490CB-571F-4244-839E-1CB67A51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3985C-4540-4C63-8EAC-62104BA1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938-1A0D-4347-B3AB-64289F935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019820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886B0-B989-4783-A18E-147EA310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7ABDA-E947-466C-BFFB-4EA520D54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C5DDB-ACA3-43BF-902C-2ADD5CDA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5B1C-62D8-4D45-B7A9-026EF6D02984}" type="datetimeFigureOut">
              <a:rPr lang="en-GB" smtClean="0"/>
              <a:t>07/02/2020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DEE2A-B0F5-461C-B7DD-791AC314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180CD-7171-4ADF-80DF-63B16016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938-1A0D-4347-B3AB-64289F935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08092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23863" y="1087438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08513" y="1087310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1EBA7-89CB-418C-A34E-81F63DD3B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DCF48-73BA-4E08-8357-B85DDAE47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2A841-FE43-485D-BD6D-1D43E78D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5B1C-62D8-4D45-B7A9-026EF6D02984}" type="datetimeFigureOut">
              <a:rPr lang="en-GB" smtClean="0"/>
              <a:t>07/02/2020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48B83-DCFF-4852-88DE-46CE2600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9890F-24A1-4CC0-B990-6BC60C17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D938-1A0D-4347-B3AB-64289F935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676723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23863" y="1087438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08513" y="1087310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3366333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4461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22363" y="563044"/>
            <a:ext cx="8244000" cy="22536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eaLnBrk="1" hangingPunct="1"/>
            <a:r>
              <a:rPr lang="en-US" dirty="0">
                <a:ea typeface="ヒラギノ角ゴ Pro W3"/>
                <a:cs typeface="ヒラギノ角ゴ Pro W3"/>
              </a:rPr>
              <a:t>main headline in</a:t>
            </a:r>
            <a:br>
              <a:rPr lang="en-US" dirty="0">
                <a:ea typeface="ヒラギノ角ゴ Pro W3"/>
                <a:cs typeface="ヒラギノ角ゴ Pro W3"/>
              </a:rPr>
            </a:br>
            <a:r>
              <a:rPr lang="en-US" dirty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22276" y="2659314"/>
            <a:ext cx="8243887" cy="1697037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r>
              <a:rPr lang="en-US" sz="1800" dirty="0"/>
              <a:t>Supporting headline in sentence case here</a:t>
            </a:r>
          </a:p>
          <a:p>
            <a:pPr eaLnBrk="1" hangingPunct="1">
              <a:defRPr/>
            </a:pPr>
            <a:r>
              <a:rPr lang="en-US" sz="1800" dirty="0"/>
              <a:t>Author/Presenter</a:t>
            </a:r>
          </a:p>
          <a:p>
            <a:pPr eaLnBrk="1" hangingPunct="1">
              <a:defRPr/>
            </a:pPr>
            <a:r>
              <a:rPr lang="en-GB" sz="1800" dirty="0"/>
              <a:t>DD-MM-YYYY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5822" y="304709"/>
            <a:ext cx="1492189" cy="2470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0" y="39903"/>
            <a:ext cx="1567485" cy="6604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600" y="288000"/>
            <a:ext cx="8244000" cy="2253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dirty="0">
              <a:latin typeface="+mj-l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794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background</a:t>
            </a: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182688-34E5-4CE3-92E4-C88AA8BD9750}" type="slidenum">
              <a:rPr lang="en-US" sz="8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59725" y="4672013"/>
            <a:ext cx="7016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41438" y="4643438"/>
            <a:ext cx="6078537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noProof="0" dirty="0">
                <a:solidFill>
                  <a:schemeClr val="bg2"/>
                </a:solidFill>
                <a:latin typeface="+mn-lt"/>
                <a:cs typeface="Arial" charset="0"/>
              </a:rPr>
              <a:t>© Nokia Solutions and Networks 2014</a:t>
            </a:r>
          </a:p>
        </p:txBody>
      </p:sp>
      <p:sp>
        <p:nvSpPr>
          <p:cNvPr id="31" name="Footer Placeholder 29"/>
          <p:cNvSpPr>
            <a:spLocks noGrp="1"/>
          </p:cNvSpPr>
          <p:nvPr>
            <p:ph type="ftr" sz="quarter" idx="3"/>
          </p:nvPr>
        </p:nvSpPr>
        <p:spPr>
          <a:xfrm>
            <a:off x="432000" y="4789325"/>
            <a:ext cx="6080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5" r:id="rId2"/>
    <p:sldLayoutId id="2147483804" r:id="rId3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80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2800" y="4644000"/>
            <a:ext cx="5048250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+mn-lt"/>
                <a:cs typeface="Arial" charset="0"/>
              </a:rPr>
              <a:t>© Nokia Solutions</a:t>
            </a:r>
            <a:r>
              <a:rPr lang="en-US" sz="800" baseline="0" noProof="0" dirty="0">
                <a:solidFill>
                  <a:schemeClr val="bg1"/>
                </a:solidFill>
                <a:latin typeface="+mn-lt"/>
                <a:cs typeface="Arial" charset="0"/>
              </a:rPr>
              <a:t> and Networks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 charset="0"/>
              </a:rPr>
              <a:t> 2014</a:t>
            </a:r>
          </a:p>
        </p:txBody>
      </p:sp>
      <p:sp>
        <p:nvSpPr>
          <p:cNvPr id="2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32000" y="4789425"/>
            <a:ext cx="504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ヒラギノ角ゴ Pro W3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241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D1D728-1BF1-43D3-907B-83AC07B7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11631-0D30-46FB-B44C-A9099B1F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324A5-0A8D-46EE-9D41-42A348EBD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F5B1C-62D8-4D45-B7A9-026EF6D02984}" type="datetimeFigureOut">
              <a:rPr lang="en-GB" smtClean="0"/>
              <a:t>07/02/2020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8FC8E-60B1-49EC-91A0-EEDBDB65D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09B71-B3BA-4F14-914E-2C54D114F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8D938-1A0D-4347-B3AB-64289F935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34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3.emf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opepo.github.io/caret/index.html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0" y="563563"/>
            <a:ext cx="8243888" cy="2252662"/>
          </a:xfrm>
        </p:spPr>
        <p:txBody>
          <a:bodyPr/>
          <a:lstStyle/>
          <a:p>
            <a:pPr eaLnBrk="1" hangingPunct="1"/>
            <a:r>
              <a:rPr lang="en-US" sz="4400" dirty="0">
                <a:ea typeface="ヒラギノ角ゴ Pro W3"/>
                <a:cs typeface="ヒラギノ角ゴ Pro W3"/>
              </a:rPr>
              <a:t>Machine Learning demystified</a:t>
            </a:r>
          </a:p>
          <a:p>
            <a:pPr eaLnBrk="1" hangingPunct="1"/>
            <a:r>
              <a:rPr lang="en-US" sz="2800" dirty="0">
                <a:ea typeface="ヒラギノ角ゴ Pro W3"/>
                <a:cs typeface="ヒラギノ角ゴ Pro W3"/>
              </a:rPr>
              <a:t>A classification wine case with R caret package</a:t>
            </a:r>
          </a:p>
          <a:p>
            <a:pPr eaLnBrk="1" hangingPunct="1"/>
            <a:endParaRPr lang="en-US" sz="4400" dirty="0">
              <a:ea typeface="ヒラギノ角ゴ Pro W3"/>
              <a:cs typeface="ヒラギノ角ゴ Pro W3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0" y="2659063"/>
            <a:ext cx="8243888" cy="1697037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r>
              <a:rPr lang="en-US" sz="1800" dirty="0"/>
              <a:t>Carlos Godinho</a:t>
            </a:r>
          </a:p>
          <a:p>
            <a:pPr marL="0" indent="0" eaLnBrk="1" hangingPunct="1">
              <a:buNone/>
              <a:defRPr/>
            </a:pPr>
            <a:r>
              <a:rPr lang="en-GB" sz="1800" dirty="0"/>
              <a:t>February 2017</a:t>
            </a:r>
          </a:p>
        </p:txBody>
      </p:sp>
      <p:sp>
        <p:nvSpPr>
          <p:cNvPr id="2" name="AutoShape 8" descr="Resultado de imagem para carrot vegetable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7178" name="Picture 10" descr="Resultado de imagem para carrot vege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286" y="2194327"/>
            <a:ext cx="2857500" cy="2286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174" name="Picture 6" descr="Resultado de imagem para vinho ver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872" y="1865926"/>
            <a:ext cx="3057157" cy="19920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Resultado de imagem para chemistry re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426" y="1290557"/>
            <a:ext cx="889354" cy="94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718" y="2481130"/>
            <a:ext cx="2191866" cy="1366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Step 1- Data Gathering </a:t>
            </a:r>
          </a:p>
        </p:txBody>
      </p:sp>
      <p:pic>
        <p:nvPicPr>
          <p:cNvPr id="1026" name="Picture 2" descr="Resultado de imagem para vinho ver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88" y="2424109"/>
            <a:ext cx="1061950" cy="99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concurso de vinh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981" y="3124355"/>
            <a:ext cx="1772433" cy="12407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m relacio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664" y="1244119"/>
            <a:ext cx="1772433" cy="12370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scor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767" y="3365739"/>
            <a:ext cx="1373928" cy="68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m para citric aci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663" y="1054115"/>
            <a:ext cx="1072501" cy="48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sultado de imagem para alcohol chemistr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3948">
            <a:off x="4820573" y="2087780"/>
            <a:ext cx="879618" cy="5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47251" y="550507"/>
            <a:ext cx="159375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 acidity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 acidity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citric acid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 sugar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chlorides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 sulfur dioxide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sulfur dioxide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density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sulphates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alcohol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610839" y="2098110"/>
            <a:ext cx="518587" cy="437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42154" y="3156542"/>
            <a:ext cx="518587" cy="523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327887" y="1755043"/>
            <a:ext cx="638684" cy="13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267938" y="3764071"/>
            <a:ext cx="648529" cy="3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116229" y="2515686"/>
            <a:ext cx="636259" cy="420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350696" y="3197706"/>
            <a:ext cx="382719" cy="336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31437" y="2166334"/>
            <a:ext cx="143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+mn-lt"/>
              </a:rPr>
              <a:t>Dataframe</a:t>
            </a:r>
            <a:endParaRPr lang="en-GB" b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 rot="20483580">
            <a:off x="6888075" y="3676059"/>
            <a:ext cx="2050999" cy="646331"/>
          </a:xfrm>
          <a:prstGeom prst="rect">
            <a:avLst/>
          </a:prstGeom>
          <a:ln w="5080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+mn-lt"/>
              </a:rPr>
              <a:t>Inquire and collect data!</a:t>
            </a:r>
          </a:p>
        </p:txBody>
      </p:sp>
      <p:sp>
        <p:nvSpPr>
          <p:cNvPr id="37" name="TextBox 36"/>
          <p:cNvSpPr txBox="1"/>
          <p:nvPr/>
        </p:nvSpPr>
        <p:spPr>
          <a:xfrm rot="20237433">
            <a:off x="4181955" y="766907"/>
            <a:ext cx="2155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err="1">
                <a:solidFill>
                  <a:schemeClr val="bg2"/>
                </a:solidFill>
                <a:latin typeface="+mn-lt"/>
              </a:rPr>
              <a:t>Phyisical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 Properties</a:t>
            </a:r>
          </a:p>
        </p:txBody>
      </p:sp>
      <p:sp>
        <p:nvSpPr>
          <p:cNvPr id="47" name="TextBox 46"/>
          <p:cNvSpPr txBox="1"/>
          <p:nvPr/>
        </p:nvSpPr>
        <p:spPr>
          <a:xfrm rot="180935">
            <a:off x="4469590" y="4161479"/>
            <a:ext cx="2155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2"/>
                </a:solidFill>
                <a:latin typeface="+mn-lt"/>
              </a:rPr>
              <a:t>Grade</a:t>
            </a:r>
          </a:p>
        </p:txBody>
      </p:sp>
      <p:pic>
        <p:nvPicPr>
          <p:cNvPr id="3" name="Picture 2" descr="Resultado de imagem para universidade do minh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443" y="1287286"/>
            <a:ext cx="1026379" cy="58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m relacionad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7921">
            <a:off x="7276814" y="2216035"/>
            <a:ext cx="435180" cy="43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4861" y="3418094"/>
            <a:ext cx="97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ctr">
              <a:defRPr sz="12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t-PT" dirty="0"/>
              <a:t> ~ 5K</a:t>
            </a:r>
          </a:p>
        </p:txBody>
      </p:sp>
    </p:spTree>
    <p:extLst>
      <p:ext uri="{BB962C8B-B14F-4D97-AF65-F5344CB8AC3E}">
        <p14:creationId xmlns:p14="http://schemas.microsoft.com/office/powerpoint/2010/main" val="141355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 – A question ….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9698" y="1109844"/>
            <a:ext cx="76711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n-lt"/>
              </a:rPr>
              <a:t>How to calculate ….</a:t>
            </a:r>
          </a:p>
          <a:p>
            <a:r>
              <a:rPr lang="en-US" sz="3600" b="1" dirty="0">
                <a:solidFill>
                  <a:srgbClr val="FF0000"/>
                </a:solidFill>
                <a:latin typeface="+mn-lt"/>
              </a:rPr>
              <a:t>Grade (quality)</a:t>
            </a:r>
          </a:p>
          <a:p>
            <a:r>
              <a:rPr lang="en-US" sz="3600" dirty="0">
                <a:latin typeface="+mn-lt"/>
              </a:rPr>
              <a:t>… based on the physical properties?</a:t>
            </a:r>
          </a:p>
        </p:txBody>
      </p:sp>
      <p:sp>
        <p:nvSpPr>
          <p:cNvPr id="10" name="TextBox 9"/>
          <p:cNvSpPr txBox="1"/>
          <p:nvPr/>
        </p:nvSpPr>
        <p:spPr>
          <a:xfrm rot="20483580">
            <a:off x="6503020" y="3494979"/>
            <a:ext cx="2050999" cy="646331"/>
          </a:xfrm>
          <a:prstGeom prst="rect">
            <a:avLst/>
          </a:prstGeom>
          <a:solidFill>
            <a:schemeClr val="lt1">
              <a:alpha val="50000"/>
            </a:schemeClr>
          </a:solidFill>
          <a:ln w="5080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Apply Machine Learning!</a:t>
            </a:r>
          </a:p>
        </p:txBody>
      </p:sp>
    </p:spTree>
    <p:extLst>
      <p:ext uri="{BB962C8B-B14F-4D97-AF65-F5344CB8AC3E}">
        <p14:creationId xmlns:p14="http://schemas.microsoft.com/office/powerpoint/2010/main" val="71543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Step 3a – Exploratory Data Analysis with commands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98" y="788757"/>
            <a:ext cx="8181795" cy="34970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483580">
            <a:off x="6841027" y="3624116"/>
            <a:ext cx="2050999" cy="923330"/>
          </a:xfrm>
          <a:prstGeom prst="rect">
            <a:avLst/>
          </a:prstGeom>
          <a:solidFill>
            <a:schemeClr val="lt1">
              <a:alpha val="50000"/>
            </a:schemeClr>
          </a:solidFill>
          <a:ln w="5080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+mn-lt"/>
              </a:rPr>
              <a:t>Check data quality and patterns!</a:t>
            </a:r>
          </a:p>
        </p:txBody>
      </p:sp>
      <p:pic>
        <p:nvPicPr>
          <p:cNvPr id="3074" name="Picture 2" descr="https://developer.r-project.org/Logo/Rlogo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04" y="591038"/>
            <a:ext cx="817978" cy="62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R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6964"/>
            <a:ext cx="1371600" cy="48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35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3b – Exploratory Data Analysis with graphs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449" y="1090008"/>
            <a:ext cx="2893511" cy="26839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164" y="1173141"/>
            <a:ext cx="2714265" cy="2517731"/>
          </a:xfrm>
          <a:prstGeom prst="rect">
            <a:avLst/>
          </a:prstGeom>
        </p:spPr>
      </p:pic>
      <p:pic>
        <p:nvPicPr>
          <p:cNvPr id="12" name="Picture 4" descr="Resultado de imagem para R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6964"/>
            <a:ext cx="1371600" cy="48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developer.r-project.org/Logo/Rlogo-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04" y="591038"/>
            <a:ext cx="817978" cy="62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28" y="901734"/>
            <a:ext cx="3236821" cy="30024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483580">
            <a:off x="6503020" y="3356479"/>
            <a:ext cx="2050999" cy="923330"/>
          </a:xfrm>
          <a:prstGeom prst="rect">
            <a:avLst/>
          </a:prstGeom>
          <a:solidFill>
            <a:schemeClr val="lt1">
              <a:alpha val="50000"/>
            </a:schemeClr>
          </a:solidFill>
          <a:ln w="5080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Check data quality and patterns!</a:t>
            </a:r>
          </a:p>
        </p:txBody>
      </p:sp>
    </p:spTree>
    <p:extLst>
      <p:ext uri="{BB962C8B-B14F-4D97-AF65-F5344CB8AC3E}">
        <p14:creationId xmlns:p14="http://schemas.microsoft.com/office/powerpoint/2010/main" val="146175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4 – Caret, a solution in R</a:t>
            </a:r>
          </a:p>
        </p:txBody>
      </p:sp>
      <p:pic>
        <p:nvPicPr>
          <p:cNvPr id="2050" name="Picture 2" descr="Resultado de imagem para caret pack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46" y="1284784"/>
            <a:ext cx="2735873" cy="206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 rot="20483580">
            <a:off x="6585161" y="3293156"/>
            <a:ext cx="2050999" cy="1200329"/>
          </a:xfrm>
          <a:prstGeom prst="rect">
            <a:avLst/>
          </a:prstGeom>
          <a:solidFill>
            <a:schemeClr val="lt1">
              <a:alpha val="50000"/>
            </a:schemeClr>
          </a:solidFill>
          <a:ln w="5080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Standard interface to use hundreds of ML models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8389" y="1582292"/>
            <a:ext cx="17827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Data Partition</a:t>
            </a:r>
          </a:p>
          <a:p>
            <a:r>
              <a:rPr lang="en-US" sz="1400" b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Pre processing</a:t>
            </a:r>
          </a:p>
          <a:p>
            <a:r>
              <a:rPr lang="en-US" sz="1400" b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Feature handling</a:t>
            </a:r>
          </a:p>
          <a:p>
            <a:r>
              <a:rPr lang="en-US" sz="1400" b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Train model</a:t>
            </a:r>
          </a:p>
          <a:p>
            <a:r>
              <a:rPr lang="en-US" sz="1400" b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Predict</a:t>
            </a:r>
          </a:p>
          <a:p>
            <a:r>
              <a:rPr lang="en-US" sz="1400" b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Evaluate Accuracy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619" y="3726853"/>
            <a:ext cx="605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3300"/>
                </a:solidFill>
              </a:rPr>
              <a:t>_</a:t>
            </a:r>
            <a:r>
              <a:rPr lang="en-US" sz="2400" b="1" dirty="0" err="1">
                <a:solidFill>
                  <a:srgbClr val="FF3300"/>
                </a:solidFill>
              </a:rPr>
              <a:t>C</a:t>
            </a:r>
            <a:r>
              <a:rPr lang="en-US" sz="2000" dirty="0" err="1">
                <a:solidFill>
                  <a:srgbClr val="FF3300"/>
                </a:solidFill>
              </a:rPr>
              <a:t>_lassification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000" dirty="0">
                <a:solidFill>
                  <a:srgbClr val="FF3300"/>
                </a:solidFill>
              </a:rPr>
              <a:t>_</a:t>
            </a:r>
            <a:r>
              <a:rPr lang="en-US" sz="2400" b="1" dirty="0" err="1">
                <a:solidFill>
                  <a:srgbClr val="FF3300"/>
                </a:solidFill>
              </a:rPr>
              <a:t>A</a:t>
            </a:r>
            <a:r>
              <a:rPr lang="en-US" sz="2000" dirty="0" err="1">
                <a:solidFill>
                  <a:srgbClr val="FF3300"/>
                </a:solidFill>
              </a:rPr>
              <a:t>_</a:t>
            </a:r>
            <a:r>
              <a:rPr lang="en-US" sz="2400" dirty="0" err="1">
                <a:solidFill>
                  <a:srgbClr val="FF3300"/>
                </a:solidFill>
              </a:rPr>
              <a:t>nd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000" dirty="0">
                <a:solidFill>
                  <a:srgbClr val="FF3300"/>
                </a:solidFill>
              </a:rPr>
              <a:t>_</a:t>
            </a:r>
            <a:r>
              <a:rPr lang="en-US" sz="2400" b="1" dirty="0" err="1">
                <a:solidFill>
                  <a:srgbClr val="FF3300"/>
                </a:solidFill>
              </a:rPr>
              <a:t>RE</a:t>
            </a:r>
            <a:r>
              <a:rPr lang="en-US" sz="2000" dirty="0" err="1">
                <a:solidFill>
                  <a:srgbClr val="FF3300"/>
                </a:solidFill>
              </a:rPr>
              <a:t>_gression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000" dirty="0">
                <a:solidFill>
                  <a:srgbClr val="FF3300"/>
                </a:solidFill>
              </a:rPr>
              <a:t>_</a:t>
            </a:r>
            <a:r>
              <a:rPr lang="en-US" sz="2400" b="1" dirty="0" err="1">
                <a:solidFill>
                  <a:srgbClr val="FF3300"/>
                </a:solidFill>
              </a:rPr>
              <a:t>T</a:t>
            </a:r>
            <a:r>
              <a:rPr lang="en-US" sz="2000" dirty="0" err="1">
                <a:solidFill>
                  <a:srgbClr val="FF3300"/>
                </a:solidFill>
              </a:rPr>
              <a:t>_raining</a:t>
            </a:r>
            <a:endParaRPr lang="en-US" sz="2000" dirty="0">
              <a:solidFill>
                <a:srgbClr val="FF3300"/>
              </a:solidFill>
            </a:endParaRPr>
          </a:p>
          <a:p>
            <a:endParaRPr lang="en-US" sz="2400" dirty="0">
              <a:solidFill>
                <a:srgbClr val="FF3300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47524" y="765829"/>
            <a:ext cx="3597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3300"/>
                </a:solidFill>
                <a:hlinkClick r:id="rId3"/>
              </a:rPr>
              <a:t>http://topepo.github.io/caret/index.html</a:t>
            </a:r>
            <a:endParaRPr lang="en-US" sz="1400" dirty="0">
              <a:solidFill>
                <a:srgbClr val="FF3300"/>
              </a:solidFill>
            </a:endParaRPr>
          </a:p>
          <a:p>
            <a:endParaRPr lang="en-US" dirty="0">
              <a:latin typeface="+mn-lt"/>
            </a:endParaRPr>
          </a:p>
        </p:txBody>
      </p:sp>
      <p:pic>
        <p:nvPicPr>
          <p:cNvPr id="2054" name="Picture 6" descr="Resultado de imagem para Max Kuhn bo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240" y="1252603"/>
            <a:ext cx="1039502" cy="174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pfiz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4576">
            <a:off x="7254409" y="1538014"/>
            <a:ext cx="712502" cy="46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81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33" y="537790"/>
            <a:ext cx="8229600" cy="311789"/>
          </a:xfrm>
        </p:spPr>
        <p:txBody>
          <a:bodyPr>
            <a:normAutofit fontScale="90000"/>
          </a:bodyPr>
          <a:lstStyle/>
          <a:p>
            <a:r>
              <a:rPr lang="pt-PT" dirty="0"/>
              <a:t>Demo</a:t>
            </a:r>
          </a:p>
        </p:txBody>
      </p:sp>
      <p:pic>
        <p:nvPicPr>
          <p:cNvPr id="5122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92" y="1505470"/>
            <a:ext cx="4116608" cy="289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Resultado de imagem para R language logo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2058" name="Picture 10" descr="Resultado de imagem para forest colo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491" y="281835"/>
            <a:ext cx="3816524" cy="25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44017" y="2826184"/>
            <a:ext cx="187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3300"/>
                </a:solidFill>
                <a:latin typeface="+mn-lt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872097888"/>
      </p:ext>
    </p:extLst>
  </p:cSld>
  <p:clrMapOvr>
    <a:masterClrMapping/>
  </p:clrMapOvr>
</p:sld>
</file>

<file path=ppt/theme/theme1.xml><?xml version="1.0" encoding="utf-8"?>
<a:theme xmlns:a="http://schemas.openxmlformats.org/drawingml/2006/main" name="NET_PPT_Temp_Arial_Macro_Free_v52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_PPT_Temp_Arial_Macro_Free_v51" id="{8D803308-784A-4915-9600-984AB2AA7C57}" vid="{40DA430F-9525-450C-A1C3-970D65CC2B3B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_PPT_Temp_Arial_Macro_Free_v51" id="{8D803308-784A-4915-9600-984AB2AA7C57}" vid="{4A425527-96A3-4A84-9E4D-BF967562125A}"/>
    </a:ext>
  </a:extLst>
</a:theme>
</file>

<file path=ppt/theme/theme3.xml><?xml version="1.0" encoding="utf-8"?>
<a:theme xmlns:a="http://schemas.openxmlformats.org/drawingml/2006/main" name="Final Slide">
  <a:themeElements>
    <a:clrScheme name="Custom 18">
      <a:dk1>
        <a:srgbClr val="124191"/>
      </a:dk1>
      <a:lt1>
        <a:srgbClr val="FFFFFF"/>
      </a:lt1>
      <a:dk2>
        <a:srgbClr val="FFFFFF"/>
      </a:dk2>
      <a:lt2>
        <a:srgbClr val="687170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ET_PPT_Temp_Arial_Macro_Free_v51" id="{8D803308-784A-4915-9600-984AB2AA7C57}" vid="{390ADDEA-1B99-4A1B-B179-A2DD6FC1886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NET_PPT_Temp_Arial_Macro_Free_v53</Template>
  <TotalTime>0</TotalTime>
  <Words>164</Words>
  <Application>Microsoft Office PowerPoint</Application>
  <PresentationFormat>On-screen Show (16:9)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Lucida Grande</vt:lpstr>
      <vt:lpstr>NET_PPT_Temp_Arial_Macro_Free_v52</vt:lpstr>
      <vt:lpstr>Nokia Master Blue Background</vt:lpstr>
      <vt:lpstr>Final Slide</vt:lpstr>
      <vt:lpstr>Office Theme</vt:lpstr>
      <vt:lpstr>PowerPoint Presentation</vt:lpstr>
      <vt:lpstr>Step 1- Data Gathering </vt:lpstr>
      <vt:lpstr>Step 2 – A question ….</vt:lpstr>
      <vt:lpstr>Step 3a – Exploratory Data Analysis with commands</vt:lpstr>
      <vt:lpstr>Step 3b – Exploratory Data Analysis with graphs</vt:lpstr>
      <vt:lpstr>Step 4 – Caret, a solution in R</vt:lpstr>
      <vt:lpstr>Demo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2017-02-08T15:56:26Z</dcterms:created>
  <dcterms:modified xsi:type="dcterms:W3CDTF">2020-02-07T13:58:48Z</dcterms:modified>
</cp:coreProperties>
</file>