
<file path=[Content_Types].xml><?xml version="1.0" encoding="utf-8"?>
<Types xmlns="http://schemas.openxmlformats.org/package/2006/content-types">
  <Default Extension="image" ContentType="image/jp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2"/>
  </p:notesMasterIdLst>
  <p:sldIdLst>
    <p:sldId id="267" r:id="rId3"/>
    <p:sldId id="282" r:id="rId4"/>
    <p:sldId id="288" r:id="rId5"/>
    <p:sldId id="268" r:id="rId6"/>
    <p:sldId id="291" r:id="rId7"/>
    <p:sldId id="292" r:id="rId8"/>
    <p:sldId id="286" r:id="rId9"/>
    <p:sldId id="262" r:id="rId10"/>
    <p:sldId id="263" r:id="rId11"/>
    <p:sldId id="264" r:id="rId12"/>
    <p:sldId id="265" r:id="rId13"/>
    <p:sldId id="266" r:id="rId14"/>
    <p:sldId id="256" r:id="rId15"/>
    <p:sldId id="257" r:id="rId16"/>
    <p:sldId id="258" r:id="rId17"/>
    <p:sldId id="259" r:id="rId18"/>
    <p:sldId id="260" r:id="rId19"/>
    <p:sldId id="261" r:id="rId20"/>
    <p:sldId id="287" r:id="rId2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2F9"/>
    <a:srgbClr val="AC7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D14D0-F37F-483F-AF10-AFEFB314C240}" type="doc">
      <dgm:prSet loTypeId="urn:microsoft.com/office/officeart/2005/8/layout/defaul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PK"/>
        </a:p>
      </dgm:t>
    </dgm:pt>
    <dgm:pt modelId="{8A959668-9DD1-41CE-B89E-F04840175655}">
      <dgm:prSet phldrT="[Text]"/>
      <dgm:spPr/>
      <dgm:t>
        <a:bodyPr/>
        <a:lstStyle/>
        <a:p>
          <a:r>
            <a:rPr lang="en-US" b="1">
              <a:latin typeface="DM Sans" pitchFamily="2" charset="0"/>
            </a:rPr>
            <a:t>Learner_Raw</a:t>
          </a:r>
          <a:endParaRPr lang="en-PK" b="1" dirty="0">
            <a:latin typeface="DM Sans" pitchFamily="2" charset="0"/>
          </a:endParaRPr>
        </a:p>
      </dgm:t>
    </dgm:pt>
    <dgm:pt modelId="{2C0264D1-5CFE-4E80-B9CA-0850CFD3EBD4}" type="parTrans" cxnId="{F9E35314-4D87-4E97-859A-BBC6952A9BD4}">
      <dgm:prSet/>
      <dgm:spPr/>
      <dgm:t>
        <a:bodyPr/>
        <a:lstStyle/>
        <a:p>
          <a:endParaRPr lang="en-PK"/>
        </a:p>
      </dgm:t>
    </dgm:pt>
    <dgm:pt modelId="{5D107441-9ABE-40F3-B155-19A2ECB50569}" type="sibTrans" cxnId="{F9E35314-4D87-4E97-859A-BBC6952A9BD4}">
      <dgm:prSet/>
      <dgm:spPr/>
      <dgm:t>
        <a:bodyPr/>
        <a:lstStyle/>
        <a:p>
          <a:endParaRPr lang="en-PK"/>
        </a:p>
      </dgm:t>
    </dgm:pt>
    <dgm:pt modelId="{A95D7EBB-6C2F-4344-A27D-6C1EBDE859EA}">
      <dgm:prSet phldrT="[Text]"/>
      <dgm:spPr/>
      <dgm:t>
        <a:bodyPr/>
        <a:lstStyle/>
        <a:p>
          <a:r>
            <a:rPr lang="en-US" b="1">
              <a:latin typeface="DM Sans" pitchFamily="2" charset="0"/>
            </a:rPr>
            <a:t> LearnerOpportunity_Raw</a:t>
          </a:r>
          <a:endParaRPr lang="en-PK" b="1" dirty="0">
            <a:latin typeface="DM Sans" pitchFamily="2" charset="0"/>
          </a:endParaRPr>
        </a:p>
      </dgm:t>
    </dgm:pt>
    <dgm:pt modelId="{C1BFD235-78CC-410C-B444-6C0F370C8B31}" type="parTrans" cxnId="{63D37E57-D3D6-4144-AC81-9923780F72AC}">
      <dgm:prSet/>
      <dgm:spPr/>
      <dgm:t>
        <a:bodyPr/>
        <a:lstStyle/>
        <a:p>
          <a:endParaRPr lang="en-PK"/>
        </a:p>
      </dgm:t>
    </dgm:pt>
    <dgm:pt modelId="{A1813D70-4D6E-4FBC-8955-9416089A8B79}" type="sibTrans" cxnId="{63D37E57-D3D6-4144-AC81-9923780F72AC}">
      <dgm:prSet/>
      <dgm:spPr/>
      <dgm:t>
        <a:bodyPr/>
        <a:lstStyle/>
        <a:p>
          <a:endParaRPr lang="en-PK"/>
        </a:p>
      </dgm:t>
    </dgm:pt>
    <dgm:pt modelId="{56756C3E-580F-45D4-B7CE-84D1BE89F3CA}">
      <dgm:prSet phldrT="[Text]"/>
      <dgm:spPr/>
      <dgm:t>
        <a:bodyPr/>
        <a:lstStyle/>
        <a:p>
          <a:r>
            <a:rPr lang="en-US" b="1">
              <a:latin typeface="DM Sans" pitchFamily="2" charset="0"/>
            </a:rPr>
            <a:t>Cohort_Raw</a:t>
          </a:r>
          <a:endParaRPr lang="en-PK" b="1" dirty="0">
            <a:latin typeface="DM Sans" pitchFamily="2" charset="0"/>
          </a:endParaRPr>
        </a:p>
      </dgm:t>
    </dgm:pt>
    <dgm:pt modelId="{B33D3512-2D05-4019-9E73-5FDAFE812166}" type="parTrans" cxnId="{A97D97E1-3533-491E-A264-F7E4D0D5ABF8}">
      <dgm:prSet/>
      <dgm:spPr/>
      <dgm:t>
        <a:bodyPr/>
        <a:lstStyle/>
        <a:p>
          <a:endParaRPr lang="en-PK"/>
        </a:p>
      </dgm:t>
    </dgm:pt>
    <dgm:pt modelId="{EF57B50F-1C44-46D7-BDB5-7F12940760B2}" type="sibTrans" cxnId="{A97D97E1-3533-491E-A264-F7E4D0D5ABF8}">
      <dgm:prSet/>
      <dgm:spPr/>
      <dgm:t>
        <a:bodyPr/>
        <a:lstStyle/>
        <a:p>
          <a:endParaRPr lang="en-PK"/>
        </a:p>
      </dgm:t>
    </dgm:pt>
    <dgm:pt modelId="{45822F6D-6306-45A8-B354-FE5DD332983E}">
      <dgm:prSet phldrT="[Text]"/>
      <dgm:spPr/>
      <dgm:t>
        <a:bodyPr/>
        <a:lstStyle/>
        <a:p>
          <a:r>
            <a:rPr lang="en-US" b="1">
              <a:latin typeface="DM Sans" pitchFamily="2" charset="0"/>
            </a:rPr>
            <a:t> CongnitoRaw_2</a:t>
          </a:r>
          <a:endParaRPr lang="en-PK" b="1" dirty="0">
            <a:latin typeface="DM Sans" pitchFamily="2" charset="0"/>
          </a:endParaRPr>
        </a:p>
      </dgm:t>
    </dgm:pt>
    <dgm:pt modelId="{171C129D-21C5-461D-82C8-3F7C06251D6C}" type="parTrans" cxnId="{13B584B6-97F9-4A3A-8F70-7072B80B547B}">
      <dgm:prSet/>
      <dgm:spPr/>
      <dgm:t>
        <a:bodyPr/>
        <a:lstStyle/>
        <a:p>
          <a:endParaRPr lang="en-PK"/>
        </a:p>
      </dgm:t>
    </dgm:pt>
    <dgm:pt modelId="{4AFEE678-B7C3-4247-B8BC-D9C066CE246B}" type="sibTrans" cxnId="{13B584B6-97F9-4A3A-8F70-7072B80B547B}">
      <dgm:prSet/>
      <dgm:spPr/>
      <dgm:t>
        <a:bodyPr/>
        <a:lstStyle/>
        <a:p>
          <a:endParaRPr lang="en-PK"/>
        </a:p>
      </dgm:t>
    </dgm:pt>
    <dgm:pt modelId="{C9B5C937-4D5D-4952-A44A-5E21D242621D}">
      <dgm:prSet phldrT="[Text]"/>
      <dgm:spPr/>
      <dgm:t>
        <a:bodyPr/>
        <a:lstStyle/>
        <a:p>
          <a:r>
            <a:rPr lang="en-US" b="1">
              <a:latin typeface="DM Sans" pitchFamily="2" charset="0"/>
            </a:rPr>
            <a:t>Opportunity_Raw</a:t>
          </a:r>
          <a:endParaRPr lang="en-PK" b="1" dirty="0">
            <a:latin typeface="DM Sans" pitchFamily="2" charset="0"/>
          </a:endParaRPr>
        </a:p>
      </dgm:t>
    </dgm:pt>
    <dgm:pt modelId="{CAC8C67A-BBAA-417D-93D0-696EEE415549}" type="parTrans" cxnId="{8EC9908A-300B-451E-AE6F-77B4FF8F5518}">
      <dgm:prSet/>
      <dgm:spPr/>
      <dgm:t>
        <a:bodyPr/>
        <a:lstStyle/>
        <a:p>
          <a:endParaRPr lang="en-PK"/>
        </a:p>
      </dgm:t>
    </dgm:pt>
    <dgm:pt modelId="{7213FE81-40AF-4A7E-8F06-0B098ED2AF8D}" type="sibTrans" cxnId="{8EC9908A-300B-451E-AE6F-77B4FF8F5518}">
      <dgm:prSet/>
      <dgm:spPr/>
      <dgm:t>
        <a:bodyPr/>
        <a:lstStyle/>
        <a:p>
          <a:endParaRPr lang="en-PK"/>
        </a:p>
      </dgm:t>
    </dgm:pt>
    <dgm:pt modelId="{63D98D5E-0438-43EF-AB90-B749CADD693C}">
      <dgm:prSet/>
      <dgm:spPr/>
      <dgm:t>
        <a:bodyPr/>
        <a:lstStyle/>
        <a:p>
          <a:r>
            <a:rPr lang="en-US" b="1">
              <a:latin typeface="DM Sans" pitchFamily="2" charset="0"/>
            </a:rPr>
            <a:t>Marketing_Campaign_Data</a:t>
          </a:r>
          <a:endParaRPr lang="en-PK" b="1" dirty="0">
            <a:latin typeface="DM Sans" pitchFamily="2" charset="0"/>
          </a:endParaRPr>
        </a:p>
      </dgm:t>
    </dgm:pt>
    <dgm:pt modelId="{CED6B199-542F-493C-BBD5-5B8F8DE44FC6}" type="parTrans" cxnId="{8AA715A4-C910-4E4A-BE57-783C890ACCB5}">
      <dgm:prSet/>
      <dgm:spPr/>
      <dgm:t>
        <a:bodyPr/>
        <a:lstStyle/>
        <a:p>
          <a:endParaRPr lang="en-PK"/>
        </a:p>
      </dgm:t>
    </dgm:pt>
    <dgm:pt modelId="{EDEA297D-487F-4400-BBB6-8054E536C0FB}" type="sibTrans" cxnId="{8AA715A4-C910-4E4A-BE57-783C890ACCB5}">
      <dgm:prSet/>
      <dgm:spPr/>
      <dgm:t>
        <a:bodyPr/>
        <a:lstStyle/>
        <a:p>
          <a:endParaRPr lang="en-PK"/>
        </a:p>
      </dgm:t>
    </dgm:pt>
    <dgm:pt modelId="{069AAF92-9495-4556-B3C2-11C24917F973}" type="pres">
      <dgm:prSet presAssocID="{CA3D14D0-F37F-483F-AF10-AFEFB314C240}" presName="diagram" presStyleCnt="0">
        <dgm:presLayoutVars>
          <dgm:dir/>
          <dgm:resizeHandles val="exact"/>
        </dgm:presLayoutVars>
      </dgm:prSet>
      <dgm:spPr/>
    </dgm:pt>
    <dgm:pt modelId="{18EE9CF2-96C7-4141-ADB5-E57D22819E47}" type="pres">
      <dgm:prSet presAssocID="{8A959668-9DD1-41CE-B89E-F04840175655}" presName="node" presStyleLbl="node1" presStyleIdx="0" presStyleCnt="6">
        <dgm:presLayoutVars>
          <dgm:bulletEnabled val="1"/>
        </dgm:presLayoutVars>
      </dgm:prSet>
      <dgm:spPr/>
    </dgm:pt>
    <dgm:pt modelId="{D5FEDC1A-92F5-46B4-AB67-97471AF8B4BB}" type="pres">
      <dgm:prSet presAssocID="{5D107441-9ABE-40F3-B155-19A2ECB50569}" presName="sibTrans" presStyleCnt="0"/>
      <dgm:spPr/>
    </dgm:pt>
    <dgm:pt modelId="{FC4788C2-B0D4-4088-BB70-6B214134346B}" type="pres">
      <dgm:prSet presAssocID="{A95D7EBB-6C2F-4344-A27D-6C1EBDE859EA}" presName="node" presStyleLbl="node1" presStyleIdx="1" presStyleCnt="6">
        <dgm:presLayoutVars>
          <dgm:bulletEnabled val="1"/>
        </dgm:presLayoutVars>
      </dgm:prSet>
      <dgm:spPr/>
    </dgm:pt>
    <dgm:pt modelId="{A2254AA9-10BA-495B-99FF-5F2C416CCCEA}" type="pres">
      <dgm:prSet presAssocID="{A1813D70-4D6E-4FBC-8955-9416089A8B79}" presName="sibTrans" presStyleCnt="0"/>
      <dgm:spPr/>
    </dgm:pt>
    <dgm:pt modelId="{728A4925-02B7-4D7C-AE5C-209B2B8EBF07}" type="pres">
      <dgm:prSet presAssocID="{56756C3E-580F-45D4-B7CE-84D1BE89F3CA}" presName="node" presStyleLbl="node1" presStyleIdx="2" presStyleCnt="6">
        <dgm:presLayoutVars>
          <dgm:bulletEnabled val="1"/>
        </dgm:presLayoutVars>
      </dgm:prSet>
      <dgm:spPr/>
    </dgm:pt>
    <dgm:pt modelId="{0A33EC8D-3A7E-4299-88B5-11C062BEF8F4}" type="pres">
      <dgm:prSet presAssocID="{EF57B50F-1C44-46D7-BDB5-7F12940760B2}" presName="sibTrans" presStyleCnt="0"/>
      <dgm:spPr/>
    </dgm:pt>
    <dgm:pt modelId="{C3455200-A604-4EF2-9019-BD994EFC306F}" type="pres">
      <dgm:prSet presAssocID="{45822F6D-6306-45A8-B354-FE5DD332983E}" presName="node" presStyleLbl="node1" presStyleIdx="3" presStyleCnt="6">
        <dgm:presLayoutVars>
          <dgm:bulletEnabled val="1"/>
        </dgm:presLayoutVars>
      </dgm:prSet>
      <dgm:spPr/>
    </dgm:pt>
    <dgm:pt modelId="{1ED5389A-5E71-40D2-B6D8-BC34187BC32D}" type="pres">
      <dgm:prSet presAssocID="{4AFEE678-B7C3-4247-B8BC-D9C066CE246B}" presName="sibTrans" presStyleCnt="0"/>
      <dgm:spPr/>
    </dgm:pt>
    <dgm:pt modelId="{55242869-9C13-4810-A7C2-27C9C8327A35}" type="pres">
      <dgm:prSet presAssocID="{C9B5C937-4D5D-4952-A44A-5E21D242621D}" presName="node" presStyleLbl="node1" presStyleIdx="4" presStyleCnt="6">
        <dgm:presLayoutVars>
          <dgm:bulletEnabled val="1"/>
        </dgm:presLayoutVars>
      </dgm:prSet>
      <dgm:spPr/>
    </dgm:pt>
    <dgm:pt modelId="{DAA8FB93-FC87-42A4-94DB-A6562817BC30}" type="pres">
      <dgm:prSet presAssocID="{7213FE81-40AF-4A7E-8F06-0B098ED2AF8D}" presName="sibTrans" presStyleCnt="0"/>
      <dgm:spPr/>
    </dgm:pt>
    <dgm:pt modelId="{5DD0E619-66AE-4B30-9F78-857747B224BB}" type="pres">
      <dgm:prSet presAssocID="{63D98D5E-0438-43EF-AB90-B749CADD693C}" presName="node" presStyleLbl="node1" presStyleIdx="5" presStyleCnt="6">
        <dgm:presLayoutVars>
          <dgm:bulletEnabled val="1"/>
        </dgm:presLayoutVars>
      </dgm:prSet>
      <dgm:spPr/>
    </dgm:pt>
  </dgm:ptLst>
  <dgm:cxnLst>
    <dgm:cxn modelId="{F1BA0001-F354-481C-BDD4-DA933391235D}" type="presOf" srcId="{C9B5C937-4D5D-4952-A44A-5E21D242621D}" destId="{55242869-9C13-4810-A7C2-27C9C8327A35}" srcOrd="0" destOrd="0" presId="urn:microsoft.com/office/officeart/2005/8/layout/default"/>
    <dgm:cxn modelId="{F9E35314-4D87-4E97-859A-BBC6952A9BD4}" srcId="{CA3D14D0-F37F-483F-AF10-AFEFB314C240}" destId="{8A959668-9DD1-41CE-B89E-F04840175655}" srcOrd="0" destOrd="0" parTransId="{2C0264D1-5CFE-4E80-B9CA-0850CFD3EBD4}" sibTransId="{5D107441-9ABE-40F3-B155-19A2ECB50569}"/>
    <dgm:cxn modelId="{5611D915-8B5D-40D1-9B5D-A500E0E0972D}" type="presOf" srcId="{63D98D5E-0438-43EF-AB90-B749CADD693C}" destId="{5DD0E619-66AE-4B30-9F78-857747B224BB}" srcOrd="0" destOrd="0" presId="urn:microsoft.com/office/officeart/2005/8/layout/default"/>
    <dgm:cxn modelId="{A31BD460-18A1-4DC6-88C1-172EC1EB8140}" type="presOf" srcId="{A95D7EBB-6C2F-4344-A27D-6C1EBDE859EA}" destId="{FC4788C2-B0D4-4088-BB70-6B214134346B}" srcOrd="0" destOrd="0" presId="urn:microsoft.com/office/officeart/2005/8/layout/default"/>
    <dgm:cxn modelId="{63D37E57-D3D6-4144-AC81-9923780F72AC}" srcId="{CA3D14D0-F37F-483F-AF10-AFEFB314C240}" destId="{A95D7EBB-6C2F-4344-A27D-6C1EBDE859EA}" srcOrd="1" destOrd="0" parTransId="{C1BFD235-78CC-410C-B444-6C0F370C8B31}" sibTransId="{A1813D70-4D6E-4FBC-8955-9416089A8B79}"/>
    <dgm:cxn modelId="{8EC9908A-300B-451E-AE6F-77B4FF8F5518}" srcId="{CA3D14D0-F37F-483F-AF10-AFEFB314C240}" destId="{C9B5C937-4D5D-4952-A44A-5E21D242621D}" srcOrd="4" destOrd="0" parTransId="{CAC8C67A-BBAA-417D-93D0-696EEE415549}" sibTransId="{7213FE81-40AF-4A7E-8F06-0B098ED2AF8D}"/>
    <dgm:cxn modelId="{2C922695-C982-4E2E-B7D8-71EB547E33BC}" type="presOf" srcId="{56756C3E-580F-45D4-B7CE-84D1BE89F3CA}" destId="{728A4925-02B7-4D7C-AE5C-209B2B8EBF07}" srcOrd="0" destOrd="0" presId="urn:microsoft.com/office/officeart/2005/8/layout/default"/>
    <dgm:cxn modelId="{8AA715A4-C910-4E4A-BE57-783C890ACCB5}" srcId="{CA3D14D0-F37F-483F-AF10-AFEFB314C240}" destId="{63D98D5E-0438-43EF-AB90-B749CADD693C}" srcOrd="5" destOrd="0" parTransId="{CED6B199-542F-493C-BBD5-5B8F8DE44FC6}" sibTransId="{EDEA297D-487F-4400-BBB6-8054E536C0FB}"/>
    <dgm:cxn modelId="{D275F4AB-82FD-41B6-B523-FC753B0F94A7}" type="presOf" srcId="{45822F6D-6306-45A8-B354-FE5DD332983E}" destId="{C3455200-A604-4EF2-9019-BD994EFC306F}" srcOrd="0" destOrd="0" presId="urn:microsoft.com/office/officeart/2005/8/layout/default"/>
    <dgm:cxn modelId="{13B584B6-97F9-4A3A-8F70-7072B80B547B}" srcId="{CA3D14D0-F37F-483F-AF10-AFEFB314C240}" destId="{45822F6D-6306-45A8-B354-FE5DD332983E}" srcOrd="3" destOrd="0" parTransId="{171C129D-21C5-461D-82C8-3F7C06251D6C}" sibTransId="{4AFEE678-B7C3-4247-B8BC-D9C066CE246B}"/>
    <dgm:cxn modelId="{01C8E8CC-BA92-45EE-BB3A-59490F7DD6CC}" type="presOf" srcId="{8A959668-9DD1-41CE-B89E-F04840175655}" destId="{18EE9CF2-96C7-4141-ADB5-E57D22819E47}" srcOrd="0" destOrd="0" presId="urn:microsoft.com/office/officeart/2005/8/layout/default"/>
    <dgm:cxn modelId="{A97D97E1-3533-491E-A264-F7E4D0D5ABF8}" srcId="{CA3D14D0-F37F-483F-AF10-AFEFB314C240}" destId="{56756C3E-580F-45D4-B7CE-84D1BE89F3CA}" srcOrd="2" destOrd="0" parTransId="{B33D3512-2D05-4019-9E73-5FDAFE812166}" sibTransId="{EF57B50F-1C44-46D7-BDB5-7F12940760B2}"/>
    <dgm:cxn modelId="{964A60F6-338D-4026-A618-0862C525D5D0}" type="presOf" srcId="{CA3D14D0-F37F-483F-AF10-AFEFB314C240}" destId="{069AAF92-9495-4556-B3C2-11C24917F973}" srcOrd="0" destOrd="0" presId="urn:microsoft.com/office/officeart/2005/8/layout/default"/>
    <dgm:cxn modelId="{6619200B-050C-4DAC-8BF0-8DED55474A68}" type="presParOf" srcId="{069AAF92-9495-4556-B3C2-11C24917F973}" destId="{18EE9CF2-96C7-4141-ADB5-E57D22819E47}" srcOrd="0" destOrd="0" presId="urn:microsoft.com/office/officeart/2005/8/layout/default"/>
    <dgm:cxn modelId="{FB6A4736-12C3-4D56-89D8-75856D43F33C}" type="presParOf" srcId="{069AAF92-9495-4556-B3C2-11C24917F973}" destId="{D5FEDC1A-92F5-46B4-AB67-97471AF8B4BB}" srcOrd="1" destOrd="0" presId="urn:microsoft.com/office/officeart/2005/8/layout/default"/>
    <dgm:cxn modelId="{605BD937-1333-4DCE-BDCA-10C798BEA3DA}" type="presParOf" srcId="{069AAF92-9495-4556-B3C2-11C24917F973}" destId="{FC4788C2-B0D4-4088-BB70-6B214134346B}" srcOrd="2" destOrd="0" presId="urn:microsoft.com/office/officeart/2005/8/layout/default"/>
    <dgm:cxn modelId="{CE635478-57F6-4210-A38F-FBD3C47A9708}" type="presParOf" srcId="{069AAF92-9495-4556-B3C2-11C24917F973}" destId="{A2254AA9-10BA-495B-99FF-5F2C416CCCEA}" srcOrd="3" destOrd="0" presId="urn:microsoft.com/office/officeart/2005/8/layout/default"/>
    <dgm:cxn modelId="{854A73D0-3402-4F46-A0DA-996043B95EAA}" type="presParOf" srcId="{069AAF92-9495-4556-B3C2-11C24917F973}" destId="{728A4925-02B7-4D7C-AE5C-209B2B8EBF07}" srcOrd="4" destOrd="0" presId="urn:microsoft.com/office/officeart/2005/8/layout/default"/>
    <dgm:cxn modelId="{F1A66D85-34B8-40AF-92D2-DB4CCADC607D}" type="presParOf" srcId="{069AAF92-9495-4556-B3C2-11C24917F973}" destId="{0A33EC8D-3A7E-4299-88B5-11C062BEF8F4}" srcOrd="5" destOrd="0" presId="urn:microsoft.com/office/officeart/2005/8/layout/default"/>
    <dgm:cxn modelId="{27A37783-1475-4AA3-B3A9-3439856038D4}" type="presParOf" srcId="{069AAF92-9495-4556-B3C2-11C24917F973}" destId="{C3455200-A604-4EF2-9019-BD994EFC306F}" srcOrd="6" destOrd="0" presId="urn:microsoft.com/office/officeart/2005/8/layout/default"/>
    <dgm:cxn modelId="{A3C1B0AA-718E-4CEA-AD42-FC8645908843}" type="presParOf" srcId="{069AAF92-9495-4556-B3C2-11C24917F973}" destId="{1ED5389A-5E71-40D2-B6D8-BC34187BC32D}" srcOrd="7" destOrd="0" presId="urn:microsoft.com/office/officeart/2005/8/layout/default"/>
    <dgm:cxn modelId="{43ED4D3E-DA88-410C-8E81-321B40B34728}" type="presParOf" srcId="{069AAF92-9495-4556-B3C2-11C24917F973}" destId="{55242869-9C13-4810-A7C2-27C9C8327A35}" srcOrd="8" destOrd="0" presId="urn:microsoft.com/office/officeart/2005/8/layout/default"/>
    <dgm:cxn modelId="{3984168B-C5AB-4CED-89D3-E140C401586E}" type="presParOf" srcId="{069AAF92-9495-4556-B3C2-11C24917F973}" destId="{DAA8FB93-FC87-42A4-94DB-A6562817BC30}" srcOrd="9" destOrd="0" presId="urn:microsoft.com/office/officeart/2005/8/layout/default"/>
    <dgm:cxn modelId="{391FE4F8-25C5-4BFF-8C72-5FE3CED9E92D}" type="presParOf" srcId="{069AAF92-9495-4556-B3C2-11C24917F973}" destId="{5DD0E619-66AE-4B30-9F78-857747B224B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E9CF2-96C7-4141-ADB5-E57D22819E47}">
      <dsp:nvSpPr>
        <dsp:cNvPr id="0" name=""/>
        <dsp:cNvSpPr/>
      </dsp:nvSpPr>
      <dsp:spPr>
        <a:xfrm>
          <a:off x="0" y="254947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Learner_Raw</a:t>
          </a:r>
          <a:endParaRPr lang="en-PK" sz="1700" b="1" kern="1200" dirty="0">
            <a:latin typeface="DM Sans" pitchFamily="2" charset="0"/>
          </a:endParaRPr>
        </a:p>
      </dsp:txBody>
      <dsp:txXfrm>
        <a:off x="0" y="254947"/>
        <a:ext cx="3071812" cy="1843087"/>
      </dsp:txXfrm>
    </dsp:sp>
    <dsp:sp modelId="{FC4788C2-B0D4-4088-BB70-6B214134346B}">
      <dsp:nvSpPr>
        <dsp:cNvPr id="0" name=""/>
        <dsp:cNvSpPr/>
      </dsp:nvSpPr>
      <dsp:spPr>
        <a:xfrm>
          <a:off x="3378993" y="254947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8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 LearnerOpportunity_Raw</a:t>
          </a:r>
          <a:endParaRPr lang="en-PK" sz="1700" b="1" kern="1200" dirty="0">
            <a:latin typeface="DM Sans" pitchFamily="2" charset="0"/>
          </a:endParaRPr>
        </a:p>
      </dsp:txBody>
      <dsp:txXfrm>
        <a:off x="3378993" y="254947"/>
        <a:ext cx="3071812" cy="1843087"/>
      </dsp:txXfrm>
    </dsp:sp>
    <dsp:sp modelId="{728A4925-02B7-4D7C-AE5C-209B2B8EBF07}">
      <dsp:nvSpPr>
        <dsp:cNvPr id="0" name=""/>
        <dsp:cNvSpPr/>
      </dsp:nvSpPr>
      <dsp:spPr>
        <a:xfrm>
          <a:off x="6757987" y="254947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6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Cohort_Raw</a:t>
          </a:r>
          <a:endParaRPr lang="en-PK" sz="1700" b="1" kern="1200" dirty="0">
            <a:latin typeface="DM Sans" pitchFamily="2" charset="0"/>
          </a:endParaRPr>
        </a:p>
      </dsp:txBody>
      <dsp:txXfrm>
        <a:off x="6757987" y="254947"/>
        <a:ext cx="3071812" cy="1843087"/>
      </dsp:txXfrm>
    </dsp:sp>
    <dsp:sp modelId="{C3455200-A604-4EF2-9019-BD994EFC306F}">
      <dsp:nvSpPr>
        <dsp:cNvPr id="0" name=""/>
        <dsp:cNvSpPr/>
      </dsp:nvSpPr>
      <dsp:spPr>
        <a:xfrm>
          <a:off x="0" y="2405216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4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 CongnitoRaw_2</a:t>
          </a:r>
          <a:endParaRPr lang="en-PK" sz="1700" b="1" kern="1200" dirty="0">
            <a:latin typeface="DM Sans" pitchFamily="2" charset="0"/>
          </a:endParaRPr>
        </a:p>
      </dsp:txBody>
      <dsp:txXfrm>
        <a:off x="0" y="2405216"/>
        <a:ext cx="3071812" cy="1843087"/>
      </dsp:txXfrm>
    </dsp:sp>
    <dsp:sp modelId="{55242869-9C13-4810-A7C2-27C9C8327A35}">
      <dsp:nvSpPr>
        <dsp:cNvPr id="0" name=""/>
        <dsp:cNvSpPr/>
      </dsp:nvSpPr>
      <dsp:spPr>
        <a:xfrm>
          <a:off x="3378993" y="2405216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32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Opportunity_Raw</a:t>
          </a:r>
          <a:endParaRPr lang="en-PK" sz="1700" b="1" kern="1200" dirty="0">
            <a:latin typeface="DM Sans" pitchFamily="2" charset="0"/>
          </a:endParaRPr>
        </a:p>
      </dsp:txBody>
      <dsp:txXfrm>
        <a:off x="3378993" y="2405216"/>
        <a:ext cx="3071812" cy="1843087"/>
      </dsp:txXfrm>
    </dsp:sp>
    <dsp:sp modelId="{5DD0E619-66AE-4B30-9F78-857747B224BB}">
      <dsp:nvSpPr>
        <dsp:cNvPr id="0" name=""/>
        <dsp:cNvSpPr/>
      </dsp:nvSpPr>
      <dsp:spPr>
        <a:xfrm>
          <a:off x="6757987" y="2405216"/>
          <a:ext cx="3071812" cy="184308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DM Sans" pitchFamily="2" charset="0"/>
            </a:rPr>
            <a:t>Marketing_Campaign_Data</a:t>
          </a:r>
          <a:endParaRPr lang="en-PK" sz="1700" b="1" kern="1200" dirty="0">
            <a:latin typeface="DM Sans" pitchFamily="2" charset="0"/>
          </a:endParaRPr>
        </a:p>
      </dsp:txBody>
      <dsp:txXfrm>
        <a:off x="6757987" y="2405216"/>
        <a:ext cx="3071812" cy="184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ADB72-D6B2-4B85-8854-E16DBA7AE4BA}" type="datetimeFigureOut">
              <a:rPr lang="en-PK" smtClean="0"/>
              <a:t>03/08/2025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AABA-D7BB-4B8E-87DA-F7D63F9F51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07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>
          <a:extLst>
            <a:ext uri="{FF2B5EF4-FFF2-40B4-BE49-F238E27FC236}">
              <a16:creationId xmlns:a16="http://schemas.microsoft.com/office/drawing/2014/main" id="{B0755BCF-B167-E6E7-FBC6-C9D82CCD5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>
            <a:extLst>
              <a:ext uri="{FF2B5EF4-FFF2-40B4-BE49-F238E27FC236}">
                <a16:creationId xmlns:a16="http://schemas.microsoft.com/office/drawing/2014/main" id="{41F6240C-FA39-E061-6405-59015690A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>
            <a:extLst>
              <a:ext uri="{FF2B5EF4-FFF2-40B4-BE49-F238E27FC236}">
                <a16:creationId xmlns:a16="http://schemas.microsoft.com/office/drawing/2014/main" id="{E8056EF6-3426-9D01-CBC7-9BE805DE5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1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>
          <a:extLst>
            <a:ext uri="{FF2B5EF4-FFF2-40B4-BE49-F238E27FC236}">
              <a16:creationId xmlns:a16="http://schemas.microsoft.com/office/drawing/2014/main" id="{EDAD3925-573A-3ABC-0F0E-B46BEA4AD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>
            <a:extLst>
              <a:ext uri="{FF2B5EF4-FFF2-40B4-BE49-F238E27FC236}">
                <a16:creationId xmlns:a16="http://schemas.microsoft.com/office/drawing/2014/main" id="{4ED42115-E799-4237-DF43-248607347E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>
            <a:extLst>
              <a:ext uri="{FF2B5EF4-FFF2-40B4-BE49-F238E27FC236}">
                <a16:creationId xmlns:a16="http://schemas.microsoft.com/office/drawing/2014/main" id="{846CBDBE-F3C4-59D8-7D65-8772DBE43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5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572" y="2934486"/>
            <a:ext cx="12201144" cy="39280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095" y="2917437"/>
            <a:ext cx="12202668" cy="39451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704" y="-1447"/>
            <a:ext cx="4880229" cy="1120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143" y="2305050"/>
            <a:ext cx="525970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2" r:id="rId3"/>
    <p:sldLayoutId id="2147483667" r:id="rId4"/>
    <p:sldLayoutId id="2147483670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image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image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image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image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image"/><Relationship Id="rId2" Type="http://schemas.openxmlformats.org/officeDocument/2006/relationships/image" Target="../media/image27.image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2961949" y="3835426"/>
            <a:ext cx="6674663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solidFill>
              <a:schemeClr val="bg2"/>
            </a:solidFill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2992075" y="3932175"/>
            <a:ext cx="6917925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lnSpc>
                <a:spcPct val="100000"/>
              </a:lnSpc>
            </a:pPr>
            <a:r>
              <a:rPr lang="en-US" dirty="0"/>
              <a:t> “A Dashboard-Driven Analysis for Strategic Engagement”</a:t>
            </a:r>
          </a:p>
        </p:txBody>
      </p:sp>
      <p:sp>
        <p:nvSpPr>
          <p:cNvPr id="744" name="Google Shape;744;p22"/>
          <p:cNvSpPr/>
          <p:nvPr/>
        </p:nvSpPr>
        <p:spPr>
          <a:xfrm>
            <a:off x="1270081" y="2369694"/>
            <a:ext cx="10058400" cy="485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TRACKING LEARNERS’ JOURNEY</a:t>
            </a:r>
            <a:endParaRPr b="1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3479759" y="3150934"/>
            <a:ext cx="5232481" cy="4850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 THROUGH DATA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pic>
        <p:nvPicPr>
          <p:cNvPr id="2" name="Picture 2" descr="Get Started - Excelerate">
            <a:extLst>
              <a:ext uri="{FF2B5EF4-FFF2-40B4-BE49-F238E27FC236}">
                <a16:creationId xmlns:a16="http://schemas.microsoft.com/office/drawing/2014/main" id="{166FC0AB-6138-CD22-BA7C-B213FE8D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49" y="-435045"/>
            <a:ext cx="3085106" cy="16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43;p22">
            <a:extLst>
              <a:ext uri="{FF2B5EF4-FFF2-40B4-BE49-F238E27FC236}">
                <a16:creationId xmlns:a16="http://schemas.microsoft.com/office/drawing/2014/main" id="{779ABF5B-E635-AE7A-E0B0-C0FA2F6B9D6C}"/>
              </a:ext>
            </a:extLst>
          </p:cNvPr>
          <p:cNvSpPr txBox="1">
            <a:spLocks/>
          </p:cNvSpPr>
          <p:nvPr/>
        </p:nvSpPr>
        <p:spPr>
          <a:xfrm>
            <a:off x="129624" y="535285"/>
            <a:ext cx="279396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sz="1200" dirty="0"/>
              <a:t> Associate Data Analyst Internship</a:t>
            </a:r>
          </a:p>
        </p:txBody>
      </p:sp>
      <p:sp>
        <p:nvSpPr>
          <p:cNvPr id="6" name="Google Shape;743;p22">
            <a:extLst>
              <a:ext uri="{FF2B5EF4-FFF2-40B4-BE49-F238E27FC236}">
                <a16:creationId xmlns:a16="http://schemas.microsoft.com/office/drawing/2014/main" id="{94A88026-6090-5922-961B-F9CAFB952568}"/>
              </a:ext>
            </a:extLst>
          </p:cNvPr>
          <p:cNvSpPr txBox="1">
            <a:spLocks/>
          </p:cNvSpPr>
          <p:nvPr/>
        </p:nvSpPr>
        <p:spPr>
          <a:xfrm>
            <a:off x="4770354" y="4691548"/>
            <a:ext cx="3057851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 Presented By: Team 20</a:t>
            </a:r>
          </a:p>
          <a:p>
            <a:pPr marL="0" indent="0" algn="l"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3D06B-5406-A51D-A849-C4E3EF63FD20}"/>
              </a:ext>
            </a:extLst>
          </p:cNvPr>
          <p:cNvSpPr txBox="1"/>
          <p:nvPr/>
        </p:nvSpPr>
        <p:spPr>
          <a:xfrm>
            <a:off x="838200" y="825936"/>
            <a:ext cx="61403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July–August 2025</a:t>
            </a:r>
            <a:endParaRPr lang="en-PK"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701008"/>
            <a:ext cx="5763057" cy="30123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815" marR="603250" indent="-2857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  <a:tabLst>
                <a:tab pos="182880" algn="l"/>
              </a:tabLst>
            </a:pPr>
            <a:r>
              <a:rPr sz="1500" b="1" dirty="0">
                <a:latin typeface="DM Sans" pitchFamily="2" charset="0"/>
                <a:cs typeface="Arial"/>
              </a:rPr>
              <a:t>Internship</a:t>
            </a:r>
            <a:r>
              <a:rPr sz="1500" b="1" spc="210" dirty="0">
                <a:latin typeface="DM Sans" pitchFamily="2" charset="0"/>
                <a:cs typeface="Arial"/>
              </a:rPr>
              <a:t> </a:t>
            </a:r>
            <a:r>
              <a:rPr sz="1500" b="1" dirty="0">
                <a:latin typeface="DM Sans" pitchFamily="2" charset="0"/>
                <a:cs typeface="Arial"/>
              </a:rPr>
              <a:t>(59.5%):</a:t>
            </a:r>
            <a:r>
              <a:rPr sz="1500" b="1" spc="114" dirty="0">
                <a:latin typeface="DM Sans" pitchFamily="2" charset="0"/>
                <a:cs typeface="Arial"/>
              </a:rPr>
              <a:t> </a:t>
            </a:r>
            <a:r>
              <a:rPr sz="1500" dirty="0">
                <a:latin typeface="DM Sans" pitchFamily="2" charset="0"/>
              </a:rPr>
              <a:t>prefer</a:t>
            </a:r>
            <a:r>
              <a:rPr sz="1500" spc="17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internships,</a:t>
            </a:r>
            <a:r>
              <a:rPr sz="1500" spc="23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showing</a:t>
            </a:r>
            <a:r>
              <a:rPr sz="1500" spc="175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strong</a:t>
            </a:r>
            <a:r>
              <a:rPr lang="en-US" sz="1500" spc="-1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demand</a:t>
            </a:r>
            <a:r>
              <a:rPr sz="1500" spc="27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for</a:t>
            </a:r>
            <a:r>
              <a:rPr sz="1500" spc="254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practical</a:t>
            </a:r>
            <a:r>
              <a:rPr sz="1500" spc="335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experience.</a:t>
            </a: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82245" algn="l"/>
              </a:tabLst>
            </a:pPr>
            <a:r>
              <a:rPr sz="1500" b="1" spc="-10" dirty="0">
                <a:latin typeface="DM Sans" pitchFamily="2" charset="0"/>
                <a:cs typeface="Arial"/>
              </a:rPr>
              <a:t>Courses</a:t>
            </a:r>
            <a:r>
              <a:rPr sz="1500" b="1" spc="15" dirty="0">
                <a:latin typeface="DM Sans" pitchFamily="2" charset="0"/>
                <a:cs typeface="Arial"/>
              </a:rPr>
              <a:t> </a:t>
            </a:r>
            <a:r>
              <a:rPr sz="1500" b="1" spc="-10" dirty="0">
                <a:latin typeface="DM Sans" pitchFamily="2" charset="0"/>
                <a:cs typeface="Arial"/>
              </a:rPr>
              <a:t>(18.8%):</a:t>
            </a:r>
            <a:r>
              <a:rPr sz="1500" b="1" spc="60" dirty="0">
                <a:latin typeface="DM Sans" pitchFamily="2" charset="0"/>
                <a:cs typeface="Arial"/>
              </a:rPr>
              <a:t> </a:t>
            </a:r>
            <a:r>
              <a:rPr sz="1500" dirty="0">
                <a:latin typeface="DM Sans" pitchFamily="2" charset="0"/>
              </a:rPr>
              <a:t>while</a:t>
            </a:r>
            <a:r>
              <a:rPr sz="1500" spc="3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other</a:t>
            </a:r>
            <a:r>
              <a:rPr sz="1500" spc="45" dirty="0">
                <a:latin typeface="DM Sans" pitchFamily="2" charset="0"/>
              </a:rPr>
              <a:t> </a:t>
            </a:r>
            <a:r>
              <a:rPr sz="1500" spc="55" dirty="0">
                <a:latin typeface="DM Sans" pitchFamily="2" charset="0"/>
              </a:rPr>
              <a:t>opportunity</a:t>
            </a:r>
            <a:r>
              <a:rPr sz="1500" spc="125" dirty="0">
                <a:latin typeface="DM Sans" pitchFamily="2" charset="0"/>
              </a:rPr>
              <a:t> </a:t>
            </a:r>
            <a:r>
              <a:rPr sz="1500" spc="55" dirty="0">
                <a:latin typeface="DM Sans" pitchFamily="2" charset="0"/>
              </a:rPr>
              <a:t>types </a:t>
            </a:r>
            <a:r>
              <a:rPr sz="1500" spc="65" dirty="0">
                <a:latin typeface="DM Sans" pitchFamily="2" charset="0"/>
              </a:rPr>
              <a:t>attract</a:t>
            </a:r>
            <a:r>
              <a:rPr sz="1500" spc="90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fewer,</a:t>
            </a:r>
          </a:p>
          <a:p>
            <a:pPr marL="182880">
              <a:lnSpc>
                <a:spcPct val="100000"/>
              </a:lnSpc>
            </a:pPr>
            <a:r>
              <a:rPr lang="en-US" sz="1500" dirty="0">
                <a:latin typeface="DM Sans" pitchFamily="2" charset="0"/>
              </a:rPr>
              <a:t>   </a:t>
            </a:r>
            <a:r>
              <a:rPr sz="1500" dirty="0">
                <a:latin typeface="DM Sans" pitchFamily="2" charset="0"/>
              </a:rPr>
              <a:t>more</a:t>
            </a:r>
            <a:r>
              <a:rPr sz="1500" spc="18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specialized</a:t>
            </a:r>
            <a:r>
              <a:rPr sz="1500" spc="250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applicants.</a:t>
            </a:r>
          </a:p>
          <a:p>
            <a:pPr marL="297815" marR="4318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82880" algn="l"/>
              </a:tabLst>
            </a:pPr>
            <a:r>
              <a:rPr sz="1500" b="1" dirty="0">
                <a:latin typeface="DM Sans" pitchFamily="2" charset="0"/>
                <a:cs typeface="Arial"/>
              </a:rPr>
              <a:t>Event</a:t>
            </a:r>
            <a:r>
              <a:rPr sz="1500" b="1" spc="5" dirty="0">
                <a:latin typeface="DM Sans" pitchFamily="2" charset="0"/>
                <a:cs typeface="Arial"/>
              </a:rPr>
              <a:t> </a:t>
            </a:r>
            <a:r>
              <a:rPr sz="1500" b="1" dirty="0">
                <a:latin typeface="DM Sans" pitchFamily="2" charset="0"/>
                <a:cs typeface="Arial"/>
              </a:rPr>
              <a:t>(8.4%):</a:t>
            </a:r>
            <a:r>
              <a:rPr sz="1500" b="1" spc="50" dirty="0">
                <a:latin typeface="DM Sans" pitchFamily="2" charset="0"/>
                <a:cs typeface="Arial"/>
              </a:rPr>
              <a:t> </a:t>
            </a:r>
            <a:r>
              <a:rPr sz="1500" dirty="0">
                <a:latin typeface="DM Sans" pitchFamily="2" charset="0"/>
              </a:rPr>
              <a:t>Events</a:t>
            </a:r>
            <a:r>
              <a:rPr sz="1500" spc="7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engage</a:t>
            </a:r>
            <a:r>
              <a:rPr sz="1500" spc="10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a</a:t>
            </a:r>
            <a:r>
              <a:rPr sz="1500" spc="3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niche</a:t>
            </a:r>
            <a:r>
              <a:rPr sz="1500" spc="6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group,</a:t>
            </a:r>
            <a:r>
              <a:rPr sz="1500" spc="9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suggesting</a:t>
            </a:r>
            <a:r>
              <a:rPr sz="1500" spc="95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these</a:t>
            </a:r>
            <a:r>
              <a:rPr lang="en-US" sz="1500" spc="-1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are</a:t>
            </a:r>
            <a:r>
              <a:rPr sz="1500" spc="12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valued</a:t>
            </a:r>
            <a:r>
              <a:rPr sz="1500" spc="15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for</a:t>
            </a:r>
            <a:r>
              <a:rPr sz="1500" spc="9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networking</a:t>
            </a:r>
            <a:r>
              <a:rPr sz="1500" spc="16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or</a:t>
            </a:r>
            <a:r>
              <a:rPr sz="1500" spc="13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special</a:t>
            </a:r>
            <a:r>
              <a:rPr sz="1500" spc="16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experiences</a:t>
            </a:r>
            <a:r>
              <a:rPr sz="1500" spc="160" dirty="0">
                <a:latin typeface="DM Sans" pitchFamily="2" charset="0"/>
              </a:rPr>
              <a:t> </a:t>
            </a:r>
            <a:r>
              <a:rPr sz="1500" spc="70" dirty="0">
                <a:latin typeface="DM Sans" pitchFamily="2" charset="0"/>
              </a:rPr>
              <a:t>by</a:t>
            </a:r>
            <a:r>
              <a:rPr sz="1500" spc="12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a</a:t>
            </a:r>
            <a:r>
              <a:rPr sz="1500" spc="85" dirty="0">
                <a:latin typeface="DM Sans" pitchFamily="2" charset="0"/>
              </a:rPr>
              <a:t> </a:t>
            </a:r>
            <a:r>
              <a:rPr sz="1500" spc="40" dirty="0">
                <a:latin typeface="DM Sans" pitchFamily="2" charset="0"/>
              </a:rPr>
              <a:t>limited</a:t>
            </a:r>
            <a:r>
              <a:rPr lang="en-US" sz="1500" spc="40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audience.</a:t>
            </a:r>
          </a:p>
          <a:p>
            <a:pPr marL="297815" marR="90805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82880" algn="l"/>
              </a:tabLst>
            </a:pPr>
            <a:r>
              <a:rPr sz="1500" b="1" dirty="0">
                <a:latin typeface="DM Sans" pitchFamily="2" charset="0"/>
                <a:cs typeface="Arial"/>
              </a:rPr>
              <a:t>Competition</a:t>
            </a:r>
            <a:r>
              <a:rPr sz="1500" b="1" spc="105" dirty="0">
                <a:latin typeface="DM Sans" pitchFamily="2" charset="0"/>
                <a:cs typeface="Arial"/>
              </a:rPr>
              <a:t> </a:t>
            </a:r>
            <a:r>
              <a:rPr sz="1500" b="1" dirty="0">
                <a:latin typeface="DM Sans" pitchFamily="2" charset="0"/>
                <a:cs typeface="Arial"/>
              </a:rPr>
              <a:t>(7%):</a:t>
            </a:r>
            <a:r>
              <a:rPr sz="1500" b="1" spc="70" dirty="0">
                <a:latin typeface="DM Sans" pitchFamily="2" charset="0"/>
                <a:cs typeface="Arial"/>
              </a:rPr>
              <a:t> </a:t>
            </a:r>
            <a:r>
              <a:rPr sz="1500" spc="45" dirty="0">
                <a:latin typeface="DM Sans" pitchFamily="2" charset="0"/>
              </a:rPr>
              <a:t>Competitions</a:t>
            </a:r>
            <a:r>
              <a:rPr sz="1500" spc="150" dirty="0">
                <a:latin typeface="DM Sans" pitchFamily="2" charset="0"/>
              </a:rPr>
              <a:t> </a:t>
            </a:r>
            <a:r>
              <a:rPr sz="1500" spc="65" dirty="0">
                <a:latin typeface="DM Sans" pitchFamily="2" charset="0"/>
              </a:rPr>
              <a:t>attract</a:t>
            </a:r>
            <a:r>
              <a:rPr sz="1500" spc="130" dirty="0">
                <a:latin typeface="DM Sans" pitchFamily="2" charset="0"/>
              </a:rPr>
              <a:t> </a:t>
            </a:r>
            <a:r>
              <a:rPr sz="1500" spc="40" dirty="0">
                <a:latin typeface="DM Sans" pitchFamily="2" charset="0"/>
              </a:rPr>
              <a:t>motivated</a:t>
            </a:r>
            <a:r>
              <a:rPr lang="en-US" sz="1500" spc="40" dirty="0">
                <a:latin typeface="DM Sans" pitchFamily="2" charset="0"/>
              </a:rPr>
              <a:t> </a:t>
            </a:r>
            <a:r>
              <a:rPr sz="1500" spc="45" dirty="0">
                <a:latin typeface="DM Sans" pitchFamily="2" charset="0"/>
              </a:rPr>
              <a:t>participants</a:t>
            </a:r>
            <a:r>
              <a:rPr sz="1500" spc="22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looking</a:t>
            </a:r>
            <a:r>
              <a:rPr sz="1500" spc="12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for</a:t>
            </a:r>
            <a:r>
              <a:rPr sz="1500" spc="13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challenge</a:t>
            </a:r>
            <a:r>
              <a:rPr sz="1500" spc="16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and</a:t>
            </a:r>
            <a:r>
              <a:rPr sz="1500" spc="15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recognition,</a:t>
            </a:r>
            <a:r>
              <a:rPr sz="1500" spc="18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though</a:t>
            </a:r>
            <a:r>
              <a:rPr sz="1500" spc="150" dirty="0">
                <a:latin typeface="DM Sans" pitchFamily="2" charset="0"/>
              </a:rPr>
              <a:t> </a:t>
            </a:r>
            <a:r>
              <a:rPr sz="1500" spc="-25" dirty="0">
                <a:latin typeface="DM Sans" pitchFamily="2" charset="0"/>
              </a:rPr>
              <a:t>on</a:t>
            </a:r>
            <a:r>
              <a:rPr lang="en-US" sz="1500" spc="-2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a</a:t>
            </a:r>
            <a:r>
              <a:rPr sz="1500" spc="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smaller</a:t>
            </a:r>
            <a:r>
              <a:rPr sz="1500" spc="65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scale.</a:t>
            </a: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82245" algn="l"/>
              </a:tabLst>
            </a:pPr>
            <a:r>
              <a:rPr sz="1500" b="1" dirty="0">
                <a:latin typeface="DM Sans" pitchFamily="2" charset="0"/>
                <a:cs typeface="Arial"/>
              </a:rPr>
              <a:t>Masterclass,</a:t>
            </a:r>
            <a:r>
              <a:rPr sz="1500" b="1" spc="100" dirty="0">
                <a:latin typeface="DM Sans" pitchFamily="2" charset="0"/>
                <a:cs typeface="Arial"/>
              </a:rPr>
              <a:t> </a:t>
            </a:r>
            <a:r>
              <a:rPr sz="1500" b="1" dirty="0">
                <a:latin typeface="DM Sans" pitchFamily="2" charset="0"/>
                <a:cs typeface="Arial"/>
              </a:rPr>
              <a:t>Career</a:t>
            </a:r>
            <a:r>
              <a:rPr sz="1500" b="1" spc="10" dirty="0">
                <a:latin typeface="DM Sans" pitchFamily="2" charset="0"/>
                <a:cs typeface="Arial"/>
              </a:rPr>
              <a:t> </a:t>
            </a:r>
            <a:r>
              <a:rPr sz="1500" b="1" spc="60" dirty="0">
                <a:latin typeface="DM Sans" pitchFamily="2" charset="0"/>
                <a:cs typeface="Arial"/>
              </a:rPr>
              <a:t>&amp;</a:t>
            </a:r>
            <a:r>
              <a:rPr sz="1500" b="1" spc="-20" dirty="0">
                <a:latin typeface="DM Sans" pitchFamily="2" charset="0"/>
                <a:cs typeface="Arial"/>
              </a:rPr>
              <a:t> </a:t>
            </a:r>
            <a:r>
              <a:rPr sz="1500" b="1" dirty="0">
                <a:latin typeface="DM Sans" pitchFamily="2" charset="0"/>
                <a:cs typeface="Arial"/>
              </a:rPr>
              <a:t>Engagement</a:t>
            </a:r>
            <a:r>
              <a:rPr sz="1500" dirty="0">
                <a:latin typeface="DM Sans" pitchFamily="2" charset="0"/>
              </a:rPr>
              <a:t>:</a:t>
            </a:r>
            <a:r>
              <a:rPr sz="1500" spc="10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These</a:t>
            </a:r>
            <a:r>
              <a:rPr sz="1500" spc="85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categories</a:t>
            </a:r>
            <a:r>
              <a:rPr sz="1500" spc="114" dirty="0">
                <a:latin typeface="DM Sans" pitchFamily="2" charset="0"/>
              </a:rPr>
              <a:t> </a:t>
            </a:r>
            <a:r>
              <a:rPr sz="1500" spc="-20" dirty="0">
                <a:latin typeface="DM Sans" pitchFamily="2" charset="0"/>
              </a:rPr>
              <a:t>have</a:t>
            </a:r>
          </a:p>
          <a:p>
            <a:pPr marL="182880">
              <a:lnSpc>
                <a:spcPct val="100000"/>
              </a:lnSpc>
            </a:pPr>
            <a:r>
              <a:rPr lang="en-US" sz="1500" spc="50" dirty="0">
                <a:latin typeface="DM Sans" pitchFamily="2" charset="0"/>
              </a:rPr>
              <a:t>  the</a:t>
            </a:r>
            <a:r>
              <a:rPr sz="1500" spc="160" dirty="0">
                <a:latin typeface="DM Sans" pitchFamily="2" charset="0"/>
              </a:rPr>
              <a:t> </a:t>
            </a:r>
            <a:r>
              <a:rPr sz="1500" dirty="0">
                <a:latin typeface="DM Sans" pitchFamily="2" charset="0"/>
              </a:rPr>
              <a:t>fewest</a:t>
            </a:r>
            <a:r>
              <a:rPr sz="1500" spc="145" dirty="0">
                <a:latin typeface="DM Sans" pitchFamily="2" charset="0"/>
              </a:rPr>
              <a:t> </a:t>
            </a:r>
            <a:r>
              <a:rPr sz="1500" spc="-10" dirty="0">
                <a:latin typeface="DM Sans" pitchFamily="2" charset="0"/>
              </a:rPr>
              <a:t>applications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37BF45E-8980-A03B-114F-DDA8AC56D65A}"/>
              </a:ext>
            </a:extLst>
          </p:cNvPr>
          <p:cNvSpPr txBox="1">
            <a:spLocks/>
          </p:cNvSpPr>
          <p:nvPr/>
        </p:nvSpPr>
        <p:spPr>
          <a:xfrm>
            <a:off x="242355" y="685800"/>
            <a:ext cx="8866632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78815" marR="5080" indent="-4572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E292F9"/>
                </a:solidFill>
              </a:rPr>
              <a:t>Top opportunities by Application Volume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EEB2-F803-975F-AB60-CD2AF111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63794"/>
            <a:ext cx="5195449" cy="3771696"/>
          </a:xfrm>
          <a:prstGeom prst="rect">
            <a:avLst/>
          </a:prstGeom>
          <a:ln>
            <a:solidFill>
              <a:srgbClr val="E292F9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762000"/>
            <a:ext cx="605617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4629" algn="just">
              <a:lnSpc>
                <a:spcPct val="100000"/>
              </a:lnSpc>
              <a:spcBef>
                <a:spcPts val="100"/>
              </a:spcBef>
              <a:tabLst>
                <a:tab pos="182880" algn="l"/>
              </a:tabLst>
            </a:pPr>
            <a:endParaRPr sz="1500" dirty="0">
              <a:solidFill>
                <a:schemeClr val="bg1"/>
              </a:solidFill>
              <a:latin typeface="DM Sans" pitchFamily="2" charset="0"/>
              <a:cs typeface="Arial MT"/>
            </a:endParaRPr>
          </a:p>
          <a:p>
            <a:pPr marL="171450" indent="-171450" algn="just"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Students (UG &amp; Grad)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 make up the vast majority of applicants</a:t>
            </a:r>
          </a:p>
          <a:p>
            <a:pPr marL="171450" indent="-171450" algn="just"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Non-student categories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 like professionals, teachers, and parents are rare</a:t>
            </a:r>
          </a:p>
          <a:p>
            <a:pPr marL="171450" indent="-171450" algn="just"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Confirms: our audience is primarily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university learners</a:t>
            </a:r>
            <a:endParaRPr sz="1500" dirty="0">
              <a:solidFill>
                <a:schemeClr val="bg1"/>
              </a:solidFill>
              <a:latin typeface="DM Sans" pitchFamily="2" charset="0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4114800"/>
            <a:ext cx="5247033" cy="1885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Lucida Sans Unicode"/>
              </a:rPr>
              <a:t>Monthly</a:t>
            </a:r>
            <a:r>
              <a:rPr sz="1500" spc="-95" dirty="0">
                <a:solidFill>
                  <a:srgbClr val="FFFFFF"/>
                </a:solidFill>
                <a:latin typeface="DM Sans" pitchFamily="2" charset="0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Lucida Sans Unicode"/>
              </a:rPr>
              <a:t>Trends:</a:t>
            </a:r>
            <a:endParaRPr sz="1500" dirty="0">
              <a:latin typeface="DM Sans" pitchFamily="2" charset="0"/>
              <a:cs typeface="Lucida Sans Unicode"/>
            </a:endParaRPr>
          </a:p>
          <a:p>
            <a:pPr marL="299085" indent="-286385">
              <a:lnSpc>
                <a:spcPct val="100000"/>
              </a:lnSpc>
              <a:spcBef>
                <a:spcPts val="1720"/>
              </a:spcBef>
              <a:buFont typeface="Wingdings" panose="05000000000000000000" pitchFamily="2" charset="2"/>
              <a:buChar char="§"/>
              <a:tabLst>
                <a:tab pos="299085" algn="l"/>
              </a:tabLst>
            </a:pP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Peak</a:t>
            </a:r>
            <a:r>
              <a:rPr sz="1500" b="1" spc="-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application</a:t>
            </a:r>
            <a:r>
              <a:rPr sz="1500" b="1" spc="3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volume:</a:t>
            </a:r>
            <a:r>
              <a:rPr sz="1500" b="1" spc="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March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(831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applicants)</a:t>
            </a:r>
            <a:endParaRPr sz="1500" dirty="0">
              <a:latin typeface="DM Sans" pitchFamily="2" charset="0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</a:tabLst>
            </a:pP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Other</a:t>
            </a:r>
            <a:r>
              <a:rPr sz="1500" b="1" spc="-2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DM Sans" pitchFamily="2" charset="0"/>
                <a:cs typeface="Arial"/>
              </a:rPr>
              <a:t>high</a:t>
            </a:r>
            <a:r>
              <a:rPr sz="1500" b="1" spc="5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months:</a:t>
            </a:r>
            <a:r>
              <a:rPr sz="1500" b="1" spc="1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January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(808)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May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(637)</a:t>
            </a:r>
            <a:endParaRPr sz="1500" dirty="0">
              <a:latin typeface="DM Sans" pitchFamily="2" charset="0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299085" algn="l"/>
              </a:tabLst>
            </a:pPr>
            <a:r>
              <a:rPr sz="15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Lowest:</a:t>
            </a:r>
            <a:r>
              <a:rPr sz="1500" b="1" spc="-3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July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(358)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There’s</a:t>
            </a:r>
            <a:r>
              <a:rPr sz="1500" spc="11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notable</a:t>
            </a:r>
            <a:r>
              <a:rPr sz="1500" spc="1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drop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during</a:t>
            </a:r>
            <a:r>
              <a:rPr sz="1500" spc="11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summer</a:t>
            </a:r>
            <a:r>
              <a:rPr sz="15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months,</a:t>
            </a:r>
            <a:endParaRPr sz="1500" dirty="0">
              <a:latin typeface="DM Sans" pitchFamily="2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reaching</a:t>
            </a:r>
            <a:r>
              <a:rPr sz="1500" spc="11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9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lowest</a:t>
            </a:r>
            <a:r>
              <a:rPr sz="15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point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July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(358)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D4ED6-6946-C7FD-E498-8D125FDF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809144" cy="3672288"/>
          </a:xfrm>
          <a:prstGeom prst="rect">
            <a:avLst/>
          </a:prstGeom>
          <a:ln>
            <a:solidFill>
              <a:srgbClr val="E292F9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150FDC-2C46-396C-2F95-AAEA3244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41" y="2743200"/>
            <a:ext cx="6382545" cy="3672288"/>
          </a:xfrm>
          <a:prstGeom prst="rect">
            <a:avLst/>
          </a:prstGeom>
          <a:ln>
            <a:solidFill>
              <a:srgbClr val="E292F9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582168"/>
            <a:ext cx="6633845" cy="1522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00" y="4928598"/>
            <a:ext cx="10820400" cy="4732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This</a:t>
            </a:r>
            <a:r>
              <a:rPr sz="1500" spc="1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table</a:t>
            </a:r>
            <a:r>
              <a:rPr sz="1500" spc="1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forms</a:t>
            </a:r>
            <a:r>
              <a:rPr sz="15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foundation</a:t>
            </a:r>
            <a:r>
              <a:rPr sz="1500" spc="229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500" spc="9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our</a:t>
            </a:r>
            <a:r>
              <a:rPr sz="15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dashboard,</a:t>
            </a:r>
            <a:r>
              <a:rPr sz="1500" spc="25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enabling</a:t>
            </a:r>
            <a:r>
              <a:rPr sz="1500" spc="1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deep</a:t>
            </a:r>
            <a:r>
              <a:rPr sz="1500" spc="1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dives</a:t>
            </a:r>
            <a:r>
              <a:rPr sz="1500" spc="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into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specific</a:t>
            </a:r>
            <a:r>
              <a:rPr sz="1500" spc="2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groups</a:t>
            </a:r>
            <a:r>
              <a:rPr sz="1500" spc="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1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supporting</a:t>
            </a:r>
            <a:r>
              <a:rPr sz="1500" spc="2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all</a:t>
            </a:r>
            <a:r>
              <a:rPr sz="1500" spc="20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subsequent</a:t>
            </a:r>
            <a:r>
              <a:rPr sz="1500" spc="2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analytics</a:t>
            </a:r>
            <a:r>
              <a:rPr sz="1500" spc="2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2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insights</a:t>
            </a:r>
            <a:r>
              <a:rPr sz="1500" spc="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across</a:t>
            </a:r>
            <a:r>
              <a:rPr sz="1500" spc="2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project.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F719B2-4A3E-5088-1E33-070B8158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" y="1600200"/>
            <a:ext cx="11523472" cy="3057531"/>
          </a:xfrm>
          <a:prstGeom prst="rect">
            <a:avLst/>
          </a:prstGeom>
          <a:ln>
            <a:solidFill>
              <a:srgbClr val="E292F9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796" y="457200"/>
            <a:ext cx="4880229" cy="11209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340" dirty="0">
                <a:solidFill>
                  <a:srgbClr val="E292F9"/>
                </a:solidFill>
              </a:rPr>
              <a:t>KEY</a:t>
            </a:r>
            <a:r>
              <a:rPr sz="4500" spc="-210" dirty="0">
                <a:solidFill>
                  <a:srgbClr val="E292F9"/>
                </a:solidFill>
              </a:rPr>
              <a:t> </a:t>
            </a:r>
            <a:r>
              <a:rPr sz="4500" spc="-135" dirty="0">
                <a:solidFill>
                  <a:srgbClr val="E292F9"/>
                </a:solidFill>
              </a:rPr>
              <a:t>INSIGHTS:</a:t>
            </a:r>
            <a:endParaRPr sz="4500" dirty="0"/>
          </a:p>
        </p:txBody>
      </p:sp>
      <p:sp>
        <p:nvSpPr>
          <p:cNvPr id="4" name="object 4"/>
          <p:cNvSpPr txBox="1"/>
          <p:nvPr/>
        </p:nvSpPr>
        <p:spPr>
          <a:xfrm>
            <a:off x="933471" y="2995834"/>
            <a:ext cx="4633595" cy="2680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SzPct val="86363"/>
              <a:tabLst>
                <a:tab pos="469265" algn="l"/>
              </a:tabLst>
            </a:pPr>
            <a:endParaRPr sz="1500" dirty="0">
              <a:latin typeface="DM Sans" pitchFamily="2" charset="0"/>
              <a:cs typeface="Arial"/>
            </a:endParaRPr>
          </a:p>
          <a:p>
            <a:pPr marL="362585" lvl="1" indent="-349885">
              <a:lnSpc>
                <a:spcPct val="100000"/>
              </a:lnSpc>
              <a:spcBef>
                <a:spcPts val="365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spc="-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Reach: </a:t>
            </a:r>
            <a:r>
              <a:rPr sz="1500" spc="-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240.1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million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lvl="1" indent="-349885">
              <a:lnSpc>
                <a:spcPct val="100000"/>
              </a:lnSpc>
              <a:spcBef>
                <a:spcPts val="265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Outbound</a:t>
            </a:r>
            <a:r>
              <a:rPr sz="1500" spc="-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Clicks:</a:t>
            </a:r>
            <a:r>
              <a:rPr sz="1500" spc="-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512K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lvl="1" indent="-349885">
              <a:lnSpc>
                <a:spcPct val="100000"/>
              </a:lnSpc>
              <a:spcBef>
                <a:spcPts val="290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Landing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Page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Views:</a:t>
            </a:r>
            <a:r>
              <a:rPr sz="1500" spc="-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293.8K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lvl="1" indent="-349885">
              <a:lnSpc>
                <a:spcPct val="100000"/>
              </a:lnSpc>
              <a:spcBef>
                <a:spcPts val="265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Amount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Spent:</a:t>
            </a:r>
            <a:r>
              <a:rPr sz="1500" spc="-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338.4K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lvl="1" indent="-349885">
              <a:lnSpc>
                <a:spcPct val="100000"/>
              </a:lnSpc>
              <a:spcBef>
                <a:spcPts val="265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Cost</a:t>
            </a:r>
            <a:r>
              <a:rPr sz="1500" spc="-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per</a:t>
            </a:r>
            <a:r>
              <a:rPr sz="1500" spc="-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Result:</a:t>
            </a:r>
            <a:r>
              <a:rPr sz="1500" spc="-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4.2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lvl="1" indent="-349885">
              <a:lnSpc>
                <a:spcPct val="100000"/>
              </a:lnSpc>
              <a:spcBef>
                <a:spcPts val="265"/>
              </a:spcBef>
              <a:buSzPct val="126666"/>
              <a:buFont typeface="Times New Roman"/>
              <a:buChar char="●"/>
              <a:tabLst>
                <a:tab pos="362585" algn="l"/>
              </a:tabLst>
            </a:pPr>
            <a:r>
              <a:rPr sz="1500" spc="-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CPC</a:t>
            </a:r>
            <a:r>
              <a:rPr sz="1500" spc="-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(Cost</a:t>
            </a:r>
            <a:r>
              <a:rPr sz="1500" spc="-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per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Click):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3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1.1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This</a:t>
            </a:r>
            <a:r>
              <a:rPr sz="15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shows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strong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digital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visibility</a:t>
            </a:r>
            <a:endParaRPr sz="1500" dirty="0">
              <a:latin typeface="DM Sans" pitchFamily="2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good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cost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efficiency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overall.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1295400"/>
            <a:ext cx="11436096" cy="1252727"/>
          </a:xfrm>
          <a:prstGeom prst="rect">
            <a:avLst/>
          </a:prstGeom>
          <a:ln>
            <a:solidFill>
              <a:srgbClr val="E292F9"/>
            </a:solidFill>
          </a:ln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03108E01-5247-5465-8C20-817BA75CEE94}"/>
              </a:ext>
            </a:extLst>
          </p:cNvPr>
          <p:cNvSpPr txBox="1">
            <a:spLocks/>
          </p:cNvSpPr>
          <p:nvPr/>
        </p:nvSpPr>
        <p:spPr>
          <a:xfrm>
            <a:off x="505968" y="2548127"/>
            <a:ext cx="6838696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78815" marR="5080" indent="-4572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E292F9"/>
                </a:solidFill>
              </a:rPr>
              <a:t>Overall Performance Summary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88505"/>
            <a:ext cx="6838696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/>
          <a:p>
            <a:pPr marL="678815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3000" dirty="0">
                <a:solidFill>
                  <a:srgbClr val="E292F9"/>
                </a:solidFill>
              </a:rPr>
              <a:t>Spend</a:t>
            </a:r>
            <a:r>
              <a:rPr sz="3000" spc="-140" dirty="0">
                <a:solidFill>
                  <a:srgbClr val="E292F9"/>
                </a:solidFill>
              </a:rPr>
              <a:t> </a:t>
            </a:r>
            <a:r>
              <a:rPr sz="3000" spc="-75" dirty="0">
                <a:solidFill>
                  <a:srgbClr val="E292F9"/>
                </a:solidFill>
              </a:rPr>
              <a:t>vs.</a:t>
            </a:r>
            <a:r>
              <a:rPr sz="3000" spc="-125" dirty="0">
                <a:solidFill>
                  <a:srgbClr val="E292F9"/>
                </a:solidFill>
              </a:rPr>
              <a:t> </a:t>
            </a:r>
            <a:r>
              <a:rPr sz="3000" dirty="0">
                <a:solidFill>
                  <a:srgbClr val="E292F9"/>
                </a:solidFill>
              </a:rPr>
              <a:t>Reach</a:t>
            </a:r>
            <a:r>
              <a:rPr sz="3000" spc="-105" dirty="0">
                <a:solidFill>
                  <a:srgbClr val="E292F9"/>
                </a:solidFill>
              </a:rPr>
              <a:t> </a:t>
            </a:r>
            <a:r>
              <a:rPr sz="3000" spc="90" dirty="0">
                <a:solidFill>
                  <a:srgbClr val="E292F9"/>
                </a:solidFill>
              </a:rPr>
              <a:t>by </a:t>
            </a:r>
            <a:r>
              <a:rPr sz="3000" spc="40" dirty="0">
                <a:solidFill>
                  <a:srgbClr val="E292F9"/>
                </a:solidFill>
              </a:rPr>
              <a:t>Account</a:t>
            </a:r>
            <a:endParaRPr sz="3000" dirty="0">
              <a:solidFill>
                <a:srgbClr val="E292F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012" y="1187581"/>
            <a:ext cx="10521265" cy="1180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3210">
              <a:lnSpc>
                <a:spcPct val="100000"/>
              </a:lnSpc>
              <a:spcBef>
                <a:spcPts val="105"/>
              </a:spcBef>
            </a:pPr>
            <a:r>
              <a:rPr sz="1500" spc="-1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SLU</a:t>
            </a:r>
            <a:r>
              <a:rPr sz="1500" spc="-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had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-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highest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spend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highest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(~300K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AED,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200M+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reach).</a:t>
            </a:r>
            <a:endParaRPr sz="1500" dirty="0">
              <a:latin typeface="DM Sans" pitchFamily="2" charset="0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Brand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Awareness</a:t>
            </a:r>
            <a:r>
              <a:rPr sz="15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RIT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had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significantly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lower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spend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reach.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119380" marR="193675" indent="73025">
              <a:lnSpc>
                <a:spcPct val="100000"/>
              </a:lnSpc>
            </a:pPr>
            <a:r>
              <a:rPr sz="1500" b="1" spc="-35" dirty="0">
                <a:solidFill>
                  <a:srgbClr val="FFFFFF"/>
                </a:solidFill>
                <a:latin typeface="DM Sans" pitchFamily="2" charset="0"/>
                <a:cs typeface="Arial"/>
              </a:rPr>
              <a:t>Insight:</a:t>
            </a:r>
            <a:r>
              <a:rPr sz="1500" b="1" spc="-4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SLU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is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delivering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most </a:t>
            </a:r>
            <a:r>
              <a:rPr sz="1500" spc="-1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ROI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terms</a:t>
            </a:r>
            <a:r>
              <a:rPr sz="15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exposure.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Brand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Awareness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RIT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might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need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revised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targeting</a:t>
            </a:r>
            <a:r>
              <a:rPr sz="1500" spc="-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or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budget 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adjustments.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510391"/>
            <a:ext cx="6771844" cy="3787344"/>
          </a:xfrm>
          <a:prstGeom prst="rect">
            <a:avLst/>
          </a:prstGeom>
          <a:ln w="57150" cap="sq">
            <a:solidFill>
              <a:srgbClr val="E292F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810800"/>
            <a:ext cx="6055360" cy="137845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484"/>
              </a:spcBef>
              <a:buSzPct val="86363"/>
              <a:buFont typeface="Wingdings" panose="05000000000000000000" pitchFamily="2" charset="2"/>
              <a:buChar char="§"/>
              <a:tabLst>
                <a:tab pos="362585" algn="l"/>
              </a:tabLst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55.5%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are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completed.</a:t>
            </a:r>
            <a:endParaRPr sz="1500" dirty="0">
              <a:latin typeface="DM Sans" pitchFamily="2" charset="0"/>
              <a:cs typeface="Arial MT"/>
            </a:endParaRPr>
          </a:p>
          <a:p>
            <a:pPr marL="362585" indent="-349885">
              <a:lnSpc>
                <a:spcPct val="100000"/>
              </a:lnSpc>
              <a:spcBef>
                <a:spcPts val="390"/>
              </a:spcBef>
              <a:buSzPct val="86363"/>
              <a:buFont typeface="Wingdings" panose="05000000000000000000" pitchFamily="2" charset="2"/>
              <a:buChar char="§"/>
              <a:tabLst>
                <a:tab pos="362585" algn="l"/>
              </a:tabLst>
            </a:pP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30.7%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are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inactive,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7.5%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are</a:t>
            </a:r>
            <a:r>
              <a:rPr sz="15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archived.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12700" marR="5080" indent="73025">
              <a:lnSpc>
                <a:spcPct val="115100"/>
              </a:lnSpc>
            </a:pPr>
            <a:r>
              <a:rPr sz="1500" b="1" u="sng" dirty="0">
                <a:solidFill>
                  <a:srgbClr val="FFFFFF"/>
                </a:solidFill>
                <a:latin typeface="DM Sans" pitchFamily="2" charset="0"/>
                <a:cs typeface="Arial MT"/>
              </a:rPr>
              <a:t>Note:</a:t>
            </a:r>
            <a:r>
              <a:rPr sz="1500" b="1" u="sng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Nearly</a:t>
            </a:r>
            <a:r>
              <a:rPr sz="15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40%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are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not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active,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suggesting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inefficiencies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DM Sans" pitchFamily="2" charset="0"/>
                <a:cs typeface="Arial MT"/>
              </a:rPr>
              <a:t>follow-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through</a:t>
            </a:r>
            <a:r>
              <a:rPr sz="15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or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execution.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973357"/>
            <a:ext cx="6055360" cy="4431792"/>
          </a:xfrm>
          <a:prstGeom prst="rect">
            <a:avLst/>
          </a:prstGeom>
          <a:ln>
            <a:solidFill>
              <a:srgbClr val="E292F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E3E0CFE2-4134-4139-7C99-C3B8E42B3A5C}"/>
              </a:ext>
            </a:extLst>
          </p:cNvPr>
          <p:cNvSpPr txBox="1">
            <a:spLocks/>
          </p:cNvSpPr>
          <p:nvPr/>
        </p:nvSpPr>
        <p:spPr>
          <a:xfrm>
            <a:off x="77646" y="973357"/>
            <a:ext cx="6838696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78815" marR="5080" indent="-4572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E292F9"/>
                </a:solidFill>
              </a:rPr>
              <a:t>Campaign Delivery Status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3886200"/>
            <a:ext cx="10668000" cy="2035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Top</a:t>
            </a:r>
            <a:r>
              <a:rPr sz="1900" b="1" spc="-2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campaign</a:t>
            </a:r>
            <a:r>
              <a:rPr sz="19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900" b="1" spc="70" dirty="0">
                <a:solidFill>
                  <a:srgbClr val="FFFFFF"/>
                </a:solidFill>
                <a:latin typeface="DM Sans" pitchFamily="2" charset="0"/>
                <a:cs typeface="Arial"/>
              </a:rPr>
              <a:t>by</a:t>
            </a:r>
            <a:r>
              <a:rPr sz="1900" b="1" spc="-4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performance:</a:t>
            </a:r>
            <a:endParaRPr sz="1900" dirty="0">
              <a:latin typeface="DM Sans" pitchFamily="2" charset="0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760"/>
              </a:spcBef>
              <a:buFont typeface="Wingdings" panose="05000000000000000000" pitchFamily="2" charset="2"/>
              <a:buChar char="§"/>
            </a:pPr>
            <a:endParaRPr sz="1900" dirty="0">
              <a:latin typeface="DM Sans" pitchFamily="2" charset="0"/>
              <a:cs typeface="Arial"/>
            </a:endParaRPr>
          </a:p>
          <a:p>
            <a:pPr marL="363220" indent="-350520">
              <a:lnSpc>
                <a:spcPct val="100000"/>
              </a:lnSpc>
              <a:buSzPct val="126666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Jan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|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Power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Course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|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Digital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Wellness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had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highest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(96,595)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results</a:t>
            </a:r>
            <a:r>
              <a:rPr lang="en-US" sz="1500" dirty="0"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(451).</a:t>
            </a:r>
            <a:endParaRPr sz="1500" dirty="0">
              <a:latin typeface="DM Sans" pitchFamily="2" charset="0"/>
              <a:cs typeface="Arial MT"/>
            </a:endParaRPr>
          </a:p>
          <a:p>
            <a:pPr marL="363220" marR="254000" indent="-351155">
              <a:lnSpc>
                <a:spcPts val="2090"/>
              </a:lnSpc>
              <a:spcBef>
                <a:spcPts val="95"/>
              </a:spcBef>
              <a:buSzPct val="126666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Feb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|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Power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Course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had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best</a:t>
            </a:r>
            <a:r>
              <a:rPr sz="15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cost</a:t>
            </a:r>
            <a:r>
              <a:rPr sz="15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per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result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(4.83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AED)</a:t>
            </a:r>
            <a:r>
              <a:rPr sz="15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among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active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campaigns.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12700" marR="100965" indent="52069">
              <a:lnSpc>
                <a:spcPct val="115300"/>
              </a:lnSpc>
            </a:pPr>
            <a:r>
              <a:rPr sz="1900" b="1" spc="-25" dirty="0">
                <a:solidFill>
                  <a:srgbClr val="FFFFFF"/>
                </a:solidFill>
                <a:latin typeface="DM Sans" pitchFamily="2" charset="0"/>
                <a:cs typeface="Arial"/>
              </a:rPr>
              <a:t>Insight:</a:t>
            </a:r>
            <a:r>
              <a:rPr sz="1900" b="1" spc="22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January</a:t>
            </a:r>
            <a:r>
              <a:rPr sz="1500" spc="1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February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</a:t>
            </a:r>
            <a:r>
              <a:rPr sz="15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were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well-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optimized.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February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</a:t>
            </a:r>
            <a:r>
              <a:rPr sz="15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was</a:t>
            </a:r>
            <a:r>
              <a:rPr sz="1500" spc="1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cost-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efficient,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whereas</a:t>
            </a:r>
            <a:r>
              <a:rPr sz="1500" spc="114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November</a:t>
            </a:r>
            <a:r>
              <a:rPr sz="15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</a:t>
            </a:r>
            <a:r>
              <a:rPr sz="15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had</a:t>
            </a:r>
            <a:r>
              <a:rPr sz="1500" spc="1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</a:t>
            </a:r>
            <a:r>
              <a:rPr sz="1500" spc="1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CPC</a:t>
            </a:r>
            <a:r>
              <a:rPr sz="1500" spc="1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(3.37 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AED)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</a:t>
            </a:r>
            <a:r>
              <a:rPr sz="15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cost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per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result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(47.09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AED).</a:t>
            </a:r>
            <a:endParaRPr sz="1500" dirty="0">
              <a:latin typeface="DM Sans" pitchFamily="2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348260"/>
            <a:ext cx="9939528" cy="2537940"/>
          </a:xfrm>
          <a:prstGeom prst="rect">
            <a:avLst/>
          </a:prstGeom>
          <a:ln>
            <a:solidFill>
              <a:srgbClr val="E292F9"/>
            </a:solidFill>
          </a:ln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5B35FD4-A583-9CCE-B72F-E09E7B03B0FC}"/>
              </a:ext>
            </a:extLst>
          </p:cNvPr>
          <p:cNvSpPr txBox="1">
            <a:spLocks/>
          </p:cNvSpPr>
          <p:nvPr/>
        </p:nvSpPr>
        <p:spPr>
          <a:xfrm>
            <a:off x="381000" y="363542"/>
            <a:ext cx="6838696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78815" marR="5080" indent="-4572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E292F9"/>
                </a:solidFill>
              </a:rPr>
              <a:t>Campaign Summary Deep Dive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924" y="1219200"/>
            <a:ext cx="5404485" cy="3433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6870" algn="l"/>
              </a:tabLst>
            </a:pP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Top</a:t>
            </a:r>
            <a:r>
              <a:rPr sz="1500" b="1" spc="-6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Campaigns</a:t>
            </a:r>
            <a:r>
              <a:rPr sz="1500" b="1" spc="-7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DM Sans" pitchFamily="2" charset="0"/>
                <a:cs typeface="Arial"/>
              </a:rPr>
              <a:t>by</a:t>
            </a:r>
            <a:r>
              <a:rPr sz="1500" b="1" spc="-5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DM Sans" pitchFamily="2" charset="0"/>
                <a:cs typeface="Arial"/>
              </a:rPr>
              <a:t>Reach</a:t>
            </a:r>
            <a:endParaRPr sz="1500" dirty="0">
              <a:latin typeface="DM Sans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AutoNum type="alphaLcPeriod"/>
            </a:pPr>
            <a:endParaRPr sz="1500" dirty="0">
              <a:latin typeface="DM Sans" pitchFamily="2" charset="0"/>
              <a:cs typeface="Arial"/>
            </a:endParaRPr>
          </a:p>
          <a:p>
            <a:pPr marL="12700" marR="194945" indent="432434">
              <a:lnSpc>
                <a:spcPct val="114999"/>
              </a:lnSpc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March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Brand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Awareness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was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standout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with</a:t>
            </a:r>
            <a:r>
              <a:rPr sz="1500" spc="-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150M+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reach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1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–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dominating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5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chart.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298450" indent="-285750">
              <a:lnSpc>
                <a:spcPct val="100000"/>
              </a:lnSpc>
              <a:buSzPct val="84210"/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Top</a:t>
            </a:r>
            <a:r>
              <a:rPr sz="1500" b="1" spc="-10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DM Sans" pitchFamily="2" charset="0"/>
                <a:cs typeface="Arial"/>
              </a:rPr>
              <a:t>Campaigns</a:t>
            </a:r>
            <a:r>
              <a:rPr sz="1500" b="1" spc="-100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DM Sans" pitchFamily="2" charset="0"/>
                <a:cs typeface="Arial"/>
              </a:rPr>
              <a:t>by</a:t>
            </a:r>
            <a:r>
              <a:rPr sz="1500" b="1" spc="-8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DM Sans" pitchFamily="2" charset="0"/>
                <a:cs typeface="Arial"/>
              </a:rPr>
              <a:t>Results</a:t>
            </a:r>
            <a:r>
              <a:rPr sz="1500" b="1" spc="-45" dirty="0">
                <a:solidFill>
                  <a:srgbClr val="FFFFFF"/>
                </a:solidFill>
                <a:latin typeface="DM Sans" pitchFamily="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DM Sans" pitchFamily="2" charset="0"/>
                <a:cs typeface="Arial"/>
              </a:rPr>
              <a:t>(Applications</a:t>
            </a:r>
            <a:r>
              <a:rPr lang="en-US" sz="1500" dirty="0">
                <a:latin typeface="DM Sans" pitchFamily="2" charset="0"/>
                <a:cs typeface="Arial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DM Sans" pitchFamily="2" charset="0"/>
                <a:cs typeface="Arial"/>
              </a:rPr>
              <a:t>Submitted)</a:t>
            </a:r>
            <a:endParaRPr sz="1500" dirty="0">
              <a:latin typeface="DM Sans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 dirty="0">
              <a:latin typeface="DM Sans" pitchFamily="2" charset="0"/>
              <a:cs typeface="Arial"/>
            </a:endParaRPr>
          </a:p>
          <a:p>
            <a:pPr marL="12700" marR="112395" indent="484505">
              <a:lnSpc>
                <a:spcPct val="114999"/>
              </a:lnSpc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Feb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|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INTERNSHIP</a:t>
            </a:r>
            <a:r>
              <a:rPr sz="1500" spc="-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JAN</a:t>
            </a:r>
            <a:r>
              <a:rPr sz="15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|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INTERNSHIP</a:t>
            </a:r>
            <a:r>
              <a:rPr sz="1500" spc="-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led</a:t>
            </a:r>
            <a:r>
              <a:rPr sz="1500" spc="-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with</a:t>
            </a:r>
            <a:r>
              <a:rPr sz="15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8K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and</a:t>
            </a:r>
            <a:r>
              <a:rPr sz="15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6K+</a:t>
            </a:r>
            <a:r>
              <a:rPr sz="1500" spc="1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submissions,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respectively.</a:t>
            </a:r>
            <a:endParaRPr sz="1500" dirty="0">
              <a:latin typeface="DM Sans" pitchFamily="2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500" dirty="0">
              <a:latin typeface="DM Sans" pitchFamily="2" charset="0"/>
              <a:cs typeface="Arial MT"/>
            </a:endParaRPr>
          </a:p>
          <a:p>
            <a:pPr marL="6731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These</a:t>
            </a:r>
            <a:r>
              <a:rPr sz="1500" spc="-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campaigns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should</a:t>
            </a:r>
            <a:r>
              <a:rPr sz="15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be</a:t>
            </a:r>
            <a:r>
              <a:rPr sz="15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replicated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or</a:t>
            </a:r>
            <a:r>
              <a:rPr sz="1500" spc="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scaled,</a:t>
            </a:r>
            <a:r>
              <a:rPr sz="15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as</a:t>
            </a:r>
            <a:r>
              <a:rPr sz="15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they</a:t>
            </a:r>
            <a:endParaRPr sz="1500" dirty="0">
              <a:latin typeface="DM Sans" pitchFamily="2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5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proved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highly</a:t>
            </a:r>
            <a:r>
              <a:rPr sz="15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effective.</a:t>
            </a:r>
            <a:endParaRPr sz="1500" dirty="0">
              <a:latin typeface="DM Sans" pitchFamily="2" charset="0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0" y="461485"/>
            <a:ext cx="5699760" cy="5724839"/>
            <a:chOff x="6281928" y="329184"/>
            <a:chExt cx="5699760" cy="54927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20" y="329184"/>
              <a:ext cx="3883152" cy="2913887"/>
            </a:xfrm>
            <a:prstGeom prst="rect">
              <a:avLst/>
            </a:prstGeom>
            <a:ln>
              <a:solidFill>
                <a:srgbClr val="E292F9"/>
              </a:solidFill>
            </a:ln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8" y="3614928"/>
              <a:ext cx="5699760" cy="2206752"/>
            </a:xfrm>
            <a:prstGeom prst="rect">
              <a:avLst/>
            </a:prstGeom>
            <a:ln>
              <a:solidFill>
                <a:srgbClr val="E292F9"/>
              </a:solidFill>
            </a:ln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7360CDDE-D797-F18D-6FAC-1197B59A25CA}"/>
              </a:ext>
            </a:extLst>
          </p:cNvPr>
          <p:cNvSpPr txBox="1">
            <a:spLocks/>
          </p:cNvSpPr>
          <p:nvPr/>
        </p:nvSpPr>
        <p:spPr>
          <a:xfrm>
            <a:off x="114860" y="264777"/>
            <a:ext cx="6838696" cy="656717"/>
          </a:xfrm>
          <a:prstGeom prst="rect">
            <a:avLst/>
          </a:prstGeom>
        </p:spPr>
        <p:txBody>
          <a:bodyPr vert="horz" wrap="square" lIns="0" tIns="193166" rIns="0" bIns="0" rtlCol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78815" marR="5080" indent="-4572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E292F9"/>
                </a:solidFill>
              </a:rPr>
              <a:t>Top Campaigns by Metrics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20A712-3DF9-2188-D09E-42D168C08F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1600200"/>
            <a:ext cx="11277600" cy="213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From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raw data to real insights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Unified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57,000+ applications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 across multiple datasets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Revealed key trends: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cohort gaps, internship demand, gender progress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Built 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responsive dashboard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 for real-time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Foundation for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M Sans" pitchFamily="2" charset="0"/>
              </a:rPr>
              <a:t>data-driven engagement strategies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DM Sans" pitchFamily="2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1B05A0-7284-F5D9-9781-FFC0A83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1" y="685800"/>
            <a:ext cx="11014325" cy="769441"/>
          </a:xfrm>
        </p:spPr>
        <p:txBody>
          <a:bodyPr/>
          <a:lstStyle/>
          <a:p>
            <a:r>
              <a:rPr lang="en-US" sz="5000" dirty="0">
                <a:solidFill>
                  <a:srgbClr val="E292F9"/>
                </a:solidFill>
              </a:rPr>
              <a:t> Conclusion</a:t>
            </a:r>
            <a:endParaRPr lang="en-PK" sz="5000" dirty="0">
              <a:solidFill>
                <a:srgbClr val="E292F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/>
          <p:nvPr/>
        </p:nvSpPr>
        <p:spPr>
          <a:xfrm>
            <a:off x="3962400" y="2634237"/>
            <a:ext cx="4400846" cy="8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  <p:sp>
        <p:nvSpPr>
          <p:cNvPr id="6" name="Google Shape;743;p22">
            <a:extLst>
              <a:ext uri="{FF2B5EF4-FFF2-40B4-BE49-F238E27FC236}">
                <a16:creationId xmlns:a16="http://schemas.microsoft.com/office/drawing/2014/main" id="{68EC0DC5-1659-BAE8-89DD-F366939DC166}"/>
              </a:ext>
            </a:extLst>
          </p:cNvPr>
          <p:cNvSpPr txBox="1">
            <a:spLocks/>
          </p:cNvSpPr>
          <p:nvPr/>
        </p:nvSpPr>
        <p:spPr>
          <a:xfrm>
            <a:off x="2362200" y="3436088"/>
            <a:ext cx="810744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 From raw records to real insights — this was our learner journey.</a:t>
            </a:r>
          </a:p>
        </p:txBody>
      </p:sp>
      <p:sp>
        <p:nvSpPr>
          <p:cNvPr id="11" name="Google Shape;743;p22">
            <a:extLst>
              <a:ext uri="{FF2B5EF4-FFF2-40B4-BE49-F238E27FC236}">
                <a16:creationId xmlns:a16="http://schemas.microsoft.com/office/drawing/2014/main" id="{7CAA2B4C-896E-D240-31E9-9E8F9BE51FC6}"/>
              </a:ext>
            </a:extLst>
          </p:cNvPr>
          <p:cNvSpPr txBox="1">
            <a:spLocks/>
          </p:cNvSpPr>
          <p:nvPr/>
        </p:nvSpPr>
        <p:spPr>
          <a:xfrm>
            <a:off x="5562600" y="3796039"/>
            <a:ext cx="3057851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-Team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4;p37">
            <a:extLst>
              <a:ext uri="{FF2B5EF4-FFF2-40B4-BE49-F238E27FC236}">
                <a16:creationId xmlns:a16="http://schemas.microsoft.com/office/drawing/2014/main" id="{897CB82A-9A1F-B06F-8785-6D2CCB645FBF}"/>
              </a:ext>
            </a:extLst>
          </p:cNvPr>
          <p:cNvSpPr/>
          <p:nvPr/>
        </p:nvSpPr>
        <p:spPr>
          <a:xfrm>
            <a:off x="5130560" y="5612410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4" name="Google Shape;894;p37"/>
          <p:cNvSpPr/>
          <p:nvPr/>
        </p:nvSpPr>
        <p:spPr>
          <a:xfrm>
            <a:off x="985395" y="3032343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37"/>
          <p:cNvSpPr txBox="1">
            <a:spLocks noGrp="1"/>
          </p:cNvSpPr>
          <p:nvPr>
            <p:ph type="subTitle" idx="1"/>
          </p:nvPr>
        </p:nvSpPr>
        <p:spPr>
          <a:xfrm>
            <a:off x="1077775" y="2887520"/>
            <a:ext cx="2014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 </a:t>
            </a:r>
            <a:r>
              <a:rPr lang="en" sz="1600" dirty="0"/>
              <a:t>Rabia Soomro</a:t>
            </a:r>
            <a:endParaRPr dirty="0"/>
          </a:p>
        </p:txBody>
      </p:sp>
      <p:sp>
        <p:nvSpPr>
          <p:cNvPr id="898" name="Google Shape;898;p37"/>
          <p:cNvSpPr txBox="1">
            <a:spLocks noGrp="1"/>
          </p:cNvSpPr>
          <p:nvPr>
            <p:ph type="title"/>
          </p:nvPr>
        </p:nvSpPr>
        <p:spPr>
          <a:xfrm>
            <a:off x="1189051" y="4572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904" name="Google Shape;904;p37"/>
          <p:cNvSpPr/>
          <p:nvPr/>
        </p:nvSpPr>
        <p:spPr>
          <a:xfrm>
            <a:off x="1334688" y="1426619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97;p37">
            <a:extLst>
              <a:ext uri="{FF2B5EF4-FFF2-40B4-BE49-F238E27FC236}">
                <a16:creationId xmlns:a16="http://schemas.microsoft.com/office/drawing/2014/main" id="{712428FA-8BDE-904E-B140-94673F7867FE}"/>
              </a:ext>
            </a:extLst>
          </p:cNvPr>
          <p:cNvSpPr txBox="1">
            <a:spLocks/>
          </p:cNvSpPr>
          <p:nvPr/>
        </p:nvSpPr>
        <p:spPr>
          <a:xfrm>
            <a:off x="5271841" y="5547867"/>
            <a:ext cx="201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sz="1600" dirty="0"/>
              <a:t>Nikhil Gupta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897CA42-F506-00FF-924D-EDFEFBC5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74" y="1389405"/>
            <a:ext cx="1727055" cy="17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04;p37">
            <a:extLst>
              <a:ext uri="{FF2B5EF4-FFF2-40B4-BE49-F238E27FC236}">
                <a16:creationId xmlns:a16="http://schemas.microsoft.com/office/drawing/2014/main" id="{1D8AACC2-77E3-FF59-1279-4750D382036A}"/>
              </a:ext>
            </a:extLst>
          </p:cNvPr>
          <p:cNvSpPr/>
          <p:nvPr/>
        </p:nvSpPr>
        <p:spPr>
          <a:xfrm>
            <a:off x="6900466" y="1449656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04;p37">
            <a:extLst>
              <a:ext uri="{FF2B5EF4-FFF2-40B4-BE49-F238E27FC236}">
                <a16:creationId xmlns:a16="http://schemas.microsoft.com/office/drawing/2014/main" id="{8ADB4605-217B-C172-83DD-A22D54476510}"/>
              </a:ext>
            </a:extLst>
          </p:cNvPr>
          <p:cNvSpPr/>
          <p:nvPr/>
        </p:nvSpPr>
        <p:spPr>
          <a:xfrm>
            <a:off x="2853716" y="4074469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04;p37">
            <a:extLst>
              <a:ext uri="{FF2B5EF4-FFF2-40B4-BE49-F238E27FC236}">
                <a16:creationId xmlns:a16="http://schemas.microsoft.com/office/drawing/2014/main" id="{E168FF5D-8568-EAE5-2089-526C75AC26C2}"/>
              </a:ext>
            </a:extLst>
          </p:cNvPr>
          <p:cNvSpPr/>
          <p:nvPr/>
        </p:nvSpPr>
        <p:spPr>
          <a:xfrm>
            <a:off x="9678617" y="1472572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04;p37">
            <a:extLst>
              <a:ext uri="{FF2B5EF4-FFF2-40B4-BE49-F238E27FC236}">
                <a16:creationId xmlns:a16="http://schemas.microsoft.com/office/drawing/2014/main" id="{01CD7BA4-7079-9EC3-298E-EABD0C73DFFD}"/>
              </a:ext>
            </a:extLst>
          </p:cNvPr>
          <p:cNvSpPr/>
          <p:nvPr/>
        </p:nvSpPr>
        <p:spPr>
          <a:xfrm>
            <a:off x="8046483" y="4064215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04;p37">
            <a:extLst>
              <a:ext uri="{FF2B5EF4-FFF2-40B4-BE49-F238E27FC236}">
                <a16:creationId xmlns:a16="http://schemas.microsoft.com/office/drawing/2014/main" id="{18C2BE40-997E-E05A-0DD8-F9BEF5E3EFCA}"/>
              </a:ext>
            </a:extLst>
          </p:cNvPr>
          <p:cNvSpPr/>
          <p:nvPr/>
        </p:nvSpPr>
        <p:spPr>
          <a:xfrm>
            <a:off x="5448855" y="4064215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F1581E3-91BA-AAFF-51D5-484162C8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49" y="4015796"/>
            <a:ext cx="1727055" cy="17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6B236BBD-CD53-8431-0361-C86F00F6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03" y="1426619"/>
            <a:ext cx="1727055" cy="17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904;p37">
            <a:extLst>
              <a:ext uri="{FF2B5EF4-FFF2-40B4-BE49-F238E27FC236}">
                <a16:creationId xmlns:a16="http://schemas.microsoft.com/office/drawing/2014/main" id="{5619BCF3-2289-DCBD-4E5B-3AF8BA301BB8}"/>
              </a:ext>
            </a:extLst>
          </p:cNvPr>
          <p:cNvSpPr/>
          <p:nvPr/>
        </p:nvSpPr>
        <p:spPr>
          <a:xfrm>
            <a:off x="4092189" y="1472572"/>
            <a:ext cx="1491428" cy="14656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ilhouette of a person&#10;&#10;AI-generated content may be incorrect.">
            <a:extLst>
              <a:ext uri="{FF2B5EF4-FFF2-40B4-BE49-F238E27FC236}">
                <a16:creationId xmlns:a16="http://schemas.microsoft.com/office/drawing/2014/main" id="{C69F42EF-4C0F-6370-5BB4-C38C28B33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65" y="1409220"/>
            <a:ext cx="1373562" cy="1624932"/>
          </a:xfrm>
          <a:prstGeom prst="rect">
            <a:avLst/>
          </a:prstGeom>
        </p:spPr>
      </p:pic>
      <p:pic>
        <p:nvPicPr>
          <p:cNvPr id="36" name="Picture 35" descr="A silhouette of a person&#10;&#10;AI-generated content may be incorrect.">
            <a:extLst>
              <a:ext uri="{FF2B5EF4-FFF2-40B4-BE49-F238E27FC236}">
                <a16:creationId xmlns:a16="http://schemas.microsoft.com/office/drawing/2014/main" id="{39AF3E00-93A1-999B-D640-25A486347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05" y="1392906"/>
            <a:ext cx="1373562" cy="1624932"/>
          </a:xfrm>
          <a:prstGeom prst="rect">
            <a:avLst/>
          </a:prstGeom>
        </p:spPr>
      </p:pic>
      <p:sp>
        <p:nvSpPr>
          <p:cNvPr id="37" name="Google Shape;894;p37">
            <a:extLst>
              <a:ext uri="{FF2B5EF4-FFF2-40B4-BE49-F238E27FC236}">
                <a16:creationId xmlns:a16="http://schemas.microsoft.com/office/drawing/2014/main" id="{102B28BC-B7D7-1642-C9D1-D8418F98F212}"/>
              </a:ext>
            </a:extLst>
          </p:cNvPr>
          <p:cNvSpPr/>
          <p:nvPr/>
        </p:nvSpPr>
        <p:spPr>
          <a:xfrm>
            <a:off x="3694950" y="3057169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94;p37">
            <a:extLst>
              <a:ext uri="{FF2B5EF4-FFF2-40B4-BE49-F238E27FC236}">
                <a16:creationId xmlns:a16="http://schemas.microsoft.com/office/drawing/2014/main" id="{5D18D3A5-A1E1-4064-3C04-8143CDE8B102}"/>
              </a:ext>
            </a:extLst>
          </p:cNvPr>
          <p:cNvSpPr/>
          <p:nvPr/>
        </p:nvSpPr>
        <p:spPr>
          <a:xfrm>
            <a:off x="6602186" y="3027300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94;p37">
            <a:extLst>
              <a:ext uri="{FF2B5EF4-FFF2-40B4-BE49-F238E27FC236}">
                <a16:creationId xmlns:a16="http://schemas.microsoft.com/office/drawing/2014/main" id="{879FEEDE-5EFF-3497-242F-2EB991C1E417}"/>
              </a:ext>
            </a:extLst>
          </p:cNvPr>
          <p:cNvSpPr/>
          <p:nvPr/>
        </p:nvSpPr>
        <p:spPr>
          <a:xfrm>
            <a:off x="9343108" y="2979364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97;p37">
            <a:extLst>
              <a:ext uri="{FF2B5EF4-FFF2-40B4-BE49-F238E27FC236}">
                <a16:creationId xmlns:a16="http://schemas.microsoft.com/office/drawing/2014/main" id="{B2645B5D-778A-4920-ECD1-6FCAF75F186F}"/>
              </a:ext>
            </a:extLst>
          </p:cNvPr>
          <p:cNvSpPr txBox="1">
            <a:spLocks/>
          </p:cNvSpPr>
          <p:nvPr/>
        </p:nvSpPr>
        <p:spPr>
          <a:xfrm>
            <a:off x="6483153" y="2900638"/>
            <a:ext cx="2383665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dirty="0"/>
              <a:t> </a:t>
            </a:r>
            <a:r>
              <a:rPr lang="en-US" sz="1600" dirty="0"/>
              <a:t>Nobel Noah Ratnam </a:t>
            </a:r>
            <a:endParaRPr lang="en-US" dirty="0"/>
          </a:p>
        </p:txBody>
      </p:sp>
      <p:sp>
        <p:nvSpPr>
          <p:cNvPr id="35" name="Google Shape;897;p37">
            <a:extLst>
              <a:ext uri="{FF2B5EF4-FFF2-40B4-BE49-F238E27FC236}">
                <a16:creationId xmlns:a16="http://schemas.microsoft.com/office/drawing/2014/main" id="{AD01C6B8-E6BF-4F53-3D92-62A3393F9722}"/>
              </a:ext>
            </a:extLst>
          </p:cNvPr>
          <p:cNvSpPr txBox="1">
            <a:spLocks/>
          </p:cNvSpPr>
          <p:nvPr/>
        </p:nvSpPr>
        <p:spPr>
          <a:xfrm>
            <a:off x="3859502" y="2983564"/>
            <a:ext cx="201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sz="1600" dirty="0"/>
              <a:t>Prem Kumar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0FC9311B-24AA-08DE-EA58-866B9759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69" y="4007093"/>
            <a:ext cx="1727055" cy="172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A silhouette of a person&#10;&#10;AI-generated content may be incorrect.">
            <a:extLst>
              <a:ext uri="{FF2B5EF4-FFF2-40B4-BE49-F238E27FC236}">
                <a16:creationId xmlns:a16="http://schemas.microsoft.com/office/drawing/2014/main" id="{3755F899-3F8F-FB3E-8961-46C4492E79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04" y="4025317"/>
            <a:ext cx="1373562" cy="1624932"/>
          </a:xfrm>
          <a:prstGeom prst="rect">
            <a:avLst/>
          </a:prstGeom>
        </p:spPr>
      </p:pic>
      <p:sp>
        <p:nvSpPr>
          <p:cNvPr id="46" name="Google Shape;894;p37">
            <a:extLst>
              <a:ext uri="{FF2B5EF4-FFF2-40B4-BE49-F238E27FC236}">
                <a16:creationId xmlns:a16="http://schemas.microsoft.com/office/drawing/2014/main" id="{25FE18E5-C90F-9F98-7795-8502271A9E63}"/>
              </a:ext>
            </a:extLst>
          </p:cNvPr>
          <p:cNvSpPr/>
          <p:nvPr/>
        </p:nvSpPr>
        <p:spPr>
          <a:xfrm>
            <a:off x="2366726" y="5598119"/>
            <a:ext cx="2261685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894;p37">
            <a:extLst>
              <a:ext uri="{FF2B5EF4-FFF2-40B4-BE49-F238E27FC236}">
                <a16:creationId xmlns:a16="http://schemas.microsoft.com/office/drawing/2014/main" id="{5E9ABFF8-BCBD-81B0-4281-14BC4F8FCA08}"/>
              </a:ext>
            </a:extLst>
          </p:cNvPr>
          <p:cNvSpPr/>
          <p:nvPr/>
        </p:nvSpPr>
        <p:spPr>
          <a:xfrm>
            <a:off x="7822720" y="5562111"/>
            <a:ext cx="2190011" cy="4068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897;p37">
            <a:extLst>
              <a:ext uri="{FF2B5EF4-FFF2-40B4-BE49-F238E27FC236}">
                <a16:creationId xmlns:a16="http://schemas.microsoft.com/office/drawing/2014/main" id="{735FFC3D-BCBA-827F-46B1-06D2CEE70CDA}"/>
              </a:ext>
            </a:extLst>
          </p:cNvPr>
          <p:cNvSpPr txBox="1">
            <a:spLocks/>
          </p:cNvSpPr>
          <p:nvPr/>
        </p:nvSpPr>
        <p:spPr>
          <a:xfrm>
            <a:off x="7962799" y="5487820"/>
            <a:ext cx="201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sz="1600" dirty="0"/>
              <a:t>Yerraballe Lahari</a:t>
            </a:r>
          </a:p>
        </p:txBody>
      </p:sp>
      <p:sp>
        <p:nvSpPr>
          <p:cNvPr id="50" name="Google Shape;897;p37">
            <a:extLst>
              <a:ext uri="{FF2B5EF4-FFF2-40B4-BE49-F238E27FC236}">
                <a16:creationId xmlns:a16="http://schemas.microsoft.com/office/drawing/2014/main" id="{556571DC-03A3-72B4-CB0C-22B6319596E0}"/>
              </a:ext>
            </a:extLst>
          </p:cNvPr>
          <p:cNvSpPr txBox="1">
            <a:spLocks/>
          </p:cNvSpPr>
          <p:nvPr/>
        </p:nvSpPr>
        <p:spPr>
          <a:xfrm>
            <a:off x="9191376" y="2929150"/>
            <a:ext cx="2493473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sz="1600" dirty="0"/>
              <a:t>Gowsalya Chellapandi</a:t>
            </a:r>
          </a:p>
        </p:txBody>
      </p:sp>
      <p:sp>
        <p:nvSpPr>
          <p:cNvPr id="51" name="Google Shape;743;p22">
            <a:extLst>
              <a:ext uri="{FF2B5EF4-FFF2-40B4-BE49-F238E27FC236}">
                <a16:creationId xmlns:a16="http://schemas.microsoft.com/office/drawing/2014/main" id="{88FA6277-3713-4517-8CD0-0057770C48BD}"/>
              </a:ext>
            </a:extLst>
          </p:cNvPr>
          <p:cNvSpPr txBox="1">
            <a:spLocks/>
          </p:cNvSpPr>
          <p:nvPr/>
        </p:nvSpPr>
        <p:spPr>
          <a:xfrm>
            <a:off x="1313423" y="3463979"/>
            <a:ext cx="166348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Team Lead</a:t>
            </a:r>
          </a:p>
        </p:txBody>
      </p:sp>
      <p:sp>
        <p:nvSpPr>
          <p:cNvPr id="52" name="Google Shape;743;p22">
            <a:extLst>
              <a:ext uri="{FF2B5EF4-FFF2-40B4-BE49-F238E27FC236}">
                <a16:creationId xmlns:a16="http://schemas.microsoft.com/office/drawing/2014/main" id="{629203D6-53BA-FAF7-4DC1-4947EB3E1624}"/>
              </a:ext>
            </a:extLst>
          </p:cNvPr>
          <p:cNvSpPr txBox="1">
            <a:spLocks/>
          </p:cNvSpPr>
          <p:nvPr/>
        </p:nvSpPr>
        <p:spPr>
          <a:xfrm>
            <a:off x="3656368" y="3499511"/>
            <a:ext cx="266450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Database Manager</a:t>
            </a:r>
          </a:p>
        </p:txBody>
      </p:sp>
      <p:sp>
        <p:nvSpPr>
          <p:cNvPr id="53" name="Google Shape;743;p22">
            <a:extLst>
              <a:ext uri="{FF2B5EF4-FFF2-40B4-BE49-F238E27FC236}">
                <a16:creationId xmlns:a16="http://schemas.microsoft.com/office/drawing/2014/main" id="{6677DD17-002A-60A1-B0AE-7C0B9A7DC564}"/>
              </a:ext>
            </a:extLst>
          </p:cNvPr>
          <p:cNvSpPr txBox="1">
            <a:spLocks/>
          </p:cNvSpPr>
          <p:nvPr/>
        </p:nvSpPr>
        <p:spPr>
          <a:xfrm>
            <a:off x="5424832" y="6014385"/>
            <a:ext cx="1878674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Project Scribe</a:t>
            </a:r>
          </a:p>
        </p:txBody>
      </p:sp>
      <p:sp>
        <p:nvSpPr>
          <p:cNvPr id="54" name="Google Shape;743;p22">
            <a:extLst>
              <a:ext uri="{FF2B5EF4-FFF2-40B4-BE49-F238E27FC236}">
                <a16:creationId xmlns:a16="http://schemas.microsoft.com/office/drawing/2014/main" id="{1B615525-1FA1-EDE0-981D-CEEC8E0A8521}"/>
              </a:ext>
            </a:extLst>
          </p:cNvPr>
          <p:cNvSpPr txBox="1">
            <a:spLocks/>
          </p:cNvSpPr>
          <p:nvPr/>
        </p:nvSpPr>
        <p:spPr>
          <a:xfrm>
            <a:off x="8047844" y="6012753"/>
            <a:ext cx="2190011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Project Scribe</a:t>
            </a:r>
          </a:p>
        </p:txBody>
      </p:sp>
      <p:sp>
        <p:nvSpPr>
          <p:cNvPr id="33" name="Google Shape;897;p37">
            <a:extLst>
              <a:ext uri="{FF2B5EF4-FFF2-40B4-BE49-F238E27FC236}">
                <a16:creationId xmlns:a16="http://schemas.microsoft.com/office/drawing/2014/main" id="{3573A0C3-9B7D-42E2-37DB-7AD6B40D269B}"/>
              </a:ext>
            </a:extLst>
          </p:cNvPr>
          <p:cNvSpPr txBox="1">
            <a:spLocks/>
          </p:cNvSpPr>
          <p:nvPr/>
        </p:nvSpPr>
        <p:spPr>
          <a:xfrm>
            <a:off x="1721605" y="5529816"/>
            <a:ext cx="3677768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en-US" sz="1600" dirty="0"/>
              <a:t>Keerthana Nagireddy</a:t>
            </a:r>
          </a:p>
        </p:txBody>
      </p:sp>
      <p:sp>
        <p:nvSpPr>
          <p:cNvPr id="55" name="Google Shape;743;p22">
            <a:extLst>
              <a:ext uri="{FF2B5EF4-FFF2-40B4-BE49-F238E27FC236}">
                <a16:creationId xmlns:a16="http://schemas.microsoft.com/office/drawing/2014/main" id="{58E8C6D5-4094-523C-F2C3-E4F680BF5CD1}"/>
              </a:ext>
            </a:extLst>
          </p:cNvPr>
          <p:cNvSpPr txBox="1">
            <a:spLocks/>
          </p:cNvSpPr>
          <p:nvPr/>
        </p:nvSpPr>
        <p:spPr>
          <a:xfrm>
            <a:off x="9465010" y="3463979"/>
            <a:ext cx="2149082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Project Manager</a:t>
            </a:r>
          </a:p>
        </p:txBody>
      </p:sp>
      <p:sp>
        <p:nvSpPr>
          <p:cNvPr id="56" name="Google Shape;743;p22">
            <a:extLst>
              <a:ext uri="{FF2B5EF4-FFF2-40B4-BE49-F238E27FC236}">
                <a16:creationId xmlns:a16="http://schemas.microsoft.com/office/drawing/2014/main" id="{88A9857A-7811-AEA7-F38B-B5F046C185E9}"/>
              </a:ext>
            </a:extLst>
          </p:cNvPr>
          <p:cNvSpPr txBox="1">
            <a:spLocks/>
          </p:cNvSpPr>
          <p:nvPr/>
        </p:nvSpPr>
        <p:spPr>
          <a:xfrm>
            <a:off x="2666500" y="6026884"/>
            <a:ext cx="1927781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Narrative Lead</a:t>
            </a:r>
          </a:p>
        </p:txBody>
      </p:sp>
      <p:sp>
        <p:nvSpPr>
          <p:cNvPr id="57" name="Google Shape;743;p22">
            <a:extLst>
              <a:ext uri="{FF2B5EF4-FFF2-40B4-BE49-F238E27FC236}">
                <a16:creationId xmlns:a16="http://schemas.microsoft.com/office/drawing/2014/main" id="{0875D194-0C2A-38C7-B782-32B20E55EDCF}"/>
              </a:ext>
            </a:extLst>
          </p:cNvPr>
          <p:cNvSpPr txBox="1">
            <a:spLocks/>
          </p:cNvSpPr>
          <p:nvPr/>
        </p:nvSpPr>
        <p:spPr>
          <a:xfrm>
            <a:off x="6702097" y="3471934"/>
            <a:ext cx="2090099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dirty="0"/>
              <a:t>Content Curator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3"/>
          <p:cNvSpPr txBox="1">
            <a:spLocks noGrp="1"/>
          </p:cNvSpPr>
          <p:nvPr>
            <p:ph type="title"/>
          </p:nvPr>
        </p:nvSpPr>
        <p:spPr>
          <a:xfrm>
            <a:off x="619987" y="2362200"/>
            <a:ext cx="109520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r>
              <a:rPr lang="en" sz="5100" dirty="0">
                <a:solidFill>
                  <a:schemeClr val="dk1"/>
                </a:solidFill>
              </a:rPr>
              <a:t> </a:t>
            </a:r>
            <a:r>
              <a:rPr lang="en-US" sz="5400" dirty="0"/>
              <a:t>What can 57,000 applications tell us about learners?</a:t>
            </a:r>
            <a:endParaRPr sz="5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3FE78E-3F83-6264-9BB9-9217F04E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4600" y="838200"/>
            <a:ext cx="11014325" cy="1324800"/>
          </a:xfrm>
        </p:spPr>
        <p:txBody>
          <a:bodyPr/>
          <a:lstStyle/>
          <a:p>
            <a:r>
              <a:rPr lang="en-US" sz="5000" dirty="0"/>
              <a:t>The Problem Statement</a:t>
            </a:r>
            <a:endParaRPr lang="en-PK" sz="5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58421E-7220-8B40-79EB-FF1D36DC05B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00470" y="2057400"/>
            <a:ext cx="9906000" cy="130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DM Sans" pitchFamily="2" charset="0"/>
              </a:rPr>
              <a:t>Learner data was fragmented across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DM Sans" pitchFamily="2" charset="0"/>
              </a:rPr>
              <a:t>6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DM Sans" pitchFamily="2" charset="0"/>
              </a:rPr>
              <a:t> different sources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DM Sans" pitchFamily="2" charset="0"/>
              </a:rPr>
              <a:t>Engagement trends weren’t visible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DM Sans" pitchFamily="2" charset="0"/>
              </a:rPr>
              <a:t>Cohort behaviour lacked clarity</a:t>
            </a:r>
          </a:p>
        </p:txBody>
      </p:sp>
      <p:sp>
        <p:nvSpPr>
          <p:cNvPr id="7" name="Google Shape;743;p22">
            <a:extLst>
              <a:ext uri="{FF2B5EF4-FFF2-40B4-BE49-F238E27FC236}">
                <a16:creationId xmlns:a16="http://schemas.microsoft.com/office/drawing/2014/main" id="{221102D7-667B-C2AB-0EC0-20FF31D081C0}"/>
              </a:ext>
            </a:extLst>
          </p:cNvPr>
          <p:cNvSpPr txBox="1">
            <a:spLocks/>
          </p:cNvSpPr>
          <p:nvPr/>
        </p:nvSpPr>
        <p:spPr>
          <a:xfrm>
            <a:off x="1100470" y="1525409"/>
            <a:ext cx="452604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i="1" dirty="0"/>
              <a:t>Why it Mattered?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>
          <a:extLst>
            <a:ext uri="{FF2B5EF4-FFF2-40B4-BE49-F238E27FC236}">
              <a16:creationId xmlns:a16="http://schemas.microsoft.com/office/drawing/2014/main" id="{BDA1A0C1-47F1-892E-9B25-6271BFA2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34D34-92DA-50BA-8E29-9599A0A4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4897562" cy="1324800"/>
          </a:xfrm>
        </p:spPr>
        <p:txBody>
          <a:bodyPr/>
          <a:lstStyle/>
          <a:p>
            <a:r>
              <a:rPr lang="en-US" sz="5000" dirty="0"/>
              <a:t> Data Universe</a:t>
            </a:r>
            <a:endParaRPr lang="en-PK" sz="5000" dirty="0"/>
          </a:p>
        </p:txBody>
      </p:sp>
      <p:sp>
        <p:nvSpPr>
          <p:cNvPr id="13" name="Google Shape;743;p22">
            <a:extLst>
              <a:ext uri="{FF2B5EF4-FFF2-40B4-BE49-F238E27FC236}">
                <a16:creationId xmlns:a16="http://schemas.microsoft.com/office/drawing/2014/main" id="{6C15784D-9B97-9B48-0699-0F4FCC779E0E}"/>
              </a:ext>
            </a:extLst>
          </p:cNvPr>
          <p:cNvSpPr txBox="1">
            <a:spLocks/>
          </p:cNvSpPr>
          <p:nvPr/>
        </p:nvSpPr>
        <p:spPr>
          <a:xfrm>
            <a:off x="981116" y="1447800"/>
            <a:ext cx="4526046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lnSpc>
                <a:spcPct val="100000"/>
              </a:lnSpc>
            </a:pPr>
            <a:r>
              <a:rPr lang="en-US" i="1" dirty="0"/>
              <a:t>Following the Learner Journey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D0DDE8-A486-79C5-72D6-C43F4AC4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01202"/>
              </p:ext>
            </p:extLst>
          </p:nvPr>
        </p:nvGraphicFramePr>
        <p:xfrm>
          <a:off x="1349186" y="1889700"/>
          <a:ext cx="9829800" cy="450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7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>
          <a:extLst>
            <a:ext uri="{FF2B5EF4-FFF2-40B4-BE49-F238E27FC236}">
              <a16:creationId xmlns:a16="http://schemas.microsoft.com/office/drawing/2014/main" id="{3A93FF98-79FD-C2C6-A3D3-9ECCB6AB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899718-2FF0-6966-59FE-1B9E04BA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533400"/>
            <a:ext cx="7848600" cy="1324800"/>
          </a:xfrm>
        </p:spPr>
        <p:txBody>
          <a:bodyPr/>
          <a:lstStyle/>
          <a:p>
            <a:r>
              <a:rPr lang="en-US" sz="5000" dirty="0"/>
              <a:t>Meet the Dashboard</a:t>
            </a:r>
            <a:endParaRPr lang="en-PK" sz="5000" dirty="0"/>
          </a:p>
        </p:txBody>
      </p:sp>
    </p:spTree>
    <p:extLst>
      <p:ext uri="{BB962C8B-B14F-4D97-AF65-F5344CB8AC3E}">
        <p14:creationId xmlns:p14="http://schemas.microsoft.com/office/powerpoint/2010/main" val="1662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1"/>
          <p:cNvSpPr txBox="1">
            <a:spLocks noGrp="1"/>
          </p:cNvSpPr>
          <p:nvPr>
            <p:ph type="title"/>
          </p:nvPr>
        </p:nvSpPr>
        <p:spPr>
          <a:xfrm>
            <a:off x="1729133" y="601121"/>
            <a:ext cx="830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Responsive and Accessible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70" name="Google Shape;1170;p41"/>
          <p:cNvSpPr txBox="1">
            <a:spLocks noGrp="1"/>
          </p:cNvSpPr>
          <p:nvPr>
            <p:ph type="body" idx="1"/>
          </p:nvPr>
        </p:nvSpPr>
        <p:spPr>
          <a:xfrm>
            <a:off x="1941277" y="1356860"/>
            <a:ext cx="10250723" cy="579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sz="1500" dirty="0"/>
              <a:t>The dashboard adjusts to fit the context — laptop, phone, or anywhere in between.</a:t>
            </a:r>
            <a:endParaRPr sz="1500" dirty="0"/>
          </a:p>
        </p:txBody>
      </p:sp>
      <p:grpSp>
        <p:nvGrpSpPr>
          <p:cNvPr id="1171" name="Google Shape;1171;p41"/>
          <p:cNvGrpSpPr/>
          <p:nvPr/>
        </p:nvGrpSpPr>
        <p:grpSpPr>
          <a:xfrm rot="10800000">
            <a:off x="494809" y="2448495"/>
            <a:ext cx="3651203" cy="2819400"/>
            <a:chOff x="2345366" y="140711"/>
            <a:chExt cx="6483441" cy="4437974"/>
          </a:xfrm>
          <a:effectLst>
            <a:outerShdw blurRad="152400" dist="317500" dir="5400000" sx="90000" sy="-19000" rotWithShape="0">
              <a:schemeClr val="bg2">
                <a:alpha val="15000"/>
              </a:schemeClr>
            </a:outerShdw>
            <a:reflection blurRad="6350" stA="52000" endA="300" endPos="35000" dir="5400000" sy="-100000" algn="bl" rotWithShape="0"/>
          </a:effectLst>
        </p:grpSpPr>
        <p:sp>
          <p:nvSpPr>
            <p:cNvPr id="1172" name="Google Shape;1172;p41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3" name="Google Shape;1173;p4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1174" name="Google Shape;1174;p4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75" name="Google Shape;1175;p41"/>
              <p:cNvGrpSpPr/>
              <p:nvPr/>
            </p:nvGrpSpPr>
            <p:grpSpPr>
              <a:xfrm>
                <a:off x="9036093" y="3183174"/>
                <a:ext cx="492960" cy="492960"/>
                <a:chOff x="9132580" y="3159701"/>
                <a:chExt cx="371233" cy="371233"/>
              </a:xfrm>
            </p:grpSpPr>
            <p:sp>
              <p:nvSpPr>
                <p:cNvPr id="1176" name="Google Shape;1176;p4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4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4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9" name="Google Shape;1179;p4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1180" name="Google Shape;1180;p4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4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4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4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4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4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4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4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4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4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9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4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4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4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4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4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4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4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97" name="Google Shape;1197;p4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58;p40">
            <a:extLst>
              <a:ext uri="{FF2B5EF4-FFF2-40B4-BE49-F238E27FC236}">
                <a16:creationId xmlns:a16="http://schemas.microsoft.com/office/drawing/2014/main" id="{4533E546-DBD2-C318-4FD4-351CC9051F27}"/>
              </a:ext>
            </a:extLst>
          </p:cNvPr>
          <p:cNvGrpSpPr/>
          <p:nvPr/>
        </p:nvGrpSpPr>
        <p:grpSpPr>
          <a:xfrm>
            <a:off x="4712300" y="2012136"/>
            <a:ext cx="1935912" cy="3737764"/>
            <a:chOff x="1019586" y="533175"/>
            <a:chExt cx="2722500" cy="5544000"/>
          </a:xfrm>
          <a:effectLst>
            <a:outerShdw blurRad="50800" dist="50800" dir="5400000" algn="ctr" rotWithShape="0">
              <a:schemeClr val="accent3"/>
            </a:outerShdw>
            <a:reflection blurRad="6350" stA="50000" endA="300" endPos="55500" dist="50800" dir="5400000" sy="-100000" algn="bl" rotWithShape="0"/>
          </a:effectLst>
        </p:grpSpPr>
        <p:sp>
          <p:nvSpPr>
            <p:cNvPr id="3" name="Google Shape;1159;p40">
              <a:extLst>
                <a:ext uri="{FF2B5EF4-FFF2-40B4-BE49-F238E27FC236}">
                  <a16:creationId xmlns:a16="http://schemas.microsoft.com/office/drawing/2014/main" id="{358D42C0-1586-4C5E-7959-47ED967FF73E}"/>
                </a:ext>
              </a:extLst>
            </p:cNvPr>
            <p:cNvSpPr/>
            <p:nvPr/>
          </p:nvSpPr>
          <p:spPr>
            <a:xfrm rot="5322">
              <a:off x="1024385" y="535271"/>
              <a:ext cx="2712903" cy="5539808"/>
            </a:xfrm>
            <a:prstGeom prst="roundRect">
              <a:avLst>
                <a:gd name="adj" fmla="val 13728"/>
              </a:avLst>
            </a:pr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60;p40">
              <a:extLst>
                <a:ext uri="{FF2B5EF4-FFF2-40B4-BE49-F238E27FC236}">
                  <a16:creationId xmlns:a16="http://schemas.microsoft.com/office/drawing/2014/main" id="{10BEB00C-7778-8E8F-7A38-4FC124AEABB0}"/>
                </a:ext>
              </a:extLst>
            </p:cNvPr>
            <p:cNvSpPr/>
            <p:nvPr/>
          </p:nvSpPr>
          <p:spPr>
            <a:xfrm rot="5339">
              <a:off x="1117813" y="634767"/>
              <a:ext cx="2511303" cy="5315708"/>
            </a:xfrm>
            <a:prstGeom prst="roundRect">
              <a:avLst>
                <a:gd name="adj" fmla="val 1120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61;p40">
              <a:extLst>
                <a:ext uri="{FF2B5EF4-FFF2-40B4-BE49-F238E27FC236}">
                  <a16:creationId xmlns:a16="http://schemas.microsoft.com/office/drawing/2014/main" id="{8CB9BD2A-68D8-CD3B-9F55-1FED60321480}"/>
                </a:ext>
              </a:extLst>
            </p:cNvPr>
            <p:cNvSpPr/>
            <p:nvPr/>
          </p:nvSpPr>
          <p:spPr>
            <a:xfrm rot="-10793156">
              <a:off x="1702575" y="592275"/>
              <a:ext cx="1356303" cy="2436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62;p40">
              <a:extLst>
                <a:ext uri="{FF2B5EF4-FFF2-40B4-BE49-F238E27FC236}">
                  <a16:creationId xmlns:a16="http://schemas.microsoft.com/office/drawing/2014/main" id="{D3C82129-2E76-0CD7-E336-B870EF06D164}"/>
                </a:ext>
              </a:extLst>
            </p:cNvPr>
            <p:cNvSpPr/>
            <p:nvPr/>
          </p:nvSpPr>
          <p:spPr>
            <a:xfrm>
              <a:off x="1848856" y="5858818"/>
              <a:ext cx="1063200" cy="37800"/>
            </a:xfrm>
            <a:prstGeom prst="roundRect">
              <a:avLst>
                <a:gd name="adj" fmla="val 50000"/>
              </a:avLst>
            </a:pr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3;p40">
              <a:extLst>
                <a:ext uri="{FF2B5EF4-FFF2-40B4-BE49-F238E27FC236}">
                  <a16:creationId xmlns:a16="http://schemas.microsoft.com/office/drawing/2014/main" id="{96E4338C-C6BF-7AC0-2E70-32CE7F6FE834}"/>
                </a:ext>
              </a:extLst>
            </p:cNvPr>
            <p:cNvSpPr/>
            <p:nvPr/>
          </p:nvSpPr>
          <p:spPr>
            <a:xfrm rot="5827501">
              <a:off x="2668054" y="715410"/>
              <a:ext cx="62886" cy="62886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4;p40">
              <a:extLst>
                <a:ext uri="{FF2B5EF4-FFF2-40B4-BE49-F238E27FC236}">
                  <a16:creationId xmlns:a16="http://schemas.microsoft.com/office/drawing/2014/main" id="{F10B7088-BD98-A31C-CFF5-7E20405E7CA7}"/>
                </a:ext>
              </a:extLst>
            </p:cNvPr>
            <p:cNvSpPr/>
            <p:nvPr/>
          </p:nvSpPr>
          <p:spPr>
            <a:xfrm>
              <a:off x="2176639" y="720996"/>
              <a:ext cx="408300" cy="37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computer with a blank screen&#10;&#10;AI-generated content may be incorrect.">
            <a:extLst>
              <a:ext uri="{FF2B5EF4-FFF2-40B4-BE49-F238E27FC236}">
                <a16:creationId xmlns:a16="http://schemas.microsoft.com/office/drawing/2014/main" id="{85E58DF3-B262-A24D-EC3E-378EF6E7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59" y="1768263"/>
            <a:ext cx="6069736" cy="4225509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  <a:reflection blurRad="6350" stA="50000" endA="300" endPos="5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94F0B-34AF-B720-18CF-92D3AC121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22" y="2405416"/>
            <a:ext cx="3221340" cy="2047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2907E38A-1EEE-39BA-9C36-425CEA34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2" r="5870" b="5303"/>
          <a:stretch>
            <a:fillRect/>
          </a:stretch>
        </p:blipFill>
        <p:spPr>
          <a:xfrm>
            <a:off x="4747891" y="2160514"/>
            <a:ext cx="1857348" cy="3296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FE97DF-5BEC-17E4-623B-A18F542AA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3" y="2623400"/>
            <a:ext cx="3376907" cy="2511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876" y="2539364"/>
            <a:ext cx="12202668" cy="39451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0080" y="216408"/>
            <a:ext cx="10073640" cy="6642100"/>
            <a:chOff x="640080" y="216408"/>
            <a:chExt cx="10073640" cy="66421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375" y="216408"/>
              <a:ext cx="3133344" cy="6641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80" y="771194"/>
              <a:ext cx="4576318" cy="126017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776" y="894029"/>
            <a:ext cx="38557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dirty="0">
                <a:solidFill>
                  <a:srgbClr val="E292F9"/>
                </a:solidFill>
              </a:rPr>
              <a:t>Key</a:t>
            </a:r>
            <a:r>
              <a:rPr sz="4500" spc="-204" dirty="0">
                <a:solidFill>
                  <a:srgbClr val="E292F9"/>
                </a:solidFill>
              </a:rPr>
              <a:t> </a:t>
            </a:r>
            <a:r>
              <a:rPr sz="4500" spc="60" dirty="0">
                <a:solidFill>
                  <a:srgbClr val="E292F9"/>
                </a:solidFill>
              </a:rPr>
              <a:t>Statistics</a:t>
            </a:r>
            <a:endParaRPr sz="4500" dirty="0"/>
          </a:p>
        </p:txBody>
      </p:sp>
      <p:sp>
        <p:nvSpPr>
          <p:cNvPr id="9" name="object 9"/>
          <p:cNvSpPr txBox="1"/>
          <p:nvPr/>
        </p:nvSpPr>
        <p:spPr>
          <a:xfrm>
            <a:off x="1089456" y="2992627"/>
            <a:ext cx="4204335" cy="640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14999"/>
              </a:lnSpc>
              <a:spcBef>
                <a:spcPts val="100"/>
              </a:spcBef>
              <a:buSzPct val="158333"/>
              <a:buChar char="•"/>
              <a:tabLst>
                <a:tab pos="362585" algn="l"/>
              </a:tabLst>
            </a:pP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Record</a:t>
            </a:r>
            <a:r>
              <a:rPr sz="12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Count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(57,966):</a:t>
            </a:r>
            <a:r>
              <a:rPr sz="12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This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value</a:t>
            </a:r>
            <a:r>
              <a:rPr sz="1200" spc="1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represents</a:t>
            </a:r>
            <a:r>
              <a:rPr sz="1200" spc="1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200" spc="1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total 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number</a:t>
            </a:r>
            <a:r>
              <a:rPr sz="12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2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application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records</a:t>
            </a:r>
            <a:r>
              <a:rPr sz="1200" spc="1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</a:t>
            </a:r>
            <a:r>
              <a:rPr sz="12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our</a:t>
            </a:r>
            <a:r>
              <a:rPr sz="12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database.</a:t>
            </a:r>
            <a:endParaRPr sz="1200" dirty="0">
              <a:latin typeface="DM Sans" pitchFamily="2" charset="0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456" y="3623817"/>
            <a:ext cx="4417695" cy="428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14999"/>
              </a:lnSpc>
              <a:spcBef>
                <a:spcPts val="100"/>
              </a:spcBef>
              <a:buSzPct val="158333"/>
              <a:buChar char="•"/>
              <a:tabLst>
                <a:tab pos="362585" algn="l"/>
              </a:tabLst>
            </a:pP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Opportunity</a:t>
            </a:r>
            <a:r>
              <a:rPr sz="12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Names</a:t>
            </a:r>
            <a:r>
              <a:rPr sz="12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(154):</a:t>
            </a:r>
            <a:r>
              <a:rPr sz="1200" spc="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Reflects</a:t>
            </a:r>
            <a:r>
              <a:rPr sz="12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number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of</a:t>
            </a:r>
            <a:r>
              <a:rPr sz="12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distinct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programs</a:t>
            </a:r>
            <a:r>
              <a:rPr sz="1200" spc="1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or</a:t>
            </a:r>
            <a:r>
              <a:rPr sz="1200" spc="1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openings</a:t>
            </a:r>
            <a:r>
              <a:rPr sz="1200" spc="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available</a:t>
            </a:r>
            <a:endParaRPr sz="1200" dirty="0">
              <a:latin typeface="DM Sans" pitchFamily="2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456" y="4255135"/>
            <a:ext cx="4410710" cy="640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14999"/>
              </a:lnSpc>
              <a:spcBef>
                <a:spcPts val="100"/>
              </a:spcBef>
              <a:buSzPct val="158333"/>
              <a:buChar char="•"/>
              <a:tabLst>
                <a:tab pos="362585" algn="l"/>
              </a:tabLst>
            </a:pP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Cohorts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(536):</a:t>
            </a:r>
            <a:r>
              <a:rPr sz="12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Shows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how</a:t>
            </a:r>
            <a:r>
              <a:rPr sz="12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many</a:t>
            </a:r>
            <a:r>
              <a:rPr sz="1200" spc="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unique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cohort</a:t>
            </a:r>
            <a:r>
              <a:rPr sz="12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codes</a:t>
            </a:r>
            <a:r>
              <a:rPr sz="12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DM Sans" pitchFamily="2" charset="0"/>
                <a:cs typeface="Arial MT"/>
              </a:rPr>
              <a:t>we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track,</a:t>
            </a:r>
            <a:r>
              <a:rPr sz="1200" spc="1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indicating</a:t>
            </a:r>
            <a:r>
              <a:rPr sz="1200" spc="9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both</a:t>
            </a:r>
            <a:r>
              <a:rPr sz="1200" spc="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200" spc="1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diversity</a:t>
            </a:r>
            <a:r>
              <a:rPr sz="1200" spc="1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applicant</a:t>
            </a:r>
            <a:r>
              <a:rPr sz="1200" spc="10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groups.</a:t>
            </a:r>
            <a:endParaRPr sz="1200" dirty="0">
              <a:latin typeface="DM Sans" pitchFamily="2" charset="0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9456" y="4886325"/>
            <a:ext cx="4417695" cy="640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14999"/>
              </a:lnSpc>
              <a:spcBef>
                <a:spcPts val="100"/>
              </a:spcBef>
              <a:buSzPct val="158333"/>
              <a:buChar char="•"/>
              <a:tabLst>
                <a:tab pos="362585" algn="l"/>
              </a:tabLst>
            </a:pP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Categories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(7):</a:t>
            </a:r>
            <a:r>
              <a:rPr sz="1200" spc="1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There</a:t>
            </a:r>
            <a:r>
              <a:rPr sz="12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are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seven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distinct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categories,</a:t>
            </a:r>
            <a:r>
              <a:rPr sz="1200" spc="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which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helps</a:t>
            </a:r>
            <a:r>
              <a:rPr sz="1200" spc="6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frame</a:t>
            </a:r>
            <a:r>
              <a:rPr sz="1200" spc="3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different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types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 </a:t>
            </a:r>
            <a:r>
              <a:rPr sz="1200" spc="45" dirty="0">
                <a:solidFill>
                  <a:srgbClr val="FFFFFF"/>
                </a:solidFill>
                <a:latin typeface="DM Sans" pitchFamily="2" charset="0"/>
                <a:cs typeface="Arial MT"/>
              </a:rPr>
              <a:t>opportunities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offered.</a:t>
            </a:r>
            <a:endParaRPr sz="1200" dirty="0">
              <a:latin typeface="DM Sans" pitchFamily="2" charset="0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9456" y="5516682"/>
            <a:ext cx="4527550" cy="62068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320"/>
              </a:spcBef>
              <a:buSzPct val="158333"/>
              <a:buChar char="•"/>
              <a:tabLst>
                <a:tab pos="362585" algn="l"/>
              </a:tabLst>
            </a:pP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Gender</a:t>
            </a:r>
            <a:r>
              <a:rPr sz="12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Score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(0.71):</a:t>
            </a:r>
            <a:r>
              <a:rPr sz="12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Aggregates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gender</a:t>
            </a:r>
            <a:r>
              <a:rPr sz="1200" spc="8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data</a:t>
            </a:r>
            <a:r>
              <a:rPr sz="1200" spc="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in</a:t>
            </a:r>
            <a:r>
              <a:rPr sz="1200" spc="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form</a:t>
            </a:r>
            <a:r>
              <a:rPr sz="1200" spc="6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of</a:t>
            </a:r>
            <a:endParaRPr sz="1200" dirty="0">
              <a:latin typeface="DM Sans" pitchFamily="2" charset="0"/>
              <a:cs typeface="Arial MT"/>
            </a:endParaRPr>
          </a:p>
          <a:p>
            <a:pPr marL="362585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a</a:t>
            </a:r>
            <a:r>
              <a:rPr sz="12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normalized</a:t>
            </a:r>
            <a:r>
              <a:rPr sz="1200" spc="85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score.</a:t>
            </a:r>
            <a:endParaRPr sz="1200" dirty="0">
              <a:latin typeface="DM Sans" pitchFamily="2" charset="0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7126" y="2390257"/>
            <a:ext cx="3232473" cy="33791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dirty="0">
                <a:solidFill>
                  <a:srgbClr val="FFFFFF"/>
                </a:solidFill>
                <a:latin typeface="DM Sans" pitchFamily="2" charset="0"/>
                <a:cs typeface="Arial MT"/>
              </a:rPr>
              <a:t>Key</a:t>
            </a:r>
            <a:r>
              <a:rPr sz="2100" spc="-5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DM Sans" pitchFamily="2" charset="0"/>
                <a:cs typeface="Arial MT"/>
              </a:rPr>
              <a:t>Metrics</a:t>
            </a:r>
            <a:r>
              <a:rPr sz="2100" spc="-70" dirty="0">
                <a:solidFill>
                  <a:srgbClr val="FFFFFF"/>
                </a:solidFill>
                <a:latin typeface="DM Sans" pitchFamily="2" charset="0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DM Sans" pitchFamily="2" charset="0"/>
                <a:cs typeface="Arial MT"/>
              </a:rPr>
              <a:t>Overview</a:t>
            </a:r>
            <a:endParaRPr sz="2100" dirty="0">
              <a:latin typeface="DM Sans" pitchFamily="2" charset="0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89785" y="1395793"/>
            <a:ext cx="1911985" cy="695325"/>
            <a:chOff x="8189785" y="1395793"/>
            <a:chExt cx="1911985" cy="695325"/>
          </a:xfrm>
        </p:grpSpPr>
        <p:sp>
          <p:nvSpPr>
            <p:cNvPr id="16" name="object 16"/>
            <p:cNvSpPr/>
            <p:nvPr/>
          </p:nvSpPr>
          <p:spPr>
            <a:xfrm>
              <a:off x="8202167" y="1408175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1774952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60"/>
                  </a:lnTo>
                  <a:lnTo>
                    <a:pt x="1774952" y="670560"/>
                  </a:lnTo>
                  <a:lnTo>
                    <a:pt x="1818453" y="661777"/>
                  </a:lnTo>
                  <a:lnTo>
                    <a:pt x="1853977" y="637825"/>
                  </a:lnTo>
                  <a:lnTo>
                    <a:pt x="1877929" y="602301"/>
                  </a:lnTo>
                  <a:lnTo>
                    <a:pt x="1886711" y="558800"/>
                  </a:lnTo>
                  <a:lnTo>
                    <a:pt x="1886711" y="111760"/>
                  </a:lnTo>
                  <a:lnTo>
                    <a:pt x="1877929" y="68258"/>
                  </a:lnTo>
                  <a:lnTo>
                    <a:pt x="1853977" y="32734"/>
                  </a:lnTo>
                  <a:lnTo>
                    <a:pt x="1818453" y="8782"/>
                  </a:lnTo>
                  <a:lnTo>
                    <a:pt x="177495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2167" y="1408175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74952" y="0"/>
                  </a:lnTo>
                  <a:lnTo>
                    <a:pt x="1818453" y="8782"/>
                  </a:lnTo>
                  <a:lnTo>
                    <a:pt x="1853977" y="32734"/>
                  </a:lnTo>
                  <a:lnTo>
                    <a:pt x="1877929" y="68258"/>
                  </a:lnTo>
                  <a:lnTo>
                    <a:pt x="1886711" y="111760"/>
                  </a:lnTo>
                  <a:lnTo>
                    <a:pt x="1886711" y="558800"/>
                  </a:lnTo>
                  <a:lnTo>
                    <a:pt x="1877929" y="602301"/>
                  </a:lnTo>
                  <a:lnTo>
                    <a:pt x="1853977" y="637825"/>
                  </a:lnTo>
                  <a:lnTo>
                    <a:pt x="1818453" y="661777"/>
                  </a:lnTo>
                  <a:lnTo>
                    <a:pt x="1774952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42401" y="1460119"/>
            <a:ext cx="121539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Count 57,966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89785" y="2471737"/>
            <a:ext cx="1911985" cy="695325"/>
            <a:chOff x="8189785" y="2471737"/>
            <a:chExt cx="1911985" cy="695325"/>
          </a:xfrm>
        </p:grpSpPr>
        <p:sp>
          <p:nvSpPr>
            <p:cNvPr id="20" name="object 20"/>
            <p:cNvSpPr/>
            <p:nvPr/>
          </p:nvSpPr>
          <p:spPr>
            <a:xfrm>
              <a:off x="8202167" y="2484120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1774952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59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59"/>
                  </a:lnTo>
                  <a:lnTo>
                    <a:pt x="1774952" y="670559"/>
                  </a:lnTo>
                  <a:lnTo>
                    <a:pt x="1818453" y="661777"/>
                  </a:lnTo>
                  <a:lnTo>
                    <a:pt x="1853977" y="637825"/>
                  </a:lnTo>
                  <a:lnTo>
                    <a:pt x="1877929" y="602301"/>
                  </a:lnTo>
                  <a:lnTo>
                    <a:pt x="1886711" y="558800"/>
                  </a:lnTo>
                  <a:lnTo>
                    <a:pt x="1886711" y="111759"/>
                  </a:lnTo>
                  <a:lnTo>
                    <a:pt x="1877929" y="68258"/>
                  </a:lnTo>
                  <a:lnTo>
                    <a:pt x="1853977" y="32734"/>
                  </a:lnTo>
                  <a:lnTo>
                    <a:pt x="1818453" y="8782"/>
                  </a:lnTo>
                  <a:lnTo>
                    <a:pt x="177495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2167" y="2484120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74952" y="0"/>
                  </a:lnTo>
                  <a:lnTo>
                    <a:pt x="1818453" y="8782"/>
                  </a:lnTo>
                  <a:lnTo>
                    <a:pt x="1853977" y="32734"/>
                  </a:lnTo>
                  <a:lnTo>
                    <a:pt x="1877929" y="68258"/>
                  </a:lnTo>
                  <a:lnTo>
                    <a:pt x="1886711" y="111759"/>
                  </a:lnTo>
                  <a:lnTo>
                    <a:pt x="1886711" y="558800"/>
                  </a:lnTo>
                  <a:lnTo>
                    <a:pt x="1877929" y="602301"/>
                  </a:lnTo>
                  <a:lnTo>
                    <a:pt x="1853977" y="637825"/>
                  </a:lnTo>
                  <a:lnTo>
                    <a:pt x="1818453" y="661777"/>
                  </a:lnTo>
                  <a:lnTo>
                    <a:pt x="1774952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5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0935" y="2505481"/>
              <a:ext cx="1793621" cy="3732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87967" y="2697441"/>
              <a:ext cx="522516" cy="39754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350377" y="2539364"/>
            <a:ext cx="159956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45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Opportunity_Name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154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89785" y="3492817"/>
            <a:ext cx="1911985" cy="695325"/>
            <a:chOff x="8189785" y="3492817"/>
            <a:chExt cx="1911985" cy="695325"/>
          </a:xfrm>
        </p:grpSpPr>
        <p:sp>
          <p:nvSpPr>
            <p:cNvPr id="26" name="object 26"/>
            <p:cNvSpPr/>
            <p:nvPr/>
          </p:nvSpPr>
          <p:spPr>
            <a:xfrm>
              <a:off x="8202167" y="3505199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1774952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60"/>
                  </a:lnTo>
                  <a:lnTo>
                    <a:pt x="1774952" y="670560"/>
                  </a:lnTo>
                  <a:lnTo>
                    <a:pt x="1818453" y="661777"/>
                  </a:lnTo>
                  <a:lnTo>
                    <a:pt x="1853977" y="637825"/>
                  </a:lnTo>
                  <a:lnTo>
                    <a:pt x="1877929" y="602301"/>
                  </a:lnTo>
                  <a:lnTo>
                    <a:pt x="1886711" y="558800"/>
                  </a:lnTo>
                  <a:lnTo>
                    <a:pt x="1886711" y="111760"/>
                  </a:lnTo>
                  <a:lnTo>
                    <a:pt x="1877929" y="68258"/>
                  </a:lnTo>
                  <a:lnTo>
                    <a:pt x="1853977" y="32734"/>
                  </a:lnTo>
                  <a:lnTo>
                    <a:pt x="1818453" y="8782"/>
                  </a:lnTo>
                  <a:lnTo>
                    <a:pt x="177495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02167" y="3505199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74952" y="0"/>
                  </a:lnTo>
                  <a:lnTo>
                    <a:pt x="1818453" y="8782"/>
                  </a:lnTo>
                  <a:lnTo>
                    <a:pt x="1853977" y="32734"/>
                  </a:lnTo>
                  <a:lnTo>
                    <a:pt x="1877929" y="68258"/>
                  </a:lnTo>
                  <a:lnTo>
                    <a:pt x="1886711" y="111760"/>
                  </a:lnTo>
                  <a:lnTo>
                    <a:pt x="1886711" y="558800"/>
                  </a:lnTo>
                  <a:lnTo>
                    <a:pt x="1877929" y="602301"/>
                  </a:lnTo>
                  <a:lnTo>
                    <a:pt x="1853977" y="637825"/>
                  </a:lnTo>
                  <a:lnTo>
                    <a:pt x="1818453" y="661777"/>
                  </a:lnTo>
                  <a:lnTo>
                    <a:pt x="1774952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561069" y="3556761"/>
            <a:ext cx="11760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3545" marR="5080" indent="-41148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Cohort_code </a:t>
            </a: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536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89785" y="4480369"/>
            <a:ext cx="1911985" cy="695325"/>
            <a:chOff x="8189785" y="4480369"/>
            <a:chExt cx="1911985" cy="695325"/>
          </a:xfrm>
        </p:grpSpPr>
        <p:sp>
          <p:nvSpPr>
            <p:cNvPr id="30" name="object 30"/>
            <p:cNvSpPr/>
            <p:nvPr/>
          </p:nvSpPr>
          <p:spPr>
            <a:xfrm>
              <a:off x="8202167" y="4492752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1774952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60"/>
                  </a:lnTo>
                  <a:lnTo>
                    <a:pt x="0" y="558800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60"/>
                  </a:lnTo>
                  <a:lnTo>
                    <a:pt x="1774952" y="670560"/>
                  </a:lnTo>
                  <a:lnTo>
                    <a:pt x="1818453" y="661777"/>
                  </a:lnTo>
                  <a:lnTo>
                    <a:pt x="1853977" y="637825"/>
                  </a:lnTo>
                  <a:lnTo>
                    <a:pt x="1877929" y="602301"/>
                  </a:lnTo>
                  <a:lnTo>
                    <a:pt x="1886711" y="558800"/>
                  </a:lnTo>
                  <a:lnTo>
                    <a:pt x="1886711" y="111760"/>
                  </a:lnTo>
                  <a:lnTo>
                    <a:pt x="1877929" y="68258"/>
                  </a:lnTo>
                  <a:lnTo>
                    <a:pt x="1853977" y="32734"/>
                  </a:lnTo>
                  <a:lnTo>
                    <a:pt x="1818453" y="8782"/>
                  </a:lnTo>
                  <a:lnTo>
                    <a:pt x="177495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02167" y="4492752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74952" y="0"/>
                  </a:lnTo>
                  <a:lnTo>
                    <a:pt x="1818453" y="8782"/>
                  </a:lnTo>
                  <a:lnTo>
                    <a:pt x="1853977" y="32734"/>
                  </a:lnTo>
                  <a:lnTo>
                    <a:pt x="1877929" y="68258"/>
                  </a:lnTo>
                  <a:lnTo>
                    <a:pt x="1886711" y="111760"/>
                  </a:lnTo>
                  <a:lnTo>
                    <a:pt x="1886711" y="558800"/>
                  </a:lnTo>
                  <a:lnTo>
                    <a:pt x="1877929" y="602301"/>
                  </a:lnTo>
                  <a:lnTo>
                    <a:pt x="1853977" y="637825"/>
                  </a:lnTo>
                  <a:lnTo>
                    <a:pt x="1818453" y="661777"/>
                  </a:lnTo>
                  <a:lnTo>
                    <a:pt x="1774952" y="670560"/>
                  </a:lnTo>
                  <a:lnTo>
                    <a:pt x="111759" y="670560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800"/>
                  </a:lnTo>
                  <a:lnTo>
                    <a:pt x="0" y="1117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70797" y="4544644"/>
            <a:ext cx="958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89976" y="5440679"/>
            <a:ext cx="1911350" cy="695325"/>
            <a:chOff x="8189976" y="5440679"/>
            <a:chExt cx="1911350" cy="695325"/>
          </a:xfrm>
        </p:grpSpPr>
        <p:sp>
          <p:nvSpPr>
            <p:cNvPr id="34" name="object 34"/>
            <p:cNvSpPr/>
            <p:nvPr/>
          </p:nvSpPr>
          <p:spPr>
            <a:xfrm>
              <a:off x="8202168" y="5452871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1774952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59"/>
                  </a:lnTo>
                  <a:lnTo>
                    <a:pt x="0" y="558799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59"/>
                  </a:lnTo>
                  <a:lnTo>
                    <a:pt x="1774952" y="670559"/>
                  </a:lnTo>
                  <a:lnTo>
                    <a:pt x="1818453" y="661777"/>
                  </a:lnTo>
                  <a:lnTo>
                    <a:pt x="1853977" y="637825"/>
                  </a:lnTo>
                  <a:lnTo>
                    <a:pt x="1877929" y="602301"/>
                  </a:lnTo>
                  <a:lnTo>
                    <a:pt x="1886711" y="558799"/>
                  </a:lnTo>
                  <a:lnTo>
                    <a:pt x="1886711" y="111759"/>
                  </a:lnTo>
                  <a:lnTo>
                    <a:pt x="1877929" y="68258"/>
                  </a:lnTo>
                  <a:lnTo>
                    <a:pt x="1853977" y="32734"/>
                  </a:lnTo>
                  <a:lnTo>
                    <a:pt x="1818453" y="8782"/>
                  </a:lnTo>
                  <a:lnTo>
                    <a:pt x="1774952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02168" y="5452871"/>
              <a:ext cx="1887220" cy="670560"/>
            </a:xfrm>
            <a:custGeom>
              <a:avLst/>
              <a:gdLst/>
              <a:ahLst/>
              <a:cxnLst/>
              <a:rect l="l" t="t" r="r" b="b"/>
              <a:pathLst>
                <a:path w="1887220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1774952" y="0"/>
                  </a:lnTo>
                  <a:lnTo>
                    <a:pt x="1818453" y="8782"/>
                  </a:lnTo>
                  <a:lnTo>
                    <a:pt x="1853977" y="32734"/>
                  </a:lnTo>
                  <a:lnTo>
                    <a:pt x="1877929" y="68258"/>
                  </a:lnTo>
                  <a:lnTo>
                    <a:pt x="1886711" y="111759"/>
                  </a:lnTo>
                  <a:lnTo>
                    <a:pt x="1886711" y="558799"/>
                  </a:lnTo>
                  <a:lnTo>
                    <a:pt x="1877929" y="602301"/>
                  </a:lnTo>
                  <a:lnTo>
                    <a:pt x="1853977" y="637825"/>
                  </a:lnTo>
                  <a:lnTo>
                    <a:pt x="1818453" y="661777"/>
                  </a:lnTo>
                  <a:lnTo>
                    <a:pt x="1774952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799"/>
                  </a:lnTo>
                  <a:lnTo>
                    <a:pt x="0" y="11175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814054" y="5505703"/>
            <a:ext cx="6680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0.71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095" y="2917437"/>
            <a:ext cx="12202668" cy="39451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03" y="5676696"/>
            <a:ext cx="208915" cy="94488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10" dirty="0">
                <a:solidFill>
                  <a:srgbClr val="666666"/>
                </a:solidFill>
                <a:latin typeface="Tahoma"/>
                <a:cs typeface="Tahoma"/>
              </a:rPr>
              <a:t>SLIDESMANIA.COM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312" y="677810"/>
            <a:ext cx="5963552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Over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7,000 applications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 had a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"NULL" cohort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, showing key data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Specific cohorts like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BPPMQ44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BAM6HBR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en-US" sz="1500" b="1" dirty="0">
                <a:solidFill>
                  <a:schemeClr val="bg1"/>
                </a:solidFill>
                <a:latin typeface="DM Sans" pitchFamily="2" charset="0"/>
              </a:rPr>
              <a:t>BGRQZ2N</a:t>
            </a: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 attracted high application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DM Sans" pitchFamily="2" charset="0"/>
              </a:rPr>
              <a:t>These codes help identify the most engaging programs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020" y="4217631"/>
            <a:ext cx="5260587" cy="18992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600" b="1" u="sng" dirty="0">
                <a:solidFill>
                  <a:schemeClr val="bg1"/>
                </a:solidFill>
                <a:latin typeface="DM Sans" pitchFamily="2" charset="0"/>
                <a:cs typeface="Arial"/>
              </a:rPr>
              <a:t>Gender</a:t>
            </a:r>
            <a:r>
              <a:rPr sz="1600" b="1" u="sng" spc="100" dirty="0">
                <a:solidFill>
                  <a:schemeClr val="bg1"/>
                </a:solidFill>
                <a:latin typeface="DM Sans" pitchFamily="2" charset="0"/>
                <a:cs typeface="Arial"/>
              </a:rPr>
              <a:t> </a:t>
            </a:r>
            <a:r>
              <a:rPr sz="1600" b="1" u="sng" spc="-10" dirty="0">
                <a:solidFill>
                  <a:schemeClr val="bg1"/>
                </a:solidFill>
                <a:latin typeface="DM Sans" pitchFamily="2" charset="0"/>
                <a:cs typeface="Arial"/>
              </a:rPr>
              <a:t>Balance:</a:t>
            </a:r>
            <a:endParaRPr sz="1600" u="sng" dirty="0">
              <a:solidFill>
                <a:schemeClr val="bg1"/>
              </a:solidFill>
              <a:latin typeface="DM Sans" pitchFamily="2" charset="0"/>
              <a:cs typeface="Arial"/>
            </a:endParaRPr>
          </a:p>
          <a:p>
            <a:pPr marL="298450" marR="57150" indent="-285750" algn="just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DM Sans" pitchFamily="2" charset="0"/>
              </a:rPr>
              <a:t>57.9% male</a:t>
            </a:r>
            <a:r>
              <a:rPr lang="en-US" sz="1600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</a:rPr>
              <a:t>41% female</a:t>
            </a:r>
            <a:r>
              <a:rPr lang="en-US" sz="1600" dirty="0">
                <a:solidFill>
                  <a:schemeClr val="bg1"/>
                </a:solidFill>
                <a:latin typeface="DM Sans" pitchFamily="2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</a:rPr>
              <a:t>&lt;2%</a:t>
            </a:r>
            <a:r>
              <a:rPr lang="en-US" sz="1600" dirty="0">
                <a:solidFill>
                  <a:schemeClr val="bg1"/>
                </a:solidFill>
                <a:latin typeface="DM Sans" pitchFamily="2" charset="0"/>
              </a:rPr>
              <a:t> selected </a:t>
            </a:r>
            <a:r>
              <a:rPr lang="en-US" sz="1600" i="1" dirty="0">
                <a:solidFill>
                  <a:schemeClr val="bg1"/>
                </a:solidFill>
                <a:latin typeface="DM Sans" pitchFamily="2" charset="0"/>
              </a:rPr>
              <a:t>Other / Prefer not to say</a:t>
            </a:r>
          </a:p>
          <a:p>
            <a:pPr marL="298450" marR="57150" indent="-285750" algn="just">
              <a:lnSpc>
                <a:spcPct val="100000"/>
              </a:lnSpc>
              <a:spcBef>
                <a:spcPts val="145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DM Sans" pitchFamily="2" charset="0"/>
              </a:rPr>
              <a:t>Female participation shows promising progress toward gender inclusivity</a:t>
            </a:r>
            <a:endParaRPr sz="1500" dirty="0">
              <a:solidFill>
                <a:schemeClr val="bg1"/>
              </a:solidFill>
              <a:latin typeface="DM Sans" pitchFamily="2" charset="0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285"/>
              </a:spcBef>
            </a:pPr>
            <a:endParaRPr sz="1500" dirty="0">
              <a:solidFill>
                <a:schemeClr val="bg1"/>
              </a:solidFill>
              <a:latin typeface="DM Sans" pitchFamily="2" charset="0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252C91-BBC8-2E96-338D-C0A6714E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9" y="364151"/>
            <a:ext cx="5106858" cy="3836669"/>
          </a:xfrm>
          <a:prstGeom prst="rect">
            <a:avLst/>
          </a:prstGeom>
          <a:ln>
            <a:solidFill>
              <a:srgbClr val="E292F9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6DF99-4908-51A9-218D-3B35BD981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504" y="2363208"/>
            <a:ext cx="5563752" cy="3961392"/>
          </a:xfrm>
          <a:prstGeom prst="rect">
            <a:avLst/>
          </a:prstGeom>
          <a:ln>
            <a:solidFill>
              <a:srgbClr val="E292F9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902</Words>
  <Application>Microsoft Office PowerPoint</Application>
  <PresentationFormat>Widescreen</PresentationFormat>
  <Paragraphs>141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Abril Fatface</vt:lpstr>
      <vt:lpstr>Aldrich</vt:lpstr>
      <vt:lpstr>Aptos</vt:lpstr>
      <vt:lpstr>Arial</vt:lpstr>
      <vt:lpstr>Arial MT</vt:lpstr>
      <vt:lpstr>Barlow Condensed</vt:lpstr>
      <vt:lpstr>Calibri</vt:lpstr>
      <vt:lpstr>DM Sans</vt:lpstr>
      <vt:lpstr>Tahoma</vt:lpstr>
      <vt:lpstr>Times New Roman</vt:lpstr>
      <vt:lpstr>Wingdings</vt:lpstr>
      <vt:lpstr>Office Theme</vt:lpstr>
      <vt:lpstr>SlidesMania · Modern Dark </vt:lpstr>
      <vt:lpstr>PowerPoint Presentation</vt:lpstr>
      <vt:lpstr>Our Team</vt:lpstr>
      <vt:lpstr> What can 57,000 applications tell us about learners?</vt:lpstr>
      <vt:lpstr>The Problem Statement</vt:lpstr>
      <vt:lpstr> Data Universe</vt:lpstr>
      <vt:lpstr>Meet the Dashboard</vt:lpstr>
      <vt:lpstr>Responsive and Accessible</vt:lpstr>
      <vt:lpstr>Key Statistics</vt:lpstr>
      <vt:lpstr>PowerPoint Presentation</vt:lpstr>
      <vt:lpstr>PowerPoint Presentation</vt:lpstr>
      <vt:lpstr>PowerPoint Presentation</vt:lpstr>
      <vt:lpstr>PowerPoint Presentation</vt:lpstr>
      <vt:lpstr>KEY INSIGHTS:</vt:lpstr>
      <vt:lpstr>Spend vs. Reach by Account</vt:lpstr>
      <vt:lpstr>PowerPoint Presentation</vt:lpstr>
      <vt:lpstr>PowerPoint Presentation</vt:lpstr>
      <vt:lpstr>PowerPoint Presentation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Rabia Soomro</dc:creator>
  <cp:lastModifiedBy>Rabia Soomro</cp:lastModifiedBy>
  <cp:revision>5</cp:revision>
  <dcterms:created xsi:type="dcterms:W3CDTF">2025-08-02T19:59:44Z</dcterms:created>
  <dcterms:modified xsi:type="dcterms:W3CDTF">2025-08-02T23:49:13Z</dcterms:modified>
</cp:coreProperties>
</file>