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a6513de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a6513de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a6513de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a6513de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a6513deb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a6513de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a6513deb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a6513de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ce45bff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ce45bff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a6513deb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a6513deb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ce45bff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ce45bff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3091ec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3091ec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a6513de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a6513d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e45bf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ce45bf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6513de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a6513de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Biography.com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6513de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a6513de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a6513de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a6513de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6513deb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a6513de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a6513de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a6513de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3 Ways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1"/>
            <a:ext cx="81231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 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Philly Presentation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2020-02-18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these </a:t>
            </a:r>
            <a:r>
              <a:rPr lang="en"/>
              <a:t>desirable</a:t>
            </a:r>
            <a:r>
              <a:rPr lang="en"/>
              <a:t> properties?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</a:t>
            </a:r>
            <a:r>
              <a:rPr i="1" lang="en">
                <a:solidFill>
                  <a:schemeClr val="dk1"/>
                </a:solidFill>
              </a:rPr>
              <a:t>𝛽 </a:t>
            </a:r>
            <a:r>
              <a:rPr lang="en">
                <a:solidFill>
                  <a:schemeClr val="dk1"/>
                </a:solidFill>
              </a:rPr>
              <a:t>that minimize the sum of squares between the predictors and response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Vector calculus problem. You get this solution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&lt;math xmlns=&quot;http://www.w3.org/1998/Math/MathML&quot;&gt;&lt;munder&gt;&lt;mo&gt;&amp;#x2211;&lt;/mo&gt;&lt;mrow&gt;&lt;mn&gt;1&lt;/mn&gt;&lt;mo&gt;&amp;#x2A7D;&lt;/mo&gt;&lt;mi&gt;i&lt;/mi&gt;&lt;mo&gt;&amp;#x2A7D;&lt;/mo&gt;&lt;mi&gt;n&lt;/mi&gt;&lt;/mrow&gt;&lt;/munder&gt;&lt;msup&gt;&lt;mfenced&gt;&lt;mrow&gt;&lt;msub&gt;&lt;mi&gt;y&lt;/mi&gt;&lt;mi&gt;i&lt;/mi&gt;&lt;/msub&gt;&lt;mo&gt;-&lt;/mo&gt;&lt;msub&gt;&lt;mi&gt;&amp;#x3B2;&lt;/mi&gt;&lt;mn&gt;0&lt;/mn&gt;&lt;/msub&gt;&lt;mo&gt;-&lt;/mo&gt;&lt;msub&gt;&lt;mi&gt;&amp;#x3B2;&lt;/mi&gt;&lt;mn&gt;1&lt;/mn&gt;&lt;/msub&gt;&lt;msub&gt;&lt;mi&gt;x&lt;/mi&gt;&lt;mrow&gt;&lt;mn&gt;1&lt;/mn&gt;&lt;mi&gt;i&lt;/mi&gt;&lt;/mrow&gt;&lt;/msub&gt;&lt;/mrow&gt;&lt;/mfenced&gt;&lt;mn&gt;2&lt;/mn&gt;&lt;/msup&gt;&lt;/math&gt;" id="153" name="Google Shape;153;p22" title="sum for 1 less-than or slanted equal to i less-than or slanted equal to n of open parentheses y subscript i minus beta subscript 0 minus beta subscript 1 x subscript 1 i end subscript close parentheses squ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700" y="1803399"/>
            <a:ext cx="3840601" cy="86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over&gt;&lt;mi&gt;&amp;#x3B2;&lt;/mi&gt;&lt;mo&gt;^&lt;/mo&gt;&lt;/mover&gt;&lt;mn&gt;1&lt;/mn&gt;&lt;/msub&gt;&lt;mo&gt;=&lt;/mo&gt;&lt;mi&gt;c&lt;/mi&gt;&lt;mi&gt;o&lt;/mi&gt;&lt;mi&gt;r&lt;/mi&gt;&lt;mfenced&gt;&lt;mrow&gt;&lt;mi&gt;x&lt;/mi&gt;&lt;mo&gt;,&lt;/mo&gt;&lt;mo&gt;&amp;#xA0;&lt;/mo&gt;&lt;mi&gt;y&lt;/mi&gt;&lt;/mrow&gt;&lt;/mfenced&gt;&lt;mfrac&gt;&lt;mrow&gt;&lt;mi&gt;S&lt;/mi&gt;&lt;msub&gt;&lt;mi&gt;D&lt;/mi&gt;&lt;mi&gt;y&lt;/mi&gt;&lt;/msub&gt;&lt;/mrow&gt;&lt;mrow&gt;&lt;mi&gt;S&lt;/mi&gt;&lt;msub&gt;&lt;mi&gt;D&lt;/mi&gt;&lt;mi&gt;x&lt;/mi&gt;&lt;/msub&gt;&lt;/mrow&gt;&lt;/mfrac&gt;&lt;/math&gt;" id="154" name="Google Shape;154;p22" title="beta with hat on top subscript 1 equals c o r open parentheses x comma space y close parentheses fraction numerator S D subscript y over denominator S D subscript x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674" y="3600624"/>
            <a:ext cx="3868341" cy="1289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over&gt;&lt;mi&gt;&amp;#x3B2;&lt;/mi&gt;&lt;mo&gt;^&lt;/mo&gt;&lt;/mover&gt;&lt;mn&gt;0&lt;/mn&gt;&lt;/msub&gt;&lt;mo&gt;=&lt;/mo&gt;&lt;msub&gt;&lt;mover&gt;&lt;mi&gt;&amp;#x3B2;&lt;/mi&gt;&lt;mo&gt;^&lt;/mo&gt;&lt;/mover&gt;&lt;mn&gt;1&lt;/mn&gt;&lt;/msub&gt;&lt;mover&gt;&lt;mi&gt;x&lt;/mi&gt;&lt;mo&gt;&amp;#xAF;&lt;/mo&gt;&lt;/mover&gt;&lt;mo&gt;-&lt;/mo&gt;&lt;mover&gt;&lt;mi&gt;y&lt;/mi&gt;&lt;mo&gt;&amp;#xAF;&lt;/mo&gt;&lt;/mover&gt;&lt;/math&gt;" id="155" name="Google Shape;155;p22" title="beta with hat on top subscript 0 equals beta with hat on top subscript 1 x with bar on top minus y with bar on top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5200" y="3921854"/>
            <a:ext cx="2280285" cy="6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4120850" y="1916500"/>
            <a:ext cx="4295100" cy="901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key assumptions of linear regression?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32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 - Linearity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- Independence of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- Normality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 - Equality of errors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4153175" y="1152475"/>
            <a:ext cx="44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Gelman - Statistical Modeling, Causal Inference, and Social Science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en"/>
              <a:t>Validity. Data should answer research question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en"/>
              <a:t>Linearity and additivity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en"/>
              <a:t>Independence of errors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en"/>
              <a:t>Equal variance of errors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en"/>
              <a:t>Normality of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assumptions if looking for causality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are concerned 3 and 4, you should do a hold-out sample as well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3833000" y="4645075"/>
            <a:ext cx="46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https://statmodeling.stat.columbia.edu/2013/08/04/19470/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&lt;math xmlns=&quot;http://www.w3.org/1998/Math/MathML&quot;&gt;&lt;mi&gt;&amp;#x3B5;&lt;/mi&gt;&lt;mo&gt;=&lt;/mo&gt;&lt;mi&gt;y&lt;/mi&gt;&lt;mo&gt;-&lt;/mo&gt;&lt;msub&gt;&lt;mi&gt;&amp;#x3B2;&lt;/mi&gt;&lt;mn&gt;0&lt;/mn&gt;&lt;/msub&gt;&lt;mo&gt;-&lt;/mo&gt;&lt;msub&gt;&lt;mi&gt;&amp;#x3B2;&lt;/mi&gt;&lt;mn&gt;1&lt;/mn&gt;&lt;/msub&gt;&lt;mi&gt;x&lt;/mi&gt;&lt;/math&gt;" id="166" name="Google Shape;166;p23" title="epsilon equals y minus beta subscript 0 minus beta subscript 1 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0" y="3887750"/>
            <a:ext cx="2967990" cy="49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90250" y="526350"/>
            <a:ext cx="7327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Continue in JupyterLab. . 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265200" y="1152475"/>
            <a:ext cx="26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Amazed at the variety of syntax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 speed at getting things done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231750" y="1152475"/>
            <a:ext cx="26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Disappointed to extract data from Pandas into Scikit-Learn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“Focusing on the object type leads the way”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6198300" y="1152475"/>
            <a:ext cx="26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Julia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Impressed by the consistency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one with most recent version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Wonder what Spark.jl is like</a:t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1243200" y="4063225"/>
            <a:ext cx="665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Surprised at how much I liked Jupyter Notebooks. I probably would remove Anacondas from my workflow if I were using Python or Julia more</a:t>
            </a:r>
            <a:endParaRPr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Polls</a:t>
            </a:r>
            <a:endParaRPr/>
          </a:p>
        </p:txBody>
      </p:sp>
      <p:sp>
        <p:nvSpPr>
          <p:cNvPr id="188" name="Google Shape;188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this were a live presentation, I’d be asking you these polls</a:t>
            </a:r>
            <a:endParaRPr/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you in your career?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Volunteer / hobby /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</a:t>
            </a:r>
            <a:endParaRPr/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statistical programming language do you use?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or Hadoop environment (including Java and Scala)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Closed source statistical (SAS, Stata, Eviews,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Mathematical/numerical (Mathematica, Matlab, Octave,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PhD in applied mathematics from University of Southern California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doc in the statistics department of the University of Washington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researcher for 15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at Kantar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 at IQVIA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 in programming languages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the presentation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Refresher on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the same simulation, visualization, regression, and analysis 3 times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Julia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Might not get to logistic regression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200">
                <a:solidFill>
                  <a:schemeClr val="lt2"/>
                </a:solidFill>
              </a:rPr>
              <a:t>Beginner workshop, but we’re going to go fast</a:t>
            </a:r>
            <a:endParaRPr i="1" sz="2200"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statistical programming languages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35500" y="1152475"/>
            <a:ext cx="27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1995 </a:t>
            </a:r>
            <a:endParaRPr/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Graduate class in Splus in 1997 and learned about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Scheme with Fortran subroutines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213775" y="1152475"/>
            <a:ext cx="27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857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1991 </a:t>
            </a:r>
            <a:endParaRPr/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 as a postdoc in 2001. Tried Perl and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scripting language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6192050" y="1152475"/>
            <a:ext cx="27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857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Learned it for this presentation out of curiosity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?, but Hadoop is on the scene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239875" y="3591350"/>
            <a:ext cx="433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Try to stay away from a discussion of which language is best</a:t>
            </a:r>
            <a:endParaRPr i="1" sz="21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50800"/>
            <a:ext cx="540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refresher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396570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 Galton, 1822-1911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First linear regression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00" y="14531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300" y="1202275"/>
            <a:ext cx="3515200" cy="29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3950" y="1402300"/>
            <a:ext cx="18669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772150" y="4045100"/>
            <a:ext cx="4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627300" y="3973275"/>
            <a:ext cx="2337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 Pearson</a:t>
            </a:r>
            <a:r>
              <a:rPr lang="en"/>
              <a:t>, 1857-1936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Correlation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Xkcd: Curve-Fitting comic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237" y="995000"/>
            <a:ext cx="24075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544900" y="4052675"/>
            <a:ext cx="21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Randall Monroe https://xkcd.com/2048/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 on the theory of linear regression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variable called the response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or more called predictors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or more coefficients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98" y="1068075"/>
            <a:ext cx="2730500" cy="3817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x&lt;/mi&gt;&lt;mn&gt;1&lt;/mn&gt;&lt;/msub&gt;&lt;mo&gt;,&lt;/mo&gt;&lt;mo&gt;.&lt;/mo&gt;&lt;mo&gt;.&lt;/mo&gt;&lt;mo&gt;.&lt;/mo&gt;&lt;mo&gt;,&lt;/mo&gt;&lt;msub&gt;&lt;mi&gt;x&lt;/mi&gt;&lt;mi&gt;k&lt;/mi&gt;&lt;/msub&gt;&lt;/math&gt;" id="113" name="Google Shape;113;p19" title="x subscript 1 comma... comma x subscript 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846" y="2564288"/>
            <a:ext cx="1796177" cy="393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y&lt;/mi&gt;&lt;/math&gt;" id="114" name="Google Shape;114;p19" title="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038" y="1685063"/>
            <a:ext cx="239792" cy="2940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&amp;#x3B2;&lt;/mi&gt;&lt;mn&gt;0&lt;/mn&gt;&lt;/msub&gt;&lt;mo&gt;,&lt;/mo&gt;&lt;mo&gt;.&lt;/mo&gt;&lt;mo&gt;.&lt;/mo&gt;&lt;mo&gt;.&lt;/mo&gt;&lt;mo&gt;,&lt;/mo&gt;&lt;msub&gt;&lt;mi&gt;&amp;#x3B2;&lt;/mi&gt;&lt;mi&gt;k&lt;/mi&gt;&lt;/msub&gt;&lt;/math&gt;" id="115" name="Google Shape;115;p19" title="beta subscript 0 comma... comma beta subscript k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8438" y="3601925"/>
            <a:ext cx="1854994" cy="49768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31775" y="4325400"/>
            <a:ext cx="526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All the numbers are continuous, -∞ to +∞</a:t>
            </a:r>
            <a:endParaRPr i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5864025" y="1620625"/>
            <a:ext cx="447000" cy="406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7849600" y="1620625"/>
            <a:ext cx="447000" cy="406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4007225" y="1620625"/>
            <a:ext cx="447000" cy="406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4718850" y="1530175"/>
            <a:ext cx="515100" cy="23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555600"/>
            <a:ext cx="3619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a linear regression</a:t>
            </a:r>
            <a:endParaRPr/>
          </a:p>
        </p:txBody>
      </p:sp>
      <p:pic>
        <p:nvPicPr>
          <p:cNvPr descr="&lt;math xmlns=&quot;http://www.w3.org/1998/Math/MathML&quot;&gt;&lt;mo&gt;&amp;#x22EE;&lt;/mo&gt;&lt;/math&gt;" id="127" name="Google Shape;127;p20" title="vertical ellipsi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279" y="2538430"/>
            <a:ext cx="416243" cy="3212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y&lt;/mi&gt;&lt;mn&gt;1&lt;/mn&gt;&lt;/msub&gt;&lt;mo&gt;=&lt;/mo&gt;&lt;msub&gt;&lt;mi&gt;&amp;#x3B2;&lt;/mi&gt;&lt;mn&gt;0&lt;/mn&gt;&lt;/msub&gt;&lt;mo&gt;+&lt;/mo&gt;&lt;msub&gt;&lt;mi&gt;&amp;#x3B2;&lt;/mi&gt;&lt;mn&gt;1&lt;/mn&gt;&lt;/msub&gt;&lt;msub&gt;&lt;mi&gt;x&lt;/mi&gt;&lt;mn&gt;11&lt;/mn&gt;&lt;/msub&gt;&lt;mo&gt;+&lt;/mo&gt;&lt;mo&gt;&amp;#x2026;&lt;/mo&gt;&lt;mo&gt;+&lt;/mo&gt;&lt;msub&gt;&lt;mi&gt;&amp;#x3B2;&lt;/mi&gt;&lt;mi&gt;k&lt;/mi&gt;&lt;/msub&gt;&lt;msub&gt;&lt;mi&gt;x&lt;/mi&gt;&lt;mrow&gt;&lt;mi&gt;k&lt;/mi&gt;&lt;mn&gt;1&lt;/mn&gt;&lt;/mrow&gt;&lt;/msub&gt;&lt;/math&gt;" id="128" name="Google Shape;128;p20" title="y subscript 1 equals beta subscript 0 plus beta subscript 1 x subscript 11 plus horizontal ellipsis plus beta subscript k x subscript k 1 end subscrip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700" y="1673718"/>
            <a:ext cx="4343401" cy="4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i="1" lang="en" sz="2000">
                <a:solidFill>
                  <a:schemeClr val="accent5"/>
                </a:solidFill>
              </a:rPr>
              <a:t>n </a:t>
            </a:r>
            <a:r>
              <a:rPr lang="en" sz="2000">
                <a:solidFill>
                  <a:schemeClr val="accent5"/>
                </a:solidFill>
              </a:rPr>
              <a:t>observations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n </a:t>
            </a:r>
            <a:r>
              <a:rPr lang="en" sz="2000"/>
              <a:t>responses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i="1" lang="en" sz="2000">
                <a:solidFill>
                  <a:schemeClr val="dk2"/>
                </a:solidFill>
              </a:rPr>
              <a:t>k+1 </a:t>
            </a:r>
            <a:r>
              <a:rPr lang="en" sz="2000">
                <a:solidFill>
                  <a:schemeClr val="dk2"/>
                </a:solidFill>
              </a:rPr>
              <a:t>coefficients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n x k </a:t>
            </a:r>
            <a:r>
              <a:rPr lang="en" sz="2000"/>
              <a:t>predictors</a:t>
            </a:r>
            <a:endParaRPr sz="2000"/>
          </a:p>
        </p:txBody>
      </p:sp>
      <p:pic>
        <p:nvPicPr>
          <p:cNvPr descr="&lt;math xmlns=&quot;http://www.w3.org/1998/Math/MathML&quot;&gt;&lt;msub&gt;&lt;mi&gt;y&lt;/mi&gt;&lt;mi&gt;n&lt;/mi&gt;&lt;/msub&gt;&lt;mo&gt;=&lt;/mo&gt;&lt;msub&gt;&lt;mi&gt;&amp;#x3B2;&lt;/mi&gt;&lt;mn&gt;0&lt;/mn&gt;&lt;/msub&gt;&lt;mo&gt;+&lt;/mo&gt;&lt;msub&gt;&lt;mi&gt;&amp;#x3B2;&lt;/mi&gt;&lt;mn&gt;1&lt;/mn&gt;&lt;/msub&gt;&lt;msub&gt;&lt;mi&gt;x&lt;/mi&gt;&lt;mrow&gt;&lt;mn&gt;1&lt;/mn&gt;&lt;mi&gt;n&lt;/mi&gt;&lt;/mrow&gt;&lt;/msub&gt;&lt;mo&gt;+&lt;/mo&gt;&lt;mo&gt;&amp;#x2026;&lt;/mo&gt;&lt;mo&gt;+&lt;/mo&gt;&lt;msub&gt;&lt;mi&gt;&amp;#x3B2;&lt;/mi&gt;&lt;mi&gt;k&lt;/mi&gt;&lt;/msub&gt;&lt;msub&gt;&lt;mi&gt;x&lt;/mi&gt;&lt;mrow&gt;&lt;mi&gt;k&lt;/mi&gt;&lt;mi&gt;n&lt;/mi&gt;&lt;/mrow&gt;&lt;/msub&gt;&lt;/math&gt;" id="130" name="Google Shape;130;p20" title="y subscript n equals beta subscript 0 plus beta subscript 1 x subscript 1 n end subscript plus horizontal ellipsis plus beta subscript k x subscript k n end subscrip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3700" y="3317410"/>
            <a:ext cx="4343401" cy="405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15100" y="3908125"/>
            <a:ext cx="371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See how the data are represented in the 3 languages</a:t>
            </a:r>
            <a:endParaRPr i="1"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3907525" y="1558400"/>
            <a:ext cx="4767300" cy="621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Desirable properties of a relationship of </a:t>
            </a:r>
            <a:r>
              <a:rPr i="1" lang="en"/>
              <a:t>x </a:t>
            </a:r>
            <a:r>
              <a:rPr lang="en"/>
              <a:t>to </a:t>
            </a:r>
            <a:r>
              <a:rPr i="1" lang="en"/>
              <a:t>y </a:t>
            </a:r>
            <a:r>
              <a:rPr lang="en"/>
              <a:t>through </a:t>
            </a:r>
            <a:r>
              <a:rPr i="1" lang="en"/>
              <a:t>𝛽</a:t>
            </a:r>
            <a:endParaRPr i="1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Freedman, Pisani, and Purves (one predictor </a:t>
            </a:r>
            <a:r>
              <a:rPr i="1" lang="en"/>
              <a:t>k</a:t>
            </a:r>
            <a:r>
              <a:rPr lang="en"/>
              <a:t> = 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Mean of </a:t>
            </a:r>
            <a:r>
              <a:rPr i="1" lang="en"/>
              <a:t>x </a:t>
            </a:r>
            <a:r>
              <a:rPr lang="en"/>
              <a:t>be at the mean of </a:t>
            </a:r>
            <a:r>
              <a:rPr i="1" lang="en"/>
              <a:t>y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Spread of </a:t>
            </a:r>
            <a:r>
              <a:rPr i="1" lang="en"/>
              <a:t>x</a:t>
            </a:r>
            <a:r>
              <a:rPr lang="en"/>
              <a:t> maps to the spread of </a:t>
            </a:r>
            <a:r>
              <a:rPr i="1" lang="en"/>
              <a:t>y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of </a:t>
            </a:r>
            <a:r>
              <a:rPr i="1" lang="en"/>
              <a:t>x </a:t>
            </a:r>
            <a:r>
              <a:rPr lang="en"/>
              <a:t>leads to what average change in </a:t>
            </a:r>
            <a:r>
              <a:rPr i="1" lang="en"/>
              <a:t>y</a:t>
            </a:r>
            <a:endParaRPr i="1"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&lt;math xmlns=&quot;http://www.w3.org/1998/Math/MathML&quot;&gt;&lt;menclose notation=&quot;top&quot;&gt;&lt;mi&gt;x&lt;/mi&gt;&lt;/menclose&gt;&lt;/math&gt;" id="141" name="Google Shape;141;p21" title="top enclose 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788" y="2075773"/>
            <a:ext cx="239792" cy="429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ver&gt;&lt;mi&gt;y&lt;/mi&gt;&lt;mo&gt;&amp;#xAF;&lt;/mo&gt;&lt;/mover&gt;&lt;/math&gt;" id="142" name="Google Shape;142;p21" title="y with bar on to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413" y="2163284"/>
            <a:ext cx="239792" cy="407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6886850" y="2136031"/>
            <a:ext cx="18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 on the line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&lt;math xmlns=&quot;http://www.w3.org/1998/Math/MathML&quot;&gt;&lt;mfrac bevelled=&quot;true&quot;&gt;&lt;mrow&gt;&lt;mi&gt;S&lt;/mi&gt;&lt;msub&gt;&lt;mi&gt;D&lt;/mi&gt;&lt;mi&gt;y&lt;/mi&gt;&lt;/msub&gt;&lt;/mrow&gt;&lt;mrow&gt;&lt;mi&gt;S&lt;/mi&gt;&lt;msub&gt;&lt;mi&gt;D&lt;/mi&gt;&lt;mi&gt;x&lt;/mi&gt;&lt;/msub&gt;&lt;/mrow&gt;&lt;/mfrac&gt;&lt;mo&gt;&amp;#xA0;&lt;/mo&gt;&lt;/math&gt;" id="144" name="Google Shape;144;p21" title="bevelled fraction numerator S D subscript y over denominator S D subscript x end fraction spa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4176" y="2997749"/>
            <a:ext cx="1756300" cy="619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&gt;&lt;mrow&gt;&lt;mi&gt;n&lt;/mi&gt;&lt;munder&gt;&lt;mo&gt;&amp;#x2211;&lt;/mo&gt;&lt;mrow/&gt;&lt;/munder&gt;&lt;mi&gt;x&lt;/mi&gt;&lt;mi&gt;y&lt;/mi&gt;&lt;mo&gt;-&lt;/mo&gt;&lt;munder&gt;&lt;mo&gt;&amp;#x2211;&lt;/mo&gt;&lt;mrow/&gt;&lt;/munder&gt;&lt;mi&gt;x&lt;/mi&gt;&lt;munder&gt;&lt;mo&gt;&amp;#x2211;&lt;/mo&gt;&lt;mrow/&gt;&lt;/munder&gt;&lt;mi&gt;y&lt;/mi&gt;&lt;/mrow&gt;&lt;msqrt&gt;&lt;mfenced&gt;&lt;mrow&gt;&lt;mi&gt;n&lt;/mi&gt;&lt;munder&gt;&lt;mo&gt;&amp;#x2211;&lt;/mo&gt;&lt;mrow/&gt;&lt;/munder&gt;&lt;mo&gt;&amp;#xA0;&lt;/mo&gt;&lt;msup&gt;&lt;mi&gt;x&lt;/mi&gt;&lt;mn&gt;2&lt;/mn&gt;&lt;/msup&gt;&lt;mo&gt;-&lt;/mo&gt;&lt;msup&gt;&lt;mfenced&gt;&lt;mrow&gt;&lt;munder&gt;&lt;mo&gt;&amp;#x2211;&lt;/mo&gt;&lt;mrow/&gt;&lt;/munder&gt;&lt;mi&gt;x&lt;/mi&gt;&lt;/mrow&gt;&lt;/mfenced&gt;&lt;mn&gt;2&lt;/mn&gt;&lt;/msup&gt;&lt;/mrow&gt;&lt;/mfenced&gt;&lt;mfenced&gt;&lt;mrow&gt;&lt;mi&gt;n&lt;/mi&gt;&lt;munder&gt;&lt;mo&gt;&amp;#x2211;&lt;/mo&gt;&lt;mrow/&gt;&lt;/munder&gt;&lt;msup&gt;&lt;mi&gt;y&lt;/mi&gt;&lt;mn&gt;2&lt;/mn&gt;&lt;/msup&gt;&lt;mo&gt;-&lt;/mo&gt;&lt;msup&gt;&lt;mfenced&gt;&lt;mrow&gt;&lt;munder&gt;&lt;mo&gt;&amp;#x2211;&lt;/mo&gt;&lt;mrow/&gt;&lt;/munder&gt;&lt;mi&gt;y&lt;/mi&gt;&lt;/mrow&gt;&lt;/mfenced&gt;&lt;mn&gt;2&lt;/mn&gt;&lt;/msup&gt;&lt;/mrow&gt;&lt;/mfenced&gt;&lt;/msqrt&gt;&lt;/mfrac&gt;&lt;/math&gt;" id="145" name="Google Shape;145;p21" title="fraction numerator n sum for blank of x y minus sum for blank of x sum for blank of y over denominator square root of open parentheses n sum for blank of space x squared minus open parentheses sum for blank of x close parentheses squared close parentheses open parentheses n sum for blank of y squared minus open parentheses sum for blank of y close parentheses squared close parentheses end root end fractio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075" y="3940953"/>
            <a:ext cx="3204277" cy="7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