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Today we are going to look at how the Northwind Traders are taking advantage of discounts.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6b44f40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6b44f40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where can we go from here?  I would suggest looking into expanding a potential mentoring program.  Employees can teach each other about more than how they utilize discounts.  We could look at how they sell different types of products, or how they sell to different types of customers.  This is a strong step in creating a consistent and </a:t>
            </a:r>
            <a:r>
              <a:rPr lang="en"/>
              <a:t>efficient</a:t>
            </a:r>
            <a:r>
              <a:rPr lang="en"/>
              <a:t> sales team.</a:t>
            </a:r>
            <a:endParaRPr/>
          </a:p>
          <a:p>
            <a:pPr indent="0" lvl="0" marL="0" rtl="0" algn="l">
              <a:spcBef>
                <a:spcPts val="0"/>
              </a:spcBef>
              <a:spcAft>
                <a:spcPts val="0"/>
              </a:spcAft>
              <a:buNone/>
            </a:pPr>
            <a:r>
              <a:rPr lang="en"/>
              <a:t>We should also begin to look at how our sales data breaks down by region. We can provide tailored service and pricing to regionalized markets, maximizing our profit margins.</a:t>
            </a:r>
            <a:endParaRPr/>
          </a:p>
          <a:p>
            <a:pPr indent="0" lvl="0" marL="0" rtl="0" algn="l">
              <a:spcBef>
                <a:spcPts val="0"/>
              </a:spcBef>
              <a:spcAft>
                <a:spcPts val="0"/>
              </a:spcAft>
              <a:buNone/>
            </a:pPr>
            <a:r>
              <a:rPr lang="en"/>
              <a:t>Last, and perhaps most strongly, I suggest that we begin to fine tune discount levels. We have many discount levels that are not being used efficiently to generate sales. If a higher discount level is not generating profit, then it is not being used effectively.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6b44f40e7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6b44f40e7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time today!  Please feel free to ask any questions you may have, and if any of you would like a closer look at the project, I would be happy to provide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6b44f40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6b44f40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doesn’t love getting a good deal?  While discounts are great for customers, they can easily represent lost revenue for vendors. By using discounts, are we generating sales or </a:t>
            </a:r>
            <a:r>
              <a:rPr lang="en"/>
              <a:t>diminishing</a:t>
            </a:r>
            <a:r>
              <a:rPr lang="en"/>
              <a:t> our returns?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6b44f40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6b44f40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have three goals with this project.  First, we want to increase our sale revenue. We want to explore if our discounts lead to higher sales and customer retention. If we can sell more product, then we can generate more profit.</a:t>
            </a:r>
            <a:endParaRPr>
              <a:solidFill>
                <a:schemeClr val="dk1"/>
              </a:solidFill>
            </a:endParaRPr>
          </a:p>
          <a:p>
            <a:pPr indent="0" lvl="0" marL="0" rtl="0" algn="l">
              <a:spcBef>
                <a:spcPts val="0"/>
              </a:spcBef>
              <a:spcAft>
                <a:spcPts val="0"/>
              </a:spcAft>
              <a:buNone/>
            </a:pPr>
            <a:r>
              <a:rPr lang="en">
                <a:solidFill>
                  <a:schemeClr val="dk1"/>
                </a:solidFill>
              </a:rPr>
              <a:t>Second, we want to decrease our costs. If we can are using discounts effectively, they can be used to rotate stock, driving down any perishable food costs.</a:t>
            </a:r>
            <a:endParaRPr>
              <a:solidFill>
                <a:schemeClr val="dk1"/>
              </a:solidFill>
            </a:endParaRPr>
          </a:p>
          <a:p>
            <a:pPr indent="0" lvl="0" marL="0" rtl="0" algn="l">
              <a:spcBef>
                <a:spcPts val="0"/>
              </a:spcBef>
              <a:spcAft>
                <a:spcPts val="0"/>
              </a:spcAft>
              <a:buNone/>
            </a:pPr>
            <a:r>
              <a:rPr lang="en">
                <a:solidFill>
                  <a:schemeClr val="dk1"/>
                </a:solidFill>
              </a:rPr>
              <a:t>And finally, we want to examine how well our employees utilize discounts.  Are they able to push discounted products effectively, or will they require training to fully take advantage?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f1755c8f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f1755c8f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6b44f40e7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6b44f40e7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did we find when we looked at our sales data? First, we discovered that discounted items do sell at a higher rate.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b3d7f9f9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b3d7f9f9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did we find when we looked at our sales data? First, we discovered that discounted items do sell at a higher rate.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97c2f47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97c2f47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we are selling more discounted items, we found that the actual size of the discount was unimportant.</a:t>
            </a:r>
            <a:endParaRPr/>
          </a:p>
          <a:p>
            <a:pPr indent="0" lvl="0" marL="0" rtl="0" algn="l">
              <a:spcBef>
                <a:spcPts val="0"/>
              </a:spcBef>
              <a:spcAft>
                <a:spcPts val="0"/>
              </a:spcAft>
              <a:buNone/>
            </a:pPr>
            <a:r>
              <a:rPr lang="en"/>
              <a:t>Second, we found that discounts were linked to customer retention. Customers who receive a higher discount are more likely to order again, and more likely to spend more at Northwind Traders.</a:t>
            </a:r>
            <a:endParaRPr/>
          </a:p>
          <a:p>
            <a:pPr indent="0" lvl="0" marL="0" rtl="0" algn="l">
              <a:spcBef>
                <a:spcPts val="0"/>
              </a:spcBef>
              <a:spcAft>
                <a:spcPts val="0"/>
              </a:spcAft>
              <a:buNone/>
            </a:pPr>
            <a:r>
              <a:rPr lang="en"/>
              <a:t>We also found that discount levels were consistent between product categories. Discounts are not being targeted to individual products.</a:t>
            </a:r>
            <a:endParaRPr/>
          </a:p>
          <a:p>
            <a:pPr indent="0" lvl="0" marL="0" rtl="0" algn="l">
              <a:spcBef>
                <a:spcPts val="0"/>
              </a:spcBef>
              <a:spcAft>
                <a:spcPts val="0"/>
              </a:spcAft>
              <a:buNone/>
            </a:pPr>
            <a:r>
              <a:rPr lang="en"/>
              <a:t>And lastly, we found that some employees are more consistent when selling discounted products.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85399aa8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85399aa8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employees have similar averages of products sold while non-discounted, however certain employees are significantly more likely to sell products when discounted.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6b44f40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6b44f40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prepared some methods to capitalize on these findings. Creating an employee training program will allow the sales staff to learn tips and strategies on how to successfully utilize discounts to generate sales.</a:t>
            </a:r>
            <a:endParaRPr/>
          </a:p>
          <a:p>
            <a:pPr indent="0" lvl="0" marL="0" rtl="0" algn="l">
              <a:spcBef>
                <a:spcPts val="0"/>
              </a:spcBef>
              <a:spcAft>
                <a:spcPts val="0"/>
              </a:spcAft>
              <a:buNone/>
            </a:pPr>
            <a:r>
              <a:rPr lang="en"/>
              <a:t>Next, we should start using discounts to target products which can generate more revenue. By discounting products that sell for higher prices we can sell more of those products. Similarly, by focusing products on categories that spoil faster, we can turn more product and decrease spoilage costs.</a:t>
            </a:r>
            <a:endParaRPr/>
          </a:p>
          <a:p>
            <a:pPr indent="0" lvl="0" marL="0" rtl="0" algn="l">
              <a:spcBef>
                <a:spcPts val="0"/>
              </a:spcBef>
              <a:spcAft>
                <a:spcPts val="0"/>
              </a:spcAft>
              <a:buNone/>
            </a:pPr>
            <a:r>
              <a:rPr lang="en"/>
              <a:t>We also recommend creating a tuned customer reward program. Providing a tiered rewards program will encourage customers to come back to Northwind Traders. This can result in higher sales averages and more orders.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Northwind Discounts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Future Work</a:t>
            </a:r>
            <a:endParaRPr sz="3200"/>
          </a:p>
        </p:txBody>
      </p:sp>
      <p:sp>
        <p:nvSpPr>
          <p:cNvPr id="191" name="Google Shape;191;p22"/>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t>E</a:t>
            </a:r>
            <a:r>
              <a:rPr lang="en" sz="2000"/>
              <a:t>xplore employee sales to expand training program</a:t>
            </a:r>
            <a:endParaRPr sz="2000"/>
          </a:p>
          <a:p>
            <a:pPr indent="0" lvl="0" marL="0" rtl="0" algn="l">
              <a:lnSpc>
                <a:spcPct val="150000"/>
              </a:lnSpc>
              <a:spcBef>
                <a:spcPts val="1600"/>
              </a:spcBef>
              <a:spcAft>
                <a:spcPts val="0"/>
              </a:spcAft>
              <a:buNone/>
            </a:pPr>
            <a:r>
              <a:rPr lang="en" sz="2000"/>
              <a:t>Target sales data by region</a:t>
            </a:r>
            <a:endParaRPr sz="2000"/>
          </a:p>
          <a:p>
            <a:pPr indent="0" lvl="0" marL="0" rtl="0" algn="l">
              <a:lnSpc>
                <a:spcPct val="150000"/>
              </a:lnSpc>
              <a:spcBef>
                <a:spcPts val="1600"/>
              </a:spcBef>
              <a:spcAft>
                <a:spcPts val="1600"/>
              </a:spcAft>
              <a:buNone/>
            </a:pPr>
            <a:r>
              <a:rPr lang="en" sz="2000"/>
              <a:t>Maximize discount prices</a:t>
            </a:r>
            <a:endParaRPr sz="2000"/>
          </a:p>
        </p:txBody>
      </p:sp>
      <p:pic>
        <p:nvPicPr>
          <p:cNvPr id="192" name="Google Shape;192;p22"/>
          <p:cNvPicPr preferRelativeResize="0"/>
          <p:nvPr/>
        </p:nvPicPr>
        <p:blipFill>
          <a:blip r:embed="rId3">
            <a:alphaModFix/>
          </a:blip>
          <a:stretch>
            <a:fillRect/>
          </a:stretch>
        </p:blipFill>
        <p:spPr>
          <a:xfrm>
            <a:off x="4642075" y="2228270"/>
            <a:ext cx="3541700" cy="26562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4572000" y="1257075"/>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35" name="Google Shape;135;p14"/>
          <p:cNvSpPr txBox="1"/>
          <p:nvPr>
            <p:ph idx="1" type="body"/>
          </p:nvPr>
        </p:nvSpPr>
        <p:spPr>
          <a:xfrm>
            <a:off x="4572000" y="2765500"/>
            <a:ext cx="3709200" cy="21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Everyone loves getting a discount, but what do they accomplish for us?</a:t>
            </a:r>
            <a:endParaRPr sz="1600"/>
          </a:p>
          <a:p>
            <a:pPr indent="0" lvl="0" marL="0" rtl="0" algn="l">
              <a:spcBef>
                <a:spcPts val="1600"/>
              </a:spcBef>
              <a:spcAft>
                <a:spcPts val="1600"/>
              </a:spcAft>
              <a:buNone/>
            </a:pPr>
            <a:r>
              <a:t/>
            </a:r>
            <a:endParaRPr sz="1600"/>
          </a:p>
        </p:txBody>
      </p:sp>
      <p:pic>
        <p:nvPicPr>
          <p:cNvPr id="136" name="Google Shape;136;p14"/>
          <p:cNvPicPr preferRelativeResize="0"/>
          <p:nvPr/>
        </p:nvPicPr>
        <p:blipFill>
          <a:blip r:embed="rId3">
            <a:alphaModFix/>
          </a:blip>
          <a:stretch>
            <a:fillRect/>
          </a:stretch>
        </p:blipFill>
        <p:spPr>
          <a:xfrm>
            <a:off x="505875" y="497375"/>
            <a:ext cx="3951822" cy="34057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3936500" y="475275"/>
            <a:ext cx="43884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Value</a:t>
            </a:r>
            <a:endParaRPr/>
          </a:p>
        </p:txBody>
      </p:sp>
      <p:sp>
        <p:nvSpPr>
          <p:cNvPr id="142" name="Google Shape;142;p15"/>
          <p:cNvSpPr txBox="1"/>
          <p:nvPr>
            <p:ph idx="1" type="body"/>
          </p:nvPr>
        </p:nvSpPr>
        <p:spPr>
          <a:xfrm>
            <a:off x="4572000" y="1608175"/>
            <a:ext cx="3753000" cy="2545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Increase sales revenue</a:t>
            </a:r>
            <a:endParaRPr sz="1900"/>
          </a:p>
          <a:p>
            <a:pPr indent="0" lvl="0" marL="457200" rtl="0" algn="l">
              <a:spcBef>
                <a:spcPts val="1600"/>
              </a:spcBef>
              <a:spcAft>
                <a:spcPts val="0"/>
              </a:spcAft>
              <a:buNone/>
            </a:pPr>
            <a:r>
              <a:t/>
            </a:r>
            <a:endParaRPr sz="1000"/>
          </a:p>
          <a:p>
            <a:pPr indent="-349250" lvl="0" marL="457200" rtl="0" algn="l">
              <a:spcBef>
                <a:spcPts val="1600"/>
              </a:spcBef>
              <a:spcAft>
                <a:spcPts val="0"/>
              </a:spcAft>
              <a:buSzPts val="1900"/>
              <a:buChar char="●"/>
            </a:pPr>
            <a:r>
              <a:rPr lang="en" sz="1900"/>
              <a:t>Decrease cost</a:t>
            </a:r>
            <a:endParaRPr sz="1900"/>
          </a:p>
          <a:p>
            <a:pPr indent="0" lvl="0" marL="457200" rtl="0" algn="l">
              <a:spcBef>
                <a:spcPts val="1600"/>
              </a:spcBef>
              <a:spcAft>
                <a:spcPts val="0"/>
              </a:spcAft>
              <a:buNone/>
            </a:pPr>
            <a:r>
              <a:t/>
            </a:r>
            <a:endParaRPr sz="1000"/>
          </a:p>
          <a:p>
            <a:pPr indent="-349250" lvl="0" marL="457200" rtl="0" algn="l">
              <a:spcBef>
                <a:spcPts val="1600"/>
              </a:spcBef>
              <a:spcAft>
                <a:spcPts val="0"/>
              </a:spcAft>
              <a:buSzPts val="1900"/>
              <a:buChar char="●"/>
            </a:pPr>
            <a:r>
              <a:rPr lang="en" sz="1900"/>
              <a:t>Full utilization of sales team</a:t>
            </a:r>
            <a:endParaRPr sz="1900"/>
          </a:p>
        </p:txBody>
      </p:sp>
      <p:pic>
        <p:nvPicPr>
          <p:cNvPr id="143" name="Google Shape;143;p15"/>
          <p:cNvPicPr preferRelativeResize="0"/>
          <p:nvPr/>
        </p:nvPicPr>
        <p:blipFill>
          <a:blip r:embed="rId3">
            <a:alphaModFix/>
          </a:blip>
          <a:stretch>
            <a:fillRect/>
          </a:stretch>
        </p:blipFill>
        <p:spPr>
          <a:xfrm>
            <a:off x="918975" y="475275"/>
            <a:ext cx="3167625" cy="42968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chemeClr val="lt1"/>
                </a:solidFill>
                <a:latin typeface="Nunito"/>
                <a:ea typeface="Nunito"/>
                <a:cs typeface="Nunito"/>
                <a:sym typeface="Nunito"/>
              </a:rPr>
              <a:t>Northwind Database</a:t>
            </a:r>
            <a:endParaRPr/>
          </a:p>
        </p:txBody>
      </p:sp>
      <p:pic>
        <p:nvPicPr>
          <p:cNvPr id="149" name="Google Shape;149;p16"/>
          <p:cNvPicPr preferRelativeResize="0"/>
          <p:nvPr/>
        </p:nvPicPr>
        <p:blipFill>
          <a:blip r:embed="rId3">
            <a:alphaModFix/>
          </a:blip>
          <a:stretch>
            <a:fillRect/>
          </a:stretch>
        </p:blipFill>
        <p:spPr>
          <a:xfrm>
            <a:off x="1524000" y="381000"/>
            <a:ext cx="6046967" cy="385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55" name="Google Shape;155;p17"/>
          <p:cNvSpPr txBox="1"/>
          <p:nvPr>
            <p:ph idx="1" type="body"/>
          </p:nvPr>
        </p:nvSpPr>
        <p:spPr>
          <a:xfrm>
            <a:off x="819150" y="1990725"/>
            <a:ext cx="7505700" cy="5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Discounted items sell at a higher rate.</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id="156" name="Google Shape;156;p17"/>
          <p:cNvPicPr preferRelativeResize="0"/>
          <p:nvPr/>
        </p:nvPicPr>
        <p:blipFill>
          <a:blip r:embed="rId3">
            <a:alphaModFix/>
          </a:blip>
          <a:stretch>
            <a:fillRect/>
          </a:stretch>
        </p:blipFill>
        <p:spPr>
          <a:xfrm>
            <a:off x="4830851" y="845600"/>
            <a:ext cx="3877824" cy="36847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62" name="Google Shape;162;p18"/>
          <p:cNvSpPr txBox="1"/>
          <p:nvPr>
            <p:ph idx="1" type="body"/>
          </p:nvPr>
        </p:nvSpPr>
        <p:spPr>
          <a:xfrm>
            <a:off x="819150" y="1990725"/>
            <a:ext cx="7505700" cy="5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Discounted items sell at a higher rate.</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63" name="Google Shape;163;p18"/>
          <p:cNvSpPr txBox="1"/>
          <p:nvPr/>
        </p:nvSpPr>
        <p:spPr>
          <a:xfrm>
            <a:off x="819150" y="2477377"/>
            <a:ext cx="4558200" cy="58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latin typeface="Calibri"/>
                <a:ea typeface="Calibri"/>
                <a:cs typeface="Calibri"/>
                <a:sym typeface="Calibri"/>
              </a:rPr>
              <a:t>Higher discounts do not lead to higher sales.</a:t>
            </a:r>
            <a:endParaRPr>
              <a:latin typeface="Calibri"/>
              <a:ea typeface="Calibri"/>
              <a:cs typeface="Calibri"/>
              <a:sym typeface="Calibri"/>
            </a:endParaRPr>
          </a:p>
        </p:txBody>
      </p:sp>
      <p:pic>
        <p:nvPicPr>
          <p:cNvPr id="164" name="Google Shape;164;p18"/>
          <p:cNvPicPr preferRelativeResize="0"/>
          <p:nvPr/>
        </p:nvPicPr>
        <p:blipFill>
          <a:blip r:embed="rId3">
            <a:alphaModFix/>
          </a:blip>
          <a:stretch>
            <a:fillRect/>
          </a:stretch>
        </p:blipFill>
        <p:spPr>
          <a:xfrm>
            <a:off x="4754950" y="734100"/>
            <a:ext cx="4023974" cy="390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70" name="Google Shape;170;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n" sz="1600"/>
              <a:t>Discounts are linked to customer retention.</a:t>
            </a:r>
            <a:endParaRPr sz="1600"/>
          </a:p>
          <a:p>
            <a:pPr indent="0" lvl="0" marL="0" rtl="0" algn="l">
              <a:spcBef>
                <a:spcPts val="1600"/>
              </a:spcBef>
              <a:spcAft>
                <a:spcPts val="0"/>
              </a:spcAft>
              <a:buNone/>
            </a:pPr>
            <a:r>
              <a:rPr lang="en" sz="1600"/>
              <a:t>Discounts are spread evenly across product categories.</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71" name="Google Shape;171;p19"/>
          <p:cNvSpPr txBox="1"/>
          <p:nvPr/>
        </p:nvSpPr>
        <p:spPr>
          <a:xfrm>
            <a:off x="819150" y="1990725"/>
            <a:ext cx="6746400" cy="111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2"/>
                </a:solidFill>
                <a:latin typeface="Calibri"/>
                <a:ea typeface="Calibri"/>
                <a:cs typeface="Calibri"/>
                <a:sym typeface="Calibri"/>
              </a:rPr>
              <a:t>Discounted items sell at a higher rate.</a:t>
            </a:r>
            <a:endParaRPr sz="1600">
              <a:solidFill>
                <a:schemeClr val="dk2"/>
              </a:solidFill>
              <a:latin typeface="Calibri"/>
              <a:ea typeface="Calibri"/>
              <a:cs typeface="Calibri"/>
              <a:sym typeface="Calibri"/>
            </a:endParaRPr>
          </a:p>
          <a:p>
            <a:pPr indent="0" lvl="0" marL="0" rtl="0" algn="l">
              <a:lnSpc>
                <a:spcPct val="115000"/>
              </a:lnSpc>
              <a:spcBef>
                <a:spcPts val="1600"/>
              </a:spcBef>
              <a:spcAft>
                <a:spcPts val="1600"/>
              </a:spcAft>
              <a:buNone/>
            </a:pPr>
            <a:r>
              <a:rPr lang="en" sz="1600">
                <a:solidFill>
                  <a:schemeClr val="dk2"/>
                </a:solidFill>
                <a:latin typeface="Calibri"/>
                <a:ea typeface="Calibri"/>
                <a:cs typeface="Calibri"/>
                <a:sym typeface="Calibri"/>
              </a:rPr>
              <a:t>Higher discounts do not lead to higher sales.</a:t>
            </a:r>
            <a:endParaRPr sz="1600">
              <a:solidFill>
                <a:schemeClr val="dk2"/>
              </a:solidFill>
              <a:latin typeface="Calibri"/>
              <a:ea typeface="Calibri"/>
              <a:cs typeface="Calibri"/>
              <a:sym typeface="Calibri"/>
            </a:endParaRPr>
          </a:p>
        </p:txBody>
      </p:sp>
      <p:pic>
        <p:nvPicPr>
          <p:cNvPr id="172" name="Google Shape;172;p19"/>
          <p:cNvPicPr preferRelativeResize="0"/>
          <p:nvPr/>
        </p:nvPicPr>
        <p:blipFill>
          <a:blip r:embed="rId3">
            <a:alphaModFix/>
          </a:blip>
          <a:stretch>
            <a:fillRect/>
          </a:stretch>
        </p:blipFill>
        <p:spPr>
          <a:xfrm>
            <a:off x="4697475" y="362400"/>
            <a:ext cx="4000501" cy="3268950"/>
          </a:xfrm>
          <a:prstGeom prst="rect">
            <a:avLst/>
          </a:prstGeom>
          <a:noFill/>
          <a:ln>
            <a:noFill/>
          </a:ln>
        </p:spPr>
      </p:pic>
      <p:sp>
        <p:nvSpPr>
          <p:cNvPr id="173" name="Google Shape;173;p19"/>
          <p:cNvSpPr txBox="1"/>
          <p:nvPr/>
        </p:nvSpPr>
        <p:spPr>
          <a:xfrm>
            <a:off x="819150" y="3923025"/>
            <a:ext cx="5589600" cy="5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latin typeface="Calibri"/>
                <a:ea typeface="Calibri"/>
                <a:cs typeface="Calibri"/>
                <a:sym typeface="Calibri"/>
              </a:rPr>
              <a:t>Some employees are better at moving discounted products.</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0"/>
          <p:cNvPicPr preferRelativeResize="0"/>
          <p:nvPr/>
        </p:nvPicPr>
        <p:blipFill>
          <a:blip r:embed="rId3">
            <a:alphaModFix/>
          </a:blip>
          <a:stretch>
            <a:fillRect/>
          </a:stretch>
        </p:blipFill>
        <p:spPr>
          <a:xfrm>
            <a:off x="1680464" y="473475"/>
            <a:ext cx="5783075" cy="4080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8730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Recommendations</a:t>
            </a:r>
            <a:endParaRPr/>
          </a:p>
        </p:txBody>
      </p:sp>
      <p:sp>
        <p:nvSpPr>
          <p:cNvPr id="184" name="Google Shape;184;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t>Employee training and incentive program</a:t>
            </a:r>
            <a:endParaRPr sz="1700"/>
          </a:p>
          <a:p>
            <a:pPr indent="0" lvl="0" marL="0" rtl="0" algn="l">
              <a:lnSpc>
                <a:spcPct val="150000"/>
              </a:lnSpc>
              <a:spcBef>
                <a:spcPts val="1600"/>
              </a:spcBef>
              <a:spcAft>
                <a:spcPts val="0"/>
              </a:spcAft>
              <a:buNone/>
            </a:pPr>
            <a:r>
              <a:rPr lang="en" sz="1700"/>
              <a:t>Targeted discounts to move surplus product</a:t>
            </a:r>
            <a:endParaRPr sz="1700"/>
          </a:p>
          <a:p>
            <a:pPr indent="0" lvl="0" marL="0" rtl="0" algn="l">
              <a:lnSpc>
                <a:spcPct val="150000"/>
              </a:lnSpc>
              <a:spcBef>
                <a:spcPts val="1600"/>
              </a:spcBef>
              <a:spcAft>
                <a:spcPts val="1600"/>
              </a:spcAft>
              <a:buNone/>
            </a:pPr>
            <a:r>
              <a:rPr lang="en" sz="1700"/>
              <a:t>Customer reward programs</a:t>
            </a:r>
            <a:endParaRPr sz="1700"/>
          </a:p>
        </p:txBody>
      </p:sp>
      <p:pic>
        <p:nvPicPr>
          <p:cNvPr id="185" name="Google Shape;185;p21"/>
          <p:cNvPicPr preferRelativeResize="0"/>
          <p:nvPr/>
        </p:nvPicPr>
        <p:blipFill>
          <a:blip r:embed="rId3">
            <a:alphaModFix/>
          </a:blip>
          <a:stretch>
            <a:fillRect/>
          </a:stretch>
        </p:blipFill>
        <p:spPr>
          <a:xfrm>
            <a:off x="5665050" y="1440175"/>
            <a:ext cx="3282550" cy="33509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