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Today we are looking at which zip codes in Philadelphia will provide the greatest returns on our investments.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c76798d4f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c76798d4f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recap. Of the five zip codes that produced the highest predicted returns in Philadelphia, I recommend investing in four of them. Zip codes 19142, 19124, 19119, and 19136 represent high value investments for minimal risk. Of these I would strongly suggest investing in 19142 as the cost of investment is so low and the projected returns are very high. All zip codes represent reasonably safe investments for at least 1 year and then get inherently more risky. Currently we should not be investing in zip code 19131 as it is too risky to use a model that we can not trust.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c76798d4f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c76798d4f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finish up, let’s discuss expanding on this project. I think our next step should be incorporating some more sensitive models to see if we can get some slightly narrowed results from our models. This would allow us to further account for risk in our investments and could perhaps solve the issues we are having with our predictions in zip code 19131. Second, I would like to branch out from working with exclusively pricing information. By incorporating socio-economic data (such as tax rates and school districts) into our models, we can </a:t>
            </a:r>
            <a:r>
              <a:rPr lang="en"/>
              <a:t>fine tune</a:t>
            </a:r>
            <a:r>
              <a:rPr lang="en"/>
              <a:t> our model to get more specific predictions.  And finally, we should create new projections in 6 months, so we can continue to monitor our investments.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c76798d4f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c76798d4f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giving me the opportunity to talk to you all today. I’d be happy to answer any questions you might have. Also, if anybody would like a closer look at our project or data, I would be happy to provide you the information.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c76798d4f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c76798d4f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c76798d4f_0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c76798d4f_0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ab2bda4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ab2bda4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Philadelphia is a diverse city. It is comprised of many distinct neighborhoods, each with their own sense of culture and attitude. This sense of personality transfers over into the real estate of the city because each neighborhood has different trends and tendencies. Ultimately we need to be asking ourselves “Which areas of the city will afford us the greatest opportunity?”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b2bda4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b2bda4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a:t>
            </a:r>
            <a:r>
              <a:rPr lang="en"/>
              <a:t>benefits</a:t>
            </a:r>
            <a:r>
              <a:rPr lang="en"/>
              <a:t> to analyzing where we have investment opportunities.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can reduce our risks. We can learn to recognize when a situation is not in our favor through projections on how the market is going to continue. When we see potential that a market will crash, we will know to stay away from that area and invest somewhere else.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learn to plan out our investments. How long should we hold on to a property before selling? Is it always worth our while to have a quick turn around, or should we be holding on to properties to maximize our profit?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we can grow our assets. By maximizing where and when we buy and sell, we can constantly expand our capital.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b2bda4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b2bda4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that we used for this project was obtained from Zillow. We obtained the median home price for each neighborhood in Philadelphia broken down by month since 2012. Using these prices, we created predictions on how the price of homes in each zip code will change for the next three years. Let’s talk about the five that had the highest projected returns.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b2bda4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b2bda4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19142:</a:t>
            </a:r>
            <a:endParaRPr/>
          </a:p>
          <a:p>
            <a:pPr indent="0" lvl="0" marL="0" rtl="0" algn="l">
              <a:spcBef>
                <a:spcPts val="0"/>
              </a:spcBef>
              <a:spcAft>
                <a:spcPts val="0"/>
              </a:spcAft>
              <a:buNone/>
            </a:pPr>
            <a:r>
              <a:rPr lang="en"/>
              <a:t>Projected returns for 1, 2, 3 year periods: 46%, 93%, 139%</a:t>
            </a:r>
            <a:endParaRPr/>
          </a:p>
          <a:p>
            <a:pPr indent="0" lvl="0" marL="0" rtl="0" algn="l">
              <a:spcBef>
                <a:spcPts val="0"/>
              </a:spcBef>
              <a:spcAft>
                <a:spcPts val="0"/>
              </a:spcAft>
              <a:buNone/>
            </a:pPr>
            <a:r>
              <a:rPr lang="en"/>
              <a:t>Projected risks: 6%, 18%, 24%</a:t>
            </a:r>
            <a:endParaRPr/>
          </a:p>
          <a:p>
            <a:pPr indent="0" lvl="0" marL="0" rtl="0" algn="l">
              <a:spcBef>
                <a:spcPts val="0"/>
              </a:spcBef>
              <a:spcAft>
                <a:spcPts val="0"/>
              </a:spcAft>
              <a:buNone/>
            </a:pPr>
            <a:r>
              <a:rPr lang="en"/>
              <a:t>The cost of investing here is pretty minimal as well because the median house price is well below the average house price in Philadelphia. This seems like a very promising area of the city for investments, and we should definitely be taking advantage of that.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c76798d4f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c76798d4f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have zip code 19124.</a:t>
            </a:r>
            <a:endParaRPr/>
          </a:p>
          <a:p>
            <a:pPr indent="0" lvl="0" marL="0" rtl="0" algn="l">
              <a:spcBef>
                <a:spcPts val="0"/>
              </a:spcBef>
              <a:spcAft>
                <a:spcPts val="0"/>
              </a:spcAft>
              <a:buNone/>
            </a:pPr>
            <a:r>
              <a:rPr lang="en"/>
              <a:t>Returns for 1, 2, 3 year periods: 18%, 35%, 53%</a:t>
            </a:r>
            <a:endParaRPr/>
          </a:p>
          <a:p>
            <a:pPr indent="0" lvl="0" marL="0" rtl="0" algn="l">
              <a:spcBef>
                <a:spcPts val="0"/>
              </a:spcBef>
              <a:spcAft>
                <a:spcPts val="0"/>
              </a:spcAft>
              <a:buNone/>
            </a:pPr>
            <a:r>
              <a:rPr lang="en"/>
              <a:t>Projected risk for 1, 2, 3 year periods: 7%, 18%, 24%</a:t>
            </a:r>
            <a:endParaRPr/>
          </a:p>
          <a:p>
            <a:pPr indent="0" lvl="0" marL="0" rtl="0" algn="l">
              <a:spcBef>
                <a:spcPts val="0"/>
              </a:spcBef>
              <a:spcAft>
                <a:spcPts val="0"/>
              </a:spcAft>
              <a:buNone/>
            </a:pPr>
            <a:r>
              <a:rPr lang="en"/>
              <a:t>While the returns are a little lower in this zip code than in 19142, we still have high rates and low risk. We should absolutely add this area to our investment areas.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c76798d4f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c76798d4f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Continuing the trend, zip code 19119 also presents us with high expected returns.</a:t>
            </a:r>
            <a:endParaRPr/>
          </a:p>
          <a:p>
            <a:pPr indent="0" lvl="0" marL="0" rtl="0" algn="l">
              <a:spcBef>
                <a:spcPts val="0"/>
              </a:spcBef>
              <a:spcAft>
                <a:spcPts val="0"/>
              </a:spcAft>
              <a:buNone/>
            </a:pPr>
            <a:r>
              <a:rPr lang="en"/>
              <a:t>Projected returns: 16%, 32%, 48%</a:t>
            </a:r>
            <a:endParaRPr/>
          </a:p>
          <a:p>
            <a:pPr indent="0" lvl="0" marL="0" rtl="0" algn="l">
              <a:spcBef>
                <a:spcPts val="0"/>
              </a:spcBef>
              <a:spcAft>
                <a:spcPts val="0"/>
              </a:spcAft>
              <a:buNone/>
            </a:pPr>
            <a:r>
              <a:rPr lang="en"/>
              <a:t>Projected risks: -6%, 9%, 16%</a:t>
            </a:r>
            <a:endParaRPr/>
          </a:p>
          <a:p>
            <a:pPr indent="0" lvl="0" marL="0" rtl="0" algn="l">
              <a:spcBef>
                <a:spcPts val="0"/>
              </a:spcBef>
              <a:spcAft>
                <a:spcPts val="0"/>
              </a:spcAft>
              <a:buNone/>
            </a:pPr>
            <a:r>
              <a:rPr lang="en"/>
              <a:t>The average price of homes is already quite high compared to the average in Philadelphia, which means we will need to use more of our assets to invest here, locking them into slightly lower potential return rates. I would suggest investing here, but I would still look for opportunities in 19142 first as we can invest in multiple properties there for the cost of one here, and would potentially see better growth.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c76798d4f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c76798d4f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19136 looks very similar to the other zip codes we have talked about. Projected returns: 16%, 31%, 47% </a:t>
            </a:r>
            <a:endParaRPr/>
          </a:p>
          <a:p>
            <a:pPr indent="0" lvl="0" marL="0" rtl="0" algn="l">
              <a:spcBef>
                <a:spcPts val="0"/>
              </a:spcBef>
              <a:spcAft>
                <a:spcPts val="0"/>
              </a:spcAft>
              <a:buNone/>
            </a:pPr>
            <a:r>
              <a:rPr lang="en"/>
              <a:t>Projected risk: -4%, 11%, 18%</a:t>
            </a:r>
            <a:endParaRPr/>
          </a:p>
          <a:p>
            <a:pPr indent="0" lvl="0" marL="0" rtl="0" algn="l">
              <a:spcBef>
                <a:spcPts val="0"/>
              </a:spcBef>
              <a:spcAft>
                <a:spcPts val="0"/>
              </a:spcAft>
              <a:buNone/>
            </a:pPr>
            <a:r>
              <a:rPr lang="en"/>
              <a:t>The average price for homes in this zip code is similar to the average home price for all of Philadelphia, so we won’t be buying in at a cheap price, but we will have a fairly safe investment and good returns.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c76798d4f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c76798d4f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should talk about zip code 19131. While the projected returns from this zip code are fairly good at 18%, 36%, and 54% over three years, we could not get our model to perform well on accuracy tests. In the diagram shown here, our model, represented by the red line, ideally should closely match the blue line. Our model unfortunately could not accurately predict prices in this zip code for the last year, so we can’t expect its future predictions to be reliable. Therefore, while the projected rates of return are high, I do not recommend investing here until we develop a more reliable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3"/>
          <p:cNvGrpSpPr/>
          <p:nvPr/>
        </p:nvGrpSpPr>
        <p:grpSpPr>
          <a:xfrm>
            <a:off x="2105247" y="1"/>
            <a:ext cx="7038765" cy="5138761"/>
            <a:chOff x="3388636" y="43347"/>
            <a:chExt cx="5755327" cy="4201767"/>
          </a:xfrm>
        </p:grpSpPr>
        <p:sp>
          <p:nvSpPr>
            <p:cNvPr id="58" name="Google Shape;58;p13"/>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3"/>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
          <p:cNvSpPr/>
          <p:nvPr/>
        </p:nvSpPr>
        <p:spPr>
          <a:xfrm>
            <a:off x="685175" y="2731725"/>
            <a:ext cx="61200" cy="1455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txBox="1"/>
          <p:nvPr>
            <p:ph type="ctrTitle"/>
          </p:nvPr>
        </p:nvSpPr>
        <p:spPr>
          <a:xfrm>
            <a:off x="992425" y="2536400"/>
            <a:ext cx="3136800" cy="1884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1pPr>
            <a:lvl2pPr lvl="1"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2pPr>
            <a:lvl3pPr lvl="2"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3pPr>
            <a:lvl4pPr lvl="3"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4pPr>
            <a:lvl5pPr lvl="4"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5pPr>
            <a:lvl6pPr lvl="5"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6pPr>
            <a:lvl7pPr lvl="6"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7pPr>
            <a:lvl8pPr lvl="7"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8pPr>
            <a:lvl9pPr lvl="8" algn="l">
              <a:lnSpc>
                <a:spcPct val="100000"/>
              </a:lnSpc>
              <a:spcBef>
                <a:spcPts val="0"/>
              </a:spcBef>
              <a:spcAft>
                <a:spcPts val="0"/>
              </a:spcAft>
              <a:buClr>
                <a:schemeClr val="dk1"/>
              </a:buClr>
              <a:buSzPts val="3600"/>
              <a:buNone/>
              <a:defRPr b="1" sz="3600">
                <a:solidFill>
                  <a:schemeClr val="dk1"/>
                </a:solidFill>
                <a:latin typeface="Lato"/>
                <a:ea typeface="Lato"/>
                <a:cs typeface="Lato"/>
                <a:sym typeface="Lato"/>
              </a:defRPr>
            </a:lvl9pPr>
          </a:lstStyle>
          <a:p/>
        </p:txBody>
      </p:sp>
      <p:sp>
        <p:nvSpPr>
          <p:cNvPr id="184" name="Google Shape;184;p13"/>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ctrTitle"/>
          </p:nvPr>
        </p:nvSpPr>
        <p:spPr>
          <a:xfrm>
            <a:off x="992425" y="2536400"/>
            <a:ext cx="3136800" cy="188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Where to</a:t>
            </a:r>
            <a:endParaRPr/>
          </a:p>
          <a:p>
            <a:pPr indent="0" lvl="0" marL="0" rtl="0" algn="l">
              <a:spcBef>
                <a:spcPts val="0"/>
              </a:spcBef>
              <a:spcAft>
                <a:spcPts val="0"/>
              </a:spcAft>
              <a:buNone/>
            </a:pPr>
            <a:r>
              <a:rPr lang="en"/>
              <a:t>Invest in </a:t>
            </a:r>
            <a:endParaRPr/>
          </a:p>
          <a:p>
            <a:pPr indent="0" lvl="0" marL="0" rtl="0" algn="l">
              <a:spcBef>
                <a:spcPts val="0"/>
              </a:spcBef>
              <a:spcAft>
                <a:spcPts val="0"/>
              </a:spcAft>
              <a:buNone/>
            </a:pPr>
            <a:r>
              <a:rPr lang="en"/>
              <a:t>Philly?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Recommendations:</a:t>
            </a:r>
            <a:endParaRPr sz="4000"/>
          </a:p>
        </p:txBody>
      </p:sp>
      <p:sp>
        <p:nvSpPr>
          <p:cNvPr id="246" name="Google Shape;246;p23"/>
          <p:cNvSpPr txBox="1"/>
          <p:nvPr>
            <p:ph idx="1" type="body"/>
          </p:nvPr>
        </p:nvSpPr>
        <p:spPr>
          <a:xfrm>
            <a:off x="1050475" y="1491125"/>
            <a:ext cx="33123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Invest in:</a:t>
            </a:r>
            <a:endParaRPr sz="1900"/>
          </a:p>
          <a:p>
            <a:pPr indent="-336550" lvl="1" marL="914400" rtl="0" algn="l">
              <a:spcBef>
                <a:spcPts val="0"/>
              </a:spcBef>
              <a:spcAft>
                <a:spcPts val="0"/>
              </a:spcAft>
              <a:buSzPts val="1700"/>
              <a:buChar char="➢"/>
            </a:pPr>
            <a:r>
              <a:rPr lang="en" sz="1700"/>
              <a:t>19142</a:t>
            </a:r>
            <a:endParaRPr sz="1700"/>
          </a:p>
          <a:p>
            <a:pPr indent="-336550" lvl="1" marL="914400" rtl="0" algn="l">
              <a:spcBef>
                <a:spcPts val="0"/>
              </a:spcBef>
              <a:spcAft>
                <a:spcPts val="0"/>
              </a:spcAft>
              <a:buSzPts val="1700"/>
              <a:buChar char="➢"/>
            </a:pPr>
            <a:r>
              <a:rPr lang="en" sz="1700"/>
              <a:t>19124</a:t>
            </a:r>
            <a:endParaRPr sz="1700"/>
          </a:p>
          <a:p>
            <a:pPr indent="-336550" lvl="1" marL="914400" rtl="0" algn="l">
              <a:spcBef>
                <a:spcPts val="0"/>
              </a:spcBef>
              <a:spcAft>
                <a:spcPts val="0"/>
              </a:spcAft>
              <a:buSzPts val="1700"/>
              <a:buChar char="➢"/>
            </a:pPr>
            <a:r>
              <a:rPr lang="en" sz="1700"/>
              <a:t>19119</a:t>
            </a:r>
            <a:endParaRPr sz="1700"/>
          </a:p>
          <a:p>
            <a:pPr indent="-336550" lvl="1" marL="914400" rtl="0" algn="l">
              <a:spcBef>
                <a:spcPts val="0"/>
              </a:spcBef>
              <a:spcAft>
                <a:spcPts val="0"/>
              </a:spcAft>
              <a:buSzPts val="1700"/>
              <a:buChar char="➢"/>
            </a:pPr>
            <a:r>
              <a:rPr lang="en" sz="1700"/>
              <a:t>19136</a:t>
            </a:r>
            <a:endParaRPr sz="1700"/>
          </a:p>
          <a:p>
            <a:pPr indent="-349250" lvl="0" marL="457200" rtl="0" algn="l">
              <a:spcBef>
                <a:spcPts val="0"/>
              </a:spcBef>
              <a:spcAft>
                <a:spcPts val="0"/>
              </a:spcAft>
              <a:buSzPts val="1900"/>
              <a:buChar char="❖"/>
            </a:pPr>
            <a:r>
              <a:rPr lang="en" sz="1900"/>
              <a:t>Avoid:</a:t>
            </a:r>
            <a:endParaRPr sz="1900"/>
          </a:p>
          <a:p>
            <a:pPr indent="-336550" lvl="1" marL="914400" rtl="0" algn="l">
              <a:spcBef>
                <a:spcPts val="0"/>
              </a:spcBef>
              <a:spcAft>
                <a:spcPts val="0"/>
              </a:spcAft>
              <a:buSzPts val="1700"/>
              <a:buChar char="➢"/>
            </a:pPr>
            <a:r>
              <a:rPr lang="en" sz="1700"/>
              <a:t>19131</a:t>
            </a:r>
            <a:endParaRPr sz="1700"/>
          </a:p>
          <a:p>
            <a:pPr indent="-336550" lvl="0" marL="457200" rtl="0" algn="l">
              <a:spcBef>
                <a:spcPts val="0"/>
              </a:spcBef>
              <a:spcAft>
                <a:spcPts val="0"/>
              </a:spcAft>
              <a:buSzPts val="1700"/>
              <a:buChar char="❖"/>
            </a:pPr>
            <a:r>
              <a:rPr lang="en" sz="1700"/>
              <a:t>Rerun models in 6 months</a:t>
            </a:r>
            <a:endParaRPr sz="1700"/>
          </a:p>
        </p:txBody>
      </p:sp>
      <p:pic>
        <p:nvPicPr>
          <p:cNvPr id="247" name="Google Shape;247;p23"/>
          <p:cNvPicPr preferRelativeResize="0"/>
          <p:nvPr/>
        </p:nvPicPr>
        <p:blipFill>
          <a:blip r:embed="rId3">
            <a:alphaModFix/>
          </a:blip>
          <a:stretch>
            <a:fillRect/>
          </a:stretch>
        </p:blipFill>
        <p:spPr>
          <a:xfrm>
            <a:off x="4249184" y="1212109"/>
            <a:ext cx="4583108" cy="304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4"/>
          <p:cNvSpPr txBox="1"/>
          <p:nvPr>
            <p:ph type="title"/>
          </p:nvPr>
        </p:nvSpPr>
        <p:spPr>
          <a:xfrm>
            <a:off x="2894850" y="438825"/>
            <a:ext cx="33543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Looking Ahead</a:t>
            </a:r>
            <a:endParaRPr/>
          </a:p>
        </p:txBody>
      </p:sp>
      <p:sp>
        <p:nvSpPr>
          <p:cNvPr id="253" name="Google Shape;253;p24"/>
          <p:cNvSpPr txBox="1"/>
          <p:nvPr>
            <p:ph idx="1" type="body"/>
          </p:nvPr>
        </p:nvSpPr>
        <p:spPr>
          <a:xfrm>
            <a:off x="2072550" y="1275300"/>
            <a:ext cx="4998900" cy="34164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t>Use more sensitive modeling procedures</a:t>
            </a:r>
            <a:endParaRPr sz="2000"/>
          </a:p>
          <a:p>
            <a:pPr indent="0" lvl="0" marL="0" rtl="0" algn="ctr">
              <a:lnSpc>
                <a:spcPct val="150000"/>
              </a:lnSpc>
              <a:spcBef>
                <a:spcPts val="1600"/>
              </a:spcBef>
              <a:spcAft>
                <a:spcPts val="0"/>
              </a:spcAft>
              <a:buNone/>
            </a:pPr>
            <a:r>
              <a:t/>
            </a:r>
            <a:endParaRPr sz="400"/>
          </a:p>
          <a:p>
            <a:pPr indent="0" lvl="0" marL="0" rtl="0" algn="ctr">
              <a:spcBef>
                <a:spcPts val="1600"/>
              </a:spcBef>
              <a:spcAft>
                <a:spcPts val="0"/>
              </a:spcAft>
              <a:buNone/>
            </a:pPr>
            <a:r>
              <a:rPr lang="en" sz="2000"/>
              <a:t>Incorporate socio-economic information</a:t>
            </a:r>
            <a:endParaRPr sz="2000"/>
          </a:p>
          <a:p>
            <a:pPr indent="0" lvl="0" marL="0" rtl="0" algn="l">
              <a:spcBef>
                <a:spcPts val="1600"/>
              </a:spcBef>
              <a:spcAft>
                <a:spcPts val="0"/>
              </a:spcAft>
              <a:buNone/>
            </a:pPr>
            <a:r>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sz="2000"/>
          </a:p>
        </p:txBody>
      </p:sp>
      <p:pic>
        <p:nvPicPr>
          <p:cNvPr id="254" name="Google Shape;254;p24"/>
          <p:cNvPicPr preferRelativeResize="0"/>
          <p:nvPr/>
        </p:nvPicPr>
        <p:blipFill>
          <a:blip r:embed="rId3">
            <a:alphaModFix/>
          </a:blip>
          <a:stretch>
            <a:fillRect/>
          </a:stretch>
        </p:blipFill>
        <p:spPr>
          <a:xfrm>
            <a:off x="2037612" y="2940550"/>
            <a:ext cx="5068775" cy="209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2677050" y="1067400"/>
            <a:ext cx="3789900" cy="3008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a:t>
            </a:r>
            <a:endParaRPr/>
          </a:p>
          <a:p>
            <a:pPr indent="457200" lvl="0" marL="0" rtl="0" algn="l">
              <a:spcBef>
                <a:spcPts val="0"/>
              </a:spcBef>
              <a:spcAft>
                <a:spcPts val="0"/>
              </a:spcAft>
              <a:buNone/>
            </a:pPr>
            <a:r>
              <a:rPr lang="en"/>
              <a:t>You!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65" name="Google Shape;265;p26"/>
          <p:cNvSpPr txBox="1"/>
          <p:nvPr>
            <p:ph idx="1" type="body"/>
          </p:nvPr>
        </p:nvSpPr>
        <p:spPr>
          <a:xfrm>
            <a:off x="311825" y="1017450"/>
            <a:ext cx="35094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ROIs:</a:t>
            </a:r>
            <a:endParaRPr sz="1100"/>
          </a:p>
          <a:p>
            <a:pPr indent="-298450" lvl="0" marL="914400" rtl="0" algn="l">
              <a:spcBef>
                <a:spcPts val="1600"/>
              </a:spcBef>
              <a:spcAft>
                <a:spcPts val="0"/>
              </a:spcAft>
              <a:buSzPts val="1100"/>
              <a:buChar char="●"/>
            </a:pPr>
            <a:r>
              <a:rPr lang="en" sz="1100"/>
              <a:t>Zip code 19142:     46%,    93%,    139%</a:t>
            </a:r>
            <a:endParaRPr sz="1100"/>
          </a:p>
          <a:p>
            <a:pPr indent="-298450" lvl="0" marL="914400" rtl="0" algn="l">
              <a:spcBef>
                <a:spcPts val="0"/>
              </a:spcBef>
              <a:spcAft>
                <a:spcPts val="0"/>
              </a:spcAft>
              <a:buSzPts val="1100"/>
              <a:buChar char="●"/>
            </a:pPr>
            <a:r>
              <a:rPr lang="en" sz="1100"/>
              <a:t>Zip code 19124:     18%,    35%,      53%</a:t>
            </a:r>
            <a:endParaRPr sz="1100"/>
          </a:p>
          <a:p>
            <a:pPr indent="-298450" lvl="0" marL="914400" rtl="0" algn="l">
              <a:spcBef>
                <a:spcPts val="0"/>
              </a:spcBef>
              <a:spcAft>
                <a:spcPts val="0"/>
              </a:spcAft>
              <a:buSzPts val="1100"/>
              <a:buChar char="●"/>
            </a:pPr>
            <a:r>
              <a:rPr lang="en" sz="1100"/>
              <a:t>Zip code 19119:     16%,    32%,      48%</a:t>
            </a:r>
            <a:endParaRPr sz="1100"/>
          </a:p>
          <a:p>
            <a:pPr indent="-298450" lvl="0" marL="914400" rtl="0" algn="l">
              <a:spcBef>
                <a:spcPts val="0"/>
              </a:spcBef>
              <a:spcAft>
                <a:spcPts val="0"/>
              </a:spcAft>
              <a:buSzPts val="1100"/>
              <a:buChar char="●"/>
            </a:pPr>
            <a:r>
              <a:rPr lang="en" sz="1100"/>
              <a:t>Zip code 19136:     16%,    31%,      47%</a:t>
            </a:r>
            <a:endParaRPr sz="1100"/>
          </a:p>
          <a:p>
            <a:pPr indent="-298450" lvl="0" marL="914400" rtl="0" algn="l">
              <a:spcBef>
                <a:spcPts val="0"/>
              </a:spcBef>
              <a:spcAft>
                <a:spcPts val="0"/>
              </a:spcAft>
              <a:buSzPts val="1100"/>
              <a:buChar char="●"/>
            </a:pPr>
            <a:r>
              <a:rPr lang="en" sz="1100"/>
              <a:t>Zip code 19131:     18%,    36%,      54%</a:t>
            </a:r>
            <a:endParaRPr sz="1100"/>
          </a:p>
          <a:p>
            <a:pPr indent="0" lvl="0" marL="0" rtl="0" algn="l">
              <a:spcBef>
                <a:spcPts val="1600"/>
              </a:spcBef>
              <a:spcAft>
                <a:spcPts val="0"/>
              </a:spcAft>
              <a:buNone/>
            </a:pPr>
            <a:r>
              <a:rPr lang="en" sz="1100"/>
              <a:t>RMSE on test data: </a:t>
            </a:r>
            <a:endParaRPr sz="1100"/>
          </a:p>
          <a:p>
            <a:pPr indent="-298450" lvl="0" marL="914400" rtl="0" algn="l">
              <a:spcBef>
                <a:spcPts val="1600"/>
              </a:spcBef>
              <a:spcAft>
                <a:spcPts val="0"/>
              </a:spcAft>
              <a:buSzPts val="1100"/>
              <a:buChar char="●"/>
            </a:pPr>
            <a:r>
              <a:rPr lang="en" sz="1100"/>
              <a:t>Zip code 19142:     5599.65</a:t>
            </a:r>
            <a:endParaRPr sz="1100"/>
          </a:p>
          <a:p>
            <a:pPr indent="-298450" lvl="0" marL="914400" rtl="0" algn="l">
              <a:spcBef>
                <a:spcPts val="0"/>
              </a:spcBef>
              <a:spcAft>
                <a:spcPts val="0"/>
              </a:spcAft>
              <a:buSzPts val="1100"/>
              <a:buChar char="●"/>
            </a:pPr>
            <a:r>
              <a:rPr lang="en" sz="1100"/>
              <a:t>Zip code 19124:     6113.03</a:t>
            </a:r>
            <a:endParaRPr sz="1100"/>
          </a:p>
          <a:p>
            <a:pPr indent="-298450" lvl="0" marL="914400" rtl="0" algn="l">
              <a:spcBef>
                <a:spcPts val="0"/>
              </a:spcBef>
              <a:spcAft>
                <a:spcPts val="0"/>
              </a:spcAft>
              <a:buSzPts val="1100"/>
              <a:buChar char="●"/>
            </a:pPr>
            <a:r>
              <a:rPr lang="en" sz="1100"/>
              <a:t>Zip code 19119:     3826.64</a:t>
            </a:r>
            <a:endParaRPr sz="1100"/>
          </a:p>
          <a:p>
            <a:pPr indent="-298450" lvl="0" marL="914400" rtl="0" algn="l">
              <a:spcBef>
                <a:spcPts val="0"/>
              </a:spcBef>
              <a:spcAft>
                <a:spcPts val="0"/>
              </a:spcAft>
              <a:buSzPts val="1100"/>
              <a:buChar char="●"/>
            </a:pPr>
            <a:r>
              <a:rPr lang="en" sz="1100"/>
              <a:t>Zip code 19136:     2552.82</a:t>
            </a:r>
            <a:endParaRPr sz="1100"/>
          </a:p>
          <a:p>
            <a:pPr indent="-298450" lvl="0" marL="914400" rtl="0" algn="l">
              <a:spcBef>
                <a:spcPts val="0"/>
              </a:spcBef>
              <a:spcAft>
                <a:spcPts val="0"/>
              </a:spcAft>
              <a:buSzPts val="1100"/>
              <a:buChar char="●"/>
            </a:pPr>
            <a:r>
              <a:rPr lang="en" sz="1100"/>
              <a:t>Zip code 19131:  29383.75</a:t>
            </a:r>
            <a:endParaRPr sz="1100"/>
          </a:p>
        </p:txBody>
      </p:sp>
      <p:sp>
        <p:nvSpPr>
          <p:cNvPr id="266" name="Google Shape;266;p26"/>
          <p:cNvSpPr txBox="1"/>
          <p:nvPr/>
        </p:nvSpPr>
        <p:spPr>
          <a:xfrm>
            <a:off x="3821225" y="1017450"/>
            <a:ext cx="3603000" cy="32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dk2"/>
                </a:solidFill>
                <a:latin typeface="Lato"/>
                <a:ea typeface="Lato"/>
                <a:cs typeface="Lato"/>
                <a:sym typeface="Lato"/>
              </a:rPr>
              <a:t>Risk:</a:t>
            </a:r>
            <a:endParaRPr sz="1100">
              <a:solidFill>
                <a:schemeClr val="dk2"/>
              </a:solidFill>
              <a:latin typeface="Lato"/>
              <a:ea typeface="Lato"/>
              <a:cs typeface="Lato"/>
              <a:sym typeface="Lato"/>
            </a:endParaRPr>
          </a:p>
          <a:p>
            <a:pPr indent="-298450" lvl="0" marL="914400" rtl="0" algn="l">
              <a:lnSpc>
                <a:spcPct val="115000"/>
              </a:lnSpc>
              <a:spcBef>
                <a:spcPts val="1600"/>
              </a:spcBef>
              <a:spcAft>
                <a:spcPts val="0"/>
              </a:spcAft>
              <a:buClr>
                <a:schemeClr val="dk2"/>
              </a:buClr>
              <a:buSzPts val="1100"/>
              <a:buFont typeface="Lato"/>
              <a:buChar char="●"/>
            </a:pPr>
            <a:r>
              <a:rPr lang="en" sz="1100">
                <a:solidFill>
                  <a:schemeClr val="dk2"/>
                </a:solidFill>
                <a:latin typeface="Lato"/>
                <a:ea typeface="Lato"/>
                <a:cs typeface="Lato"/>
                <a:sym typeface="Lato"/>
              </a:rPr>
              <a:t>Zip code 19142:     6%,    18%,    24%</a:t>
            </a:r>
            <a:endParaRPr sz="1100">
              <a:solidFill>
                <a:schemeClr val="dk2"/>
              </a:solidFill>
              <a:latin typeface="Lato"/>
              <a:ea typeface="Lato"/>
              <a:cs typeface="Lato"/>
              <a:sym typeface="Lato"/>
            </a:endParaRPr>
          </a:p>
          <a:p>
            <a:pPr indent="-298450" lvl="0" marL="914400" rtl="0" algn="l">
              <a:lnSpc>
                <a:spcPct val="115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Zip code 19124:     7%,    18%,     24%</a:t>
            </a:r>
            <a:endParaRPr sz="1100">
              <a:solidFill>
                <a:schemeClr val="dk2"/>
              </a:solidFill>
              <a:latin typeface="Lato"/>
              <a:ea typeface="Lato"/>
              <a:cs typeface="Lato"/>
              <a:sym typeface="Lato"/>
            </a:endParaRPr>
          </a:p>
          <a:p>
            <a:pPr indent="-298450" lvl="0" marL="914400" rtl="0" algn="l">
              <a:lnSpc>
                <a:spcPct val="115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Zip code 19119:      -%,       9%,     16%</a:t>
            </a:r>
            <a:endParaRPr sz="1100">
              <a:solidFill>
                <a:schemeClr val="dk2"/>
              </a:solidFill>
              <a:latin typeface="Lato"/>
              <a:ea typeface="Lato"/>
              <a:cs typeface="Lato"/>
              <a:sym typeface="Lato"/>
            </a:endParaRPr>
          </a:p>
          <a:p>
            <a:pPr indent="-298450" lvl="0" marL="914400" rtl="0" algn="l">
              <a:lnSpc>
                <a:spcPct val="115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Zip code 19136:      -%,    11%,     18%</a:t>
            </a:r>
            <a:endParaRPr sz="1100">
              <a:solidFill>
                <a:schemeClr val="dk2"/>
              </a:solidFill>
              <a:latin typeface="Lato"/>
              <a:ea typeface="Lato"/>
              <a:cs typeface="Lato"/>
              <a:sym typeface="Lato"/>
            </a:endParaRPr>
          </a:p>
          <a:p>
            <a:pPr indent="-298450" lvl="0" marL="914400" rtl="0" algn="l">
              <a:lnSpc>
                <a:spcPct val="115000"/>
              </a:lnSpc>
              <a:spcBef>
                <a:spcPts val="0"/>
              </a:spcBef>
              <a:spcAft>
                <a:spcPts val="0"/>
              </a:spcAft>
              <a:buClr>
                <a:schemeClr val="dk2"/>
              </a:buClr>
              <a:buSzPts val="1100"/>
              <a:buFont typeface="Lato"/>
              <a:buChar char="●"/>
            </a:pPr>
            <a:r>
              <a:rPr lang="en" sz="1100">
                <a:solidFill>
                  <a:schemeClr val="dk2"/>
                </a:solidFill>
                <a:latin typeface="Lato"/>
                <a:ea typeface="Lato"/>
                <a:cs typeface="Lato"/>
                <a:sym typeface="Lato"/>
              </a:rPr>
              <a:t>Zip code 19131:   29%,   34%,     57 %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272" name="Google Shape;272;p27"/>
          <p:cNvSpPr txBox="1"/>
          <p:nvPr>
            <p:ph idx="1" type="body"/>
          </p:nvPr>
        </p:nvSpPr>
        <p:spPr>
          <a:xfrm>
            <a:off x="140550" y="1220525"/>
            <a:ext cx="3539400" cy="343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Average home prices in Philly:</a:t>
            </a:r>
            <a:endParaRPr/>
          </a:p>
        </p:txBody>
      </p:sp>
      <p:pic>
        <p:nvPicPr>
          <p:cNvPr id="273" name="Google Shape;273;p27"/>
          <p:cNvPicPr preferRelativeResize="0"/>
          <p:nvPr/>
        </p:nvPicPr>
        <p:blipFill>
          <a:blip r:embed="rId3">
            <a:alphaModFix/>
          </a:blip>
          <a:stretch>
            <a:fillRect/>
          </a:stretch>
        </p:blipFill>
        <p:spPr>
          <a:xfrm>
            <a:off x="3994647" y="870325"/>
            <a:ext cx="4837650" cy="378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95" name="Google Shape;195;p15"/>
          <p:cNvSpPr txBox="1"/>
          <p:nvPr/>
        </p:nvSpPr>
        <p:spPr>
          <a:xfrm>
            <a:off x="311700" y="1960000"/>
            <a:ext cx="49761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Lato"/>
                <a:ea typeface="Lato"/>
                <a:cs typeface="Lato"/>
                <a:sym typeface="Lato"/>
              </a:rPr>
              <a:t>Philadelphia is a diverse city</a:t>
            </a:r>
            <a:r>
              <a:rPr lang="en" sz="1900">
                <a:latin typeface="Lato"/>
                <a:ea typeface="Lato"/>
                <a:cs typeface="Lato"/>
                <a:sym typeface="Lato"/>
              </a:rPr>
              <a:t>.</a:t>
            </a:r>
            <a:endParaRPr sz="19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sp>
        <p:nvSpPr>
          <p:cNvPr id="196" name="Google Shape;196;p15"/>
          <p:cNvSpPr txBox="1"/>
          <p:nvPr/>
        </p:nvSpPr>
        <p:spPr>
          <a:xfrm>
            <a:off x="311700" y="3191075"/>
            <a:ext cx="4976100" cy="8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Lato"/>
                <a:ea typeface="Lato"/>
                <a:cs typeface="Lato"/>
                <a:sym typeface="Lato"/>
              </a:rPr>
              <a:t>Where should we be looking for opportunity?</a:t>
            </a:r>
            <a:endParaRPr sz="19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p:txBody>
      </p:sp>
      <p:pic>
        <p:nvPicPr>
          <p:cNvPr id="197" name="Google Shape;197;p15"/>
          <p:cNvPicPr preferRelativeResize="0"/>
          <p:nvPr/>
        </p:nvPicPr>
        <p:blipFill>
          <a:blip r:embed="rId3">
            <a:alphaModFix/>
          </a:blip>
          <a:stretch>
            <a:fillRect/>
          </a:stretch>
        </p:blipFill>
        <p:spPr>
          <a:xfrm>
            <a:off x="5398375" y="932776"/>
            <a:ext cx="3442936" cy="306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Value</a:t>
            </a:r>
            <a:endParaRPr/>
          </a:p>
        </p:txBody>
      </p:sp>
      <p:sp>
        <p:nvSpPr>
          <p:cNvPr id="203" name="Google Shape;203;p16"/>
          <p:cNvSpPr txBox="1"/>
          <p:nvPr>
            <p:ph idx="1" type="body"/>
          </p:nvPr>
        </p:nvSpPr>
        <p:spPr>
          <a:xfrm>
            <a:off x="808350" y="1623275"/>
            <a:ext cx="3541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Reduce </a:t>
            </a:r>
            <a:r>
              <a:rPr lang="en"/>
              <a:t>r</a:t>
            </a:r>
            <a:r>
              <a:rPr lang="en" sz="1800"/>
              <a:t>isk</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Plan out </a:t>
            </a:r>
            <a:r>
              <a:rPr lang="en"/>
              <a:t>i</a:t>
            </a:r>
            <a:r>
              <a:rPr lang="en" sz="1800"/>
              <a:t>nvestments</a:t>
            </a:r>
            <a:endParaRPr sz="1800"/>
          </a:p>
          <a:p>
            <a:pPr indent="0" lvl="0" marL="0" rtl="0" algn="l">
              <a:spcBef>
                <a:spcPts val="1600"/>
              </a:spcBef>
              <a:spcAft>
                <a:spcPts val="0"/>
              </a:spcAft>
              <a:buNone/>
            </a:pPr>
            <a:r>
              <a:t/>
            </a:r>
            <a:endParaRPr/>
          </a:p>
          <a:p>
            <a:pPr indent="0" lvl="0" marL="0" rtl="0" algn="l">
              <a:spcBef>
                <a:spcPts val="1600"/>
              </a:spcBef>
              <a:spcAft>
                <a:spcPts val="1600"/>
              </a:spcAft>
              <a:buNone/>
            </a:pPr>
            <a:r>
              <a:rPr lang="en"/>
              <a:t>Make our money grow</a:t>
            </a:r>
            <a:endParaRPr/>
          </a:p>
        </p:txBody>
      </p:sp>
      <p:pic>
        <p:nvPicPr>
          <p:cNvPr id="204" name="Google Shape;204;p16"/>
          <p:cNvPicPr preferRelativeResize="0"/>
          <p:nvPr/>
        </p:nvPicPr>
        <p:blipFill>
          <a:blip r:embed="rId3">
            <a:alphaModFix/>
          </a:blip>
          <a:stretch>
            <a:fillRect/>
          </a:stretch>
        </p:blipFill>
        <p:spPr>
          <a:xfrm>
            <a:off x="4084150" y="291150"/>
            <a:ext cx="4251400" cy="456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1283550" y="379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Method</a:t>
            </a:r>
            <a:endParaRPr sz="3800"/>
          </a:p>
        </p:txBody>
      </p:sp>
      <p:pic>
        <p:nvPicPr>
          <p:cNvPr id="210" name="Google Shape;210;p17"/>
          <p:cNvPicPr preferRelativeResize="0"/>
          <p:nvPr/>
        </p:nvPicPr>
        <p:blipFill>
          <a:blip r:embed="rId3">
            <a:alphaModFix/>
          </a:blip>
          <a:stretch>
            <a:fillRect/>
          </a:stretch>
        </p:blipFill>
        <p:spPr>
          <a:xfrm>
            <a:off x="1560275" y="2004799"/>
            <a:ext cx="6023425" cy="193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idx="4294967295" type="title"/>
          </p:nvPr>
        </p:nvSpPr>
        <p:spPr>
          <a:xfrm>
            <a:off x="893275" y="41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19142</a:t>
            </a:r>
            <a:endParaRPr/>
          </a:p>
        </p:txBody>
      </p:sp>
      <p:pic>
        <p:nvPicPr>
          <p:cNvPr id="216" name="Google Shape;216;p18"/>
          <p:cNvPicPr preferRelativeResize="0"/>
          <p:nvPr/>
        </p:nvPicPr>
        <p:blipFill>
          <a:blip r:embed="rId3">
            <a:alphaModFix/>
          </a:blip>
          <a:stretch>
            <a:fillRect/>
          </a:stretch>
        </p:blipFill>
        <p:spPr>
          <a:xfrm>
            <a:off x="152400" y="152400"/>
            <a:ext cx="8820150" cy="37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idx="4294967295" type="title"/>
          </p:nvPr>
        </p:nvSpPr>
        <p:spPr>
          <a:xfrm>
            <a:off x="893275" y="41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19124</a:t>
            </a:r>
            <a:endParaRPr/>
          </a:p>
        </p:txBody>
      </p:sp>
      <p:pic>
        <p:nvPicPr>
          <p:cNvPr id="222" name="Google Shape;222;p19"/>
          <p:cNvPicPr preferRelativeResize="0"/>
          <p:nvPr/>
        </p:nvPicPr>
        <p:blipFill>
          <a:blip r:embed="rId3">
            <a:alphaModFix/>
          </a:blip>
          <a:stretch>
            <a:fillRect/>
          </a:stretch>
        </p:blipFill>
        <p:spPr>
          <a:xfrm>
            <a:off x="152400" y="152400"/>
            <a:ext cx="8820150" cy="378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idx="4294967295" type="title"/>
          </p:nvPr>
        </p:nvSpPr>
        <p:spPr>
          <a:xfrm>
            <a:off x="893275" y="41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19119</a:t>
            </a:r>
            <a:endParaRPr/>
          </a:p>
        </p:txBody>
      </p:sp>
      <p:pic>
        <p:nvPicPr>
          <p:cNvPr id="228" name="Google Shape;228;p20"/>
          <p:cNvPicPr preferRelativeResize="0"/>
          <p:nvPr/>
        </p:nvPicPr>
        <p:blipFill>
          <a:blip r:embed="rId3">
            <a:alphaModFix/>
          </a:blip>
          <a:stretch>
            <a:fillRect/>
          </a:stretch>
        </p:blipFill>
        <p:spPr>
          <a:xfrm>
            <a:off x="152400" y="152400"/>
            <a:ext cx="8820150" cy="3781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idx="4294967295" type="title"/>
          </p:nvPr>
        </p:nvSpPr>
        <p:spPr>
          <a:xfrm>
            <a:off x="893275" y="41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19136</a:t>
            </a:r>
            <a:endParaRPr/>
          </a:p>
        </p:txBody>
      </p:sp>
      <p:pic>
        <p:nvPicPr>
          <p:cNvPr id="234" name="Google Shape;234;p21"/>
          <p:cNvPicPr preferRelativeResize="0"/>
          <p:nvPr/>
        </p:nvPicPr>
        <p:blipFill>
          <a:blip r:embed="rId3">
            <a:alphaModFix/>
          </a:blip>
          <a:stretch>
            <a:fillRect/>
          </a:stretch>
        </p:blipFill>
        <p:spPr>
          <a:xfrm>
            <a:off x="152400" y="152400"/>
            <a:ext cx="8820150" cy="3781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idx="4294967295" type="title"/>
          </p:nvPr>
        </p:nvSpPr>
        <p:spPr>
          <a:xfrm>
            <a:off x="893275" y="41294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 19131</a:t>
            </a:r>
            <a:endParaRPr/>
          </a:p>
        </p:txBody>
      </p:sp>
      <p:pic>
        <p:nvPicPr>
          <p:cNvPr id="240" name="Google Shape;240;p22"/>
          <p:cNvPicPr preferRelativeResize="0"/>
          <p:nvPr/>
        </p:nvPicPr>
        <p:blipFill>
          <a:blip r:embed="rId3">
            <a:alphaModFix/>
          </a:blip>
          <a:stretch>
            <a:fillRect/>
          </a:stretch>
        </p:blipFill>
        <p:spPr>
          <a:xfrm>
            <a:off x="531288" y="431175"/>
            <a:ext cx="7762875" cy="378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