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b90c9cac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b90c9cac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an output for the transform, how do we go about analyzing the data? First, we need to filter out most of the background audio that it hears. By simply waiting until there is a signal louder than a certain threshold we can filter out a good enough amount of noise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90c9cac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90c9cac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bb44063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bb44063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Gavin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bb440636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bb440636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bb44063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bb44063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bb440636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bb44063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bb44063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bb44063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bb44063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bb44063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bb44063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bb44063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bb440636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bb440636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Gaving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b90c9cac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b90c9cac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math aside: To understand how tuners work it is best to understand some simple wave manipulation stuff. For starters, when you have two waves, you can add them together to create a new wave function. This wave function is made by adding wave functions. When this is done, it’s not easily undone: it’s hard to know what frequencies make up a wave function from just the wave function alone. That’s where fourier transforms come into play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c9b6d64c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c9b6d64c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c9b6d64c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c9b6d64c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c9b6d64c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c9b6d64c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bb440636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bb440636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b90c9cac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b90c9cac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Fourier transforms turn a complex wave function into an encoded wave function. It doesn’t immediately separate the frequencies out, but it does tell you what frequencies make up the complex function, as well as how loud each frequency 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Details</a:t>
            </a:r>
            <a:endParaRPr/>
          </a:p>
        </p:txBody>
      </p:sp>
      <p:sp>
        <p:nvSpPr>
          <p:cNvPr id="55" name="Google Shape;55;p13"/>
          <p:cNvSpPr txBox="1"/>
          <p:nvPr>
            <p:ph idx="1" type="subTitle"/>
          </p:nvPr>
        </p:nvSpPr>
        <p:spPr>
          <a:xfrm>
            <a:off x="1236900" y="3093525"/>
            <a:ext cx="66702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Gavin Werenczuk, Gwen Tran, Chris Greenup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Fourier Transforms</a:t>
            </a:r>
            <a:endParaRPr/>
          </a:p>
        </p:txBody>
      </p:sp>
      <p:pic>
        <p:nvPicPr>
          <p:cNvPr id="118" name="Google Shape;118;p22"/>
          <p:cNvPicPr preferRelativeResize="0"/>
          <p:nvPr/>
        </p:nvPicPr>
        <p:blipFill>
          <a:blip r:embed="rId3">
            <a:alphaModFix/>
          </a:blip>
          <a:stretch>
            <a:fillRect/>
          </a:stretch>
        </p:blipFill>
        <p:spPr>
          <a:xfrm>
            <a:off x="681850" y="1590975"/>
            <a:ext cx="7780298" cy="2539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Tables</a:t>
            </a:r>
            <a:endParaRPr/>
          </a:p>
          <a:p>
            <a:pPr indent="0" lvl="0" marL="0" rtl="0" algn="l">
              <a:spcBef>
                <a:spcPts val="0"/>
              </a:spcBef>
              <a:spcAft>
                <a:spcPts val="0"/>
              </a:spcAft>
              <a:buNone/>
            </a:pPr>
            <a:r>
              <a:t/>
            </a:r>
            <a:endParaRPr/>
          </a:p>
        </p:txBody>
      </p:sp>
      <p:pic>
        <p:nvPicPr>
          <p:cNvPr id="124" name="Google Shape;124;p23"/>
          <p:cNvPicPr preferRelativeResize="0"/>
          <p:nvPr/>
        </p:nvPicPr>
        <p:blipFill>
          <a:blip r:embed="rId3">
            <a:alphaModFix/>
          </a:blip>
          <a:stretch>
            <a:fillRect/>
          </a:stretch>
        </p:blipFill>
        <p:spPr>
          <a:xfrm>
            <a:off x="1576375" y="1198550"/>
            <a:ext cx="5991225" cy="332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 Player</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tuning by ear</a:t>
            </a:r>
            <a:endParaRPr/>
          </a:p>
          <a:p>
            <a:pPr indent="-342900" lvl="0" marL="457200" rtl="0" algn="l">
              <a:spcBef>
                <a:spcPts val="1200"/>
              </a:spcBef>
              <a:spcAft>
                <a:spcPts val="0"/>
              </a:spcAft>
              <a:buSzPts val="1800"/>
              <a:buChar char="-"/>
            </a:pPr>
            <a:r>
              <a:rPr lang="en"/>
              <a:t>Displays a list of buttons of all notes in an octave</a:t>
            </a:r>
            <a:endParaRPr/>
          </a:p>
          <a:p>
            <a:pPr indent="-317500" lvl="1" marL="914400" rtl="0" algn="l">
              <a:spcBef>
                <a:spcPts val="0"/>
              </a:spcBef>
              <a:spcAft>
                <a:spcPts val="0"/>
              </a:spcAft>
              <a:buSzPts val="1400"/>
              <a:buChar char="-"/>
            </a:pPr>
            <a:r>
              <a:rPr lang="en"/>
              <a:t>Optional displays:</a:t>
            </a:r>
            <a:endParaRPr/>
          </a:p>
          <a:p>
            <a:pPr indent="-317500" lvl="2" marL="1371600" rtl="0" algn="l">
              <a:spcBef>
                <a:spcPts val="0"/>
              </a:spcBef>
              <a:spcAft>
                <a:spcPts val="0"/>
              </a:spcAft>
              <a:buSzPts val="1400"/>
              <a:buChar char="-"/>
            </a:pPr>
            <a:r>
              <a:rPr lang="en"/>
              <a:t>Piano keyboard-like layout</a:t>
            </a:r>
            <a:endParaRPr/>
          </a:p>
          <a:p>
            <a:pPr indent="-317500" lvl="2" marL="1371600" rtl="0" algn="l">
              <a:spcBef>
                <a:spcPts val="0"/>
              </a:spcBef>
              <a:spcAft>
                <a:spcPts val="0"/>
              </a:spcAft>
              <a:buSzPts val="1400"/>
              <a:buChar char="-"/>
            </a:pPr>
            <a:r>
              <a:rPr lang="en"/>
              <a:t>A simple left to right display of all the notes</a:t>
            </a:r>
            <a:endParaRPr/>
          </a:p>
          <a:p>
            <a:pPr indent="-342900" lvl="0" marL="457200" rtl="0" algn="l">
              <a:spcBef>
                <a:spcPts val="0"/>
              </a:spcBef>
              <a:spcAft>
                <a:spcPts val="0"/>
              </a:spcAft>
              <a:buSzPts val="1800"/>
              <a:buChar char="-"/>
            </a:pPr>
            <a:r>
              <a:rPr lang="en"/>
              <a:t>Option to keep playing the note without having to hold down click</a:t>
            </a:r>
            <a:endParaRPr/>
          </a:p>
          <a:p>
            <a:pPr indent="-342900" lvl="0" marL="457200" rtl="0" algn="l">
              <a:spcBef>
                <a:spcPts val="0"/>
              </a:spcBef>
              <a:spcAft>
                <a:spcPts val="0"/>
              </a:spcAft>
              <a:buSzPts val="1800"/>
              <a:buChar char="-"/>
            </a:pPr>
            <a:r>
              <a:rPr lang="en"/>
              <a:t>Plays a sine wave at the same frequency as the note listed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Displays all the notes played during any particular day</a:t>
            </a:r>
            <a:endParaRPr/>
          </a:p>
          <a:p>
            <a:pPr indent="-342900" lvl="0" marL="457200" rtl="0" algn="l">
              <a:spcBef>
                <a:spcPts val="0"/>
              </a:spcBef>
              <a:spcAft>
                <a:spcPts val="0"/>
              </a:spcAft>
              <a:buSzPts val="1800"/>
              <a:buChar char="-"/>
            </a:pPr>
            <a:r>
              <a:rPr lang="en"/>
              <a:t>Shows what the note names are</a:t>
            </a:r>
            <a:endParaRPr/>
          </a:p>
          <a:p>
            <a:pPr indent="-342900" lvl="0" marL="457200" rtl="0" algn="l">
              <a:spcBef>
                <a:spcPts val="0"/>
              </a:spcBef>
              <a:spcAft>
                <a:spcPts val="0"/>
              </a:spcAft>
              <a:buSzPts val="1800"/>
              <a:buChar char="-"/>
            </a:pPr>
            <a:r>
              <a:rPr lang="en"/>
              <a:t>Shows the average tuning of each note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Metronome</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BPM selection</a:t>
            </a:r>
            <a:endParaRPr/>
          </a:p>
          <a:p>
            <a:pPr indent="-317500" lvl="1" marL="914400" rtl="0" algn="l">
              <a:spcBef>
                <a:spcPts val="0"/>
              </a:spcBef>
              <a:spcAft>
                <a:spcPts val="0"/>
              </a:spcAft>
              <a:buSzPts val="1400"/>
              <a:buChar char="-"/>
            </a:pPr>
            <a:r>
              <a:rPr lang="en"/>
              <a:t>Type in BPM</a:t>
            </a:r>
            <a:endParaRPr/>
          </a:p>
          <a:p>
            <a:pPr indent="-317500" lvl="1" marL="914400" rtl="0" algn="l">
              <a:spcBef>
                <a:spcPts val="0"/>
              </a:spcBef>
              <a:spcAft>
                <a:spcPts val="0"/>
              </a:spcAft>
              <a:buSzPts val="1400"/>
              <a:buChar char="-"/>
            </a:pPr>
            <a:r>
              <a:rPr lang="en"/>
              <a:t>Or Plus or Minus</a:t>
            </a:r>
            <a:endParaRPr/>
          </a:p>
          <a:p>
            <a:pPr indent="-342900" lvl="0" marL="457200" rtl="0" algn="l">
              <a:spcBef>
                <a:spcPts val="0"/>
              </a:spcBef>
              <a:spcAft>
                <a:spcPts val="0"/>
              </a:spcAft>
              <a:buSzPts val="1800"/>
              <a:buChar char="-"/>
            </a:pPr>
            <a:r>
              <a:rPr lang="en"/>
              <a:t>Time Signature Selection</a:t>
            </a:r>
            <a:endParaRPr/>
          </a:p>
          <a:p>
            <a:pPr indent="-317500" lvl="1" marL="914400" rtl="0" algn="l">
              <a:spcBef>
                <a:spcPts val="0"/>
              </a:spcBef>
              <a:spcAft>
                <a:spcPts val="0"/>
              </a:spcAft>
              <a:buSzPts val="1400"/>
              <a:buChar char="-"/>
            </a:pPr>
            <a:r>
              <a:rPr lang="en"/>
              <a:t>User can type in how many beats are in a measure</a:t>
            </a:r>
            <a:endParaRPr/>
          </a:p>
          <a:p>
            <a:pPr indent="-317500" lvl="1" marL="914400" rtl="0" algn="l">
              <a:spcBef>
                <a:spcPts val="0"/>
              </a:spcBef>
              <a:spcAft>
                <a:spcPts val="0"/>
              </a:spcAft>
              <a:buSzPts val="1400"/>
              <a:buChar char="-"/>
            </a:pPr>
            <a:r>
              <a:rPr lang="en"/>
              <a:t>User will select using a drop-down what subdivision gets the beat</a:t>
            </a:r>
            <a:endParaRPr/>
          </a:p>
          <a:p>
            <a:pPr indent="-342900" lvl="0" marL="457200" rtl="0" algn="l">
              <a:spcBef>
                <a:spcPts val="0"/>
              </a:spcBef>
              <a:spcAft>
                <a:spcPts val="0"/>
              </a:spcAft>
              <a:buSzPts val="1800"/>
              <a:buChar char="-"/>
            </a:pPr>
            <a:r>
              <a:rPr lang="en"/>
              <a:t>Display visual</a:t>
            </a:r>
            <a:endParaRPr/>
          </a:p>
          <a:p>
            <a:pPr indent="-317500" lvl="1" marL="914400" rtl="0" algn="l">
              <a:spcBef>
                <a:spcPts val="0"/>
              </a:spcBef>
              <a:spcAft>
                <a:spcPts val="0"/>
              </a:spcAft>
              <a:buSzPts val="1400"/>
              <a:buChar char="-"/>
            </a:pPr>
            <a:r>
              <a:rPr lang="en"/>
              <a:t>Segmented into how many beats in a measure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Audio analysis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Displays the output of the FFT</a:t>
            </a:r>
            <a:endParaRPr/>
          </a:p>
          <a:p>
            <a:pPr indent="-342900" lvl="0" marL="457200" rtl="0" algn="l">
              <a:spcBef>
                <a:spcPts val="0"/>
              </a:spcBef>
              <a:spcAft>
                <a:spcPts val="0"/>
              </a:spcAft>
              <a:buSzPts val="1800"/>
              <a:buChar char="-"/>
            </a:pPr>
            <a:r>
              <a:rPr lang="en"/>
              <a:t>Option to freeze a certain frame of the FFT</a:t>
            </a:r>
            <a:endParaRPr/>
          </a:p>
          <a:p>
            <a:pPr indent="-317500" lvl="1" marL="914400" rtl="0" algn="l">
              <a:spcBef>
                <a:spcPts val="0"/>
              </a:spcBef>
              <a:spcAft>
                <a:spcPts val="0"/>
              </a:spcAft>
              <a:buSzPts val="1400"/>
              <a:buChar char="-"/>
            </a:pPr>
            <a:r>
              <a:rPr lang="en"/>
              <a:t>This can be used for comparing a past audio sample to a current one</a:t>
            </a:r>
            <a:endParaRPr/>
          </a:p>
          <a:p>
            <a:pPr indent="-342900" lvl="0" marL="457200" rtl="0" algn="l">
              <a:spcBef>
                <a:spcPts val="0"/>
              </a:spcBef>
              <a:spcAft>
                <a:spcPts val="0"/>
              </a:spcAft>
              <a:buSzPts val="1800"/>
              <a:buChar char="-"/>
            </a:pPr>
            <a:r>
              <a:rPr lang="en"/>
              <a:t>Display when the app recognizes a note and </a:t>
            </a:r>
            <a:r>
              <a:rPr lang="en"/>
              <a:t>where it’s finding it.</a:t>
            </a:r>
            <a:endParaRPr/>
          </a:p>
          <a:p>
            <a:pPr indent="0" lvl="0" marL="0" rtl="0" algn="l">
              <a:spcBef>
                <a:spcPts val="1200"/>
              </a:spcBef>
              <a:spcAft>
                <a:spcPts val="1200"/>
              </a:spcAft>
              <a:buNone/>
            </a:pPr>
            <a:r>
              <a:t/>
            </a:r>
            <a:endParaRPr/>
          </a:p>
        </p:txBody>
      </p:sp>
      <p:pic>
        <p:nvPicPr>
          <p:cNvPr id="149" name="Google Shape;149;p27"/>
          <p:cNvPicPr preferRelativeResize="0"/>
          <p:nvPr/>
        </p:nvPicPr>
        <p:blipFill>
          <a:blip r:embed="rId3">
            <a:alphaModFix/>
          </a:blip>
          <a:stretch>
            <a:fillRect/>
          </a:stretch>
        </p:blipFill>
        <p:spPr>
          <a:xfrm>
            <a:off x="1845013" y="2851576"/>
            <a:ext cx="5453977" cy="171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Tricky Requirements</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 Function</a:t>
            </a:r>
            <a:endParaRPr/>
          </a:p>
          <a:p>
            <a:pPr indent="-342900" lvl="0" marL="457200" rtl="0" algn="l">
              <a:spcBef>
                <a:spcPts val="1200"/>
              </a:spcBef>
              <a:spcAft>
                <a:spcPts val="0"/>
              </a:spcAft>
              <a:buSzPts val="1800"/>
              <a:buAutoNum type="arabicPeriod"/>
            </a:pPr>
            <a:r>
              <a:rPr lang="en"/>
              <a:t>How will we be recording this information</a:t>
            </a:r>
            <a:endParaRPr/>
          </a:p>
          <a:p>
            <a:pPr indent="-342900" lvl="0" marL="457200" rtl="0" algn="l">
              <a:spcBef>
                <a:spcPts val="0"/>
              </a:spcBef>
              <a:spcAft>
                <a:spcPts val="0"/>
              </a:spcAft>
              <a:buSzPts val="1800"/>
              <a:buAutoNum type="arabicPeriod"/>
            </a:pPr>
            <a:r>
              <a:rPr lang="en"/>
              <a:t>How long should it be before we record notes as two notes</a:t>
            </a:r>
            <a:endParaRPr/>
          </a:p>
          <a:p>
            <a:pPr indent="0" lvl="0" marL="0" rtl="0" algn="l">
              <a:spcBef>
                <a:spcPts val="1200"/>
              </a:spcBef>
              <a:spcAft>
                <a:spcPts val="0"/>
              </a:spcAft>
              <a:buNone/>
            </a:pPr>
            <a:r>
              <a:rPr lang="en"/>
              <a:t>Note Player</a:t>
            </a:r>
            <a:endParaRPr/>
          </a:p>
          <a:p>
            <a:pPr indent="-342900" lvl="0" marL="457200" rtl="0" algn="l">
              <a:spcBef>
                <a:spcPts val="1200"/>
              </a:spcBef>
              <a:spcAft>
                <a:spcPts val="0"/>
              </a:spcAft>
              <a:buSzPts val="1800"/>
              <a:buAutoNum type="arabicPeriod"/>
            </a:pPr>
            <a:r>
              <a:rPr lang="en"/>
              <a:t>If we include different note systems, how should the layout look</a:t>
            </a:r>
            <a:endParaRPr/>
          </a:p>
          <a:p>
            <a:pPr indent="-342900" lvl="0" marL="457200" rtl="0" algn="l">
              <a:spcBef>
                <a:spcPts val="0"/>
              </a:spcBef>
              <a:spcAft>
                <a:spcPts val="0"/>
              </a:spcAft>
              <a:buSzPts val="1800"/>
              <a:buAutoNum type="arabicPeriod"/>
            </a:pPr>
            <a:r>
              <a:rPr lang="en"/>
              <a:t>Should we include polyphony or not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Concerns</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Microphones don’t have the same sensitivity</a:t>
            </a:r>
            <a:endParaRPr/>
          </a:p>
          <a:p>
            <a:pPr indent="-342900" lvl="0" marL="457200" rtl="0" algn="l">
              <a:spcBef>
                <a:spcPts val="0"/>
              </a:spcBef>
              <a:spcAft>
                <a:spcPts val="0"/>
              </a:spcAft>
              <a:buSzPts val="1800"/>
              <a:buAutoNum type="arabicPeriod"/>
            </a:pPr>
            <a:r>
              <a:rPr lang="en"/>
              <a:t>Not knowing terms</a:t>
            </a:r>
            <a:endParaRPr/>
          </a:p>
          <a:p>
            <a:pPr indent="-342900" lvl="0" marL="457200" rtl="0" algn="l">
              <a:spcBef>
                <a:spcPts val="0"/>
              </a:spcBef>
              <a:spcAft>
                <a:spcPts val="0"/>
              </a:spcAft>
              <a:buSzPts val="1800"/>
              <a:buAutoNum type="arabicPeriod"/>
            </a:pPr>
            <a:r>
              <a:rPr lang="en"/>
              <a:t>Ambient Noise is never the same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Tuner</a:t>
            </a:r>
            <a:endParaRPr/>
          </a:p>
          <a:p>
            <a:pPr indent="-319787" lvl="0" marL="457200" rtl="0" algn="l">
              <a:spcBef>
                <a:spcPts val="1200"/>
              </a:spcBef>
              <a:spcAft>
                <a:spcPts val="0"/>
              </a:spcAft>
              <a:buSzPct val="100000"/>
              <a:buChar char="-"/>
            </a:pPr>
            <a:r>
              <a:rPr lang="en" sz="1852"/>
              <a:t>Uses a microphone to listen for a note and tells what the note’s pitch is and how in-tune it is</a:t>
            </a:r>
            <a:endParaRPr sz="1852"/>
          </a:p>
          <a:p>
            <a:pPr indent="0" lvl="0" marL="0" rtl="0" algn="l">
              <a:spcBef>
                <a:spcPts val="1200"/>
              </a:spcBef>
              <a:spcAft>
                <a:spcPts val="0"/>
              </a:spcAft>
              <a:buNone/>
            </a:pPr>
            <a:r>
              <a:rPr lang="en"/>
              <a:t>Metronome</a:t>
            </a:r>
            <a:endParaRPr/>
          </a:p>
          <a:p>
            <a:pPr indent="-317182" lvl="0" marL="457200" rtl="0" algn="l">
              <a:spcBef>
                <a:spcPts val="1200"/>
              </a:spcBef>
              <a:spcAft>
                <a:spcPts val="0"/>
              </a:spcAft>
              <a:buSzPct val="100000"/>
              <a:buChar char="-"/>
            </a:pPr>
            <a:r>
              <a:rPr lang="en"/>
              <a:t>Will play a click at a steady rate that the user defines</a:t>
            </a:r>
            <a:endParaRPr/>
          </a:p>
          <a:p>
            <a:pPr indent="0" lvl="0" marL="0" rtl="0" algn="l">
              <a:spcBef>
                <a:spcPts val="1200"/>
              </a:spcBef>
              <a:spcAft>
                <a:spcPts val="0"/>
              </a:spcAft>
              <a:buNone/>
            </a:pPr>
            <a:r>
              <a:rPr lang="en"/>
              <a:t>History</a:t>
            </a:r>
            <a:endParaRPr/>
          </a:p>
          <a:p>
            <a:pPr indent="-317182" lvl="0" marL="457200" rtl="0" algn="l">
              <a:spcBef>
                <a:spcPts val="1200"/>
              </a:spcBef>
              <a:spcAft>
                <a:spcPts val="0"/>
              </a:spcAft>
              <a:buSzPct val="100000"/>
              <a:buChar char="-"/>
            </a:pPr>
            <a:r>
              <a:rPr lang="en"/>
              <a:t>Keeps track of what notes were played and how in tune each was</a:t>
            </a:r>
            <a:endParaRPr/>
          </a:p>
          <a:p>
            <a:pPr indent="0" lvl="0" marL="0" rtl="0" algn="l">
              <a:spcBef>
                <a:spcPts val="1200"/>
              </a:spcBef>
              <a:spcAft>
                <a:spcPts val="0"/>
              </a:spcAft>
              <a:buNone/>
            </a:pPr>
            <a:r>
              <a:rPr lang="en"/>
              <a:t>Audio Analysis</a:t>
            </a:r>
            <a:endParaRPr/>
          </a:p>
          <a:p>
            <a:pPr indent="-317182" lvl="0" marL="457200" rtl="0" algn="l">
              <a:spcBef>
                <a:spcPts val="1200"/>
              </a:spcBef>
              <a:spcAft>
                <a:spcPts val="0"/>
              </a:spcAft>
              <a:buSzPct val="100000"/>
              <a:buChar char="-"/>
            </a:pPr>
            <a:r>
              <a:rPr lang="en"/>
              <a:t>Displays the result of the Fast Fourier Transform (FFT) as a graph</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Tuning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 a visual indication for tuning</a:t>
            </a:r>
            <a:endParaRPr/>
          </a:p>
          <a:p>
            <a:pPr indent="-317500" lvl="1" marL="914400" rtl="0" algn="l">
              <a:spcBef>
                <a:spcPts val="0"/>
              </a:spcBef>
              <a:spcAft>
                <a:spcPts val="0"/>
              </a:spcAft>
              <a:buSzPts val="1400"/>
              <a:buChar char="-"/>
            </a:pPr>
            <a:r>
              <a:rPr lang="en"/>
              <a:t>Displays what note it hears</a:t>
            </a:r>
            <a:endParaRPr/>
          </a:p>
          <a:p>
            <a:pPr indent="-317500" lvl="1" marL="914400" rtl="0" algn="l">
              <a:spcBef>
                <a:spcPts val="0"/>
              </a:spcBef>
              <a:spcAft>
                <a:spcPts val="0"/>
              </a:spcAft>
              <a:buSzPts val="1400"/>
              <a:buChar char="-"/>
            </a:pPr>
            <a:r>
              <a:rPr lang="en"/>
              <a:t>Displays how in-tune that note is</a:t>
            </a:r>
            <a:endParaRPr/>
          </a:p>
          <a:p>
            <a:pPr indent="-342900" lvl="0" marL="457200" rtl="0" algn="l">
              <a:spcBef>
                <a:spcPts val="0"/>
              </a:spcBef>
              <a:spcAft>
                <a:spcPts val="0"/>
              </a:spcAft>
              <a:buSzPts val="1800"/>
              <a:buChar char="-"/>
            </a:pPr>
            <a:r>
              <a:rPr lang="en"/>
              <a:t>Optional displays for stringed instruments</a:t>
            </a:r>
            <a:endParaRPr/>
          </a:p>
          <a:p>
            <a:pPr indent="-317500" lvl="1" marL="914400" rtl="0" algn="l">
              <a:spcBef>
                <a:spcPts val="0"/>
              </a:spcBef>
              <a:spcAft>
                <a:spcPts val="0"/>
              </a:spcAft>
              <a:buSzPts val="1400"/>
              <a:buChar char="-"/>
            </a:pPr>
            <a:r>
              <a:rPr lang="en"/>
              <a:t>Have layouts to emulate the layout of a guitar, ukulele, and bass guitar</a:t>
            </a:r>
            <a:endParaRPr/>
          </a:p>
          <a:p>
            <a:pPr indent="-317500" lvl="1" marL="914400" rtl="0" algn="l">
              <a:spcBef>
                <a:spcPts val="0"/>
              </a:spcBef>
              <a:spcAft>
                <a:spcPts val="0"/>
              </a:spcAft>
              <a:buSzPts val="1400"/>
              <a:buChar char="-"/>
            </a:pPr>
            <a:r>
              <a:rPr lang="en"/>
              <a:t>Menu for predefined tunings</a:t>
            </a:r>
            <a:endParaRPr/>
          </a:p>
          <a:p>
            <a:pPr indent="-317500" lvl="1" marL="914400" rtl="0" algn="l">
              <a:spcBef>
                <a:spcPts val="0"/>
              </a:spcBef>
              <a:spcAft>
                <a:spcPts val="0"/>
              </a:spcAft>
              <a:buSzPts val="1400"/>
              <a:buChar char="-"/>
            </a:pPr>
            <a:r>
              <a:rPr lang="en"/>
              <a:t>Option to change tuning note per string</a:t>
            </a:r>
            <a:endParaRPr/>
          </a:p>
          <a:p>
            <a:pPr indent="-342900" lvl="0" marL="457200" rtl="0" algn="l">
              <a:spcBef>
                <a:spcPts val="0"/>
              </a:spcBef>
              <a:spcAft>
                <a:spcPts val="0"/>
              </a:spcAft>
              <a:buSzPts val="1800"/>
              <a:buChar char="-"/>
            </a:pPr>
            <a:r>
              <a:rPr lang="en"/>
              <a:t>Will give the option for the user to use a custom tuning pitch</a:t>
            </a:r>
            <a:endParaRPr/>
          </a:p>
          <a:p>
            <a:pPr indent="-317500" lvl="1" marL="914400" rtl="0" algn="l">
              <a:spcBef>
                <a:spcPts val="0"/>
              </a:spcBef>
              <a:spcAft>
                <a:spcPts val="0"/>
              </a:spcAft>
              <a:buSzPts val="1400"/>
              <a:buChar char="-"/>
            </a:pPr>
            <a:r>
              <a:rPr lang="en"/>
              <a:t>Option will be Baroque tuning, A = 440 hz, or A = 432 hz</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Waves</a:t>
            </a:r>
            <a:endParaRPr/>
          </a:p>
        </p:txBody>
      </p:sp>
      <p:pic>
        <p:nvPicPr>
          <p:cNvPr id="73" name="Google Shape;73;p16"/>
          <p:cNvPicPr preferRelativeResize="0"/>
          <p:nvPr/>
        </p:nvPicPr>
        <p:blipFill>
          <a:blip r:embed="rId3">
            <a:alphaModFix/>
          </a:blip>
          <a:stretch>
            <a:fillRect/>
          </a:stretch>
        </p:blipFill>
        <p:spPr>
          <a:xfrm>
            <a:off x="5388075" y="1860600"/>
            <a:ext cx="3080176" cy="1892425"/>
          </a:xfrm>
          <a:prstGeom prst="rect">
            <a:avLst/>
          </a:prstGeom>
          <a:noFill/>
          <a:ln>
            <a:noFill/>
          </a:ln>
        </p:spPr>
      </p:pic>
      <p:pic>
        <p:nvPicPr>
          <p:cNvPr id="74" name="Google Shape;74;p16"/>
          <p:cNvPicPr preferRelativeResize="0"/>
          <p:nvPr/>
        </p:nvPicPr>
        <p:blipFill>
          <a:blip r:embed="rId4">
            <a:alphaModFix/>
          </a:blip>
          <a:stretch>
            <a:fillRect/>
          </a:stretch>
        </p:blipFill>
        <p:spPr>
          <a:xfrm>
            <a:off x="997479" y="1445201"/>
            <a:ext cx="3321844" cy="1116875"/>
          </a:xfrm>
          <a:prstGeom prst="rect">
            <a:avLst/>
          </a:prstGeom>
          <a:noFill/>
          <a:ln>
            <a:noFill/>
          </a:ln>
        </p:spPr>
      </p:pic>
      <p:pic>
        <p:nvPicPr>
          <p:cNvPr id="75" name="Google Shape;75;p16"/>
          <p:cNvPicPr preferRelativeResize="0"/>
          <p:nvPr/>
        </p:nvPicPr>
        <p:blipFill>
          <a:blip r:embed="rId5">
            <a:alphaModFix/>
          </a:blip>
          <a:stretch>
            <a:fillRect/>
          </a:stretch>
        </p:blipFill>
        <p:spPr>
          <a:xfrm>
            <a:off x="978325" y="3145300"/>
            <a:ext cx="3340998" cy="1116875"/>
          </a:xfrm>
          <a:prstGeom prst="rect">
            <a:avLst/>
          </a:prstGeom>
          <a:noFill/>
          <a:ln>
            <a:noFill/>
          </a:ln>
        </p:spPr>
      </p:pic>
      <p:cxnSp>
        <p:nvCxnSpPr>
          <p:cNvPr id="76" name="Google Shape;76;p16"/>
          <p:cNvCxnSpPr>
            <a:stCxn id="75" idx="3"/>
            <a:endCxn id="73" idx="1"/>
          </p:cNvCxnSpPr>
          <p:nvPr/>
        </p:nvCxnSpPr>
        <p:spPr>
          <a:xfrm flipH="1" rot="10800000">
            <a:off x="4319323" y="2806738"/>
            <a:ext cx="1068900" cy="897000"/>
          </a:xfrm>
          <a:prstGeom prst="bentConnector3">
            <a:avLst>
              <a:gd fmla="val 49993" name="adj1"/>
            </a:avLst>
          </a:prstGeom>
          <a:noFill/>
          <a:ln cap="flat" cmpd="sng" w="9525">
            <a:solidFill>
              <a:srgbClr val="FFFFFF"/>
            </a:solidFill>
            <a:prstDash val="solid"/>
            <a:round/>
            <a:headEnd len="med" w="med" type="none"/>
            <a:tailEnd len="med" w="med" type="none"/>
          </a:ln>
        </p:spPr>
      </p:cxnSp>
      <p:cxnSp>
        <p:nvCxnSpPr>
          <p:cNvPr id="77" name="Google Shape;77;p16"/>
          <p:cNvCxnSpPr>
            <a:stCxn id="74" idx="3"/>
            <a:endCxn id="73" idx="1"/>
          </p:cNvCxnSpPr>
          <p:nvPr/>
        </p:nvCxnSpPr>
        <p:spPr>
          <a:xfrm>
            <a:off x="4319323" y="2003638"/>
            <a:ext cx="1068900" cy="803100"/>
          </a:xfrm>
          <a:prstGeom prst="bentConnector3">
            <a:avLst>
              <a:gd fmla="val 49993" name="adj1"/>
            </a:avLst>
          </a:prstGeom>
          <a:noFill/>
          <a:ln cap="flat" cmpd="sng" w="9525">
            <a:solidFill>
              <a:srgbClr val="FFFFFF"/>
            </a:solidFill>
            <a:prstDash val="solid"/>
            <a:round/>
            <a:headEnd len="med" w="med" type="none"/>
            <a:tailEnd len="med" w="med" type="none"/>
          </a:ln>
        </p:spPr>
      </p:cxnSp>
      <p:sp>
        <p:nvSpPr>
          <p:cNvPr id="78" name="Google Shape;78;p16"/>
          <p:cNvSpPr txBox="1"/>
          <p:nvPr/>
        </p:nvSpPr>
        <p:spPr>
          <a:xfrm>
            <a:off x="4486800" y="2506663"/>
            <a:ext cx="170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FFFFFF"/>
                </a:solidFill>
              </a:rPr>
              <a:t>+</a:t>
            </a:r>
            <a:endParaRPr sz="27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Frequency Combination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1160652" y="1017725"/>
            <a:ext cx="6822685" cy="399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Wrap Frquency Graph around a circle</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1115100" y="1042810"/>
            <a:ext cx="6913801" cy="363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 the center of mass circle into a center of mass graph</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1065550" y="1255726"/>
            <a:ext cx="7012900" cy="372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Fourier Transform Function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g(t): function in term of time vs intensity</a:t>
            </a:r>
            <a:endParaRPr/>
          </a:p>
          <a:p>
            <a:pPr indent="-342900" lvl="0" marL="457200" rtl="0" algn="l">
              <a:spcBef>
                <a:spcPts val="0"/>
              </a:spcBef>
              <a:spcAft>
                <a:spcPts val="0"/>
              </a:spcAft>
              <a:buSzPts val="1800"/>
              <a:buChar char="●"/>
            </a:pPr>
            <a:r>
              <a:rPr lang="en"/>
              <a:t>g^(t): function in term of frequency</a:t>
            </a:r>
            <a:endParaRPr/>
          </a:p>
          <a:p>
            <a:pPr indent="-342900" lvl="0" marL="457200" rtl="0" algn="l">
              <a:spcBef>
                <a:spcPts val="0"/>
              </a:spcBef>
              <a:spcAft>
                <a:spcPts val="0"/>
              </a:spcAft>
              <a:buSzPts val="1800"/>
              <a:buChar char="●"/>
            </a:pPr>
            <a:r>
              <a:rPr lang="en"/>
              <a:t>g^(t) =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e^(-2πit) is a function that describe circle</a:t>
            </a:r>
            <a:endParaRPr/>
          </a:p>
        </p:txBody>
      </p:sp>
      <p:pic>
        <p:nvPicPr>
          <p:cNvPr id="106" name="Google Shape;106;p20"/>
          <p:cNvPicPr preferRelativeResize="0"/>
          <p:nvPr/>
        </p:nvPicPr>
        <p:blipFill>
          <a:blip r:embed="rId3">
            <a:alphaModFix/>
          </a:blip>
          <a:stretch>
            <a:fillRect/>
          </a:stretch>
        </p:blipFill>
        <p:spPr>
          <a:xfrm>
            <a:off x="1665598" y="1987300"/>
            <a:ext cx="2563725" cy="71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Fourier Transforms</a:t>
            </a:r>
            <a:endParaRPr/>
          </a:p>
          <a:p>
            <a:pPr indent="0" lvl="0" marL="0" rtl="0" algn="l">
              <a:spcBef>
                <a:spcPts val="0"/>
              </a:spcBef>
              <a:spcAft>
                <a:spcPts val="0"/>
              </a:spcAft>
              <a:buNone/>
            </a:pPr>
            <a:r>
              <a:t/>
            </a:r>
            <a:endParaRPr/>
          </a:p>
        </p:txBody>
      </p:sp>
      <p:pic>
        <p:nvPicPr>
          <p:cNvPr id="112" name="Google Shape;112;p21"/>
          <p:cNvPicPr preferRelativeResize="0"/>
          <p:nvPr/>
        </p:nvPicPr>
        <p:blipFill>
          <a:blip r:embed="rId3">
            <a:alphaModFix/>
          </a:blip>
          <a:stretch>
            <a:fillRect/>
          </a:stretch>
        </p:blipFill>
        <p:spPr>
          <a:xfrm>
            <a:off x="1832013" y="1068112"/>
            <a:ext cx="5479976" cy="3585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