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0" r:id="rId5"/>
    <p:sldId id="265" r:id="rId6"/>
    <p:sldId id="278" r:id="rId7"/>
    <p:sldId id="277" r:id="rId8"/>
    <p:sldId id="279" r:id="rId9"/>
    <p:sldId id="27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11/01/2021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11/01/2021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11/01/2021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11/01/2021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11/01/2021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11/01/2021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11/01/2021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11/01/2021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11/01/2021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11/01/2021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11/01/2021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11/01/2021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oraire.search.ch/api/help.fr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1239C64-E973-4D95-9A83-8E2E8CB27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24"/>
          <a:stretch/>
        </p:blipFill>
        <p:spPr>
          <a:xfrm>
            <a:off x="6124615" y="188640"/>
            <a:ext cx="5256584" cy="4267200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FBC344B-BC45-4B80-BBE8-C1E47538CD33}"/>
              </a:ext>
            </a:extLst>
          </p:cNvPr>
          <p:cNvSpPr txBox="1">
            <a:spLocks/>
          </p:cNvSpPr>
          <p:nvPr/>
        </p:nvSpPr>
        <p:spPr>
          <a:xfrm>
            <a:off x="1066800" y="3165763"/>
            <a:ext cx="10058400" cy="171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/>
              <a:t>NearestStation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C399819-38C7-414A-9F49-3055FC3E3E63}"/>
              </a:ext>
            </a:extLst>
          </p:cNvPr>
          <p:cNvSpPr txBox="1">
            <a:spLocks/>
          </p:cNvSpPr>
          <p:nvPr/>
        </p:nvSpPr>
        <p:spPr>
          <a:xfrm>
            <a:off x="1066800" y="49530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Recherche de la station de transports en communs la plus proche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Kevin Dubois – MAS-RAD</a:t>
            </a:r>
          </a:p>
        </p:txBody>
      </p:sp>
    </p:spTree>
    <p:extLst>
      <p:ext uri="{BB962C8B-B14F-4D97-AF65-F5344CB8AC3E}">
        <p14:creationId xmlns:p14="http://schemas.microsoft.com/office/powerpoint/2010/main" val="56946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Fonctionnalités de l’application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buClr>
                <a:schemeClr val="accent3">
                  <a:lumMod val="75000"/>
                </a:schemeClr>
              </a:buClr>
            </a:pPr>
            <a:r>
              <a:rPr lang="fr-FR" dirty="0"/>
              <a:t>Rechercher la position du téléphone.</a:t>
            </a:r>
          </a:p>
          <a:p>
            <a:pPr rtl="0">
              <a:buClr>
                <a:schemeClr val="accent3">
                  <a:lumMod val="75000"/>
                </a:schemeClr>
              </a:buClr>
            </a:pPr>
            <a:r>
              <a:rPr lang="fr-FR" dirty="0"/>
              <a:t>Valider que la position soit en Suisse.</a:t>
            </a:r>
          </a:p>
          <a:p>
            <a:pPr rtl="0">
              <a:buClr>
                <a:schemeClr val="accent3">
                  <a:lumMod val="75000"/>
                </a:schemeClr>
              </a:buClr>
            </a:pPr>
            <a:r>
              <a:rPr lang="fr-FR" dirty="0"/>
              <a:t>Afficher une liste des stations les plus proches.</a:t>
            </a:r>
          </a:p>
          <a:p>
            <a:pPr rtl="0">
              <a:buClr>
                <a:schemeClr val="accent3">
                  <a:lumMod val="75000"/>
                </a:schemeClr>
              </a:buClr>
            </a:pPr>
            <a:endParaRPr lang="fr-FR" dirty="0"/>
          </a:p>
          <a:p>
            <a:pPr rtl="0">
              <a:buClr>
                <a:schemeClr val="accent3">
                  <a:lumMod val="75000"/>
                </a:schemeClr>
              </a:buClr>
            </a:pPr>
            <a:endParaRPr lang="fr-FR" dirty="0"/>
          </a:p>
          <a:p>
            <a:pPr rtl="0">
              <a:buClr>
                <a:schemeClr val="accent3">
                  <a:lumMod val="75000"/>
                </a:schemeClr>
              </a:buClr>
            </a:pPr>
            <a:r>
              <a:rPr lang="fr-FR" dirty="0"/>
              <a:t>Consommer une API externe.</a:t>
            </a:r>
          </a:p>
          <a:p>
            <a:pPr rtl="0">
              <a:buClr>
                <a:schemeClr val="accent3">
                  <a:lumMod val="75000"/>
                </a:schemeClr>
              </a:buClr>
            </a:pPr>
            <a:r>
              <a:rPr lang="fr-FR" dirty="0"/>
              <a:t>Implémenter une liste avec des icones.</a:t>
            </a:r>
          </a:p>
          <a:p>
            <a:pPr rtl="0">
              <a:buClr>
                <a:schemeClr val="accent3">
                  <a:lumMod val="75000"/>
                </a:schemeClr>
              </a:buClr>
            </a:pPr>
            <a:r>
              <a:rPr lang="fr-FR" dirty="0"/>
              <a:t>Changement </a:t>
            </a:r>
            <a:r>
              <a:rPr lang="fr-FR" dirty="0" err="1"/>
              <a:t>d’activity</a:t>
            </a:r>
            <a:r>
              <a:rPr lang="fr-FR" dirty="0"/>
              <a:t>.</a:t>
            </a:r>
          </a:p>
          <a:p>
            <a:pPr rtl="0">
              <a:buClr>
                <a:schemeClr val="accent3">
                  <a:lumMod val="75000"/>
                </a:schemeClr>
              </a:buClr>
            </a:pPr>
            <a:endParaRPr lang="fr-FR" dirty="0"/>
          </a:p>
        </p:txBody>
      </p:sp>
      <p:sp>
        <p:nvSpPr>
          <p:cNvPr id="4" name="Titre 12">
            <a:extLst>
              <a:ext uri="{FF2B5EF4-FFF2-40B4-BE49-F238E27FC236}">
                <a16:creationId xmlns:a16="http://schemas.microsoft.com/office/drawing/2014/main" id="{6305AB39-86D8-4CF5-A67C-4F24257536C8}"/>
              </a:ext>
            </a:extLst>
          </p:cNvPr>
          <p:cNvSpPr txBox="1">
            <a:spLocks/>
          </p:cNvSpPr>
          <p:nvPr/>
        </p:nvSpPr>
        <p:spPr>
          <a:xfrm>
            <a:off x="1524000" y="306896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Mettre en pratique la théorie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7A3BB8-4F10-4520-83F1-5A16F4DE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2496000"/>
            <a:ext cx="2004410" cy="3600000"/>
          </a:xfrm>
          <a:prstGeom prst="rect">
            <a:avLst/>
          </a:prstGeom>
        </p:spPr>
      </p:pic>
      <p:pic>
        <p:nvPicPr>
          <p:cNvPr id="7" name="Espace réservé du contenu 8">
            <a:extLst>
              <a:ext uri="{FF2B5EF4-FFF2-40B4-BE49-F238E27FC236}">
                <a16:creationId xmlns:a16="http://schemas.microsoft.com/office/drawing/2014/main" id="{A21907AA-7339-4620-8B79-743E8FF9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168" y="2496000"/>
            <a:ext cx="1981395" cy="3600000"/>
          </a:xfrm>
          <a:prstGeom prst="rect">
            <a:avLst/>
          </a:prstGeom>
        </p:spPr>
      </p:pic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BEDEC2F9-7389-4FEA-90AF-A54073700B3E}"/>
              </a:ext>
            </a:extLst>
          </p:cNvPr>
          <p:cNvSpPr/>
          <p:nvPr/>
        </p:nvSpPr>
        <p:spPr>
          <a:xfrm rot="16200000">
            <a:off x="9377595" y="1584381"/>
            <a:ext cx="468052" cy="1126586"/>
          </a:xfrm>
          <a:prstGeom prst="curvedLeftArrow">
            <a:avLst>
              <a:gd name="adj1" fmla="val 25000"/>
              <a:gd name="adj2" fmla="val 63383"/>
              <a:gd name="adj3" fmla="val 25000"/>
            </a:avLst>
          </a:prstGeom>
          <a:solidFill>
            <a:srgbClr val="2F8F9B"/>
          </a:solidFill>
          <a:ln>
            <a:solidFill>
              <a:srgbClr val="2F8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0" name="Flèche : courbe vers la gauche 9">
            <a:extLst>
              <a:ext uri="{FF2B5EF4-FFF2-40B4-BE49-F238E27FC236}">
                <a16:creationId xmlns:a16="http://schemas.microsoft.com/office/drawing/2014/main" id="{419CBAFB-7B78-4D40-8F5B-36A51197E835}"/>
              </a:ext>
            </a:extLst>
          </p:cNvPr>
          <p:cNvSpPr/>
          <p:nvPr/>
        </p:nvSpPr>
        <p:spPr>
          <a:xfrm rot="5400000">
            <a:off x="9345421" y="5897111"/>
            <a:ext cx="468052" cy="1126586"/>
          </a:xfrm>
          <a:prstGeom prst="curvedLeftArrow">
            <a:avLst>
              <a:gd name="adj1" fmla="val 25000"/>
              <a:gd name="adj2" fmla="val 63383"/>
              <a:gd name="adj3" fmla="val 25000"/>
            </a:avLst>
          </a:prstGeom>
          <a:solidFill>
            <a:srgbClr val="2F8F9B"/>
          </a:solidFill>
          <a:ln>
            <a:solidFill>
              <a:srgbClr val="2F8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Autorisations – AndroidManifest.xml</a:t>
            </a:r>
          </a:p>
        </p:txBody>
      </p:sp>
      <p:sp>
        <p:nvSpPr>
          <p:cNvPr id="12" name="Espace réservé du contenu 13">
            <a:extLst>
              <a:ext uri="{FF2B5EF4-FFF2-40B4-BE49-F238E27FC236}">
                <a16:creationId xmlns:a16="http://schemas.microsoft.com/office/drawing/2014/main" id="{BDA9028D-91FD-4128-898A-03F0AE38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45" y="1988840"/>
            <a:ext cx="6624736" cy="4176464"/>
          </a:xfrm>
        </p:spPr>
        <p:txBody>
          <a:bodyPr rtlCol="0">
            <a:norm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fr-FR" dirty="0"/>
              <a:t>Besoins :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/>
              <a:t>Accès à la position de l’appareil. 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/>
              <a:t>Accès internet.</a:t>
            </a:r>
          </a:p>
          <a:p>
            <a:pPr marL="365760" lvl="1" indent="0">
              <a:buClr>
                <a:schemeClr val="accent3">
                  <a:lumMod val="75000"/>
                </a:schemeClr>
              </a:buClr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D6605B-A1CB-4265-B8F1-96CE733E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34" y="3861048"/>
            <a:ext cx="10678971" cy="14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9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API utilisées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731F96-8DC2-41C5-9688-058C2E72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2" y="2348880"/>
            <a:ext cx="1986755" cy="3600000"/>
          </a:xfrm>
          <a:prstGeom prst="rect">
            <a:avLst/>
          </a:prstGeom>
        </p:spPr>
      </p:pic>
      <p:sp>
        <p:nvSpPr>
          <p:cNvPr id="12" name="Espace réservé du contenu 13">
            <a:extLst>
              <a:ext uri="{FF2B5EF4-FFF2-40B4-BE49-F238E27FC236}">
                <a16:creationId xmlns:a16="http://schemas.microsoft.com/office/drawing/2014/main" id="{BDA9028D-91FD-4128-898A-03F0AE38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45" y="1988840"/>
            <a:ext cx="6624736" cy="4176464"/>
          </a:xfrm>
        </p:spPr>
        <p:txBody>
          <a:bodyPr rtlCol="0">
            <a:norm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fr-FR" dirty="0"/>
              <a:t>Recherche d’information sur la positon =&gt; </a:t>
            </a:r>
            <a:r>
              <a:rPr lang="fr-FR" dirty="0" err="1"/>
              <a:t>OpenCageData</a:t>
            </a:r>
            <a:r>
              <a:rPr lang="fr-FR" dirty="0"/>
              <a:t> (https://opencagedata.com)</a:t>
            </a:r>
          </a:p>
          <a:p>
            <a:pPr marL="0" indent="0">
              <a:buClr>
                <a:schemeClr val="accent3">
                  <a:lumMod val="75000"/>
                </a:schemeClr>
              </a:buClr>
              <a:buNone/>
            </a:pPr>
            <a:endParaRPr lang="fr-FR" dirty="0"/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/>
              <a:t>Permet la validation :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endParaRPr lang="fr-FR" dirty="0"/>
          </a:p>
          <a:p>
            <a:pPr marL="365760" lvl="1" indent="0">
              <a:buClr>
                <a:schemeClr val="accent3">
                  <a:lumMod val="75000"/>
                </a:schemeClr>
              </a:buClr>
              <a:buNone/>
            </a:pPr>
            <a:endParaRPr lang="fr-FR" dirty="0"/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fr-FR" dirty="0"/>
              <a:t>Recherche d’informations sur les stations environnantes =&gt; Search.ch (</a:t>
            </a:r>
            <a:r>
              <a:rPr lang="fr-FR" dirty="0">
                <a:hlinkClick r:id="rId3"/>
              </a:rPr>
              <a:t>https://horaire.search.ch/api/help.fr.html</a:t>
            </a:r>
            <a:r>
              <a:rPr lang="fr-FR" dirty="0"/>
              <a:t>)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/>
              <a:t>Limitée à 10 positions.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endParaRPr lang="fr-FR" dirty="0"/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/>
              <a:t>Création de la liste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3753EF-206A-4752-B1A0-BDD46FD5B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813" y="2472577"/>
            <a:ext cx="3825692" cy="191284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094064E-7A8F-46D2-AF26-D41F53DA9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785" y="5044349"/>
            <a:ext cx="3829038" cy="15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Création de la liste</a:t>
            </a:r>
          </a:p>
        </p:txBody>
      </p:sp>
      <p:sp>
        <p:nvSpPr>
          <p:cNvPr id="12" name="Espace réservé du contenu 13">
            <a:extLst>
              <a:ext uri="{FF2B5EF4-FFF2-40B4-BE49-F238E27FC236}">
                <a16:creationId xmlns:a16="http://schemas.microsoft.com/office/drawing/2014/main" id="{BDA9028D-91FD-4128-898A-03F0AE38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45" y="1988840"/>
            <a:ext cx="6624736" cy="4176464"/>
          </a:xfrm>
        </p:spPr>
        <p:txBody>
          <a:bodyPr rtlCol="0">
            <a:normAutofit fontScale="92500" lnSpcReduction="10000"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fr-FR" dirty="0"/>
              <a:t>Utilisation d’un </a:t>
            </a:r>
            <a:r>
              <a:rPr lang="fr-FR" dirty="0" err="1"/>
              <a:t>RecyclerView</a:t>
            </a:r>
            <a:endParaRPr lang="fr-FR" dirty="0"/>
          </a:p>
          <a:p>
            <a:pPr marL="0" indent="0">
              <a:buClr>
                <a:schemeClr val="accent3">
                  <a:lumMod val="75000"/>
                </a:schemeClr>
              </a:buClr>
              <a:buNone/>
            </a:pPr>
            <a:endParaRPr lang="fr-FR" dirty="0"/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fr-FR" dirty="0"/>
              <a:t>Items :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/>
              <a:t>ID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/>
              <a:t>Adresse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/>
              <a:t>Distance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/>
              <a:t>Icone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endParaRPr lang="fr-FR" dirty="0"/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fr-FR" dirty="0"/>
              <a:t>Adapter :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/>
              <a:t>Gère l’affichage des éléments de la liste (</a:t>
            </a:r>
            <a:r>
              <a:rPr lang="fr-FR" dirty="0" err="1"/>
              <a:t>ViewHolder</a:t>
            </a:r>
            <a:r>
              <a:rPr lang="fr-FR" dirty="0"/>
              <a:t>).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/>
              <a:t>Est notifié des changements pour sa mise à jour.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B4DB6E-0EF1-442E-9DED-59121023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87" y="3212976"/>
            <a:ext cx="5553303" cy="10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1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Démonstration de l’application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57C561-18CF-4B52-817B-85822231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64" y="2132856"/>
            <a:ext cx="2004410" cy="3600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E0997-3CE6-45E8-80C3-C6678DDF0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30"/>
          <a:stretch/>
        </p:blipFill>
        <p:spPr>
          <a:xfrm>
            <a:off x="7752184" y="2708920"/>
            <a:ext cx="4013552" cy="3600000"/>
          </a:xfrm>
          <a:prstGeom prst="rect">
            <a:avLst/>
          </a:prstGeom>
        </p:spPr>
      </p:pic>
      <p:pic>
        <p:nvPicPr>
          <p:cNvPr id="11" name="Espace réservé du contenu 8">
            <a:extLst>
              <a:ext uri="{FF2B5EF4-FFF2-40B4-BE49-F238E27FC236}">
                <a16:creationId xmlns:a16="http://schemas.microsoft.com/office/drawing/2014/main" id="{DB0B6EF5-4C79-4CD6-B554-25BD19ADB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24388" y="2132856"/>
            <a:ext cx="198139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0966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238</TotalTime>
  <Words>174</Words>
  <Application>Microsoft Office PowerPoint</Application>
  <PresentationFormat>Grand écran</PresentationFormat>
  <Paragraphs>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Technologie informatique 16:9</vt:lpstr>
      <vt:lpstr>Présentation PowerPoint</vt:lpstr>
      <vt:lpstr>Fonctionnalités de l’application</vt:lpstr>
      <vt:lpstr>Autorisations – AndroidManifest.xml</vt:lpstr>
      <vt:lpstr>API utilisées</vt:lpstr>
      <vt:lpstr>Création de la liste</vt:lpstr>
      <vt:lpstr>Démonstration de l’application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NearestStation</dc:title>
  <dc:creator>Kevin</dc:creator>
  <cp:lastModifiedBy>Kevin</cp:lastModifiedBy>
  <cp:revision>33</cp:revision>
  <dcterms:created xsi:type="dcterms:W3CDTF">2021-01-09T16:24:31Z</dcterms:created>
  <dcterms:modified xsi:type="dcterms:W3CDTF">2021-01-11T19:04:51Z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