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64" r:id="rId4"/>
  </p:sldMasterIdLst>
  <p:notesMasterIdLst>
    <p:notesMasterId r:id="rId6"/>
  </p:notesMasterIdLst>
  <p:sldIdLst>
    <p:sldId id="256" r:id="rId5"/>
    <p:sldId id="328" r:id="rId7"/>
    <p:sldId id="329" r:id="rId8"/>
    <p:sldId id="330" r:id="rId9"/>
    <p:sldId id="373" r:id="rId10"/>
    <p:sldId id="370" r:id="rId11"/>
    <p:sldId id="371" r:id="rId12"/>
    <p:sldId id="372" r:id="rId13"/>
    <p:sldId id="380" r:id="rId14"/>
    <p:sldId id="381" r:id="rId15"/>
    <p:sldId id="374" r:id="rId16"/>
    <p:sldId id="382" r:id="rId17"/>
    <p:sldId id="376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044" y="114"/>
      </p:cViewPr>
      <p:guideLst>
        <p:guide orient="horz" pos="18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sz="3600" dirty="0">
                <a:ea typeface="Malgun Gothic" panose="020B0503020000020004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  <a:endParaRPr lang="en-US" altLang="ko-KR" dirty="0"/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en-US" altLang="ko-KR" dirty="0"/>
          </a:p>
          <a:p>
            <a:pPr lvl="0"/>
            <a:r>
              <a:rPr lang="en-US" altLang="ko-KR" dirty="0"/>
              <a:t>of your subtitle Here</a:t>
            </a:r>
            <a:endParaRPr lang="en-US" altLang="ko-KR" dirty="0"/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  <a:endParaRPr lang="en-US" altLang="ko-KR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51125" y="2643505"/>
            <a:ext cx="6492875" cy="1080135"/>
          </a:xfrm>
        </p:spPr>
        <p:txBody>
          <a:bodyPr/>
          <a:lstStyle/>
          <a:p>
            <a:pPr lvl="0"/>
            <a:r>
              <a:rPr lang="en-US" altLang="ko-KR" dirty="0">
                <a:ea typeface="Malgun Gothic" panose="020B0503020000020004" pitchFamily="50" charset="-127"/>
              </a:rPr>
              <a:t>Predicting Default Payments of Credit Card Clients</a:t>
            </a:r>
            <a:endParaRPr lang="en-US" altLang="ko-KR" dirty="0">
              <a:ea typeface="Malgun Gothic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214870" y="3723640"/>
            <a:ext cx="1928495" cy="50419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--Chengle huang  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425604" y="2743071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Random Forest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5776" y="1131590"/>
            <a:ext cx="58400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/>
            <a:r>
              <a:rPr lang="en-US" dirty="0" smtClean="0"/>
              <a:t>Full Set variables</a:t>
            </a:r>
            <a:endParaRPr lang="en-US" dirty="0" smtClean="0"/>
          </a:p>
          <a:p>
            <a:pPr fontAlgn="auto" latinLnBrk="0"/>
            <a:endParaRPr lang="en-US" dirty="0" smtClean="0"/>
          </a:p>
          <a:p>
            <a:pPr fontAlgn="auto" latinLnBrk="0"/>
            <a:r>
              <a:rPr lang="en-US" dirty="0" smtClean="0"/>
              <a:t>Performance:</a:t>
            </a:r>
            <a:endParaRPr lang="en-US" dirty="0"/>
          </a:p>
          <a:p>
            <a:pPr lvl="1" latinLnBrk="0"/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0.814</a:t>
            </a:r>
            <a:endParaRPr lang="en-US" dirty="0" smtClean="0"/>
          </a:p>
          <a:p>
            <a:pPr lvl="1" latinLnBrk="0"/>
            <a:r>
              <a:rPr lang="en-US" dirty="0" smtClean="0"/>
              <a:t>Sensitivity </a:t>
            </a:r>
            <a:r>
              <a:rPr lang="en-US" dirty="0"/>
              <a:t>: </a:t>
            </a:r>
            <a:r>
              <a:rPr lang="en-US" dirty="0" smtClean="0"/>
              <a:t>0.4341</a:t>
            </a:r>
            <a:endParaRPr lang="en-US" dirty="0" smtClean="0"/>
          </a:p>
          <a:p>
            <a:pPr lvl="1" latinLnBrk="0"/>
            <a:r>
              <a:rPr lang="en-US" dirty="0" smtClean="0"/>
              <a:t>Specificity </a:t>
            </a:r>
            <a:r>
              <a:rPr lang="en-US" dirty="0"/>
              <a:t>: </a:t>
            </a:r>
            <a:r>
              <a:rPr lang="en-US" dirty="0" smtClean="0"/>
              <a:t>0.9369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Comparison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699793" y="1242616"/>
          <a:ext cx="4392489" cy="1290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940"/>
                <a:gridCol w="813096"/>
                <a:gridCol w="680527"/>
                <a:gridCol w="874963"/>
                <a:gridCol w="874963"/>
              </a:tblGrid>
              <a:tr h="322529">
                <a:tc>
                  <a:txBody>
                    <a:bodyPr/>
                    <a:lstStyle/>
                    <a:p>
                      <a:pPr algn="l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Error Rate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Specificity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Sensitivity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2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Logistic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0.1845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0.8155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0.95266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0.39162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2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0.1856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0.8143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0.95627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0.37542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22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Random Forest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0.186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0.814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0.9369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0.4141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735600" y="2931790"/>
            <a:ext cx="35356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Highest Accuracy: L</a:t>
            </a:r>
            <a:r>
              <a:rPr lang="en-US" altLang="zh-CN" dirty="0"/>
              <a:t>ogistic </a:t>
            </a:r>
            <a:r>
              <a:rPr lang="en-US" altLang="zh-CN" dirty="0" smtClean="0"/>
              <a:t>model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Highest Specificity: SVM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Sensitivity: Very low for All model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Evaluation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752" y="868897"/>
            <a:ext cx="3954190" cy="42746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93942" y="1498938"/>
            <a:ext cx="28803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zh-CN" altLang="en-US" dirty="0"/>
              <a:t>Higher AUC value means greater performance </a:t>
            </a:r>
            <a:endParaRPr lang="zh-CN" altLang="en-US" dirty="0"/>
          </a:p>
          <a:p>
            <a:pPr latinLnBrk="0"/>
            <a:r>
              <a:rPr lang="zh-CN" altLang="en-US" dirty="0"/>
              <a:t>for  models.</a:t>
            </a:r>
            <a:endParaRPr lang="zh-CN" altLang="en-US" dirty="0"/>
          </a:p>
          <a:p>
            <a:pPr latinLnBrk="0"/>
            <a:endParaRPr lang="zh-CN" altLang="en-US" dirty="0"/>
          </a:p>
          <a:p>
            <a:pPr latinLnBrk="0"/>
            <a:r>
              <a:rPr lang="en-US" altLang="zh-CN" dirty="0" smtClean="0"/>
              <a:t>RF</a:t>
            </a:r>
            <a:r>
              <a:rPr lang="zh-CN" altLang="en-US" dirty="0" smtClean="0"/>
              <a:t>&gt; </a:t>
            </a:r>
            <a:r>
              <a:rPr lang="zh-CN" altLang="en-US" dirty="0"/>
              <a:t>Logistic &gt; </a:t>
            </a:r>
            <a:r>
              <a:rPr lang="en-US" altLang="zh-CN" dirty="0" smtClean="0"/>
              <a:t>SVM</a:t>
            </a:r>
            <a:endParaRPr lang="en-US" altLang="zh-CN" dirty="0" smtClean="0"/>
          </a:p>
          <a:p>
            <a:pPr latinLnBrk="0"/>
            <a:endParaRPr lang="en-US" altLang="zh-CN" dirty="0"/>
          </a:p>
          <a:p>
            <a:pPr latinLnBrk="0"/>
            <a:r>
              <a:rPr lang="en-US" altLang="zh-CN" dirty="0" smtClean="0"/>
              <a:t>Base on AUC, random forest has the best performance.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Conclusion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91435" y="908050"/>
            <a:ext cx="58400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/>
              <a:t>Classification model is powerful for </a:t>
            </a:r>
            <a:r>
              <a:rPr lang="en-US" dirty="0" smtClean="0"/>
              <a:t>default payments prediction.</a:t>
            </a: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/>
              <a:t>For imbalanced dataset, </a:t>
            </a:r>
            <a:r>
              <a:rPr lang="en-US" dirty="0" smtClean="0"/>
              <a:t>the accuracy for models may be not a good measure to evaluate the performances. AUC value is better.</a:t>
            </a: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/>
              <a:t>ROC curves could visually demonstrates the performance of models. A good sensitivity-specificity trade-off may significantly improve the model performance.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Outline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94280" y="1082040"/>
            <a:ext cx="64890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Problem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Preparation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</a:t>
            </a:r>
            <a:r>
              <a:rPr lang="en-US" sz="1600" dirty="0" smtClean="0"/>
              <a:t>Selection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Modeling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Evaluation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Problem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94280" y="1069340"/>
            <a:ext cx="6489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latinLnBrk="0">
              <a:buFont typeface="Arial" panose="020B0604020202020204" pitchFamily="34" charset="0"/>
              <a:buChar char="•"/>
            </a:pPr>
            <a:r>
              <a:rPr lang="en-US" sz="1600" dirty="0"/>
              <a:t>For banks, risk management and default detection </a:t>
            </a:r>
            <a:r>
              <a:rPr lang="en-US" sz="1600" dirty="0" smtClean="0"/>
              <a:t>has </a:t>
            </a:r>
            <a:r>
              <a:rPr lang="en-US" sz="1600" dirty="0"/>
              <a:t>been a crucial </a:t>
            </a:r>
            <a:r>
              <a:rPr lang="en-US" sz="1600" dirty="0" smtClean="0"/>
              <a:t>challenge in issuing credit cards.</a:t>
            </a:r>
            <a:endParaRPr lang="en-US" sz="1600" dirty="0" smtClean="0"/>
          </a:p>
          <a:p>
            <a:pPr marL="285750" indent="-285750" algn="l" latinLnBrk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 latinLnBrk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 fontAlgn="auto" latinLnBrk="0">
              <a:buFont typeface="Arial" panose="020B0604020202020204" pitchFamily="34" charset="0"/>
              <a:buChar char="•"/>
            </a:pPr>
            <a:r>
              <a:rPr lang="en-US" sz="1600" dirty="0"/>
              <a:t>To reduce the financial loss of clients' default, banks need to find a way to determine appropriate given credit for each client depends on their history information.</a:t>
            </a:r>
            <a:endParaRPr lang="en-US" sz="1600" dirty="0"/>
          </a:p>
          <a:p>
            <a:pPr marL="285750" indent="-285750" algn="l" fontAlgn="auto" latinLnBrk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 fontAlgn="auto" latinLnBrk="0">
              <a:buFont typeface="Arial" panose="020B0604020202020204" pitchFamily="34" charset="0"/>
              <a:buChar char="•"/>
            </a:pPr>
            <a:r>
              <a:rPr lang="en-US" sz="1600" dirty="0"/>
              <a:t>Classification models may help banks more accurately predict default payment.</a:t>
            </a:r>
            <a:endParaRPr lang="en-US" sz="1600" dirty="0"/>
          </a:p>
          <a:p>
            <a:pPr marL="285750" indent="-285750" algn="l" fontAlgn="auto" latinLnBrk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l" fontAlgn="auto" latinLnBrk="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Data Preparation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91435" y="908050"/>
            <a:ext cx="58400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/>
              <a:t>The credit card issuer has gathered information on 30000 customers. </a:t>
            </a: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/>
              <a:t>The dataset contains information on 24 variables, including demographic factors, credit data, history of payment,  as well as information on the outcome: did the customer default or not?</a:t>
            </a:r>
            <a:endParaRPr lang="en-US" dirty="0"/>
          </a:p>
        </p:txBody>
      </p:sp>
      <p:pic>
        <p:nvPicPr>
          <p:cNvPr id="9" name="Picture Placeholder 6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3141345"/>
            <a:ext cx="5733415" cy="185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Feature Selection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3768" y="1059582"/>
            <a:ext cx="61926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/>
              <a:t>The feature selection process removes redundant and irrelevant features to improve model performance, which reduces the probability of </a:t>
            </a:r>
            <a:r>
              <a:rPr lang="en-US" dirty="0" err="1"/>
              <a:t>overfitting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 smtClean="0"/>
              <a:t>Best-first Search:</a:t>
            </a:r>
            <a:endParaRPr lang="en-US" dirty="0" smtClean="0"/>
          </a:p>
          <a:p>
            <a:pPr fontAlgn="auto" latinLnBrk="0"/>
            <a:r>
              <a:rPr lang="en-US" dirty="0"/>
              <a:t>The best-first search algorithm implements a greedy hill climbing algorithm but allows for backtracking and expansion of previously evaluated nodes.</a:t>
            </a:r>
            <a:endParaRPr lang="en-US" dirty="0" smtClean="0"/>
          </a:p>
          <a:p>
            <a:pPr fontAlgn="auto" latinLnBrk="0"/>
            <a:r>
              <a:rPr lang="en-US" dirty="0" smtClean="0"/>
              <a:t>In </a:t>
            </a:r>
            <a:r>
              <a:rPr lang="en-US" dirty="0"/>
              <a:t>a greedy hill-climbing search, for a machine learning algorithm such as SVM, a feature set of size n and a feature subset F,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5976" y="3867894"/>
            <a:ext cx="4248472" cy="753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Feature Selection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3768" y="1203598"/>
            <a:ext cx="2556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 smtClean="0"/>
              <a:t>Lasso</a:t>
            </a:r>
            <a:endParaRPr lang="en-US" dirty="0" smtClean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fontAlgn="auto" latinLnBrk="0"/>
            <a:r>
              <a:rPr lang="en-US" dirty="0" smtClean="0"/>
              <a:t>1se lambda: </a:t>
            </a:r>
            <a:endParaRPr lang="en-US" dirty="0" smtClean="0"/>
          </a:p>
          <a:p>
            <a:pPr fontAlgn="auto" latinLnBrk="0"/>
            <a:r>
              <a:rPr lang="en-US" dirty="0"/>
              <a:t> </a:t>
            </a:r>
            <a:r>
              <a:rPr lang="en-US" dirty="0" smtClean="0"/>
              <a:t>         0.01154642</a:t>
            </a:r>
            <a:endParaRPr lang="en-US" dirty="0" smtClean="0"/>
          </a:p>
          <a:p>
            <a:pPr fontAlgn="auto" latinLnBrk="0"/>
            <a:endParaRPr lang="en-US" dirty="0"/>
          </a:p>
          <a:p>
            <a:pPr fontAlgn="auto" latinLnBrk="0"/>
            <a:r>
              <a:rPr lang="en-US" dirty="0" smtClean="0"/>
              <a:t>Using the selected features by lasso in logistic regression method.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80" y="987574"/>
            <a:ext cx="3477523" cy="41112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Models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91435" y="908050"/>
            <a:ext cx="6085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 smtClean="0"/>
              <a:t>Logistic </a:t>
            </a:r>
            <a:r>
              <a:rPr lang="en-US" dirty="0"/>
              <a:t>regression is used to describe data and to explain the relationship between one dependent binary variable and one or more </a:t>
            </a:r>
            <a:r>
              <a:rPr lang="en-US" dirty="0" smtClean="0"/>
              <a:t>independent </a:t>
            </a:r>
            <a:r>
              <a:rPr lang="en-US" dirty="0"/>
              <a:t>variables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/>
              <a:t>Support vector machine (SVM) is trying to maximize the distance between margins for a decision boundary separating the </a:t>
            </a:r>
            <a:r>
              <a:rPr lang="en-US" dirty="0" smtClean="0"/>
              <a:t>default and non-default </a:t>
            </a:r>
            <a:r>
              <a:rPr lang="en-US" dirty="0"/>
              <a:t>instances in hyper-dimensional space</a:t>
            </a:r>
            <a:r>
              <a:rPr lang="en-US" dirty="0" smtClean="0"/>
              <a:t>.</a:t>
            </a:r>
            <a:endParaRPr lang="en-US" dirty="0" smtClean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fontAlgn="auto" latinLnBrk="0">
              <a:buFont typeface="Arial" panose="020B0604020202020204" pitchFamily="34" charset="0"/>
              <a:buChar char="•"/>
            </a:pPr>
            <a:r>
              <a:rPr lang="en-US" dirty="0" smtClean="0"/>
              <a:t>Random </a:t>
            </a:r>
            <a:r>
              <a:rPr lang="en-US" dirty="0"/>
              <a:t>Forest is a bagging technique </a:t>
            </a:r>
            <a:r>
              <a:rPr lang="en-US" dirty="0" smtClean="0"/>
              <a:t>which divide the data </a:t>
            </a:r>
            <a:r>
              <a:rPr lang="en-US" dirty="0"/>
              <a:t>into several portions, use a relatively weak </a:t>
            </a:r>
            <a:r>
              <a:rPr lang="en-US" dirty="0" smtClean="0"/>
              <a:t>classification tree </a:t>
            </a:r>
            <a:r>
              <a:rPr lang="en-US" dirty="0"/>
              <a:t>to process, and then combine them.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Logistic Regression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5776" y="1131590"/>
            <a:ext cx="5840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/>
            <a:r>
              <a:rPr lang="en-US" dirty="0" smtClean="0"/>
              <a:t>Selected Variables:</a:t>
            </a:r>
            <a:endParaRPr lang="en-US" dirty="0" smtClean="0"/>
          </a:p>
          <a:p>
            <a:pPr fontAlgn="auto" latinLnBrk="0"/>
            <a:r>
              <a:rPr lang="en-US" dirty="0" smtClean="0"/>
              <a:t>LIMIT_BAL, PAY_0, PAY_2, PAY_3, PAY_4, PAY_5, PAY_6, and PAY_ATM1</a:t>
            </a:r>
            <a:endParaRPr lang="en-US" dirty="0" smtClean="0"/>
          </a:p>
          <a:p>
            <a:pPr fontAlgn="auto" latinLnBrk="0"/>
            <a:endParaRPr lang="en-US" dirty="0" smtClean="0"/>
          </a:p>
          <a:p>
            <a:pPr fontAlgn="auto" latinLnBrk="0"/>
            <a:r>
              <a:rPr lang="en-US" dirty="0" smtClean="0"/>
              <a:t>Performance:</a:t>
            </a:r>
            <a:endParaRPr lang="en-US" dirty="0"/>
          </a:p>
          <a:p>
            <a:pPr lvl="1" latinLnBrk="0"/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0.8155</a:t>
            </a:r>
            <a:endParaRPr lang="en-US" dirty="0" smtClean="0"/>
          </a:p>
          <a:p>
            <a:pPr lvl="1" latinLnBrk="0"/>
            <a:r>
              <a:rPr lang="en-US" dirty="0" smtClean="0"/>
              <a:t>Sensitivity </a:t>
            </a:r>
            <a:r>
              <a:rPr lang="en-US" dirty="0"/>
              <a:t>: </a:t>
            </a:r>
            <a:r>
              <a:rPr lang="en-US" dirty="0" smtClean="0"/>
              <a:t>0.39162</a:t>
            </a:r>
            <a:endParaRPr lang="en-US" dirty="0" smtClean="0"/>
          </a:p>
          <a:p>
            <a:pPr lvl="1" latinLnBrk="0"/>
            <a:r>
              <a:rPr lang="en-US" dirty="0" smtClean="0"/>
              <a:t>Specificity </a:t>
            </a:r>
            <a:r>
              <a:rPr lang="en-US" dirty="0"/>
              <a:t>: 0.95266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SVM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5776" y="1131590"/>
            <a:ext cx="5840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/>
            <a:r>
              <a:rPr lang="en-US" dirty="0" smtClean="0"/>
              <a:t>Selected Variables:</a:t>
            </a:r>
            <a:endParaRPr lang="en-US" dirty="0" smtClean="0"/>
          </a:p>
          <a:p>
            <a:pPr fontAlgn="auto" latinLnBrk="0"/>
            <a:r>
              <a:rPr lang="en-US" dirty="0" smtClean="0"/>
              <a:t>LIMIT_BAL, PAY_0, PAY_AMT6</a:t>
            </a:r>
            <a:endParaRPr lang="en-US" dirty="0" smtClean="0"/>
          </a:p>
          <a:p>
            <a:pPr fontAlgn="auto" latinLnBrk="0"/>
            <a:endParaRPr lang="en-US" dirty="0" smtClean="0"/>
          </a:p>
          <a:p>
            <a:pPr fontAlgn="auto" latinLnBrk="0"/>
            <a:r>
              <a:rPr lang="en-US" dirty="0" smtClean="0"/>
              <a:t>Kernel: Linear</a:t>
            </a:r>
            <a:endParaRPr lang="en-US" dirty="0" smtClean="0"/>
          </a:p>
          <a:p>
            <a:pPr fontAlgn="auto" latinLnBrk="0"/>
            <a:r>
              <a:rPr lang="en-US" dirty="0" smtClean="0"/>
              <a:t>Cost: 100</a:t>
            </a:r>
            <a:endParaRPr lang="en-US" dirty="0" smtClean="0"/>
          </a:p>
          <a:p>
            <a:pPr fontAlgn="auto" latinLnBrk="0"/>
            <a:endParaRPr lang="en-US" dirty="0" smtClean="0"/>
          </a:p>
          <a:p>
            <a:pPr fontAlgn="ctr"/>
            <a:r>
              <a:rPr lang="en-US" dirty="0" smtClean="0"/>
              <a:t>Performance:</a:t>
            </a:r>
            <a:endParaRPr lang="en-US" dirty="0"/>
          </a:p>
          <a:p>
            <a:pPr lvl="1" latinLnBrk="0"/>
            <a:r>
              <a:rPr lang="en-US" dirty="0" smtClean="0"/>
              <a:t>Accuracy </a:t>
            </a:r>
            <a:r>
              <a:rPr lang="en-US" dirty="0"/>
              <a:t>: </a:t>
            </a:r>
            <a:r>
              <a:rPr lang="en-US" dirty="0" smtClean="0"/>
              <a:t>0.8143</a:t>
            </a:r>
            <a:endParaRPr lang="en-US" dirty="0" smtClean="0"/>
          </a:p>
          <a:p>
            <a:pPr lvl="1" latinLnBrk="0"/>
            <a:r>
              <a:rPr lang="en-US" dirty="0" smtClean="0"/>
              <a:t>Sensitivity </a:t>
            </a:r>
            <a:r>
              <a:rPr lang="en-US" dirty="0"/>
              <a:t>: </a:t>
            </a:r>
            <a:r>
              <a:rPr lang="en-US" dirty="0" smtClean="0"/>
              <a:t>0.37542</a:t>
            </a:r>
            <a:endParaRPr lang="en-US" dirty="0" smtClean="0"/>
          </a:p>
          <a:p>
            <a:pPr lvl="1" latinLnBrk="0"/>
            <a:r>
              <a:rPr lang="en-US" dirty="0" smtClean="0"/>
              <a:t>Specificity </a:t>
            </a:r>
            <a:r>
              <a:rPr lang="en-US" dirty="0"/>
              <a:t>: </a:t>
            </a:r>
            <a:r>
              <a:rPr lang="en-US" dirty="0" smtClean="0"/>
              <a:t>0.95627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2990</Words>
  <Application>WPS Presentation</Application>
  <PresentationFormat>全屏显示(16:9)</PresentationFormat>
  <Paragraphs>159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Malgun Gothic</vt:lpstr>
      <vt:lpstr>微软雅黑</vt:lpstr>
      <vt:lpstr>Arial Unicode MS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99</cp:revision>
  <dcterms:created xsi:type="dcterms:W3CDTF">2016-12-05T23:26:00Z</dcterms:created>
  <dcterms:modified xsi:type="dcterms:W3CDTF">2018-07-26T21:01:16Z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1033-10.2.0.7439</vt:lpwstr>
  </property>
</Properties>
</file>