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"/>
  </p:notesMasterIdLst>
  <p:sldIdLst>
    <p:sldId id="663" r:id="rId2"/>
    <p:sldId id="666" r:id="rId3"/>
    <p:sldId id="667" r:id="rId4"/>
    <p:sldId id="699" r:id="rId5"/>
  </p:sldIdLst>
  <p:sldSz cx="12857163" cy="7232650"/>
  <p:notesSz cx="6858000" cy="9144000"/>
  <p:custShowLst>
    <p:custShow name="17世纪之前" id="0">
      <p:sldLst/>
    </p:custShow>
    <p:custShow name="17世纪" id="1">
      <p:sldLst/>
    </p:custShow>
    <p:custShow name="18世纪" id="2">
      <p:sldLst/>
    </p:custShow>
    <p:custShow name="19世纪" id="3">
      <p:sldLst/>
    </p:custShow>
    <p:custShow name="20世纪上半叶" id="4">
      <p:sldLst/>
    </p:custShow>
    <p:custShow name="1950-1974" id="5">
      <p:sldLst/>
    </p:custShow>
    <p:custShow name="1975-1987" id="6">
      <p:sldLst/>
    </p:custShow>
    <p:custShow name="1987-至今" id="7">
      <p:sldLst/>
    </p:custShow>
  </p:custShowLst>
  <p:defaultTextStyle>
    <a:defPPr>
      <a:defRPr lang="zh-CN"/>
    </a:defPPr>
    <a:lvl1pPr marL="0" algn="l" defTabSz="9641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2081" algn="l" defTabSz="9641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4164" algn="l" defTabSz="9641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6245" algn="l" defTabSz="9641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28327" algn="l" defTabSz="9641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0409" algn="l" defTabSz="9641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2491" algn="l" defTabSz="9641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74573" algn="l" defTabSz="9641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56654" algn="l" defTabSz="9641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78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2F71"/>
    <a:srgbClr val="E8EEF1"/>
    <a:srgbClr val="FBAE01"/>
    <a:srgbClr val="CEDCE1"/>
    <a:srgbClr val="CBCDD5"/>
    <a:srgbClr val="CCCC00"/>
    <a:srgbClr val="D5D37B"/>
    <a:srgbClr val="26FA3F"/>
    <a:srgbClr val="35F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9299" autoAdjust="0"/>
  </p:normalViewPr>
  <p:slideViewPr>
    <p:cSldViewPr snapToGrid="0">
      <p:cViewPr varScale="1">
        <p:scale>
          <a:sx n="57" d="100"/>
          <a:sy n="57" d="100"/>
        </p:scale>
        <p:origin x="-132" y="-84"/>
      </p:cViewPr>
      <p:guideLst>
        <p:guide orient="horz" pos="2278"/>
        <p:guide pos="4050"/>
      </p:guideLst>
    </p:cSldViewPr>
  </p:slideViewPr>
  <p:outlineViewPr>
    <p:cViewPr>
      <p:scale>
        <a:sx n="33" d="100"/>
        <a:sy n="33" d="100"/>
      </p:scale>
      <p:origin x="0" y="8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9973B412-7157-4B52-BEA4-821E604B14A2}" type="datetimeFigureOut">
              <a:rPr lang="zh-CN" altLang="en-US" smtClean="0"/>
              <a:pPr/>
              <a:t>2021/5/31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C81957E5-0019-4B3C-B38F-A6B45C7208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78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4164" rtl="0" eaLnBrk="1" latinLnBrk="0" hangingPunct="1">
      <a:defRPr sz="13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287" y="2246814"/>
            <a:ext cx="10928589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576" y="4098502"/>
            <a:ext cx="9000014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3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4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6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2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8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109404" y="304711"/>
            <a:ext cx="4066971" cy="65093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4020" y="304711"/>
            <a:ext cx="11991090" cy="65093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 userDrawn="1"/>
        </p:nvSpPr>
        <p:spPr>
          <a:xfrm>
            <a:off x="-14331" y="211709"/>
            <a:ext cx="1090675" cy="708672"/>
          </a:xfrm>
          <a:custGeom>
            <a:avLst/>
            <a:gdLst>
              <a:gd name="connsiteX0" fmla="*/ 0 w 1090990"/>
              <a:gd name="connsiteY0" fmla="*/ 0 h 708790"/>
              <a:gd name="connsiteX1" fmla="*/ 738346 w 1090990"/>
              <a:gd name="connsiteY1" fmla="*/ 0 h 708790"/>
              <a:gd name="connsiteX2" fmla="*/ 1090990 w 1090990"/>
              <a:gd name="connsiteY2" fmla="*/ 299606 h 708790"/>
              <a:gd name="connsiteX3" fmla="*/ 1090990 w 1090990"/>
              <a:gd name="connsiteY3" fmla="*/ 409184 h 708790"/>
              <a:gd name="connsiteX4" fmla="*/ 738346 w 1090990"/>
              <a:gd name="connsiteY4" fmla="*/ 708790 h 708790"/>
              <a:gd name="connsiteX5" fmla="*/ 0 w 1090990"/>
              <a:gd name="connsiteY5" fmla="*/ 708790 h 708790"/>
              <a:gd name="connsiteX6" fmla="*/ 0 w 1090990"/>
              <a:gd name="connsiteY6" fmla="*/ 0 h 70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90" h="708790">
                <a:moveTo>
                  <a:pt x="0" y="0"/>
                </a:moveTo>
                <a:lnTo>
                  <a:pt x="738346" y="0"/>
                </a:lnTo>
                <a:cubicBezTo>
                  <a:pt x="933106" y="0"/>
                  <a:pt x="1090990" y="134138"/>
                  <a:pt x="1090990" y="299606"/>
                </a:cubicBezTo>
                <a:lnTo>
                  <a:pt x="1090990" y="409184"/>
                </a:lnTo>
                <a:cubicBezTo>
                  <a:pt x="1090990" y="574652"/>
                  <a:pt x="933106" y="708790"/>
                  <a:pt x="738346" y="708790"/>
                </a:cubicBezTo>
                <a:lnTo>
                  <a:pt x="0" y="708790"/>
                </a:lnTo>
                <a:lnTo>
                  <a:pt x="0" y="0"/>
                </a:lnTo>
                <a:close/>
              </a:path>
            </a:pathLst>
          </a:custGeom>
          <a:solidFill>
            <a:srgbClr val="002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513249" y="352941"/>
            <a:ext cx="426159" cy="4262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145">
                <a:defRPr/>
              </a:pPr>
              <a:endParaRPr lang="zh-CN" altLang="en-US" sz="2500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145">
                <a:defRPr/>
              </a:pPr>
              <a:endParaRPr lang="zh-CN" altLang="en-US" sz="2500" kern="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/>
              </a:endParaRPr>
            </a:p>
          </p:txBody>
        </p:sp>
      </p:grpSp>
      <p:sp>
        <p:nvSpPr>
          <p:cNvPr id="22" name="文本框 21"/>
          <p:cNvSpPr txBox="1"/>
          <p:nvPr userDrawn="1"/>
        </p:nvSpPr>
        <p:spPr>
          <a:xfrm>
            <a:off x="1126596" y="362245"/>
            <a:ext cx="7173962" cy="461659"/>
          </a:xfrm>
          <a:prstGeom prst="rect">
            <a:avLst/>
          </a:prstGeom>
          <a:noFill/>
        </p:spPr>
        <p:txBody>
          <a:bodyPr wrap="square" lIns="91433" tIns="45717" rIns="91433" bIns="45717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Arial" panose="020B0604020202020204"/>
              </a:rPr>
              <a:t> 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884128" y="888048"/>
            <a:ext cx="11088907" cy="1397000"/>
          </a:xfrm>
        </p:spPr>
        <p:txBody>
          <a:bodyPr/>
          <a:lstStyle>
            <a:lvl1pPr marL="342875" marR="0" lvl="0" indent="-342875" algn="l" rtl="0" eaLnBrk="1" fontAlgn="base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"/>
              <a:defRPr kumimoji="0" lang="en-US" altLang="zh-CN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defRPr>
            </a:lvl1pPr>
          </a:lstStyle>
          <a:p>
            <a:r>
              <a:rPr lang="zh-CN" altLang="en-US" dirty="0"/>
              <a:t>单击此处编辑正文</a:t>
            </a:r>
          </a:p>
        </p:txBody>
      </p:sp>
      <p:sp>
        <p:nvSpPr>
          <p:cNvPr id="27" name="矩形 26"/>
          <p:cNvSpPr/>
          <p:nvPr userDrawn="1"/>
        </p:nvSpPr>
        <p:spPr>
          <a:xfrm>
            <a:off x="-12744" y="6945982"/>
            <a:ext cx="1459453" cy="143970"/>
          </a:xfrm>
          <a:prstGeom prst="rect">
            <a:avLst/>
          </a:prstGeom>
          <a:solidFill>
            <a:srgbClr val="002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3" tIns="45699" rIns="91403" bIns="4569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/>
            </a:endParaRPr>
          </a:p>
        </p:txBody>
      </p:sp>
      <p:pic>
        <p:nvPicPr>
          <p:cNvPr id="2" name="图片 1" descr="_小丁丁_ -03"/>
          <p:cNvPicPr>
            <a:picLocks noChangeAspect="1"/>
          </p:cNvPicPr>
          <p:nvPr userDrawn="1"/>
        </p:nvPicPr>
        <p:blipFill rotWithShape="1">
          <a:blip r:embed="rId2" cstate="print"/>
          <a:srcRect t="29722" b="33918"/>
          <a:stretch>
            <a:fillRect/>
          </a:stretch>
        </p:blipFill>
        <p:spPr>
          <a:xfrm>
            <a:off x="10887335" y="6562076"/>
            <a:ext cx="1939687" cy="7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 txBox="1">
            <a:spLocks/>
          </p:cNvSpPr>
          <p:nvPr userDrawn="1"/>
        </p:nvSpPr>
        <p:spPr>
          <a:xfrm>
            <a:off x="11736261" y="271710"/>
            <a:ext cx="1249243" cy="3214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lIns="96416" tIns="48209" rIns="96416" bIns="48209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30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第</a:t>
            </a:r>
            <a:r>
              <a:rPr lang="en-US" altLang="zh-CN" sz="130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fld id="{2EEF1883-7A0E-4F66-9932-E581691AD397}" type="slidenum">
              <a:rPr lang="zh-CN" altLang="en-US" sz="1300" smtClean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defRPr/>
              </a:pPr>
              <a:t>‹#›</a:t>
            </a:fld>
            <a:r>
              <a:rPr lang="zh-CN" altLang="en-US" sz="130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页</a:t>
            </a:r>
          </a:p>
        </p:txBody>
      </p:sp>
      <p:pic>
        <p:nvPicPr>
          <p:cNvPr id="4" name="图片 3" descr="青软实训logo-透明底-中尺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557" y="263051"/>
            <a:ext cx="1815619" cy="239678"/>
          </a:xfrm>
          <a:prstGeom prst="rect">
            <a:avLst/>
          </a:prstGeom>
        </p:spPr>
      </p:pic>
      <p:sp>
        <p:nvSpPr>
          <p:cNvPr id="11" name="Freeform 7"/>
          <p:cNvSpPr>
            <a:spLocks/>
          </p:cNvSpPr>
          <p:nvPr userDrawn="1"/>
        </p:nvSpPr>
        <p:spPr bwMode="auto">
          <a:xfrm>
            <a:off x="11344055" y="271105"/>
            <a:ext cx="392207" cy="295701"/>
          </a:xfrm>
          <a:prstGeom prst="parallelogram">
            <a:avLst>
              <a:gd name="adj" fmla="val 81410"/>
            </a:avLst>
          </a:prstGeom>
          <a:gradFill>
            <a:gsLst>
              <a:gs pos="100000">
                <a:sysClr val="window" lastClr="FFFFFF">
                  <a:lumMod val="85000"/>
                </a:sysClr>
              </a:gs>
              <a:gs pos="0">
                <a:sysClr val="window" lastClr="FFFFFF">
                  <a:lumMod val="50000"/>
                </a:sysClr>
              </a:gs>
            </a:gsLst>
            <a:lin ang="16200000" scaled="0"/>
          </a:gra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6416" tIns="48209" rIns="96416" bIns="48209" anchor="ctr"/>
          <a:lstStyle/>
          <a:p>
            <a:pPr algn="ctr"/>
            <a:endParaRPr lang="zh-CN" altLang="en-US" sz="21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Freeform 7"/>
          <p:cNvSpPr>
            <a:spLocks/>
          </p:cNvSpPr>
          <p:nvPr userDrawn="1"/>
        </p:nvSpPr>
        <p:spPr bwMode="auto">
          <a:xfrm>
            <a:off x="2337689" y="99595"/>
            <a:ext cx="162329" cy="493566"/>
          </a:xfrm>
          <a:prstGeom prst="parallelogram">
            <a:avLst>
              <a:gd name="adj" fmla="val 40045"/>
            </a:avLst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8209" rIns="0" bIns="48209" anchor="ctr"/>
          <a:lstStyle/>
          <a:p>
            <a:pPr algn="ctr"/>
            <a:endParaRPr lang="zh-CN" altLang="en-US" sz="21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242375" y="99596"/>
            <a:ext cx="48213" cy="493567"/>
          </a:xfrm>
          <a:prstGeom prst="rect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8209" rIns="0" bIns="48209" anchor="ctr"/>
          <a:lstStyle/>
          <a:p>
            <a:pPr algn="ctr"/>
            <a:endParaRPr lang="en-US" sz="21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Freeform 7"/>
          <p:cNvSpPr>
            <a:spLocks/>
          </p:cNvSpPr>
          <p:nvPr userDrawn="1"/>
        </p:nvSpPr>
        <p:spPr bwMode="auto">
          <a:xfrm>
            <a:off x="11565022" y="516346"/>
            <a:ext cx="379683" cy="48217"/>
          </a:xfrm>
          <a:prstGeom prst="parallelogram">
            <a:avLst>
              <a:gd name="adj" fmla="val 43830"/>
            </a:avLst>
          </a:prstGeom>
          <a:gradFill>
            <a:gsLst>
              <a:gs pos="100000">
                <a:sysClr val="window" lastClr="FFFFFF">
                  <a:lumMod val="85000"/>
                </a:sysClr>
              </a:gs>
              <a:gs pos="0">
                <a:sysClr val="window" lastClr="FFFFFF">
                  <a:lumMod val="50000"/>
                </a:sysClr>
              </a:gs>
            </a:gsLst>
            <a:lin ang="16200000" scaled="0"/>
          </a:gra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6416" tIns="48209" rIns="96416" bIns="48209" anchor="ctr"/>
          <a:lstStyle/>
          <a:p>
            <a:pPr algn="ctr"/>
            <a:endParaRPr lang="zh-CN" altLang="en-US" sz="21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29108" y="740738"/>
            <a:ext cx="12828056" cy="0"/>
          </a:xfrm>
          <a:prstGeom prst="line">
            <a:avLst/>
          </a:prstGeom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477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 txBox="1">
            <a:spLocks/>
          </p:cNvSpPr>
          <p:nvPr userDrawn="1"/>
        </p:nvSpPr>
        <p:spPr>
          <a:xfrm>
            <a:off x="11736261" y="271710"/>
            <a:ext cx="1249243" cy="3214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lIns="96416" tIns="48209" rIns="96416" bIns="48209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30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第</a:t>
            </a:r>
            <a:r>
              <a:rPr lang="en-US" altLang="zh-CN" sz="130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fld id="{2EEF1883-7A0E-4F66-9932-E581691AD397}" type="slidenum">
              <a:rPr lang="zh-CN" altLang="en-US" sz="1300" smtClean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defRPr/>
              </a:pPr>
              <a:t>‹#›</a:t>
            </a:fld>
            <a:r>
              <a:rPr lang="zh-CN" altLang="en-US" sz="1300" dirty="0"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页</a:t>
            </a:r>
          </a:p>
        </p:txBody>
      </p:sp>
      <p:pic>
        <p:nvPicPr>
          <p:cNvPr id="4" name="图片 3" descr="青软实训logo-透明底-中尺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557" y="263051"/>
            <a:ext cx="1815619" cy="239678"/>
          </a:xfrm>
          <a:prstGeom prst="rect">
            <a:avLst/>
          </a:prstGeom>
        </p:spPr>
      </p:pic>
      <p:sp>
        <p:nvSpPr>
          <p:cNvPr id="11" name="Freeform 7"/>
          <p:cNvSpPr>
            <a:spLocks/>
          </p:cNvSpPr>
          <p:nvPr userDrawn="1"/>
        </p:nvSpPr>
        <p:spPr bwMode="auto">
          <a:xfrm>
            <a:off x="11344055" y="271105"/>
            <a:ext cx="392207" cy="295701"/>
          </a:xfrm>
          <a:prstGeom prst="parallelogram">
            <a:avLst>
              <a:gd name="adj" fmla="val 81410"/>
            </a:avLst>
          </a:prstGeom>
          <a:gradFill>
            <a:gsLst>
              <a:gs pos="100000">
                <a:sysClr val="window" lastClr="FFFFFF">
                  <a:lumMod val="85000"/>
                </a:sysClr>
              </a:gs>
              <a:gs pos="0">
                <a:sysClr val="window" lastClr="FFFFFF">
                  <a:lumMod val="50000"/>
                </a:sysClr>
              </a:gs>
            </a:gsLst>
            <a:lin ang="16200000" scaled="0"/>
          </a:gra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6416" tIns="48209" rIns="96416" bIns="48209" anchor="ctr"/>
          <a:lstStyle/>
          <a:p>
            <a:pPr algn="ctr"/>
            <a:endParaRPr lang="zh-CN" altLang="en-US" sz="21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Freeform 7"/>
          <p:cNvSpPr>
            <a:spLocks/>
          </p:cNvSpPr>
          <p:nvPr userDrawn="1"/>
        </p:nvSpPr>
        <p:spPr bwMode="auto">
          <a:xfrm>
            <a:off x="2337689" y="99595"/>
            <a:ext cx="162329" cy="493566"/>
          </a:xfrm>
          <a:prstGeom prst="parallelogram">
            <a:avLst>
              <a:gd name="adj" fmla="val 40045"/>
            </a:avLst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8209" rIns="0" bIns="48209" anchor="ctr"/>
          <a:lstStyle/>
          <a:p>
            <a:pPr algn="ctr"/>
            <a:endParaRPr lang="zh-CN" altLang="en-US" sz="21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242375" y="99596"/>
            <a:ext cx="48213" cy="493567"/>
          </a:xfrm>
          <a:prstGeom prst="rect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8209" rIns="0" bIns="48209" anchor="ctr"/>
          <a:lstStyle/>
          <a:p>
            <a:pPr algn="ctr"/>
            <a:endParaRPr lang="en-US" sz="21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Freeform 7"/>
          <p:cNvSpPr>
            <a:spLocks/>
          </p:cNvSpPr>
          <p:nvPr userDrawn="1"/>
        </p:nvSpPr>
        <p:spPr bwMode="auto">
          <a:xfrm>
            <a:off x="11565022" y="516346"/>
            <a:ext cx="379683" cy="48217"/>
          </a:xfrm>
          <a:prstGeom prst="parallelogram">
            <a:avLst>
              <a:gd name="adj" fmla="val 43830"/>
            </a:avLst>
          </a:prstGeom>
          <a:gradFill>
            <a:gsLst>
              <a:gs pos="100000">
                <a:sysClr val="window" lastClr="FFFFFF">
                  <a:lumMod val="85000"/>
                </a:sysClr>
              </a:gs>
              <a:gs pos="0">
                <a:sysClr val="window" lastClr="FFFFFF">
                  <a:lumMod val="50000"/>
                </a:sysClr>
              </a:gs>
            </a:gsLst>
            <a:lin ang="16200000" scaled="0"/>
          </a:gra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6416" tIns="48209" rIns="96416" bIns="48209" anchor="ctr"/>
          <a:lstStyle/>
          <a:p>
            <a:pPr algn="ctr"/>
            <a:endParaRPr lang="zh-CN" altLang="en-US" sz="21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29108" y="740738"/>
            <a:ext cx="12828056" cy="0"/>
          </a:xfrm>
          <a:prstGeom prst="line">
            <a:avLst/>
          </a:prstGeom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152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627" y="4647653"/>
            <a:ext cx="10928589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627" y="3065506"/>
            <a:ext cx="10928589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367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73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1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47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683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20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57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894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4026" y="1779701"/>
            <a:ext cx="8029030" cy="503439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7336" y="1779701"/>
            <a:ext cx="8029031" cy="503439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页_单行 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/>
        </p:nvSpPr>
        <p:spPr>
          <a:xfrm>
            <a:off x="-14332" y="211709"/>
            <a:ext cx="1090675" cy="708672"/>
          </a:xfrm>
          <a:custGeom>
            <a:avLst/>
            <a:gdLst>
              <a:gd name="connsiteX0" fmla="*/ 0 w 1090990"/>
              <a:gd name="connsiteY0" fmla="*/ 0 h 708790"/>
              <a:gd name="connsiteX1" fmla="*/ 738346 w 1090990"/>
              <a:gd name="connsiteY1" fmla="*/ 0 h 708790"/>
              <a:gd name="connsiteX2" fmla="*/ 1090990 w 1090990"/>
              <a:gd name="connsiteY2" fmla="*/ 299606 h 708790"/>
              <a:gd name="connsiteX3" fmla="*/ 1090990 w 1090990"/>
              <a:gd name="connsiteY3" fmla="*/ 409184 h 708790"/>
              <a:gd name="connsiteX4" fmla="*/ 738346 w 1090990"/>
              <a:gd name="connsiteY4" fmla="*/ 708790 h 708790"/>
              <a:gd name="connsiteX5" fmla="*/ 0 w 1090990"/>
              <a:gd name="connsiteY5" fmla="*/ 708790 h 708790"/>
              <a:gd name="connsiteX6" fmla="*/ 0 w 1090990"/>
              <a:gd name="connsiteY6" fmla="*/ 0 h 70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90" h="708790">
                <a:moveTo>
                  <a:pt x="0" y="0"/>
                </a:moveTo>
                <a:lnTo>
                  <a:pt x="738346" y="0"/>
                </a:lnTo>
                <a:cubicBezTo>
                  <a:pt x="933106" y="0"/>
                  <a:pt x="1090990" y="134138"/>
                  <a:pt x="1090990" y="299606"/>
                </a:cubicBezTo>
                <a:lnTo>
                  <a:pt x="1090990" y="409184"/>
                </a:lnTo>
                <a:cubicBezTo>
                  <a:pt x="1090990" y="574652"/>
                  <a:pt x="933106" y="708790"/>
                  <a:pt x="738346" y="708790"/>
                </a:cubicBezTo>
                <a:lnTo>
                  <a:pt x="0" y="708790"/>
                </a:lnTo>
                <a:lnTo>
                  <a:pt x="0" y="0"/>
                </a:lnTo>
                <a:close/>
              </a:path>
            </a:pathLst>
          </a:custGeom>
          <a:solidFill>
            <a:srgbClr val="002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513248" y="352941"/>
            <a:ext cx="426159" cy="4262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>
                <a:defRPr/>
              </a:pPr>
              <a:endParaRPr lang="zh-CN" altLang="en-US" sz="2530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>
                <a:defRPr/>
              </a:pPr>
              <a:endParaRPr lang="zh-CN" altLang="en-US" sz="2530" kern="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/>
              </a:endParaRPr>
            </a:p>
          </p:txBody>
        </p:sp>
      </p:grpSp>
      <p:sp>
        <p:nvSpPr>
          <p:cNvPr id="27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1172700" y="376555"/>
            <a:ext cx="10801287" cy="459014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b="1" kern="1200" dirty="0" smtClean="0">
                <a:solidFill>
                  <a:srgbClr val="002F7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8" name="内容占位符 5"/>
          <p:cNvSpPr>
            <a:spLocks noGrp="1"/>
          </p:cNvSpPr>
          <p:nvPr>
            <p:ph idx="1"/>
          </p:nvPr>
        </p:nvSpPr>
        <p:spPr>
          <a:xfrm>
            <a:off x="918332" y="1061918"/>
            <a:ext cx="11540197" cy="5273808"/>
          </a:xfrm>
        </p:spPr>
        <p:txBody>
          <a:bodyPr/>
          <a:lstStyle>
            <a:lvl1pPr marL="481965" indent="-481965" algn="l" rtl="0" eaLnBrk="1" fontAlgn="base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  <a:sym typeface="+mn-ea"/>
              </a:defRPr>
            </a:lvl1pPr>
            <a:lvl2pPr marL="400050" indent="0">
              <a:buNone/>
              <a:defRPr kumimoji="0" lang="zh-CN" altLang="en-US" b="1" i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defRPr>
            </a:lvl2pPr>
            <a:lvl3pPr marL="800100" indent="0">
              <a:buNone/>
              <a:defRPr b="1" i="1">
                <a:ea typeface="Adobe 黑体 Std R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endParaRPr lang="zh-CN" altLang="en-US" dirty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-12745" y="6945982"/>
            <a:ext cx="1459453" cy="143970"/>
          </a:xfrm>
          <a:prstGeom prst="rect">
            <a:avLst/>
          </a:prstGeom>
          <a:solidFill>
            <a:srgbClr val="002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3" rIns="91410" bIns="457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/>
            </a:endParaRPr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85733" y="6885429"/>
            <a:ext cx="937501" cy="2104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531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859" y="289641"/>
            <a:ext cx="11571447" cy="120544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858" y="1618976"/>
            <a:ext cx="5680813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3678" indent="0">
              <a:buNone/>
              <a:defRPr sz="2500" b="1"/>
            </a:lvl2pPr>
            <a:lvl3pPr marL="1147353" indent="0">
              <a:buNone/>
              <a:defRPr sz="2300" b="1"/>
            </a:lvl3pPr>
            <a:lvl4pPr marL="1721035" indent="0">
              <a:buNone/>
              <a:defRPr sz="2000" b="1"/>
            </a:lvl4pPr>
            <a:lvl5pPr marL="2294712" indent="0">
              <a:buNone/>
              <a:defRPr sz="2000" b="1"/>
            </a:lvl5pPr>
            <a:lvl6pPr marL="2868388" indent="0">
              <a:buNone/>
              <a:defRPr sz="2000" b="1"/>
            </a:lvl6pPr>
            <a:lvl7pPr marL="3442068" indent="0">
              <a:buNone/>
              <a:defRPr sz="2000" b="1"/>
            </a:lvl7pPr>
            <a:lvl8pPr marL="4015743" indent="0">
              <a:buNone/>
              <a:defRPr sz="2000" b="1"/>
            </a:lvl8pPr>
            <a:lvl9pPr marL="4589422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858" y="2293691"/>
            <a:ext cx="5680813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1264" y="1618976"/>
            <a:ext cx="5683045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3678" indent="0">
              <a:buNone/>
              <a:defRPr sz="2500" b="1"/>
            </a:lvl2pPr>
            <a:lvl3pPr marL="1147353" indent="0">
              <a:buNone/>
              <a:defRPr sz="2300" b="1"/>
            </a:lvl3pPr>
            <a:lvl4pPr marL="1721035" indent="0">
              <a:buNone/>
              <a:defRPr sz="2000" b="1"/>
            </a:lvl4pPr>
            <a:lvl5pPr marL="2294712" indent="0">
              <a:buNone/>
              <a:defRPr sz="2000" b="1"/>
            </a:lvl5pPr>
            <a:lvl6pPr marL="2868388" indent="0">
              <a:buNone/>
              <a:defRPr sz="2000" b="1"/>
            </a:lvl6pPr>
            <a:lvl7pPr marL="3442068" indent="0">
              <a:buNone/>
              <a:defRPr sz="2000" b="1"/>
            </a:lvl7pPr>
            <a:lvl8pPr marL="4015743" indent="0">
              <a:buNone/>
              <a:defRPr sz="2000" b="1"/>
            </a:lvl8pPr>
            <a:lvl9pPr marL="4589422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1264" y="2293691"/>
            <a:ext cx="5683045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860" y="287967"/>
            <a:ext cx="4229918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6795" y="287967"/>
            <a:ext cx="7187511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860" y="1513505"/>
            <a:ext cx="4229918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3678" indent="0">
              <a:buNone/>
              <a:defRPr sz="1500"/>
            </a:lvl2pPr>
            <a:lvl3pPr marL="1147353" indent="0">
              <a:buNone/>
              <a:defRPr sz="1300"/>
            </a:lvl3pPr>
            <a:lvl4pPr marL="1721035" indent="0">
              <a:buNone/>
              <a:defRPr sz="1100"/>
            </a:lvl4pPr>
            <a:lvl5pPr marL="2294712" indent="0">
              <a:buNone/>
              <a:defRPr sz="1100"/>
            </a:lvl5pPr>
            <a:lvl6pPr marL="2868388" indent="0">
              <a:buNone/>
              <a:defRPr sz="1100"/>
            </a:lvl6pPr>
            <a:lvl7pPr marL="3442068" indent="0">
              <a:buNone/>
              <a:defRPr sz="1100"/>
            </a:lvl7pPr>
            <a:lvl8pPr marL="4015743" indent="0">
              <a:buNone/>
              <a:defRPr sz="1100"/>
            </a:lvl8pPr>
            <a:lvl9pPr marL="4589422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94" y="5062858"/>
            <a:ext cx="7714298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094" y="646251"/>
            <a:ext cx="7714298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3678" indent="0">
              <a:buNone/>
              <a:defRPr sz="3500"/>
            </a:lvl2pPr>
            <a:lvl3pPr marL="1147353" indent="0">
              <a:buNone/>
              <a:defRPr sz="3000"/>
            </a:lvl3pPr>
            <a:lvl4pPr marL="1721035" indent="0">
              <a:buNone/>
              <a:defRPr sz="2500"/>
            </a:lvl4pPr>
            <a:lvl5pPr marL="2294712" indent="0">
              <a:buNone/>
              <a:defRPr sz="2500"/>
            </a:lvl5pPr>
            <a:lvl6pPr marL="2868388" indent="0">
              <a:buNone/>
              <a:defRPr sz="2500"/>
            </a:lvl6pPr>
            <a:lvl7pPr marL="3442068" indent="0">
              <a:buNone/>
              <a:defRPr sz="2500"/>
            </a:lvl7pPr>
            <a:lvl8pPr marL="4015743" indent="0">
              <a:buNone/>
              <a:defRPr sz="2500"/>
            </a:lvl8pPr>
            <a:lvl9pPr marL="4589422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094" y="5660557"/>
            <a:ext cx="7714298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3678" indent="0">
              <a:buNone/>
              <a:defRPr sz="1500"/>
            </a:lvl2pPr>
            <a:lvl3pPr marL="1147353" indent="0">
              <a:buNone/>
              <a:defRPr sz="1300"/>
            </a:lvl3pPr>
            <a:lvl4pPr marL="1721035" indent="0">
              <a:buNone/>
              <a:defRPr sz="1100"/>
            </a:lvl4pPr>
            <a:lvl5pPr marL="2294712" indent="0">
              <a:buNone/>
              <a:defRPr sz="1100"/>
            </a:lvl5pPr>
            <a:lvl6pPr marL="2868388" indent="0">
              <a:buNone/>
              <a:defRPr sz="1100"/>
            </a:lvl6pPr>
            <a:lvl7pPr marL="3442068" indent="0">
              <a:buNone/>
              <a:defRPr sz="1100"/>
            </a:lvl7pPr>
            <a:lvl8pPr marL="4015743" indent="0">
              <a:buNone/>
              <a:defRPr sz="1100"/>
            </a:lvl8pPr>
            <a:lvl9pPr marL="4589422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859" y="289641"/>
            <a:ext cx="11571447" cy="1205442"/>
          </a:xfrm>
          <a:prstGeom prst="rect">
            <a:avLst/>
          </a:prstGeom>
        </p:spPr>
        <p:txBody>
          <a:bodyPr vert="horz" lIns="114736" tIns="57369" rIns="114736" bIns="57369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859" y="1687624"/>
            <a:ext cx="11571447" cy="4773215"/>
          </a:xfrm>
          <a:prstGeom prst="rect">
            <a:avLst/>
          </a:prstGeom>
        </p:spPr>
        <p:txBody>
          <a:bodyPr vert="horz" lIns="114736" tIns="57369" rIns="114736" bIns="57369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859" y="6703595"/>
            <a:ext cx="3000005" cy="385072"/>
          </a:xfrm>
          <a:prstGeom prst="rect">
            <a:avLst/>
          </a:prstGeom>
        </p:spPr>
        <p:txBody>
          <a:bodyPr vert="horz" lIns="114736" tIns="57369" rIns="114736" bIns="5736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26CB3D35-98B8-409A-AAA8-4A9CB516E6BF}" type="datetimeFigureOut">
              <a:rPr lang="zh-CN" altLang="en-US" smtClean="0"/>
              <a:pPr/>
              <a:t>2021/5/31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2864" y="6703595"/>
            <a:ext cx="4071435" cy="385072"/>
          </a:xfrm>
          <a:prstGeom prst="rect">
            <a:avLst/>
          </a:prstGeom>
        </p:spPr>
        <p:txBody>
          <a:bodyPr vert="horz" lIns="114736" tIns="57369" rIns="114736" bIns="5736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4301" y="6703595"/>
            <a:ext cx="3000005" cy="385072"/>
          </a:xfrm>
          <a:prstGeom prst="rect">
            <a:avLst/>
          </a:prstGeom>
        </p:spPr>
        <p:txBody>
          <a:bodyPr vert="horz" lIns="114736" tIns="57369" rIns="114736" bIns="5736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BC5D6C17-E67D-450C-9A68-6C1A9BE6BB4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696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716" r:id="rId46"/>
  </p:sldLayoutIdLst>
  <p:txStyles>
    <p:titleStyle>
      <a:lvl1pPr algn="ctr" defTabSz="1147353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430258" indent="-430258" algn="l" defTabSz="114735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32226" indent="-358547" algn="l" defTabSz="1147353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434194" indent="-286838" algn="l" defTabSz="114735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007872" indent="-286838" algn="l" defTabSz="1147353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581552" indent="-286838" algn="l" defTabSz="1147353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3155227" indent="-286838" algn="l" defTabSz="114735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28906" indent="-286838" algn="l" defTabSz="114735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2586" indent="-286838" algn="l" defTabSz="114735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261" indent="-286838" algn="l" defTabSz="114735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73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3678" algn="l" defTabSz="11473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7353" algn="l" defTabSz="11473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1035" algn="l" defTabSz="11473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4712" algn="l" defTabSz="11473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388" algn="l" defTabSz="11473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2068" algn="l" defTabSz="11473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5743" algn="l" defTabSz="11473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89422" algn="l" defTabSz="11473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案例：预处理黑色星期五购物数据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332" y="1061918"/>
            <a:ext cx="11540197" cy="5212758"/>
          </a:xfrm>
        </p:spPr>
        <p:txBody>
          <a:bodyPr>
            <a:normAutofit/>
          </a:bodyPr>
          <a:lstStyle/>
          <a:p>
            <a:pPr marL="0" indent="0">
              <a:spcBef>
                <a:spcPts val="672"/>
              </a:spcBef>
              <a:buNone/>
            </a:pPr>
            <a:r>
              <a:rPr lang="zh-CN" altLang="en-US" b="1" dirty="0">
                <a:cs typeface="腾讯体 W3" panose="020C04030202040F0204" charset="-122"/>
              </a:rPr>
              <a:t>案例背景</a:t>
            </a:r>
            <a:endParaRPr lang="en-US" altLang="zh-CN" b="1" dirty="0">
              <a:cs typeface="腾讯体 W3" panose="020C04030202040F0204" charset="-122"/>
            </a:endParaRPr>
          </a:p>
          <a:p>
            <a:pPr>
              <a:spcBef>
                <a:spcPts val="672"/>
              </a:spcBef>
            </a:pPr>
            <a:r>
              <a:rPr lang="zh-CN" altLang="en-US" dirty="0"/>
              <a:t>美国的黑色星期五相当于是中国的双</a:t>
            </a:r>
            <a:r>
              <a:rPr lang="en-US" altLang="zh-CN" dirty="0"/>
              <a:t>11</a:t>
            </a:r>
            <a:r>
              <a:rPr lang="zh-CN" altLang="en-US" dirty="0"/>
              <a:t>，人们在这一天的购买量是非常之多的。</a:t>
            </a:r>
            <a:endParaRPr lang="en-US" altLang="zh-CN" dirty="0"/>
          </a:p>
          <a:p>
            <a:pPr marL="0" indent="0">
              <a:spcBef>
                <a:spcPts val="672"/>
              </a:spcBef>
              <a:buNone/>
            </a:pPr>
            <a:r>
              <a:rPr lang="zh-CN" altLang="en-US" b="1" dirty="0">
                <a:cs typeface="腾讯体 W3" panose="020C04030202040F0204" charset="-122"/>
              </a:rPr>
              <a:t>案例描述</a:t>
            </a:r>
            <a:endParaRPr lang="en-US" altLang="zh-CN" b="1" dirty="0">
              <a:cs typeface="腾讯体 W3" panose="020C04030202040F0204" charset="-122"/>
            </a:endParaRPr>
          </a:p>
          <a:p>
            <a:pPr>
              <a:spcBef>
                <a:spcPts val="672"/>
              </a:spcBef>
            </a:pPr>
            <a:r>
              <a:rPr lang="zh-CN" altLang="en-US" dirty="0">
                <a:cs typeface="腾讯体 W3" panose="020C04030202040F0204" charset="-122"/>
              </a:rPr>
              <a:t>预处理黑色星期五购物数据，为建立模型做准备。预处理核心步骤包含：</a:t>
            </a:r>
            <a:endParaRPr lang="en-US" altLang="zh-CN" dirty="0">
              <a:cs typeface="腾讯体 W3" panose="020C04030202040F0204" charset="-122"/>
            </a:endParaRPr>
          </a:p>
          <a:p>
            <a:pPr marL="900000" lvl="1" indent="-360000" defTabSz="482072" fontAlgn="base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SzPct val="125000"/>
              <a:buFont typeface="Arial" pitchFamily="34" charset="0"/>
              <a:buChar char="•"/>
            </a:pPr>
            <a:r>
              <a:rPr lang="zh-CN" altLang="en-US" sz="1800" b="0" i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处理缺失数据</a:t>
            </a:r>
            <a:endParaRPr lang="en-US" altLang="zh-CN" sz="1800" b="0" i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00000" lvl="1" indent="-360000" defTabSz="482072" fontAlgn="base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SzPct val="125000"/>
              <a:buFont typeface="Arial" pitchFamily="34" charset="0"/>
              <a:buChar char="•"/>
            </a:pPr>
            <a:r>
              <a:rPr lang="zh-CN" altLang="en-US" sz="1800" b="0" i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处理类别型字段</a:t>
            </a:r>
            <a:endParaRPr lang="en-US" altLang="zh-CN" sz="1800" b="0" i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00000" lvl="1" indent="-360000" defTabSz="482072" fontAlgn="base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SzPct val="125000"/>
              <a:buFont typeface="Arial" pitchFamily="34" charset="0"/>
              <a:buChar char="•"/>
            </a:pPr>
            <a:r>
              <a:rPr lang="zh-CN" altLang="en-US" sz="1800" b="0" i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拆分数据集</a:t>
            </a:r>
            <a:endParaRPr lang="en-US" altLang="zh-CN" sz="1800" b="0" i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00000" lvl="1" indent="-360000" defTabSz="482072" fontAlgn="base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SzPct val="125000"/>
              <a:buFont typeface="Arial" pitchFamily="34" charset="0"/>
              <a:buChar char="•"/>
            </a:pPr>
            <a:r>
              <a:rPr lang="zh-CN" altLang="en-US" sz="1800" b="0" i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特征缩放</a:t>
            </a:r>
            <a:endParaRPr lang="en-US" altLang="zh-CN" sz="1800" b="0" i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1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案例：预处理黑色星期五购物数据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332" y="1061918"/>
            <a:ext cx="11540197" cy="5212758"/>
          </a:xfrm>
        </p:spPr>
        <p:txBody>
          <a:bodyPr>
            <a:normAutofit/>
          </a:bodyPr>
          <a:lstStyle/>
          <a:p>
            <a:pPr marL="0" indent="0">
              <a:spcBef>
                <a:spcPts val="672"/>
              </a:spcBef>
              <a:buNone/>
            </a:pPr>
            <a:r>
              <a:rPr lang="zh-CN" altLang="en-US" b="1" dirty="0">
                <a:cs typeface="腾讯体 W3" panose="020C04030202040F0204" charset="-122"/>
              </a:rPr>
              <a:t>案例数据</a:t>
            </a:r>
            <a:endParaRPr lang="en-US" altLang="zh-CN" b="1" dirty="0">
              <a:cs typeface="腾讯体 W3" panose="020C04030202040F0204" charset="-122"/>
            </a:endParaRPr>
          </a:p>
          <a:p>
            <a:pPr>
              <a:spcBef>
                <a:spcPts val="672"/>
              </a:spcBef>
            </a:pPr>
            <a:r>
              <a:rPr lang="zh-CN" altLang="en-US" dirty="0">
                <a:cs typeface="腾讯体 W3" panose="020C04030202040F0204" charset="-122"/>
              </a:rPr>
              <a:t>美国黑色星期五近几年的购物数据。原始数据有</a:t>
            </a:r>
            <a:r>
              <a:rPr lang="en-US" altLang="zh-CN" dirty="0">
                <a:cs typeface="腾讯体 W3" panose="020C04030202040F0204" charset="-122"/>
              </a:rPr>
              <a:t>50</a:t>
            </a:r>
            <a:r>
              <a:rPr lang="zh-CN" altLang="en-US" dirty="0">
                <a:cs typeface="腾讯体 W3" panose="020C04030202040F0204" charset="-122"/>
              </a:rPr>
              <a:t>多万条购物记录。本案例为了提高程序运行速度，截取了前</a:t>
            </a:r>
            <a:r>
              <a:rPr lang="en-US" altLang="zh-CN" dirty="0">
                <a:cs typeface="腾讯体 W3" panose="020C04030202040F0204" charset="-122"/>
              </a:rPr>
              <a:t>5</a:t>
            </a:r>
            <a:r>
              <a:rPr lang="zh-CN" altLang="en-US" dirty="0">
                <a:cs typeface="腾讯体 W3" panose="020C04030202040F0204" charset="-122"/>
              </a:rPr>
              <a:t>万条数据。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F53B5C9-6B8D-4D4A-BC5F-E489554C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67" y="2645510"/>
            <a:ext cx="9083352" cy="39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0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案例：预处理黑色星期五购物数据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332" y="1061918"/>
            <a:ext cx="11540197" cy="5212758"/>
          </a:xfrm>
        </p:spPr>
        <p:txBody>
          <a:bodyPr>
            <a:noAutofit/>
          </a:bodyPr>
          <a:lstStyle/>
          <a:p>
            <a:pPr marL="0" indent="0">
              <a:spcBef>
                <a:spcPts val="672"/>
              </a:spcBef>
              <a:buNone/>
            </a:pPr>
            <a:r>
              <a:rPr lang="zh-CN" altLang="en-US" b="1" dirty="0">
                <a:cs typeface="腾讯体 W3" panose="020C04030202040F0204" charset="-122"/>
              </a:rPr>
              <a:t>数据字段解释</a:t>
            </a:r>
            <a:endParaRPr lang="en-US" altLang="zh-CN" b="1" dirty="0">
              <a:cs typeface="腾讯体 W3" panose="020C04030202040F0204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dirty="0"/>
              <a:t>'</a:t>
            </a:r>
            <a:r>
              <a:rPr lang="en-US" altLang="zh-CN" sz="1600" dirty="0" err="1"/>
              <a:t>User_ID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字符串类型；每名顾客独特的编号，从编号可知一共有</a:t>
            </a:r>
            <a:r>
              <a:rPr lang="en-US" altLang="zh-CN" sz="1600" dirty="0"/>
              <a:t>6039</a:t>
            </a:r>
            <a:r>
              <a:rPr lang="zh-CN" altLang="en-US" sz="1600" dirty="0"/>
              <a:t>名顾客。</a:t>
            </a:r>
          </a:p>
          <a:p>
            <a:pPr>
              <a:spcBef>
                <a:spcPts val="672"/>
              </a:spcBef>
            </a:pPr>
            <a:r>
              <a:rPr lang="en-US" altLang="zh-CN" sz="1600" dirty="0"/>
              <a:t>'</a:t>
            </a:r>
            <a:r>
              <a:rPr lang="en-US" altLang="zh-CN" sz="1600" dirty="0" err="1"/>
              <a:t>Product_ID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字符串类型；每个产品独特的编号</a:t>
            </a:r>
          </a:p>
          <a:p>
            <a:pPr>
              <a:spcBef>
                <a:spcPts val="672"/>
              </a:spcBef>
            </a:pPr>
            <a:r>
              <a:rPr lang="en-US" altLang="zh-CN" sz="1600" dirty="0"/>
              <a:t>'Gender': </a:t>
            </a:r>
            <a:r>
              <a:rPr lang="zh-CN" altLang="en-US" sz="1600" dirty="0"/>
              <a:t>字符串类型；顾客性别；有</a:t>
            </a:r>
            <a:r>
              <a:rPr lang="en-US" altLang="zh-CN" sz="1600" dirty="0"/>
              <a:t>2</a:t>
            </a:r>
            <a:r>
              <a:rPr lang="zh-CN" altLang="en-US" sz="1600" dirty="0"/>
              <a:t>个值，分别为</a:t>
            </a:r>
            <a:r>
              <a:rPr lang="en-US" altLang="zh-CN" sz="1600" dirty="0"/>
              <a:t>F</a:t>
            </a:r>
            <a:r>
              <a:rPr lang="zh-CN" altLang="en-US" sz="1600" dirty="0"/>
              <a:t>：女性 </a:t>
            </a:r>
            <a:r>
              <a:rPr lang="en-US" altLang="zh-CN" sz="1600" dirty="0"/>
              <a:t>M</a:t>
            </a:r>
            <a:r>
              <a:rPr lang="zh-CN" altLang="en-US" sz="1600" dirty="0"/>
              <a:t>：男性</a:t>
            </a:r>
          </a:p>
          <a:p>
            <a:pPr>
              <a:spcBef>
                <a:spcPts val="672"/>
              </a:spcBef>
            </a:pPr>
            <a:r>
              <a:rPr lang="en-US" altLang="zh-CN" sz="1600" dirty="0"/>
              <a:t>'Age': </a:t>
            </a:r>
            <a:r>
              <a:rPr lang="zh-CN" altLang="en-US" sz="1600" dirty="0"/>
              <a:t>字符串类型；顾客所在年龄段；有</a:t>
            </a:r>
            <a:r>
              <a:rPr lang="en-US" altLang="zh-CN" sz="1600" dirty="0"/>
              <a:t>7</a:t>
            </a:r>
            <a:r>
              <a:rPr lang="zh-CN" altLang="en-US" sz="1600" dirty="0"/>
              <a:t>个值，分别为</a:t>
            </a:r>
            <a:r>
              <a:rPr lang="en-US" altLang="zh-CN" sz="1600" dirty="0"/>
              <a:t>0-17</a:t>
            </a:r>
            <a:r>
              <a:rPr lang="zh-CN" altLang="en-US" sz="1600" dirty="0"/>
              <a:t>、</a:t>
            </a:r>
            <a:r>
              <a:rPr lang="en-US" altLang="zh-CN" sz="1600" dirty="0"/>
              <a:t>18-25</a:t>
            </a:r>
            <a:r>
              <a:rPr lang="zh-CN" altLang="en-US" sz="1600" dirty="0"/>
              <a:t>、</a:t>
            </a:r>
            <a:r>
              <a:rPr lang="en-US" altLang="zh-CN" sz="1600" dirty="0"/>
              <a:t>26-35</a:t>
            </a:r>
            <a:r>
              <a:rPr lang="zh-CN" altLang="en-US" sz="1600" dirty="0"/>
              <a:t>、</a:t>
            </a:r>
            <a:r>
              <a:rPr lang="en-US" altLang="zh-CN" sz="1600" dirty="0"/>
              <a:t>36-45</a:t>
            </a:r>
            <a:r>
              <a:rPr lang="zh-CN" altLang="en-US" sz="1600" dirty="0"/>
              <a:t>、</a:t>
            </a:r>
            <a:r>
              <a:rPr lang="en-US" altLang="zh-CN" sz="1600" dirty="0"/>
              <a:t>46-50</a:t>
            </a:r>
            <a:r>
              <a:rPr lang="zh-CN" altLang="en-US" sz="1600" dirty="0"/>
              <a:t>、</a:t>
            </a:r>
            <a:r>
              <a:rPr lang="en-US" altLang="zh-CN" sz="1600" dirty="0"/>
              <a:t>51-55</a:t>
            </a:r>
            <a:r>
              <a:rPr lang="zh-CN" altLang="en-US" sz="1600" dirty="0"/>
              <a:t>和</a:t>
            </a:r>
            <a:r>
              <a:rPr lang="en-US" altLang="zh-CN" sz="1600" dirty="0"/>
              <a:t>55</a:t>
            </a:r>
            <a:r>
              <a:rPr lang="zh-CN" altLang="en-US" sz="1600" dirty="0"/>
              <a:t>以上</a:t>
            </a:r>
          </a:p>
          <a:p>
            <a:pPr>
              <a:spcBef>
                <a:spcPts val="672"/>
              </a:spcBef>
            </a:pPr>
            <a:r>
              <a:rPr lang="en-US" altLang="zh-CN" sz="1600" dirty="0"/>
              <a:t>'Occupation': </a:t>
            </a:r>
            <a:r>
              <a:rPr lang="zh-CN" altLang="en-US" sz="1600" dirty="0"/>
              <a:t>字符串类型；顾客的职业；有</a:t>
            </a:r>
            <a:r>
              <a:rPr lang="en-US" altLang="zh-CN" sz="1600" dirty="0"/>
              <a:t>21</a:t>
            </a:r>
            <a:r>
              <a:rPr lang="zh-CN" altLang="en-US" sz="1600" dirty="0"/>
              <a:t>个值，为数字</a:t>
            </a:r>
            <a:r>
              <a:rPr lang="en-US" altLang="zh-CN" sz="1600" dirty="0"/>
              <a:t>0-20</a:t>
            </a:r>
            <a:r>
              <a:rPr lang="zh-CN" altLang="en-US" sz="1600" dirty="0"/>
              <a:t>分别代表不同的职业</a:t>
            </a:r>
          </a:p>
          <a:p>
            <a:pPr>
              <a:spcBef>
                <a:spcPts val="672"/>
              </a:spcBef>
            </a:pPr>
            <a:r>
              <a:rPr lang="en-US" altLang="zh-CN" sz="1600" dirty="0"/>
              <a:t>'</a:t>
            </a:r>
            <a:r>
              <a:rPr lang="en-US" altLang="zh-CN" sz="1600" dirty="0" err="1"/>
              <a:t>City_Category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字符串类型；顾客所在城市；有</a:t>
            </a:r>
            <a:r>
              <a:rPr lang="en-US" altLang="zh-CN" sz="1600" dirty="0"/>
              <a:t>3</a:t>
            </a:r>
            <a:r>
              <a:rPr lang="zh-CN" altLang="en-US" sz="1600" dirty="0"/>
              <a:t>个值，分别为字母</a:t>
            </a: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、</a:t>
            </a:r>
            <a:r>
              <a:rPr lang="en-US" altLang="zh-CN" sz="1600" dirty="0"/>
              <a:t>C</a:t>
            </a:r>
            <a:r>
              <a:rPr lang="zh-CN" altLang="en-US" sz="1600" dirty="0"/>
              <a:t>，代表三个不同的城市</a:t>
            </a:r>
          </a:p>
          <a:p>
            <a:pPr>
              <a:spcBef>
                <a:spcPts val="672"/>
              </a:spcBef>
            </a:pPr>
            <a:r>
              <a:rPr lang="en-US" altLang="zh-CN" sz="1600" dirty="0"/>
              <a:t>'</a:t>
            </a:r>
            <a:r>
              <a:rPr lang="en-US" altLang="zh-CN" sz="1600" dirty="0" err="1"/>
              <a:t>Stay_In_Current_City_Years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字符串类型；顾客在所在城市居住时长；有</a:t>
            </a:r>
            <a:r>
              <a:rPr lang="en-US" altLang="zh-CN" sz="1600" dirty="0"/>
              <a:t>4</a:t>
            </a:r>
            <a:r>
              <a:rPr lang="zh-CN" altLang="en-US" sz="1600" dirty="0"/>
              <a:t>个值，分别为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4+ </a:t>
            </a:r>
            <a:r>
              <a:rPr lang="zh-CN" altLang="en-US" sz="1600" dirty="0"/>
              <a:t>单位年</a:t>
            </a:r>
            <a:r>
              <a:rPr lang="en-US" altLang="zh-CN" sz="1600" dirty="0"/>
              <a:t>'</a:t>
            </a:r>
            <a:r>
              <a:rPr lang="en-US" altLang="zh-CN" sz="1600" dirty="0" err="1"/>
              <a:t>Marital_Status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字符串类型；顾客婚姻状况；有</a:t>
            </a:r>
            <a:r>
              <a:rPr lang="en-US" altLang="zh-CN" sz="1600" dirty="0"/>
              <a:t>2</a:t>
            </a:r>
            <a:r>
              <a:rPr lang="zh-CN" altLang="en-US" sz="1600" dirty="0"/>
              <a:t>个值，分别为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1</a:t>
            </a:r>
            <a:r>
              <a:rPr lang="zh-CN" altLang="en-US" sz="1600" dirty="0"/>
              <a:t>；</a:t>
            </a:r>
            <a:r>
              <a:rPr lang="en-US" altLang="zh-CN" sz="1600" dirty="0"/>
              <a:t>0</a:t>
            </a:r>
            <a:r>
              <a:rPr lang="zh-CN" altLang="en-US" sz="1600" dirty="0"/>
              <a:t>：代表未婚，</a:t>
            </a:r>
            <a:r>
              <a:rPr lang="en-US" altLang="zh-CN" sz="1600" dirty="0"/>
              <a:t>1</a:t>
            </a:r>
            <a:r>
              <a:rPr lang="zh-CN" altLang="en-US" sz="1600" dirty="0"/>
              <a:t>：代表已婚</a:t>
            </a:r>
          </a:p>
          <a:p>
            <a:pPr>
              <a:spcBef>
                <a:spcPts val="672"/>
              </a:spcBef>
            </a:pPr>
            <a:r>
              <a:rPr lang="en-US" altLang="zh-CN" sz="1600" dirty="0"/>
              <a:t>'Product_Category_1': </a:t>
            </a:r>
            <a:r>
              <a:rPr lang="zh-CN" altLang="en-US" sz="1600" dirty="0"/>
              <a:t>字符串类型；产品类型；有</a:t>
            </a:r>
            <a:r>
              <a:rPr lang="en-US" altLang="zh-CN" sz="1600" dirty="0"/>
              <a:t>20</a:t>
            </a:r>
            <a:r>
              <a:rPr lang="zh-CN" altLang="en-US" sz="1600" dirty="0"/>
              <a:t>个值，为数字</a:t>
            </a:r>
            <a:r>
              <a:rPr lang="en-US" altLang="zh-CN" sz="1600" dirty="0"/>
              <a:t>1-20</a:t>
            </a:r>
            <a:r>
              <a:rPr lang="zh-CN" altLang="en-US" sz="1600" dirty="0"/>
              <a:t>，分别代表着</a:t>
            </a:r>
            <a:r>
              <a:rPr lang="en-US" altLang="zh-CN" sz="1600" dirty="0"/>
              <a:t>20</a:t>
            </a:r>
            <a:r>
              <a:rPr lang="zh-CN" altLang="en-US" sz="1600" dirty="0"/>
              <a:t>个不同的产品，如食品、图书等</a:t>
            </a:r>
          </a:p>
          <a:p>
            <a:pPr>
              <a:spcBef>
                <a:spcPts val="672"/>
              </a:spcBef>
            </a:pPr>
            <a:r>
              <a:rPr lang="en-US" altLang="zh-CN" sz="1600" dirty="0"/>
              <a:t>'Purchase': </a:t>
            </a:r>
            <a:r>
              <a:rPr lang="zh-CN" altLang="en-US" sz="1600" dirty="0"/>
              <a:t>数值类型；顾客购物所花金额</a:t>
            </a:r>
          </a:p>
        </p:txBody>
      </p:sp>
    </p:spTree>
    <p:extLst>
      <p:ext uri="{BB962C8B-B14F-4D97-AF65-F5344CB8AC3E}">
        <p14:creationId xmlns:p14="http://schemas.microsoft.com/office/powerpoint/2010/main" val="241698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案例：预处理黑色星期五购物数据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332" y="1061917"/>
            <a:ext cx="11520661" cy="4661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>
                <a:cs typeface="新宋体"/>
              </a:rPr>
              <a:t>案例步骤概述</a:t>
            </a:r>
            <a:endParaRPr lang="en-US" altLang="zh-CN" b="1" dirty="0">
              <a:cs typeface="新宋体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/>
              </a:rPr>
              <a:t>导入包和数据集；</a:t>
            </a:r>
            <a:endParaRPr lang="en-US" altLang="zh-CN" dirty="0">
              <a:cs typeface="新宋体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/>
              </a:rPr>
              <a:t>处理缺失数据；</a:t>
            </a:r>
            <a:endParaRPr lang="en-US" altLang="zh-CN" dirty="0">
              <a:cs typeface="新宋体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/>
              </a:rPr>
              <a:t>特征工程；</a:t>
            </a:r>
            <a:endParaRPr lang="en-US" altLang="zh-CN" dirty="0">
              <a:cs typeface="新宋体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/>
              </a:rPr>
              <a:t>处理类别型字段；</a:t>
            </a:r>
            <a:endParaRPr lang="en-US" altLang="zh-CN" dirty="0">
              <a:cs typeface="新宋体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/>
              </a:rPr>
              <a:t>得到自变量和因变量；</a:t>
            </a:r>
            <a:endParaRPr lang="en-US" altLang="zh-CN" dirty="0">
              <a:cs typeface="新宋体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/>
              </a:rPr>
              <a:t>拆分训练集和测试集；</a:t>
            </a:r>
            <a:endParaRPr lang="en-US" altLang="zh-CN" dirty="0">
              <a:cs typeface="新宋体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/>
              </a:rPr>
              <a:t>特征缩放。</a:t>
            </a:r>
            <a:endParaRPr lang="en-US" altLang="zh-CN" dirty="0">
              <a:cs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val="68072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12300</TotalTime>
  <Words>390</Words>
  <Application>Microsoft Office PowerPoint</Application>
  <PresentationFormat>自定义</PresentationFormat>
  <Paragraphs>32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  <vt:variant>
        <vt:lpstr>自定义放映</vt:lpstr>
      </vt:variant>
      <vt:variant>
        <vt:i4>8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17世纪之前</vt:lpstr>
      <vt:lpstr>17世纪</vt:lpstr>
      <vt:lpstr>18世纪</vt:lpstr>
      <vt:lpstr>19世纪</vt:lpstr>
      <vt:lpstr>20世纪上半叶</vt:lpstr>
      <vt:lpstr>1950-1974</vt:lpstr>
      <vt:lpstr>1975-1987</vt:lpstr>
      <vt:lpstr>1987-至今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BingのPC</cp:lastModifiedBy>
  <cp:revision>998</cp:revision>
  <dcterms:created xsi:type="dcterms:W3CDTF">2017-04-25T01:23:58Z</dcterms:created>
  <dcterms:modified xsi:type="dcterms:W3CDTF">2021-05-31T07:54:40Z</dcterms:modified>
</cp:coreProperties>
</file>