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89" r:id="rId5"/>
    <p:sldId id="290" r:id="rId6"/>
    <p:sldId id="29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E2CA11-4B42-42CD-913B-9A2CDC405C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9700" y="160200"/>
            <a:ext cx="11912600" cy="6537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小米兰亭" panose="02010600030101010101"/>
              <a:ea typeface="小米兰亭" panose="02010600030101010101"/>
              <a:cs typeface="+mn-cs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130904" y="430797"/>
            <a:ext cx="3279182" cy="580925"/>
            <a:chOff x="426045" y="440323"/>
            <a:chExt cx="3279182" cy="580925"/>
          </a:xfrm>
        </p:grpSpPr>
        <p:sp>
          <p:nvSpPr>
            <p:cNvPr id="7" name="矩形 6"/>
            <p:cNvSpPr/>
            <p:nvPr/>
          </p:nvSpPr>
          <p:spPr>
            <a:xfrm>
              <a:off x="426045" y="440323"/>
              <a:ext cx="32791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9ED6"/>
                  </a:solidFill>
                  <a:effectLst/>
                  <a:uLnTx/>
                  <a:uFillTx/>
                  <a:latin typeface="方正兰亭粗黑简体" panose="02010600030101010101"/>
                  <a:ea typeface="方正兰亭粗黑简体" panose="02010600030101010101"/>
                  <a:cs typeface="+mn-cs"/>
                </a:rPr>
                <a:t>正弦函数的图像与性质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ED6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6045" y="821193"/>
              <a:ext cx="316628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小米兰亭" panose="02010600030101010101"/>
                  <a:ea typeface="小米兰亭" panose="02010600030101010101"/>
                  <a:cs typeface="+mn-cs"/>
                </a:rPr>
                <a:t>THE IMAGE AND PROPERTIES OF SINUSOIDAL FUNCTION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小米兰亭" panose="02010600030101010101"/>
                <a:ea typeface="小米兰亭" panose="02010600030101010101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86368" y="416508"/>
            <a:ext cx="691329" cy="609693"/>
          </a:xfrm>
          <a:prstGeom prst="rect">
            <a:avLst/>
          </a:prstGeom>
        </p:spPr>
      </p:pic>
      <p:sp>
        <p:nvSpPr>
          <p:cNvPr id="10" name="PA-圆角矩形 6"/>
          <p:cNvSpPr/>
          <p:nvPr userDrawn="1">
            <p:custDataLst>
              <p:tags r:id="rId3"/>
            </p:custDataLst>
          </p:nvPr>
        </p:nvSpPr>
        <p:spPr>
          <a:xfrm>
            <a:off x="486368" y="1088840"/>
            <a:ext cx="11219264" cy="430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小米兰亭" panose="02010600030101010101"/>
              <a:ea typeface="小米兰亭" panose="02010600030101010101"/>
              <a:cs typeface="+mn-cs"/>
            </a:endParaRPr>
          </a:p>
        </p:txBody>
      </p:sp>
      <p:sp>
        <p:nvSpPr>
          <p:cNvPr id="11" name="PA-PA_椭圆 1"/>
          <p:cNvSpPr/>
          <p:nvPr userDrawn="1">
            <p:custDataLst>
              <p:tags r:id="rId4"/>
            </p:custDataLst>
          </p:nvPr>
        </p:nvSpPr>
        <p:spPr>
          <a:xfrm>
            <a:off x="5268686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rgbClr val="C0C9D6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PA-PA_椭圆 1"/>
          <p:cNvSpPr/>
          <p:nvPr userDrawn="1">
            <p:custDataLst>
              <p:tags r:id="rId5"/>
            </p:custDataLst>
          </p:nvPr>
        </p:nvSpPr>
        <p:spPr>
          <a:xfrm>
            <a:off x="6940509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rgbClr val="C0C9D6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PA-PA_椭圆 1"/>
          <p:cNvSpPr/>
          <p:nvPr userDrawn="1">
            <p:custDataLst>
              <p:tags r:id="rId6"/>
            </p:custDataLst>
          </p:nvPr>
        </p:nvSpPr>
        <p:spPr>
          <a:xfrm>
            <a:off x="8612332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PA-PA_椭圆 1"/>
          <p:cNvSpPr/>
          <p:nvPr userDrawn="1">
            <p:custDataLst>
              <p:tags r:id="rId7"/>
            </p:custDataLst>
          </p:nvPr>
        </p:nvSpPr>
        <p:spPr>
          <a:xfrm>
            <a:off x="10284155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rgbClr val="C0C9D6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PA-矩形 6"/>
          <p:cNvSpPr/>
          <p:nvPr userDrawn="1">
            <p:custDataLst>
              <p:tags r:id="rId8"/>
            </p:custDataLst>
          </p:nvPr>
        </p:nvSpPr>
        <p:spPr>
          <a:xfrm>
            <a:off x="10442675" y="5330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教学效果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PA-矩形 7"/>
          <p:cNvSpPr/>
          <p:nvPr userDrawn="1">
            <p:custDataLst>
              <p:tags r:id="rId9"/>
            </p:custDataLst>
          </p:nvPr>
        </p:nvSpPr>
        <p:spPr>
          <a:xfrm>
            <a:off x="8769073" y="5330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教学过程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PA-矩形 8"/>
          <p:cNvSpPr/>
          <p:nvPr userDrawn="1">
            <p:custDataLst>
              <p:tags r:id="rId10"/>
            </p:custDataLst>
          </p:nvPr>
        </p:nvSpPr>
        <p:spPr>
          <a:xfrm>
            <a:off x="7095471" y="5330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教学策略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PA-矩形 9"/>
          <p:cNvSpPr/>
          <p:nvPr userDrawn="1">
            <p:custDataLst>
              <p:tags r:id="rId11"/>
            </p:custDataLst>
          </p:nvPr>
        </p:nvSpPr>
        <p:spPr>
          <a:xfrm>
            <a:off x="5421869" y="533096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9700" y="160200"/>
            <a:ext cx="11912600" cy="6537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小米兰亭" panose="02010600030101010101"/>
              <a:ea typeface="小米兰亭" panose="02010600030101010101"/>
              <a:cs typeface="+mn-cs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130904" y="430797"/>
            <a:ext cx="3279182" cy="580925"/>
            <a:chOff x="426045" y="440323"/>
            <a:chExt cx="3279182" cy="580925"/>
          </a:xfrm>
        </p:grpSpPr>
        <p:sp>
          <p:nvSpPr>
            <p:cNvPr id="7" name="矩形 6"/>
            <p:cNvSpPr/>
            <p:nvPr/>
          </p:nvSpPr>
          <p:spPr>
            <a:xfrm>
              <a:off x="426045" y="440323"/>
              <a:ext cx="32791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9ED6"/>
                  </a:solidFill>
                  <a:effectLst/>
                  <a:uLnTx/>
                  <a:uFillTx/>
                  <a:latin typeface="方正兰亭粗黑简体" panose="02010600030101010101"/>
                  <a:ea typeface="方正兰亭粗黑简体" panose="02010600030101010101"/>
                  <a:cs typeface="+mn-cs"/>
                </a:rPr>
                <a:t>正弦函数的图像与性质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ED6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6045" y="821193"/>
              <a:ext cx="316628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小米兰亭" panose="02010600030101010101"/>
                  <a:ea typeface="小米兰亭" panose="02010600030101010101"/>
                  <a:cs typeface="+mn-cs"/>
                </a:rPr>
                <a:t>THE IMAGE AND PROPERTIES OF SINUSOIDAL FUNCTION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小米兰亭" panose="02010600030101010101"/>
                <a:ea typeface="小米兰亭" panose="02010600030101010101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86368" y="416508"/>
            <a:ext cx="691329" cy="609693"/>
          </a:xfrm>
          <a:prstGeom prst="rect">
            <a:avLst/>
          </a:prstGeom>
        </p:spPr>
      </p:pic>
      <p:sp>
        <p:nvSpPr>
          <p:cNvPr id="10" name="PA-圆角矩形 6"/>
          <p:cNvSpPr/>
          <p:nvPr userDrawn="1">
            <p:custDataLst>
              <p:tags r:id="rId3"/>
            </p:custDataLst>
          </p:nvPr>
        </p:nvSpPr>
        <p:spPr>
          <a:xfrm>
            <a:off x="486368" y="1088840"/>
            <a:ext cx="11219264" cy="430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小米兰亭" panose="02010600030101010101"/>
              <a:ea typeface="小米兰亭" panose="02010600030101010101"/>
              <a:cs typeface="+mn-cs"/>
            </a:endParaRPr>
          </a:p>
        </p:txBody>
      </p:sp>
      <p:sp>
        <p:nvSpPr>
          <p:cNvPr id="11" name="PA-PA_椭圆 1"/>
          <p:cNvSpPr/>
          <p:nvPr userDrawn="1">
            <p:custDataLst>
              <p:tags r:id="rId4"/>
            </p:custDataLst>
          </p:nvPr>
        </p:nvSpPr>
        <p:spPr>
          <a:xfrm>
            <a:off x="5268686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rgbClr val="C0C9D6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PA-PA_椭圆 1"/>
          <p:cNvSpPr/>
          <p:nvPr userDrawn="1">
            <p:custDataLst>
              <p:tags r:id="rId5"/>
            </p:custDataLst>
          </p:nvPr>
        </p:nvSpPr>
        <p:spPr>
          <a:xfrm>
            <a:off x="6940509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rgbClr val="C0C9D6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PA-PA_椭圆 1"/>
          <p:cNvSpPr/>
          <p:nvPr userDrawn="1">
            <p:custDataLst>
              <p:tags r:id="rId6"/>
            </p:custDataLst>
          </p:nvPr>
        </p:nvSpPr>
        <p:spPr>
          <a:xfrm>
            <a:off x="8612332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PA-PA_椭圆 1"/>
          <p:cNvSpPr/>
          <p:nvPr userDrawn="1">
            <p:custDataLst>
              <p:tags r:id="rId7"/>
            </p:custDataLst>
          </p:nvPr>
        </p:nvSpPr>
        <p:spPr>
          <a:xfrm>
            <a:off x="10284155" y="490753"/>
            <a:ext cx="1421477" cy="446739"/>
          </a:xfrm>
          <a:prstGeom prst="roundRect">
            <a:avLst>
              <a:gd name="adj" fmla="val 50000"/>
            </a:avLst>
          </a:prstGeom>
          <a:solidFill>
            <a:srgbClr val="C0C9D6"/>
          </a:solidFill>
          <a:ln w="317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651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PA-矩形 6"/>
          <p:cNvSpPr/>
          <p:nvPr userDrawn="1">
            <p:custDataLst>
              <p:tags r:id="rId8"/>
            </p:custDataLst>
          </p:nvPr>
        </p:nvSpPr>
        <p:spPr>
          <a:xfrm>
            <a:off x="10442675" y="5330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教学效果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PA-矩形 7"/>
          <p:cNvSpPr/>
          <p:nvPr userDrawn="1">
            <p:custDataLst>
              <p:tags r:id="rId9"/>
            </p:custDataLst>
          </p:nvPr>
        </p:nvSpPr>
        <p:spPr>
          <a:xfrm>
            <a:off x="8769073" y="5330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教学过程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PA-矩形 8"/>
          <p:cNvSpPr/>
          <p:nvPr userDrawn="1">
            <p:custDataLst>
              <p:tags r:id="rId10"/>
            </p:custDataLst>
          </p:nvPr>
        </p:nvSpPr>
        <p:spPr>
          <a:xfrm>
            <a:off x="7095471" y="5330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教学策略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PA-矩形 9"/>
          <p:cNvSpPr/>
          <p:nvPr userDrawn="1">
            <p:custDataLst>
              <p:tags r:id="rId11"/>
            </p:custDataLst>
          </p:nvPr>
        </p:nvSpPr>
        <p:spPr>
          <a:xfrm>
            <a:off x="5421869" y="533096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粗黑简体" panose="02010600030101010101"/>
                <a:ea typeface="方正兰亭粗黑简体" panose="02010600030101010101"/>
                <a:cs typeface="+mn-ea"/>
                <a:sym typeface="微软雅黑" panose="020B0503020204020204" pitchFamily="34" charset="-122"/>
              </a:rPr>
              <a:t>教学分析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粗黑简体" panose="02010600030101010101"/>
              <a:ea typeface="方正兰亭粗黑简体" panose="02010600030101010101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47624" y="2161827"/>
            <a:ext cx="1731479" cy="551245"/>
            <a:chOff x="47624" y="2161827"/>
            <a:chExt cx="1731479" cy="551245"/>
          </a:xfrm>
        </p:grpSpPr>
        <p:sp>
          <p:nvSpPr>
            <p:cNvPr id="20" name="直角三角形 19"/>
            <p:cNvSpPr/>
            <p:nvPr/>
          </p:nvSpPr>
          <p:spPr>
            <a:xfrm rot="16200000" flipH="1">
              <a:off x="41676" y="2615046"/>
              <a:ext cx="103976" cy="920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" panose="02010600030101010101"/>
                <a:ea typeface="小米兰亭" panose="02010600030101010101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7624" y="2161827"/>
              <a:ext cx="1731479" cy="447270"/>
              <a:chOff x="47624" y="2136427"/>
              <a:chExt cx="1731479" cy="447270"/>
            </a:xfrm>
          </p:grpSpPr>
          <p:sp>
            <p:nvSpPr>
              <p:cNvPr id="23" name="五边形 61"/>
              <p:cNvSpPr/>
              <p:nvPr/>
            </p:nvSpPr>
            <p:spPr>
              <a:xfrm>
                <a:off x="47624" y="2136427"/>
                <a:ext cx="1731479" cy="447270"/>
              </a:xfrm>
              <a:prstGeom prst="homePlate">
                <a:avLst/>
              </a:prstGeom>
              <a:solidFill>
                <a:srgbClr val="E3E7EC"/>
              </a:solidFill>
              <a:ln>
                <a:noFill/>
              </a:ln>
              <a:effectLst>
                <a:outerShdw blurRad="635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小米兰亭" panose="02010600030101010101"/>
                  <a:ea typeface="小米兰亭" panose="02010600030101010101"/>
                  <a:cs typeface="+mn-cs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7007" y="2178679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zh-CN" altLang="en-US" dirty="0">
                    <a:solidFill>
                      <a:schemeClr val="accent5"/>
                    </a:solidFill>
                    <a:latin typeface="+mn-ea"/>
                  </a:rPr>
                  <a:t>课前导学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22" name="任意多边形: 形状 21"/>
            <p:cNvSpPr/>
            <p:nvPr/>
          </p:nvSpPr>
          <p:spPr bwMode="auto">
            <a:xfrm>
              <a:off x="258214" y="2238678"/>
              <a:ext cx="293895" cy="293568"/>
            </a:xfrm>
            <a:custGeom>
              <a:avLst/>
              <a:gdLst>
                <a:gd name="connsiteX0" fmla="*/ 41356 w 293895"/>
                <a:gd name="connsiteY0" fmla="*/ 79826 h 293568"/>
                <a:gd name="connsiteX1" fmla="*/ 45328 w 293895"/>
                <a:gd name="connsiteY1" fmla="*/ 81993 h 293568"/>
                <a:gd name="connsiteX2" fmla="*/ 58330 w 293895"/>
                <a:gd name="connsiteY2" fmla="*/ 101489 h 293568"/>
                <a:gd name="connsiteX3" fmla="*/ 71332 w 293895"/>
                <a:gd name="connsiteY3" fmla="*/ 81993 h 293568"/>
                <a:gd name="connsiteX4" fmla="*/ 75665 w 293895"/>
                <a:gd name="connsiteY4" fmla="*/ 79826 h 293568"/>
                <a:gd name="connsiteX5" fmla="*/ 90473 w 293895"/>
                <a:gd name="connsiteY5" fmla="*/ 81632 h 293568"/>
                <a:gd name="connsiteX6" fmla="*/ 103474 w 293895"/>
                <a:gd name="connsiteY6" fmla="*/ 87769 h 293568"/>
                <a:gd name="connsiteX7" fmla="*/ 117198 w 293895"/>
                <a:gd name="connsiteY7" fmla="*/ 104378 h 293568"/>
                <a:gd name="connsiteX8" fmla="*/ 120088 w 293895"/>
                <a:gd name="connsiteY8" fmla="*/ 107266 h 293568"/>
                <a:gd name="connsiteX9" fmla="*/ 125866 w 293895"/>
                <a:gd name="connsiteY9" fmla="*/ 107988 h 293568"/>
                <a:gd name="connsiteX10" fmla="*/ 128394 w 293895"/>
                <a:gd name="connsiteY10" fmla="*/ 106183 h 293568"/>
                <a:gd name="connsiteX11" fmla="*/ 144285 w 293895"/>
                <a:gd name="connsiteY11" fmla="*/ 94268 h 293568"/>
                <a:gd name="connsiteX12" fmla="*/ 160898 w 293895"/>
                <a:gd name="connsiteY12" fmla="*/ 116292 h 293568"/>
                <a:gd name="connsiteX13" fmla="*/ 143924 w 293895"/>
                <a:gd name="connsiteY13" fmla="*/ 128568 h 293568"/>
                <a:gd name="connsiteX14" fmla="*/ 126588 w 293895"/>
                <a:gd name="connsiteY14" fmla="*/ 138678 h 293568"/>
                <a:gd name="connsiteX15" fmla="*/ 113587 w 293895"/>
                <a:gd name="connsiteY15" fmla="*/ 137594 h 293568"/>
                <a:gd name="connsiteX16" fmla="*/ 96974 w 293895"/>
                <a:gd name="connsiteY16" fmla="*/ 122791 h 293568"/>
                <a:gd name="connsiteX17" fmla="*/ 93362 w 293895"/>
                <a:gd name="connsiteY17" fmla="*/ 118820 h 293568"/>
                <a:gd name="connsiteX18" fmla="*/ 89028 w 293895"/>
                <a:gd name="connsiteY18" fmla="*/ 279848 h 293568"/>
                <a:gd name="connsiteX19" fmla="*/ 73860 w 293895"/>
                <a:gd name="connsiteY19" fmla="*/ 293568 h 293568"/>
                <a:gd name="connsiteX20" fmla="*/ 60858 w 293895"/>
                <a:gd name="connsiteY20" fmla="*/ 288874 h 293568"/>
                <a:gd name="connsiteX21" fmla="*/ 55802 w 293895"/>
                <a:gd name="connsiteY21" fmla="*/ 288874 h 293568"/>
                <a:gd name="connsiteX22" fmla="*/ 42800 w 293895"/>
                <a:gd name="connsiteY22" fmla="*/ 293568 h 293568"/>
                <a:gd name="connsiteX23" fmla="*/ 27993 w 293895"/>
                <a:gd name="connsiteY23" fmla="*/ 279848 h 293568"/>
                <a:gd name="connsiteX24" fmla="*/ 25104 w 293895"/>
                <a:gd name="connsiteY24" fmla="*/ 185253 h 293568"/>
                <a:gd name="connsiteX25" fmla="*/ 21131 w 293895"/>
                <a:gd name="connsiteY25" fmla="*/ 184892 h 293568"/>
                <a:gd name="connsiteX26" fmla="*/ 5240 w 293895"/>
                <a:gd name="connsiteY26" fmla="*/ 172977 h 293568"/>
                <a:gd name="connsiteX27" fmla="*/ 4518 w 293895"/>
                <a:gd name="connsiteY27" fmla="*/ 92102 h 293568"/>
                <a:gd name="connsiteX28" fmla="*/ 14991 w 293895"/>
                <a:gd name="connsiteY28" fmla="*/ 83076 h 293568"/>
                <a:gd name="connsiteX29" fmla="*/ 41356 w 293895"/>
                <a:gd name="connsiteY29" fmla="*/ 79826 h 293568"/>
                <a:gd name="connsiteX30" fmla="*/ 59052 w 293895"/>
                <a:gd name="connsiteY30" fmla="*/ 14115 h 293568"/>
                <a:gd name="connsiteX31" fmla="*/ 82889 w 293895"/>
                <a:gd name="connsiteY31" fmla="*/ 40472 h 293568"/>
                <a:gd name="connsiteX32" fmla="*/ 57969 w 293895"/>
                <a:gd name="connsiteY32" fmla="*/ 71161 h 293568"/>
                <a:gd name="connsiteX33" fmla="*/ 33771 w 293895"/>
                <a:gd name="connsiteY33" fmla="*/ 39389 h 293568"/>
                <a:gd name="connsiteX34" fmla="*/ 59052 w 293895"/>
                <a:gd name="connsiteY34" fmla="*/ 14115 h 293568"/>
                <a:gd name="connsiteX35" fmla="*/ 292940 w 293895"/>
                <a:gd name="connsiteY35" fmla="*/ 8550 h 293568"/>
                <a:gd name="connsiteX36" fmla="*/ 292442 w 293895"/>
                <a:gd name="connsiteY36" fmla="*/ 13335 h 293568"/>
                <a:gd name="connsiteX37" fmla="*/ 221932 w 293895"/>
                <a:gd name="connsiteY37" fmla="*/ 76523 h 293568"/>
                <a:gd name="connsiteX38" fmla="*/ 208553 w 293895"/>
                <a:gd name="connsiteY38" fmla="*/ 67858 h 293568"/>
                <a:gd name="connsiteX39" fmla="*/ 204575 w 293895"/>
                <a:gd name="connsiteY39" fmla="*/ 29944 h 293568"/>
                <a:gd name="connsiteX40" fmla="*/ 217231 w 293895"/>
                <a:gd name="connsiteY40" fmla="*/ 28500 h 293568"/>
                <a:gd name="connsiteX41" fmla="*/ 223740 w 293895"/>
                <a:gd name="connsiteY41" fmla="*/ 47998 h 293568"/>
                <a:gd name="connsiteX42" fmla="*/ 287742 w 293895"/>
                <a:gd name="connsiteY42" fmla="*/ 8641 h 293568"/>
                <a:gd name="connsiteX43" fmla="*/ 292940 w 293895"/>
                <a:gd name="connsiteY43" fmla="*/ 8550 h 293568"/>
                <a:gd name="connsiteX44" fmla="*/ 184695 w 293895"/>
                <a:gd name="connsiteY44" fmla="*/ 0 h 293568"/>
                <a:gd name="connsiteX45" fmla="*/ 273204 w 293895"/>
                <a:gd name="connsiteY45" fmla="*/ 0 h 293568"/>
                <a:gd name="connsiteX46" fmla="*/ 277539 w 293895"/>
                <a:gd name="connsiteY46" fmla="*/ 1445 h 293568"/>
                <a:gd name="connsiteX47" fmla="*/ 258754 w 293895"/>
                <a:gd name="connsiteY47" fmla="*/ 13728 h 293568"/>
                <a:gd name="connsiteX48" fmla="*/ 212873 w 293895"/>
                <a:gd name="connsiteY48" fmla="*/ 13728 h 293568"/>
                <a:gd name="connsiteX49" fmla="*/ 210345 w 293895"/>
                <a:gd name="connsiteY49" fmla="*/ 13728 h 293568"/>
                <a:gd name="connsiteX50" fmla="*/ 191559 w 293895"/>
                <a:gd name="connsiteY50" fmla="*/ 13728 h 293568"/>
                <a:gd name="connsiteX51" fmla="*/ 191559 w 293895"/>
                <a:gd name="connsiteY51" fmla="*/ 88509 h 293568"/>
                <a:gd name="connsiteX52" fmla="*/ 215041 w 293895"/>
                <a:gd name="connsiteY52" fmla="*/ 88509 h 293568"/>
                <a:gd name="connsiteX53" fmla="*/ 223711 w 293895"/>
                <a:gd name="connsiteY53" fmla="*/ 88509 h 293568"/>
                <a:gd name="connsiteX54" fmla="*/ 266340 w 293895"/>
                <a:gd name="connsiteY54" fmla="*/ 88509 h 293568"/>
                <a:gd name="connsiteX55" fmla="*/ 266340 w 293895"/>
                <a:gd name="connsiteY55" fmla="*/ 54912 h 293568"/>
                <a:gd name="connsiteX56" fmla="*/ 280068 w 293895"/>
                <a:gd name="connsiteY56" fmla="*/ 41545 h 293568"/>
                <a:gd name="connsiteX57" fmla="*/ 280068 w 293895"/>
                <a:gd name="connsiteY57" fmla="*/ 95373 h 293568"/>
                <a:gd name="connsiteX58" fmla="*/ 273204 w 293895"/>
                <a:gd name="connsiteY58" fmla="*/ 102237 h 293568"/>
                <a:gd name="connsiteX59" fmla="*/ 184695 w 293895"/>
                <a:gd name="connsiteY59" fmla="*/ 102237 h 293568"/>
                <a:gd name="connsiteX60" fmla="*/ 177831 w 293895"/>
                <a:gd name="connsiteY60" fmla="*/ 95373 h 293568"/>
                <a:gd name="connsiteX61" fmla="*/ 177831 w 293895"/>
                <a:gd name="connsiteY61" fmla="*/ 6864 h 293568"/>
                <a:gd name="connsiteX62" fmla="*/ 184695 w 293895"/>
                <a:gd name="connsiteY62" fmla="*/ 0 h 2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93895" h="293568">
                  <a:moveTo>
                    <a:pt x="41356" y="79826"/>
                  </a:moveTo>
                  <a:cubicBezTo>
                    <a:pt x="42800" y="79826"/>
                    <a:pt x="44606" y="80548"/>
                    <a:pt x="45328" y="81993"/>
                  </a:cubicBezTo>
                  <a:cubicBezTo>
                    <a:pt x="58330" y="101489"/>
                    <a:pt x="58330" y="101489"/>
                    <a:pt x="58330" y="101489"/>
                  </a:cubicBezTo>
                  <a:cubicBezTo>
                    <a:pt x="71332" y="81993"/>
                    <a:pt x="71332" y="81993"/>
                    <a:pt x="71332" y="81993"/>
                  </a:cubicBezTo>
                  <a:cubicBezTo>
                    <a:pt x="72415" y="80548"/>
                    <a:pt x="73860" y="79826"/>
                    <a:pt x="75665" y="79826"/>
                  </a:cubicBezTo>
                  <a:cubicBezTo>
                    <a:pt x="90473" y="81632"/>
                    <a:pt x="90473" y="81632"/>
                    <a:pt x="90473" y="81632"/>
                  </a:cubicBezTo>
                  <a:cubicBezTo>
                    <a:pt x="98057" y="82715"/>
                    <a:pt x="100585" y="84520"/>
                    <a:pt x="103474" y="87769"/>
                  </a:cubicBezTo>
                  <a:cubicBezTo>
                    <a:pt x="108531" y="94268"/>
                    <a:pt x="113226" y="100045"/>
                    <a:pt x="117198" y="104378"/>
                  </a:cubicBezTo>
                  <a:cubicBezTo>
                    <a:pt x="118282" y="105461"/>
                    <a:pt x="119004" y="106544"/>
                    <a:pt x="120088" y="107266"/>
                  </a:cubicBezTo>
                  <a:cubicBezTo>
                    <a:pt x="121532" y="109071"/>
                    <a:pt x="124060" y="109071"/>
                    <a:pt x="125866" y="107988"/>
                  </a:cubicBezTo>
                  <a:cubicBezTo>
                    <a:pt x="126588" y="107266"/>
                    <a:pt x="127672" y="106905"/>
                    <a:pt x="128394" y="106183"/>
                  </a:cubicBezTo>
                  <a:cubicBezTo>
                    <a:pt x="132367" y="103295"/>
                    <a:pt x="139590" y="97879"/>
                    <a:pt x="144285" y="94268"/>
                  </a:cubicBezTo>
                  <a:cubicBezTo>
                    <a:pt x="157287" y="84159"/>
                    <a:pt x="174622" y="105822"/>
                    <a:pt x="160898" y="116292"/>
                  </a:cubicBezTo>
                  <a:cubicBezTo>
                    <a:pt x="155842" y="119903"/>
                    <a:pt x="148619" y="125680"/>
                    <a:pt x="143924" y="128568"/>
                  </a:cubicBezTo>
                  <a:cubicBezTo>
                    <a:pt x="137062" y="133623"/>
                    <a:pt x="130922" y="137233"/>
                    <a:pt x="126588" y="138678"/>
                  </a:cubicBezTo>
                  <a:cubicBezTo>
                    <a:pt x="122616" y="140483"/>
                    <a:pt x="117559" y="140483"/>
                    <a:pt x="113587" y="137594"/>
                  </a:cubicBezTo>
                  <a:cubicBezTo>
                    <a:pt x="107808" y="133984"/>
                    <a:pt x="102752" y="129290"/>
                    <a:pt x="96974" y="122791"/>
                  </a:cubicBezTo>
                  <a:cubicBezTo>
                    <a:pt x="95890" y="121708"/>
                    <a:pt x="94807" y="120264"/>
                    <a:pt x="93362" y="118820"/>
                  </a:cubicBezTo>
                  <a:cubicBezTo>
                    <a:pt x="89028" y="279848"/>
                    <a:pt x="89028" y="279848"/>
                    <a:pt x="89028" y="279848"/>
                  </a:cubicBezTo>
                  <a:cubicBezTo>
                    <a:pt x="88667" y="287430"/>
                    <a:pt x="80722" y="293568"/>
                    <a:pt x="73860" y="293568"/>
                  </a:cubicBezTo>
                  <a:cubicBezTo>
                    <a:pt x="69165" y="293568"/>
                    <a:pt x="63386" y="291763"/>
                    <a:pt x="60858" y="288874"/>
                  </a:cubicBezTo>
                  <a:cubicBezTo>
                    <a:pt x="59775" y="287069"/>
                    <a:pt x="57247" y="287069"/>
                    <a:pt x="55802" y="288874"/>
                  </a:cubicBezTo>
                  <a:cubicBezTo>
                    <a:pt x="53635" y="291763"/>
                    <a:pt x="47495" y="293568"/>
                    <a:pt x="42800" y="293568"/>
                  </a:cubicBezTo>
                  <a:cubicBezTo>
                    <a:pt x="35938" y="293568"/>
                    <a:pt x="28354" y="287430"/>
                    <a:pt x="27993" y="279848"/>
                  </a:cubicBezTo>
                  <a:cubicBezTo>
                    <a:pt x="25104" y="185253"/>
                    <a:pt x="25104" y="185253"/>
                    <a:pt x="25104" y="185253"/>
                  </a:cubicBezTo>
                  <a:cubicBezTo>
                    <a:pt x="21131" y="184892"/>
                    <a:pt x="21131" y="184892"/>
                    <a:pt x="21131" y="184892"/>
                  </a:cubicBezTo>
                  <a:cubicBezTo>
                    <a:pt x="14630" y="184170"/>
                    <a:pt x="6324" y="179476"/>
                    <a:pt x="5240" y="172977"/>
                  </a:cubicBezTo>
                  <a:cubicBezTo>
                    <a:pt x="-2344" y="133262"/>
                    <a:pt x="-899" y="133623"/>
                    <a:pt x="4518" y="92102"/>
                  </a:cubicBezTo>
                  <a:cubicBezTo>
                    <a:pt x="5240" y="89214"/>
                    <a:pt x="8852" y="83798"/>
                    <a:pt x="14991" y="83076"/>
                  </a:cubicBezTo>
                  <a:cubicBezTo>
                    <a:pt x="41356" y="79826"/>
                    <a:pt x="41356" y="79826"/>
                    <a:pt x="41356" y="79826"/>
                  </a:cubicBezTo>
                  <a:close/>
                  <a:moveTo>
                    <a:pt x="59052" y="14115"/>
                  </a:moveTo>
                  <a:cubicBezTo>
                    <a:pt x="72415" y="14476"/>
                    <a:pt x="83250" y="26030"/>
                    <a:pt x="82889" y="40472"/>
                  </a:cubicBezTo>
                  <a:cubicBezTo>
                    <a:pt x="82527" y="54553"/>
                    <a:pt x="71332" y="71522"/>
                    <a:pt x="57969" y="71161"/>
                  </a:cubicBezTo>
                  <a:cubicBezTo>
                    <a:pt x="44245" y="71161"/>
                    <a:pt x="33771" y="53470"/>
                    <a:pt x="33771" y="39389"/>
                  </a:cubicBezTo>
                  <a:cubicBezTo>
                    <a:pt x="34133" y="25308"/>
                    <a:pt x="45328" y="13754"/>
                    <a:pt x="59052" y="14115"/>
                  </a:cubicBezTo>
                  <a:close/>
                  <a:moveTo>
                    <a:pt x="292940" y="8550"/>
                  </a:moveTo>
                  <a:cubicBezTo>
                    <a:pt x="294160" y="9543"/>
                    <a:pt x="294431" y="11349"/>
                    <a:pt x="292442" y="13335"/>
                  </a:cubicBezTo>
                  <a:cubicBezTo>
                    <a:pt x="265684" y="39332"/>
                    <a:pt x="252667" y="54859"/>
                    <a:pt x="221932" y="76523"/>
                  </a:cubicBezTo>
                  <a:cubicBezTo>
                    <a:pt x="217592" y="79773"/>
                    <a:pt x="209637" y="73274"/>
                    <a:pt x="208553" y="67858"/>
                  </a:cubicBezTo>
                  <a:cubicBezTo>
                    <a:pt x="206021" y="53053"/>
                    <a:pt x="204575" y="46915"/>
                    <a:pt x="204575" y="29944"/>
                  </a:cubicBezTo>
                  <a:cubicBezTo>
                    <a:pt x="204575" y="24528"/>
                    <a:pt x="215784" y="23445"/>
                    <a:pt x="217231" y="28500"/>
                  </a:cubicBezTo>
                  <a:cubicBezTo>
                    <a:pt x="219039" y="34999"/>
                    <a:pt x="219762" y="40416"/>
                    <a:pt x="223740" y="47998"/>
                  </a:cubicBezTo>
                  <a:cubicBezTo>
                    <a:pt x="249051" y="32472"/>
                    <a:pt x="261707" y="26334"/>
                    <a:pt x="287742" y="8641"/>
                  </a:cubicBezTo>
                  <a:cubicBezTo>
                    <a:pt x="289550" y="7377"/>
                    <a:pt x="291719" y="7557"/>
                    <a:pt x="292940" y="8550"/>
                  </a:cubicBezTo>
                  <a:close/>
                  <a:moveTo>
                    <a:pt x="184695" y="0"/>
                  </a:moveTo>
                  <a:cubicBezTo>
                    <a:pt x="273204" y="0"/>
                    <a:pt x="273204" y="0"/>
                    <a:pt x="273204" y="0"/>
                  </a:cubicBezTo>
                  <a:cubicBezTo>
                    <a:pt x="275010" y="0"/>
                    <a:pt x="276455" y="722"/>
                    <a:pt x="277539" y="1445"/>
                  </a:cubicBezTo>
                  <a:cubicBezTo>
                    <a:pt x="271398" y="5780"/>
                    <a:pt x="265256" y="9754"/>
                    <a:pt x="258754" y="13728"/>
                  </a:cubicBezTo>
                  <a:cubicBezTo>
                    <a:pt x="212873" y="13728"/>
                    <a:pt x="212873" y="13728"/>
                    <a:pt x="212873" y="13728"/>
                  </a:cubicBezTo>
                  <a:cubicBezTo>
                    <a:pt x="212151" y="13728"/>
                    <a:pt x="211067" y="13728"/>
                    <a:pt x="210345" y="13728"/>
                  </a:cubicBezTo>
                  <a:cubicBezTo>
                    <a:pt x="191559" y="13728"/>
                    <a:pt x="191559" y="13728"/>
                    <a:pt x="191559" y="13728"/>
                  </a:cubicBezTo>
                  <a:cubicBezTo>
                    <a:pt x="191559" y="88509"/>
                    <a:pt x="191559" y="88509"/>
                    <a:pt x="191559" y="88509"/>
                  </a:cubicBezTo>
                  <a:cubicBezTo>
                    <a:pt x="215041" y="88509"/>
                    <a:pt x="215041" y="88509"/>
                    <a:pt x="215041" y="88509"/>
                  </a:cubicBezTo>
                  <a:cubicBezTo>
                    <a:pt x="217931" y="89232"/>
                    <a:pt x="220821" y="89232"/>
                    <a:pt x="223711" y="88509"/>
                  </a:cubicBezTo>
                  <a:cubicBezTo>
                    <a:pt x="266340" y="88509"/>
                    <a:pt x="266340" y="88509"/>
                    <a:pt x="266340" y="88509"/>
                  </a:cubicBezTo>
                  <a:cubicBezTo>
                    <a:pt x="266340" y="54912"/>
                    <a:pt x="266340" y="54912"/>
                    <a:pt x="266340" y="54912"/>
                  </a:cubicBezTo>
                  <a:cubicBezTo>
                    <a:pt x="271036" y="50577"/>
                    <a:pt x="275372" y="46242"/>
                    <a:pt x="280068" y="41545"/>
                  </a:cubicBezTo>
                  <a:cubicBezTo>
                    <a:pt x="280068" y="95373"/>
                    <a:pt x="280068" y="95373"/>
                    <a:pt x="280068" y="95373"/>
                  </a:cubicBezTo>
                  <a:cubicBezTo>
                    <a:pt x="280068" y="98986"/>
                    <a:pt x="277178" y="102237"/>
                    <a:pt x="273204" y="102237"/>
                  </a:cubicBezTo>
                  <a:cubicBezTo>
                    <a:pt x="184695" y="102237"/>
                    <a:pt x="184695" y="102237"/>
                    <a:pt x="184695" y="102237"/>
                  </a:cubicBezTo>
                  <a:cubicBezTo>
                    <a:pt x="181082" y="102237"/>
                    <a:pt x="177831" y="98986"/>
                    <a:pt x="177831" y="95373"/>
                  </a:cubicBezTo>
                  <a:cubicBezTo>
                    <a:pt x="177831" y="6864"/>
                    <a:pt x="177831" y="6864"/>
                    <a:pt x="177831" y="6864"/>
                  </a:cubicBezTo>
                  <a:cubicBezTo>
                    <a:pt x="177831" y="3251"/>
                    <a:pt x="181082" y="0"/>
                    <a:pt x="184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直角三角形 24"/>
          <p:cNvSpPr/>
          <p:nvPr userDrawn="1"/>
        </p:nvSpPr>
        <p:spPr>
          <a:xfrm rot="16200000" flipH="1">
            <a:off x="41676" y="3449262"/>
            <a:ext cx="103976" cy="920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小米兰亭" panose="02010600030101010101"/>
              <a:ea typeface="小米兰亭" panose="02010600030101010101"/>
              <a:cs typeface="+mn-cs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47624" y="2996043"/>
            <a:ext cx="1731479" cy="447270"/>
            <a:chOff x="47624" y="2775910"/>
            <a:chExt cx="1731479" cy="447270"/>
          </a:xfrm>
        </p:grpSpPr>
        <p:sp>
          <p:nvSpPr>
            <p:cNvPr id="27" name="五边形 62"/>
            <p:cNvSpPr/>
            <p:nvPr/>
          </p:nvSpPr>
          <p:spPr>
            <a:xfrm>
              <a:off x="47624" y="2775910"/>
              <a:ext cx="1731479" cy="44727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" panose="02010600030101010101"/>
                <a:ea typeface="小米兰亭" panose="02010600030101010101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7007" y="282074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新课探究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208888" y="3108166"/>
            <a:ext cx="343221" cy="223024"/>
            <a:chOff x="7058307" y="1859447"/>
            <a:chExt cx="535637" cy="348055"/>
          </a:xfrm>
          <a:solidFill>
            <a:schemeClr val="bg1"/>
          </a:solidFill>
        </p:grpSpPr>
        <p:sp>
          <p:nvSpPr>
            <p:cNvPr id="30" name="Rectangle 240"/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241"/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242"/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243"/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44"/>
            <p:cNvSpPr/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45"/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46"/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47624" y="3830259"/>
            <a:ext cx="1731479" cy="551244"/>
            <a:chOff x="47624" y="3830259"/>
            <a:chExt cx="1731479" cy="551244"/>
          </a:xfrm>
        </p:grpSpPr>
        <p:sp>
          <p:nvSpPr>
            <p:cNvPr id="38" name="直角三角形 37"/>
            <p:cNvSpPr/>
            <p:nvPr/>
          </p:nvSpPr>
          <p:spPr>
            <a:xfrm rot="16200000" flipH="1">
              <a:off x="41676" y="4283478"/>
              <a:ext cx="103975" cy="920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" panose="02010600030101010101"/>
                <a:ea typeface="小米兰亭" panose="02010600030101010101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7624" y="3830259"/>
              <a:ext cx="1731479" cy="447270"/>
              <a:chOff x="47624" y="3415393"/>
              <a:chExt cx="1731479" cy="447270"/>
            </a:xfrm>
          </p:grpSpPr>
          <p:sp>
            <p:nvSpPr>
              <p:cNvPr id="58" name="五边形 63"/>
              <p:cNvSpPr/>
              <p:nvPr/>
            </p:nvSpPr>
            <p:spPr>
              <a:xfrm>
                <a:off x="47624" y="3415393"/>
                <a:ext cx="1731479" cy="447270"/>
              </a:xfrm>
              <a:prstGeom prst="homePlate">
                <a:avLst/>
              </a:prstGeom>
              <a:solidFill>
                <a:srgbClr val="E3E7EC"/>
              </a:solidFill>
              <a:ln>
                <a:noFill/>
              </a:ln>
              <a:effectLst>
                <a:outerShdw blurRad="63500" dist="381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小米兰亭" panose="02010600030101010101"/>
                  <a:ea typeface="小米兰亭" panose="02010600030101010101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7007" y="3462807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zh-CN" altLang="en-US" dirty="0">
                    <a:solidFill>
                      <a:srgbClr val="44546A"/>
                    </a:solidFill>
                  </a:rPr>
                  <a:t>课后拓展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小米兰亭" panose="02010600030101010101"/>
                  <a:ea typeface="小米兰亭" panose="02010600030101010101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30536" y="3914717"/>
              <a:ext cx="257258" cy="295243"/>
              <a:chOff x="2733098" y="4187405"/>
              <a:chExt cx="484675" cy="556238"/>
            </a:xfrm>
            <a:solidFill>
              <a:schemeClr val="accent5"/>
            </a:solidFill>
          </p:grpSpPr>
          <p:sp>
            <p:nvSpPr>
              <p:cNvPr id="41" name="Oval 302"/>
              <p:cNvSpPr>
                <a:spLocks noChangeArrowheads="1"/>
              </p:cNvSpPr>
              <p:nvPr/>
            </p:nvSpPr>
            <p:spPr bwMode="auto">
              <a:xfrm>
                <a:off x="2849117" y="4187405"/>
                <a:ext cx="84574" cy="1073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303"/>
              <p:cNvSpPr>
                <a:spLocks noEditPoints="1"/>
              </p:cNvSpPr>
              <p:nvPr/>
            </p:nvSpPr>
            <p:spPr bwMode="auto">
              <a:xfrm>
                <a:off x="2733098" y="4304508"/>
                <a:ext cx="310105" cy="439135"/>
              </a:xfrm>
              <a:custGeom>
                <a:avLst/>
                <a:gdLst>
                  <a:gd name="T0" fmla="*/ 121 w 121"/>
                  <a:gd name="T1" fmla="*/ 26 h 171"/>
                  <a:gd name="T2" fmla="*/ 120 w 121"/>
                  <a:gd name="T3" fmla="*/ 26 h 171"/>
                  <a:gd name="T4" fmla="*/ 114 w 121"/>
                  <a:gd name="T5" fmla="*/ 21 h 171"/>
                  <a:gd name="T6" fmla="*/ 90 w 121"/>
                  <a:gd name="T7" fmla="*/ 3 h 171"/>
                  <a:gd name="T8" fmla="*/ 84 w 121"/>
                  <a:gd name="T9" fmla="*/ 1 h 171"/>
                  <a:gd name="T10" fmla="*/ 76 w 121"/>
                  <a:gd name="T11" fmla="*/ 1 h 171"/>
                  <a:gd name="T12" fmla="*/ 74 w 121"/>
                  <a:gd name="T13" fmla="*/ 11 h 171"/>
                  <a:gd name="T14" fmla="*/ 67 w 121"/>
                  <a:gd name="T15" fmla="*/ 42 h 171"/>
                  <a:gd name="T16" fmla="*/ 67 w 121"/>
                  <a:gd name="T17" fmla="*/ 7 h 171"/>
                  <a:gd name="T18" fmla="*/ 58 w 121"/>
                  <a:gd name="T19" fmla="*/ 0 h 171"/>
                  <a:gd name="T20" fmla="*/ 58 w 121"/>
                  <a:gd name="T21" fmla="*/ 9 h 171"/>
                  <a:gd name="T22" fmla="*/ 45 w 121"/>
                  <a:gd name="T23" fmla="*/ 18 h 171"/>
                  <a:gd name="T24" fmla="*/ 40 w 121"/>
                  <a:gd name="T25" fmla="*/ 7 h 171"/>
                  <a:gd name="T26" fmla="*/ 47 w 121"/>
                  <a:gd name="T27" fmla="*/ 0 h 171"/>
                  <a:gd name="T28" fmla="*/ 38 w 121"/>
                  <a:gd name="T29" fmla="*/ 1 h 171"/>
                  <a:gd name="T30" fmla="*/ 3 w 121"/>
                  <a:gd name="T31" fmla="*/ 35 h 171"/>
                  <a:gd name="T32" fmla="*/ 3 w 121"/>
                  <a:gd name="T33" fmla="*/ 36 h 171"/>
                  <a:gd name="T34" fmla="*/ 1 w 121"/>
                  <a:gd name="T35" fmla="*/ 48 h 171"/>
                  <a:gd name="T36" fmla="*/ 2 w 121"/>
                  <a:gd name="T37" fmla="*/ 48 h 171"/>
                  <a:gd name="T38" fmla="*/ 2 w 121"/>
                  <a:gd name="T39" fmla="*/ 50 h 171"/>
                  <a:gd name="T40" fmla="*/ 6 w 121"/>
                  <a:gd name="T41" fmla="*/ 57 h 171"/>
                  <a:gd name="T42" fmla="*/ 20 w 121"/>
                  <a:gd name="T43" fmla="*/ 85 h 171"/>
                  <a:gd name="T44" fmla="*/ 33 w 121"/>
                  <a:gd name="T45" fmla="*/ 90 h 171"/>
                  <a:gd name="T46" fmla="*/ 35 w 121"/>
                  <a:gd name="T47" fmla="*/ 90 h 171"/>
                  <a:gd name="T48" fmla="*/ 60 w 121"/>
                  <a:gd name="T49" fmla="*/ 171 h 171"/>
                  <a:gd name="T50" fmla="*/ 56 w 121"/>
                  <a:gd name="T51" fmla="*/ 110 h 171"/>
                  <a:gd name="T52" fmla="*/ 89 w 121"/>
                  <a:gd name="T53" fmla="*/ 33 h 171"/>
                  <a:gd name="T54" fmla="*/ 93 w 121"/>
                  <a:gd name="T55" fmla="*/ 31 h 171"/>
                  <a:gd name="T56" fmla="*/ 75 w 121"/>
                  <a:gd name="T57" fmla="*/ 45 h 171"/>
                  <a:gd name="T58" fmla="*/ 89 w 121"/>
                  <a:gd name="T59" fmla="*/ 33 h 171"/>
                  <a:gd name="T60" fmla="*/ 30 w 121"/>
                  <a:gd name="T61" fmla="*/ 55 h 171"/>
                  <a:gd name="T62" fmla="*/ 24 w 121"/>
                  <a:gd name="T63" fmla="*/ 44 h 171"/>
                  <a:gd name="T64" fmla="*/ 33 w 121"/>
                  <a:gd name="T65" fmla="*/ 6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71">
                    <a:moveTo>
                      <a:pt x="120" y="42"/>
                    </a:moveTo>
                    <a:cubicBezTo>
                      <a:pt x="120" y="35"/>
                      <a:pt x="121" y="24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8" y="2"/>
                      <a:pt x="86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1" y="1"/>
                      <a:pt x="78" y="1"/>
                      <a:pt x="76" y="0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1"/>
                      <a:pt x="42" y="1"/>
                      <a:pt x="39" y="1"/>
                    </a:cubicBezTo>
                    <a:cubicBezTo>
                      <a:pt x="39" y="1"/>
                      <a:pt x="39" y="1"/>
                      <a:pt x="38" y="1"/>
                    </a:cubicBezTo>
                    <a:cubicBezTo>
                      <a:pt x="36" y="2"/>
                      <a:pt x="33" y="3"/>
                      <a:pt x="31" y="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60"/>
                      <a:pt x="2" y="42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4" y="82"/>
                      <a:pt x="29" y="80"/>
                      <a:pt x="33" y="78"/>
                    </a:cubicBezTo>
                    <a:cubicBezTo>
                      <a:pt x="33" y="82"/>
                      <a:pt x="33" y="86"/>
                      <a:pt x="33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4" y="90"/>
                      <a:pt x="35" y="90"/>
                    </a:cubicBezTo>
                    <a:cubicBezTo>
                      <a:pt x="37" y="171"/>
                      <a:pt x="37" y="171"/>
                      <a:pt x="37" y="171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61" y="161"/>
                      <a:pt x="61" y="148"/>
                      <a:pt x="61" y="134"/>
                    </a:cubicBezTo>
                    <a:cubicBezTo>
                      <a:pt x="58" y="127"/>
                      <a:pt x="56" y="118"/>
                      <a:pt x="56" y="110"/>
                    </a:cubicBezTo>
                    <a:cubicBezTo>
                      <a:pt x="56" y="74"/>
                      <a:pt x="84" y="44"/>
                      <a:pt x="120" y="42"/>
                    </a:cubicBezTo>
                    <a:close/>
                    <a:moveTo>
                      <a:pt x="89" y="33"/>
                    </a:moveTo>
                    <a:cubicBezTo>
                      <a:pt x="89" y="31"/>
                      <a:pt x="89" y="29"/>
                      <a:pt x="89" y="27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4" y="42"/>
                      <a:pt x="74" y="42"/>
                      <a:pt x="74" y="42"/>
                    </a:cubicBezTo>
                    <a:lnTo>
                      <a:pt x="89" y="33"/>
                    </a:lnTo>
                    <a:close/>
                    <a:moveTo>
                      <a:pt x="33" y="60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41"/>
                      <a:pt x="33" y="50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304"/>
              <p:cNvSpPr/>
              <p:nvPr/>
            </p:nvSpPr>
            <p:spPr bwMode="auto">
              <a:xfrm>
                <a:off x="2897909" y="4668827"/>
                <a:ext cx="60720" cy="74816"/>
              </a:xfrm>
              <a:custGeom>
                <a:avLst/>
                <a:gdLst>
                  <a:gd name="T0" fmla="*/ 0 w 24"/>
                  <a:gd name="T1" fmla="*/ 0 h 29"/>
                  <a:gd name="T2" fmla="*/ 1 w 24"/>
                  <a:gd name="T3" fmla="*/ 29 h 29"/>
                  <a:gd name="T4" fmla="*/ 24 w 24"/>
                  <a:gd name="T5" fmla="*/ 29 h 29"/>
                  <a:gd name="T6" fmla="*/ 24 w 24"/>
                  <a:gd name="T7" fmla="*/ 26 h 29"/>
                  <a:gd name="T8" fmla="*/ 0 w 2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8"/>
                      <a:pt x="24" y="27"/>
                      <a:pt x="24" y="26"/>
                    </a:cubicBezTo>
                    <a:cubicBezTo>
                      <a:pt x="14" y="19"/>
                      <a:pt x="6" y="1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305"/>
              <p:cNvSpPr/>
              <p:nvPr/>
            </p:nvSpPr>
            <p:spPr bwMode="auto">
              <a:xfrm>
                <a:off x="3035614" y="4422694"/>
                <a:ext cx="54214" cy="41203"/>
              </a:xfrm>
              <a:custGeom>
                <a:avLst/>
                <a:gdLst>
                  <a:gd name="T0" fmla="*/ 43 w 50"/>
                  <a:gd name="T1" fmla="*/ 0 h 38"/>
                  <a:gd name="T2" fmla="*/ 36 w 50"/>
                  <a:gd name="T3" fmla="*/ 0 h 38"/>
                  <a:gd name="T4" fmla="*/ 14 w 50"/>
                  <a:gd name="T5" fmla="*/ 0 h 38"/>
                  <a:gd name="T6" fmla="*/ 7 w 50"/>
                  <a:gd name="T7" fmla="*/ 0 h 38"/>
                  <a:gd name="T8" fmla="*/ 0 w 50"/>
                  <a:gd name="T9" fmla="*/ 38 h 38"/>
                  <a:gd name="T10" fmla="*/ 14 w 50"/>
                  <a:gd name="T11" fmla="*/ 38 h 38"/>
                  <a:gd name="T12" fmla="*/ 36 w 50"/>
                  <a:gd name="T13" fmla="*/ 38 h 38"/>
                  <a:gd name="T14" fmla="*/ 50 w 50"/>
                  <a:gd name="T15" fmla="*/ 38 h 38"/>
                  <a:gd name="T16" fmla="*/ 43 w 50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8">
                    <a:moveTo>
                      <a:pt x="43" y="0"/>
                    </a:moveTo>
                    <a:lnTo>
                      <a:pt x="36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38"/>
                    </a:lnTo>
                    <a:lnTo>
                      <a:pt x="14" y="38"/>
                    </a:lnTo>
                    <a:lnTo>
                      <a:pt x="36" y="38"/>
                    </a:lnTo>
                    <a:lnTo>
                      <a:pt x="50" y="38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306"/>
              <p:cNvSpPr/>
              <p:nvPr/>
            </p:nvSpPr>
            <p:spPr bwMode="auto">
              <a:xfrm>
                <a:off x="2964051" y="4430285"/>
                <a:ext cx="61805" cy="59636"/>
              </a:xfrm>
              <a:custGeom>
                <a:avLst/>
                <a:gdLst>
                  <a:gd name="T0" fmla="*/ 33 w 57"/>
                  <a:gd name="T1" fmla="*/ 0 h 55"/>
                  <a:gd name="T2" fmla="*/ 26 w 57"/>
                  <a:gd name="T3" fmla="*/ 5 h 55"/>
                  <a:gd name="T4" fmla="*/ 7 w 57"/>
                  <a:gd name="T5" fmla="*/ 14 h 55"/>
                  <a:gd name="T6" fmla="*/ 0 w 57"/>
                  <a:gd name="T7" fmla="*/ 19 h 55"/>
                  <a:gd name="T8" fmla="*/ 14 w 57"/>
                  <a:gd name="T9" fmla="*/ 55 h 55"/>
                  <a:gd name="T10" fmla="*/ 28 w 57"/>
                  <a:gd name="T11" fmla="*/ 47 h 55"/>
                  <a:gd name="T12" fmla="*/ 45 w 57"/>
                  <a:gd name="T13" fmla="*/ 38 h 55"/>
                  <a:gd name="T14" fmla="*/ 57 w 57"/>
                  <a:gd name="T15" fmla="*/ 31 h 55"/>
                  <a:gd name="T16" fmla="*/ 33 w 57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33" y="0"/>
                    </a:moveTo>
                    <a:lnTo>
                      <a:pt x="26" y="5"/>
                    </a:lnTo>
                    <a:lnTo>
                      <a:pt x="7" y="14"/>
                    </a:lnTo>
                    <a:lnTo>
                      <a:pt x="0" y="19"/>
                    </a:lnTo>
                    <a:lnTo>
                      <a:pt x="14" y="55"/>
                    </a:lnTo>
                    <a:lnTo>
                      <a:pt x="28" y="47"/>
                    </a:lnTo>
                    <a:lnTo>
                      <a:pt x="45" y="38"/>
                    </a:lnTo>
                    <a:lnTo>
                      <a:pt x="57" y="31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307"/>
              <p:cNvSpPr/>
              <p:nvPr/>
            </p:nvSpPr>
            <p:spPr bwMode="auto">
              <a:xfrm>
                <a:off x="2909837" y="4479077"/>
                <a:ext cx="61805" cy="61805"/>
              </a:xfrm>
              <a:custGeom>
                <a:avLst/>
                <a:gdLst>
                  <a:gd name="T0" fmla="*/ 19 w 57"/>
                  <a:gd name="T1" fmla="*/ 0 h 57"/>
                  <a:gd name="T2" fmla="*/ 15 w 57"/>
                  <a:gd name="T3" fmla="*/ 7 h 57"/>
                  <a:gd name="T4" fmla="*/ 5 w 57"/>
                  <a:gd name="T5" fmla="*/ 26 h 57"/>
                  <a:gd name="T6" fmla="*/ 0 w 57"/>
                  <a:gd name="T7" fmla="*/ 33 h 57"/>
                  <a:gd name="T8" fmla="*/ 31 w 57"/>
                  <a:gd name="T9" fmla="*/ 57 h 57"/>
                  <a:gd name="T10" fmla="*/ 38 w 57"/>
                  <a:gd name="T11" fmla="*/ 45 h 57"/>
                  <a:gd name="T12" fmla="*/ 50 w 57"/>
                  <a:gd name="T13" fmla="*/ 26 h 57"/>
                  <a:gd name="T14" fmla="*/ 57 w 57"/>
                  <a:gd name="T15" fmla="*/ 14 h 57"/>
                  <a:gd name="T16" fmla="*/ 19 w 57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7">
                    <a:moveTo>
                      <a:pt x="19" y="0"/>
                    </a:moveTo>
                    <a:lnTo>
                      <a:pt x="15" y="7"/>
                    </a:lnTo>
                    <a:lnTo>
                      <a:pt x="5" y="26"/>
                    </a:lnTo>
                    <a:lnTo>
                      <a:pt x="0" y="33"/>
                    </a:lnTo>
                    <a:lnTo>
                      <a:pt x="31" y="57"/>
                    </a:lnTo>
                    <a:lnTo>
                      <a:pt x="38" y="45"/>
                    </a:lnTo>
                    <a:lnTo>
                      <a:pt x="50" y="26"/>
                    </a:lnTo>
                    <a:lnTo>
                      <a:pt x="57" y="14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308"/>
              <p:cNvSpPr/>
              <p:nvPr/>
            </p:nvSpPr>
            <p:spPr bwMode="auto">
              <a:xfrm>
                <a:off x="2897909" y="4550640"/>
                <a:ext cx="40119" cy="52046"/>
              </a:xfrm>
              <a:custGeom>
                <a:avLst/>
                <a:gdLst>
                  <a:gd name="T0" fmla="*/ 0 w 37"/>
                  <a:gd name="T1" fmla="*/ 5 h 48"/>
                  <a:gd name="T2" fmla="*/ 0 w 37"/>
                  <a:gd name="T3" fmla="*/ 14 h 48"/>
                  <a:gd name="T4" fmla="*/ 0 w 37"/>
                  <a:gd name="T5" fmla="*/ 33 h 48"/>
                  <a:gd name="T6" fmla="*/ 0 w 37"/>
                  <a:gd name="T7" fmla="*/ 43 h 48"/>
                  <a:gd name="T8" fmla="*/ 37 w 37"/>
                  <a:gd name="T9" fmla="*/ 48 h 48"/>
                  <a:gd name="T10" fmla="*/ 37 w 37"/>
                  <a:gd name="T11" fmla="*/ 33 h 48"/>
                  <a:gd name="T12" fmla="*/ 37 w 37"/>
                  <a:gd name="T13" fmla="*/ 14 h 48"/>
                  <a:gd name="T14" fmla="*/ 37 w 37"/>
                  <a:gd name="T15" fmla="*/ 0 h 48"/>
                  <a:gd name="T16" fmla="*/ 0 w 37"/>
                  <a:gd name="T1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8">
                    <a:moveTo>
                      <a:pt x="0" y="5"/>
                    </a:moveTo>
                    <a:lnTo>
                      <a:pt x="0" y="14"/>
                    </a:lnTo>
                    <a:lnTo>
                      <a:pt x="0" y="33"/>
                    </a:lnTo>
                    <a:lnTo>
                      <a:pt x="0" y="43"/>
                    </a:lnTo>
                    <a:lnTo>
                      <a:pt x="37" y="48"/>
                    </a:lnTo>
                    <a:lnTo>
                      <a:pt x="37" y="33"/>
                    </a:lnTo>
                    <a:lnTo>
                      <a:pt x="37" y="14"/>
                    </a:lnTo>
                    <a:lnTo>
                      <a:pt x="37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309"/>
              <p:cNvSpPr/>
              <p:nvPr/>
            </p:nvSpPr>
            <p:spPr bwMode="auto">
              <a:xfrm>
                <a:off x="2905500" y="4612444"/>
                <a:ext cx="58551" cy="61805"/>
              </a:xfrm>
              <a:custGeom>
                <a:avLst/>
                <a:gdLst>
                  <a:gd name="T0" fmla="*/ 0 w 54"/>
                  <a:gd name="T1" fmla="*/ 26 h 57"/>
                  <a:gd name="T2" fmla="*/ 4 w 54"/>
                  <a:gd name="T3" fmla="*/ 33 h 57"/>
                  <a:gd name="T4" fmla="*/ 14 w 54"/>
                  <a:gd name="T5" fmla="*/ 50 h 57"/>
                  <a:gd name="T6" fmla="*/ 19 w 54"/>
                  <a:gd name="T7" fmla="*/ 57 h 57"/>
                  <a:gd name="T8" fmla="*/ 54 w 54"/>
                  <a:gd name="T9" fmla="*/ 43 h 57"/>
                  <a:gd name="T10" fmla="*/ 47 w 54"/>
                  <a:gd name="T11" fmla="*/ 31 h 57"/>
                  <a:gd name="T12" fmla="*/ 37 w 54"/>
                  <a:gd name="T13" fmla="*/ 14 h 57"/>
                  <a:gd name="T14" fmla="*/ 30 w 54"/>
                  <a:gd name="T15" fmla="*/ 0 h 57"/>
                  <a:gd name="T16" fmla="*/ 0 w 54"/>
                  <a:gd name="T17" fmla="*/ 2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7">
                    <a:moveTo>
                      <a:pt x="0" y="26"/>
                    </a:moveTo>
                    <a:lnTo>
                      <a:pt x="4" y="33"/>
                    </a:lnTo>
                    <a:lnTo>
                      <a:pt x="14" y="50"/>
                    </a:lnTo>
                    <a:lnTo>
                      <a:pt x="19" y="57"/>
                    </a:lnTo>
                    <a:lnTo>
                      <a:pt x="54" y="43"/>
                    </a:lnTo>
                    <a:lnTo>
                      <a:pt x="47" y="31"/>
                    </a:lnTo>
                    <a:lnTo>
                      <a:pt x="37" y="14"/>
                    </a:lnTo>
                    <a:lnTo>
                      <a:pt x="30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310"/>
              <p:cNvSpPr/>
              <p:nvPr/>
            </p:nvSpPr>
            <p:spPr bwMode="auto">
              <a:xfrm>
                <a:off x="2954292" y="4668827"/>
                <a:ext cx="60720" cy="58551"/>
              </a:xfrm>
              <a:custGeom>
                <a:avLst/>
                <a:gdLst>
                  <a:gd name="T0" fmla="*/ 0 w 56"/>
                  <a:gd name="T1" fmla="*/ 35 h 54"/>
                  <a:gd name="T2" fmla="*/ 7 w 56"/>
                  <a:gd name="T3" fmla="*/ 40 h 54"/>
                  <a:gd name="T4" fmla="*/ 26 w 56"/>
                  <a:gd name="T5" fmla="*/ 50 h 54"/>
                  <a:gd name="T6" fmla="*/ 30 w 56"/>
                  <a:gd name="T7" fmla="*/ 54 h 54"/>
                  <a:gd name="T8" fmla="*/ 56 w 56"/>
                  <a:gd name="T9" fmla="*/ 24 h 54"/>
                  <a:gd name="T10" fmla="*/ 45 w 56"/>
                  <a:gd name="T11" fmla="*/ 17 h 54"/>
                  <a:gd name="T12" fmla="*/ 26 w 56"/>
                  <a:gd name="T13" fmla="*/ 7 h 54"/>
                  <a:gd name="T14" fmla="*/ 14 w 56"/>
                  <a:gd name="T15" fmla="*/ 0 h 54"/>
                  <a:gd name="T16" fmla="*/ 0 w 56"/>
                  <a:gd name="T17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0" y="35"/>
                    </a:moveTo>
                    <a:lnTo>
                      <a:pt x="7" y="40"/>
                    </a:lnTo>
                    <a:lnTo>
                      <a:pt x="26" y="50"/>
                    </a:lnTo>
                    <a:lnTo>
                      <a:pt x="30" y="54"/>
                    </a:lnTo>
                    <a:lnTo>
                      <a:pt x="56" y="24"/>
                    </a:lnTo>
                    <a:lnTo>
                      <a:pt x="45" y="17"/>
                    </a:lnTo>
                    <a:lnTo>
                      <a:pt x="26" y="7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311"/>
              <p:cNvSpPr/>
              <p:nvPr/>
            </p:nvSpPr>
            <p:spPr bwMode="auto">
              <a:xfrm>
                <a:off x="3022602" y="4699187"/>
                <a:ext cx="54214" cy="44456"/>
              </a:xfrm>
              <a:custGeom>
                <a:avLst/>
                <a:gdLst>
                  <a:gd name="T0" fmla="*/ 8 w 50"/>
                  <a:gd name="T1" fmla="*/ 41 h 41"/>
                  <a:gd name="T2" fmla="*/ 15 w 50"/>
                  <a:gd name="T3" fmla="*/ 41 h 41"/>
                  <a:gd name="T4" fmla="*/ 36 w 50"/>
                  <a:gd name="T5" fmla="*/ 41 h 41"/>
                  <a:gd name="T6" fmla="*/ 43 w 50"/>
                  <a:gd name="T7" fmla="*/ 41 h 41"/>
                  <a:gd name="T8" fmla="*/ 50 w 50"/>
                  <a:gd name="T9" fmla="*/ 0 h 41"/>
                  <a:gd name="T10" fmla="*/ 36 w 50"/>
                  <a:gd name="T11" fmla="*/ 0 h 41"/>
                  <a:gd name="T12" fmla="*/ 15 w 50"/>
                  <a:gd name="T13" fmla="*/ 0 h 41"/>
                  <a:gd name="T14" fmla="*/ 0 w 50"/>
                  <a:gd name="T15" fmla="*/ 0 h 41"/>
                  <a:gd name="T16" fmla="*/ 8 w 50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41">
                    <a:moveTo>
                      <a:pt x="8" y="41"/>
                    </a:moveTo>
                    <a:lnTo>
                      <a:pt x="15" y="41"/>
                    </a:lnTo>
                    <a:lnTo>
                      <a:pt x="36" y="41"/>
                    </a:lnTo>
                    <a:lnTo>
                      <a:pt x="43" y="41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312"/>
              <p:cNvSpPr/>
              <p:nvPr/>
            </p:nvSpPr>
            <p:spPr bwMode="auto">
              <a:xfrm>
                <a:off x="3087659" y="4674248"/>
                <a:ext cx="60720" cy="58551"/>
              </a:xfrm>
              <a:custGeom>
                <a:avLst/>
                <a:gdLst>
                  <a:gd name="T0" fmla="*/ 26 w 56"/>
                  <a:gd name="T1" fmla="*/ 54 h 54"/>
                  <a:gd name="T2" fmla="*/ 30 w 56"/>
                  <a:gd name="T3" fmla="*/ 52 h 54"/>
                  <a:gd name="T4" fmla="*/ 49 w 56"/>
                  <a:gd name="T5" fmla="*/ 40 h 54"/>
                  <a:gd name="T6" fmla="*/ 56 w 56"/>
                  <a:gd name="T7" fmla="*/ 38 h 54"/>
                  <a:gd name="T8" fmla="*/ 42 w 56"/>
                  <a:gd name="T9" fmla="*/ 0 h 54"/>
                  <a:gd name="T10" fmla="*/ 30 w 56"/>
                  <a:gd name="T11" fmla="*/ 7 h 54"/>
                  <a:gd name="T12" fmla="*/ 11 w 56"/>
                  <a:gd name="T13" fmla="*/ 19 h 54"/>
                  <a:gd name="T14" fmla="*/ 0 w 56"/>
                  <a:gd name="T15" fmla="*/ 26 h 54"/>
                  <a:gd name="T16" fmla="*/ 26 w 56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26" y="54"/>
                    </a:moveTo>
                    <a:lnTo>
                      <a:pt x="30" y="52"/>
                    </a:lnTo>
                    <a:lnTo>
                      <a:pt x="49" y="40"/>
                    </a:lnTo>
                    <a:lnTo>
                      <a:pt x="56" y="38"/>
                    </a:lnTo>
                    <a:lnTo>
                      <a:pt x="42" y="0"/>
                    </a:lnTo>
                    <a:lnTo>
                      <a:pt x="30" y="7"/>
                    </a:lnTo>
                    <a:lnTo>
                      <a:pt x="11" y="19"/>
                    </a:lnTo>
                    <a:lnTo>
                      <a:pt x="0" y="26"/>
                    </a:lnTo>
                    <a:lnTo>
                      <a:pt x="2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313"/>
              <p:cNvSpPr/>
              <p:nvPr/>
            </p:nvSpPr>
            <p:spPr bwMode="auto">
              <a:xfrm>
                <a:off x="3144042" y="4625456"/>
                <a:ext cx="58551" cy="58551"/>
              </a:xfrm>
              <a:custGeom>
                <a:avLst/>
                <a:gdLst>
                  <a:gd name="T0" fmla="*/ 35 w 54"/>
                  <a:gd name="T1" fmla="*/ 54 h 54"/>
                  <a:gd name="T2" fmla="*/ 40 w 54"/>
                  <a:gd name="T3" fmla="*/ 47 h 54"/>
                  <a:gd name="T4" fmla="*/ 49 w 54"/>
                  <a:gd name="T5" fmla="*/ 31 h 54"/>
                  <a:gd name="T6" fmla="*/ 54 w 54"/>
                  <a:gd name="T7" fmla="*/ 23 h 54"/>
                  <a:gd name="T8" fmla="*/ 23 w 54"/>
                  <a:gd name="T9" fmla="*/ 0 h 54"/>
                  <a:gd name="T10" fmla="*/ 16 w 54"/>
                  <a:gd name="T11" fmla="*/ 12 h 54"/>
                  <a:gd name="T12" fmla="*/ 7 w 54"/>
                  <a:gd name="T13" fmla="*/ 28 h 54"/>
                  <a:gd name="T14" fmla="*/ 0 w 54"/>
                  <a:gd name="T15" fmla="*/ 40 h 54"/>
                  <a:gd name="T16" fmla="*/ 35 w 54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4">
                    <a:moveTo>
                      <a:pt x="35" y="54"/>
                    </a:moveTo>
                    <a:lnTo>
                      <a:pt x="40" y="47"/>
                    </a:lnTo>
                    <a:lnTo>
                      <a:pt x="49" y="31"/>
                    </a:lnTo>
                    <a:lnTo>
                      <a:pt x="54" y="23"/>
                    </a:lnTo>
                    <a:lnTo>
                      <a:pt x="23" y="0"/>
                    </a:lnTo>
                    <a:lnTo>
                      <a:pt x="16" y="12"/>
                    </a:lnTo>
                    <a:lnTo>
                      <a:pt x="7" y="28"/>
                    </a:lnTo>
                    <a:lnTo>
                      <a:pt x="0" y="40"/>
                    </a:lnTo>
                    <a:lnTo>
                      <a:pt x="3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314"/>
              <p:cNvSpPr/>
              <p:nvPr/>
            </p:nvSpPr>
            <p:spPr bwMode="auto">
              <a:xfrm>
                <a:off x="3174402" y="4563651"/>
                <a:ext cx="43371" cy="50962"/>
              </a:xfrm>
              <a:custGeom>
                <a:avLst/>
                <a:gdLst>
                  <a:gd name="T0" fmla="*/ 40 w 40"/>
                  <a:gd name="T1" fmla="*/ 43 h 47"/>
                  <a:gd name="T2" fmla="*/ 40 w 40"/>
                  <a:gd name="T3" fmla="*/ 33 h 47"/>
                  <a:gd name="T4" fmla="*/ 40 w 40"/>
                  <a:gd name="T5" fmla="*/ 14 h 47"/>
                  <a:gd name="T6" fmla="*/ 40 w 40"/>
                  <a:gd name="T7" fmla="*/ 5 h 47"/>
                  <a:gd name="T8" fmla="*/ 0 w 40"/>
                  <a:gd name="T9" fmla="*/ 0 h 47"/>
                  <a:gd name="T10" fmla="*/ 0 w 40"/>
                  <a:gd name="T11" fmla="*/ 14 h 47"/>
                  <a:gd name="T12" fmla="*/ 0 w 40"/>
                  <a:gd name="T13" fmla="*/ 33 h 47"/>
                  <a:gd name="T14" fmla="*/ 0 w 40"/>
                  <a:gd name="T15" fmla="*/ 47 h 47"/>
                  <a:gd name="T16" fmla="*/ 40 w 40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7">
                    <a:moveTo>
                      <a:pt x="40" y="43"/>
                    </a:moveTo>
                    <a:lnTo>
                      <a:pt x="40" y="33"/>
                    </a:lnTo>
                    <a:lnTo>
                      <a:pt x="40" y="14"/>
                    </a:lnTo>
                    <a:lnTo>
                      <a:pt x="40" y="5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0" y="33"/>
                    </a:lnTo>
                    <a:lnTo>
                      <a:pt x="0" y="47"/>
                    </a:lnTo>
                    <a:lnTo>
                      <a:pt x="4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315"/>
              <p:cNvSpPr/>
              <p:nvPr/>
            </p:nvSpPr>
            <p:spPr bwMode="auto">
              <a:xfrm>
                <a:off x="3148379" y="4492088"/>
                <a:ext cx="59636" cy="58551"/>
              </a:xfrm>
              <a:custGeom>
                <a:avLst/>
                <a:gdLst>
                  <a:gd name="T0" fmla="*/ 55 w 55"/>
                  <a:gd name="T1" fmla="*/ 31 h 54"/>
                  <a:gd name="T2" fmla="*/ 52 w 55"/>
                  <a:gd name="T3" fmla="*/ 24 h 54"/>
                  <a:gd name="T4" fmla="*/ 40 w 55"/>
                  <a:gd name="T5" fmla="*/ 7 h 54"/>
                  <a:gd name="T6" fmla="*/ 38 w 55"/>
                  <a:gd name="T7" fmla="*/ 0 h 54"/>
                  <a:gd name="T8" fmla="*/ 0 w 55"/>
                  <a:gd name="T9" fmla="*/ 14 h 54"/>
                  <a:gd name="T10" fmla="*/ 7 w 55"/>
                  <a:gd name="T11" fmla="*/ 26 h 54"/>
                  <a:gd name="T12" fmla="*/ 17 w 55"/>
                  <a:gd name="T13" fmla="*/ 42 h 54"/>
                  <a:gd name="T14" fmla="*/ 24 w 55"/>
                  <a:gd name="T15" fmla="*/ 54 h 54"/>
                  <a:gd name="T16" fmla="*/ 55 w 55"/>
                  <a:gd name="T17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4">
                    <a:moveTo>
                      <a:pt x="55" y="31"/>
                    </a:moveTo>
                    <a:lnTo>
                      <a:pt x="52" y="24"/>
                    </a:lnTo>
                    <a:lnTo>
                      <a:pt x="40" y="7"/>
                    </a:lnTo>
                    <a:lnTo>
                      <a:pt x="38" y="0"/>
                    </a:lnTo>
                    <a:lnTo>
                      <a:pt x="0" y="14"/>
                    </a:lnTo>
                    <a:lnTo>
                      <a:pt x="7" y="26"/>
                    </a:lnTo>
                    <a:lnTo>
                      <a:pt x="17" y="42"/>
                    </a:lnTo>
                    <a:lnTo>
                      <a:pt x="24" y="54"/>
                    </a:lnTo>
                    <a:lnTo>
                      <a:pt x="5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316"/>
              <p:cNvSpPr/>
              <p:nvPr/>
            </p:nvSpPr>
            <p:spPr bwMode="auto">
              <a:xfrm>
                <a:off x="3097418" y="4437874"/>
                <a:ext cx="61805" cy="59636"/>
              </a:xfrm>
              <a:custGeom>
                <a:avLst/>
                <a:gdLst>
                  <a:gd name="T0" fmla="*/ 57 w 57"/>
                  <a:gd name="T1" fmla="*/ 17 h 55"/>
                  <a:gd name="T2" fmla="*/ 50 w 57"/>
                  <a:gd name="T3" fmla="*/ 14 h 55"/>
                  <a:gd name="T4" fmla="*/ 33 w 57"/>
                  <a:gd name="T5" fmla="*/ 3 h 55"/>
                  <a:gd name="T6" fmla="*/ 26 w 57"/>
                  <a:gd name="T7" fmla="*/ 0 h 55"/>
                  <a:gd name="T8" fmla="*/ 0 w 57"/>
                  <a:gd name="T9" fmla="*/ 31 h 55"/>
                  <a:gd name="T10" fmla="*/ 14 w 57"/>
                  <a:gd name="T11" fmla="*/ 38 h 55"/>
                  <a:gd name="T12" fmla="*/ 31 w 57"/>
                  <a:gd name="T13" fmla="*/ 48 h 55"/>
                  <a:gd name="T14" fmla="*/ 43 w 57"/>
                  <a:gd name="T15" fmla="*/ 55 h 55"/>
                  <a:gd name="T16" fmla="*/ 57 w 57"/>
                  <a:gd name="T17" fmla="*/ 1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57" y="17"/>
                    </a:moveTo>
                    <a:lnTo>
                      <a:pt x="50" y="14"/>
                    </a:lnTo>
                    <a:lnTo>
                      <a:pt x="33" y="3"/>
                    </a:lnTo>
                    <a:lnTo>
                      <a:pt x="26" y="0"/>
                    </a:lnTo>
                    <a:lnTo>
                      <a:pt x="0" y="31"/>
                    </a:lnTo>
                    <a:lnTo>
                      <a:pt x="14" y="38"/>
                    </a:lnTo>
                    <a:lnTo>
                      <a:pt x="31" y="48"/>
                    </a:lnTo>
                    <a:lnTo>
                      <a:pt x="43" y="55"/>
                    </a:lnTo>
                    <a:lnTo>
                      <a:pt x="5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317"/>
              <p:cNvSpPr>
                <a:spLocks noEditPoints="1"/>
              </p:cNvSpPr>
              <p:nvPr/>
            </p:nvSpPr>
            <p:spPr bwMode="auto">
              <a:xfrm>
                <a:off x="2926101" y="4448717"/>
                <a:ext cx="263481" cy="266734"/>
              </a:xfrm>
              <a:custGeom>
                <a:avLst/>
                <a:gdLst>
                  <a:gd name="T0" fmla="*/ 51 w 103"/>
                  <a:gd name="T1" fmla="*/ 104 h 104"/>
                  <a:gd name="T2" fmla="*/ 0 w 103"/>
                  <a:gd name="T3" fmla="*/ 52 h 104"/>
                  <a:gd name="T4" fmla="*/ 51 w 103"/>
                  <a:gd name="T5" fmla="*/ 0 h 104"/>
                  <a:gd name="T6" fmla="*/ 103 w 103"/>
                  <a:gd name="T7" fmla="*/ 52 h 104"/>
                  <a:gd name="T8" fmla="*/ 51 w 103"/>
                  <a:gd name="T9" fmla="*/ 104 h 104"/>
                  <a:gd name="T10" fmla="*/ 51 w 103"/>
                  <a:gd name="T11" fmla="*/ 16 h 104"/>
                  <a:gd name="T12" fmla="*/ 15 w 103"/>
                  <a:gd name="T13" fmla="*/ 52 h 104"/>
                  <a:gd name="T14" fmla="*/ 51 w 103"/>
                  <a:gd name="T15" fmla="*/ 89 h 104"/>
                  <a:gd name="T16" fmla="*/ 87 w 103"/>
                  <a:gd name="T17" fmla="*/ 52 h 104"/>
                  <a:gd name="T18" fmla="*/ 51 w 103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4">
                    <a:moveTo>
                      <a:pt x="51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80" y="0"/>
                      <a:pt x="103" y="24"/>
                      <a:pt x="103" y="52"/>
                    </a:cubicBezTo>
                    <a:cubicBezTo>
                      <a:pt x="103" y="81"/>
                      <a:pt x="80" y="104"/>
                      <a:pt x="51" y="104"/>
                    </a:cubicBezTo>
                    <a:close/>
                    <a:moveTo>
                      <a:pt x="51" y="16"/>
                    </a:moveTo>
                    <a:cubicBezTo>
                      <a:pt x="31" y="16"/>
                      <a:pt x="15" y="32"/>
                      <a:pt x="15" y="52"/>
                    </a:cubicBezTo>
                    <a:cubicBezTo>
                      <a:pt x="15" y="73"/>
                      <a:pt x="31" y="89"/>
                      <a:pt x="51" y="89"/>
                    </a:cubicBezTo>
                    <a:cubicBezTo>
                      <a:pt x="71" y="89"/>
                      <a:pt x="87" y="73"/>
                      <a:pt x="87" y="52"/>
                    </a:cubicBezTo>
                    <a:cubicBezTo>
                      <a:pt x="87" y="32"/>
                      <a:pt x="71" y="16"/>
                      <a:pt x="5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318"/>
              <p:cNvSpPr>
                <a:spLocks noChangeArrowheads="1"/>
              </p:cNvSpPr>
              <p:nvPr/>
            </p:nvSpPr>
            <p:spPr bwMode="auto">
              <a:xfrm>
                <a:off x="2999832" y="4525702"/>
                <a:ext cx="112766" cy="1127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 advTm="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68961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gradFill>
          <a:gsLst>
            <a:gs pos="0">
              <a:srgbClr val="7AC861"/>
            </a:gs>
            <a:gs pos="100000">
              <a:srgbClr val="00517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9700" y="160200"/>
            <a:ext cx="11912600" cy="653760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1651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小米兰亭" panose="02010600030101010101"/>
              <a:ea typeface="小米兰亭" panose="02010600030101010101"/>
              <a:cs typeface="+mn-cs"/>
            </a:endParaRPr>
          </a:p>
        </p:txBody>
      </p:sp>
      <p:sp>
        <p:nvSpPr>
          <p:cNvPr id="10" name="PA-圆角矩形 6"/>
          <p:cNvSpPr/>
          <p:nvPr userDrawn="1">
            <p:custDataLst>
              <p:tags r:id="rId2"/>
            </p:custDataLst>
          </p:nvPr>
        </p:nvSpPr>
        <p:spPr>
          <a:xfrm>
            <a:off x="486368" y="1088840"/>
            <a:ext cx="11219264" cy="430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小米兰亭" panose="02010600030101010101"/>
              <a:ea typeface="小米兰亭" panose="02010600030101010101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02B6-9DB5-4C7B-85B2-B5F020DABB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662D-AFA8-443C-A4B0-112430D1F9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 advTm="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681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2-1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案例：预处理黑色星期五购物数据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918332" y="1061918"/>
            <a:ext cx="11540197" cy="5212758"/>
          </a:xfrm>
          <a:prstGeom prst="rect">
            <a:avLst/>
          </a:prstGeom>
        </p:spPr>
        <p:txBody>
          <a:bodyPr vert="horz" lIns="114736" tIns="57369" rIns="114736" bIns="57369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315531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76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70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案例背景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spcBef>
                <a:spcPts val="670"/>
              </a:spcBef>
            </a:pPr>
            <a:r>
              <a:rPr lang="zh-CN" altLang="en-US" dirty="0"/>
              <a:t>美国的黑色星期五相当于是中国的双</a:t>
            </a:r>
            <a:r>
              <a:rPr lang="en-US" altLang="zh-CN" dirty="0"/>
              <a:t>11</a:t>
            </a:r>
            <a:r>
              <a:rPr lang="zh-CN" altLang="en-US" dirty="0"/>
              <a:t>，人们在这一天的购买量是非常之多的。</a:t>
            </a:r>
            <a:endParaRPr lang="en-US" altLang="zh-CN" dirty="0"/>
          </a:p>
          <a:p>
            <a:pPr marL="0" indent="0">
              <a:spcBef>
                <a:spcPts val="670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案例描述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spcBef>
                <a:spcPts val="670"/>
              </a:spcBef>
            </a:pPr>
            <a:r>
              <a:rPr lang="zh-CN" altLang="en-US" dirty="0">
                <a:cs typeface="腾讯体 W3" panose="020C04030202040F0204" charset="-122"/>
              </a:rPr>
              <a:t>预处理黑色星期五购物数据，为建立模型做准备。预处理核心步骤包含：</a:t>
            </a:r>
            <a:endParaRPr lang="en-US" altLang="zh-CN" dirty="0">
              <a:cs typeface="腾讯体 W3" panose="020C04030202040F0204" charset="-122"/>
            </a:endParaRPr>
          </a:p>
          <a:p>
            <a:pPr marL="899795" lvl="1" indent="-360045" defTabSz="481965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处理缺失数据</a:t>
            </a:r>
            <a:endParaRPr lang="en-US" altLang="zh-CN" sz="1800" b="0" i="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899795" lvl="1" indent="-360045" defTabSz="481965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处理类别型字段</a:t>
            </a:r>
            <a:endParaRPr lang="en-US" altLang="zh-CN" sz="1800" b="0" i="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899795" lvl="1" indent="-360045" defTabSz="481965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拆分数据集</a:t>
            </a:r>
            <a:endParaRPr lang="en-US" altLang="zh-CN" sz="1800" b="0" i="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899795" lvl="1" indent="-360045" defTabSz="481965" fontAlgn="base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特征缩放</a:t>
            </a:r>
            <a:endParaRPr lang="en-US" altLang="zh-CN" sz="1800" b="0" i="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5696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04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多元线性回归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9675" y="1262380"/>
            <a:ext cx="9772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模型类库</a:t>
            </a:r>
            <a:endParaRPr lang="en-US" altLang="zh-CN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2745" y="1686560"/>
            <a:ext cx="8906510" cy="2163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多元</a:t>
            </a:r>
            <a:r>
              <a:rPr lang="zh-CN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线性回归类库</a:t>
            </a: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类库说明</a:t>
            </a:r>
            <a:endParaRPr lang="zh-CN" altLang="en-US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多元线性回归的类库和简单线性回归的类库完全一致。</a:t>
            </a:r>
            <a:endParaRPr lang="zh-CN" altLang="en-US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2283460"/>
            <a:ext cx="727710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85" y="2283460"/>
            <a:ext cx="7100570" cy="5226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：使用多元线性回归根据多个因素预测医疗费用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3" y="1092200"/>
            <a:ext cx="11234932" cy="543402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案例背景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预测个人未来医疗费用支出，用于辅助医疗保险作出收取保费的决策，对保险公司有重要意义。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案例描述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通过年龄、性别、</a:t>
            </a:r>
            <a:r>
              <a:rPr lang="en-US" altLang="zh-CN" dirty="0" err="1">
                <a:solidFill>
                  <a:schemeClr val="tx1"/>
                </a:solidFill>
              </a:rPr>
              <a:t>bmi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等因素预测个人未来的医疗费用支出，并分析哪个特征对因变量影响较大。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：使用多元线性回归根据多个因素预测医疗费用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1314669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案例数据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居民医疗支出数据集包含 </a:t>
            </a:r>
            <a:r>
              <a:rPr lang="en-US" altLang="zh-CN" dirty="0">
                <a:solidFill>
                  <a:schemeClr val="tx1"/>
                </a:solidFill>
              </a:rPr>
              <a:t>1338 </a:t>
            </a:r>
            <a:r>
              <a:rPr lang="zh-CN" altLang="en-US" dirty="0">
                <a:solidFill>
                  <a:schemeClr val="tx1"/>
                </a:solidFill>
              </a:rPr>
              <a:t>个样本数据和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731" y="2406869"/>
            <a:ext cx="4931022" cy="401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：使用多元线性回归根据多个因素预测医疗费用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308600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数据字段解释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age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：数值型；年龄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sex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：字符串类型；性别；有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female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（女性）、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（男性）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：数值型；身体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指数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children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：数值型；有几个孩子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smoker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：字符串类型；是否是吸烟者；有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（是吸烟者）、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（不是吸烟者）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region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：字符串类型；所在区域；有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（东北部）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charges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：数值型；客户的医疗花费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：使用多元线性回归根据多个因素预测医疗费用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19298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cs typeface="新宋体" panose="02010609030101010101" charset="-122"/>
              </a:rPr>
              <a:t>案例步骤概述</a:t>
            </a:r>
            <a:endParaRPr lang="en-US" altLang="zh-CN" b="1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cs typeface="新宋体" panose="02010609030101010101" charset="-122"/>
              </a:rPr>
              <a:t>导入包；</a:t>
            </a:r>
            <a:endParaRPr lang="en-US" altLang="zh-CN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导入数据集；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数据预处理；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构建多元线性回归模型；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得到模型表达式；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预测测试集；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得到模型</a:t>
            </a:r>
            <a:r>
              <a:rPr lang="en-US" altLang="zh-CN" dirty="0">
                <a:solidFill>
                  <a:schemeClr val="tx1"/>
                </a:solidFill>
              </a:rPr>
              <a:t>MSE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画出吸烟与医疗费用的小提琴图。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5696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05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多项式回归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9675" y="1346200"/>
            <a:ext cx="9772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模型类库</a:t>
            </a:r>
            <a:endParaRPr lang="zh-CN" altLang="en-US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42745" y="1686560"/>
            <a:ext cx="8906510" cy="2522855"/>
            <a:chOff x="2587" y="2656"/>
            <a:chExt cx="14026" cy="3973"/>
          </a:xfrm>
        </p:grpSpPr>
        <p:sp>
          <p:nvSpPr>
            <p:cNvPr id="6" name="文本框 5"/>
            <p:cNvSpPr txBox="1"/>
            <p:nvPr/>
          </p:nvSpPr>
          <p:spPr>
            <a:xfrm>
              <a:off x="2587" y="2656"/>
              <a:ext cx="14026" cy="39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多项式特征</a:t>
              </a:r>
              <a:r>
                <a:rPr lang="zh-CN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类库</a:t>
              </a: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功能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生成多项式特征。（原特征是</a:t>
              </a: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，该类生成</a:t>
              </a: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baseline="30000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, X</a:t>
              </a:r>
              <a:r>
                <a:rPr lang="en-US" altLang="zh-CN" baseline="30000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, …… , X</a:t>
              </a:r>
              <a:r>
                <a:rPr lang="en-US" altLang="zh-CN" baseline="30000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）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主要参数</a:t>
              </a:r>
              <a:endPara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degree</a:t>
              </a: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：多项式的幂，默认是</a:t>
              </a: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2 </a:t>
              </a: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。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7" y="3316"/>
              <a:ext cx="11460" cy="9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95" y="2141220"/>
            <a:ext cx="7231380" cy="5257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：使用多项式回归根据年龄预测医疗费用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40533" y="1092200"/>
            <a:ext cx="11234932" cy="543402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案例背景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预测个人未来医疗费用支出，用于辅助医疗保险作出收取保费的决策，对保险公司有重要意义。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案例描述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通过年龄预测个人未来的医疗费用支出。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：使用多项式回归根据年龄预测医疗费用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1314669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案例数据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居民医疗支出数据集包含 </a:t>
            </a:r>
            <a:r>
              <a:rPr lang="en-US" altLang="zh-CN" dirty="0">
                <a:solidFill>
                  <a:schemeClr val="tx1"/>
                </a:solidFill>
              </a:rPr>
              <a:t>1338 </a:t>
            </a:r>
            <a:r>
              <a:rPr lang="zh-CN" altLang="en-US" dirty="0">
                <a:solidFill>
                  <a:schemeClr val="tx1"/>
                </a:solidFill>
              </a:rPr>
              <a:t>个样本数据和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731" y="2406869"/>
            <a:ext cx="4931022" cy="401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：使用多项式回归根据年龄预测医疗费用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308600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数据字段解释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age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：数值型；年龄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sex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：字符串类型；性别；有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female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（女性）、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（男性）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：数值型；身体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指数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children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：数值型；有几个孩子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smoker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：字符串类型；是否是吸烟者；有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（是吸烟者）、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（不是吸烟者）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region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：字符串类型；所在区域；有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（东北部）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charges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：数值型；客户的医疗花费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：使用多项式回归根据年龄预测医疗费用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19298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cs typeface="新宋体" panose="02010609030101010101" charset="-122"/>
              </a:rPr>
              <a:t>案例步骤概述</a:t>
            </a:r>
            <a:endParaRPr lang="en-US" altLang="zh-CN" b="1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cs typeface="新宋体" panose="02010609030101010101" charset="-122"/>
              </a:rPr>
              <a:t>导入包；</a:t>
            </a:r>
            <a:endParaRPr lang="en-US" altLang="zh-CN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导入数据集；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数据预处理；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构建多项式回归模型；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构建简单线性回归模型（用于对比）；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对比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种模型可视化效果。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681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2-1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案例：预处理黑色星期五购物数据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918332" y="1061918"/>
            <a:ext cx="11540197" cy="5212758"/>
          </a:xfrm>
          <a:prstGeom prst="rect">
            <a:avLst/>
          </a:prstGeom>
        </p:spPr>
        <p:txBody>
          <a:bodyPr vert="horz" lIns="114736" tIns="57369" rIns="114736" bIns="57369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315531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76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70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案例数据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lnSpc>
                <a:spcPct val="140000"/>
              </a:lnSpc>
              <a:spcBef>
                <a:spcPts val="670"/>
              </a:spcBef>
            </a:pPr>
            <a:r>
              <a:rPr lang="zh-CN" altLang="en-US" dirty="0">
                <a:cs typeface="腾讯体 W3" panose="020C04030202040F0204" charset="-122"/>
              </a:rPr>
              <a:t>美国黑色星期五近几年的购物数据。原始数据有</a:t>
            </a:r>
            <a:r>
              <a:rPr lang="en-US" altLang="zh-CN" dirty="0">
                <a:cs typeface="腾讯体 W3" panose="020C04030202040F0204" charset="-122"/>
              </a:rPr>
              <a:t>50</a:t>
            </a:r>
            <a:r>
              <a:rPr lang="zh-CN" altLang="en-US" dirty="0">
                <a:cs typeface="腾讯体 W3" panose="020C04030202040F0204" charset="-122"/>
              </a:rPr>
              <a:t>多万条购物记录。本案例为了提高程序运行速度，截取了前</a:t>
            </a:r>
            <a:r>
              <a:rPr lang="en-US" altLang="zh-CN" dirty="0">
                <a:cs typeface="腾讯体 W3" panose="020C04030202040F0204" charset="-122"/>
              </a:rPr>
              <a:t>5</a:t>
            </a:r>
            <a:r>
              <a:rPr lang="zh-CN" altLang="en-US" dirty="0">
                <a:cs typeface="腾讯体 W3" panose="020C04030202040F0204" charset="-122"/>
              </a:rPr>
              <a:t>万条数据。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667" y="2592170"/>
            <a:ext cx="9083352" cy="3954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5696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07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岭回归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9675" y="1346200"/>
            <a:ext cx="9772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模型类库</a:t>
            </a:r>
            <a:endParaRPr lang="zh-CN" altLang="en-US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42745" y="1686560"/>
            <a:ext cx="8906510" cy="2881630"/>
            <a:chOff x="2587" y="2656"/>
            <a:chExt cx="14026" cy="4538"/>
          </a:xfrm>
        </p:grpSpPr>
        <p:sp>
          <p:nvSpPr>
            <p:cNvPr id="6" name="文本框 5"/>
            <p:cNvSpPr txBox="1"/>
            <p:nvPr/>
          </p:nvSpPr>
          <p:spPr>
            <a:xfrm>
              <a:off x="2587" y="2656"/>
              <a:ext cx="14026" cy="4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岭回归类库</a:t>
              </a: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功能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加入L2正则化的线性模型，即Ringe回归模型。</a:t>
              </a:r>
              <a:endPara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主要参数</a:t>
              </a:r>
              <a:endPara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alpha</a:t>
              </a:r>
              <a:r>
                <a:rPr 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正则化参数中的</a:t>
              </a:r>
              <a:r>
                <a:rPr 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λ </a:t>
              </a:r>
              <a:r>
                <a:rPr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。</a:t>
              </a:r>
              <a:endPara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normalize</a:t>
              </a:r>
              <a:r>
                <a:rPr 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是否将数据标准化</a:t>
              </a:r>
              <a:r>
                <a:rPr 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；</a:t>
              </a:r>
              <a:r>
                <a:rPr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默认为否。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7" y="3316"/>
              <a:ext cx="11460" cy="900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0" y="2124710"/>
            <a:ext cx="7216140" cy="5181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：使用岭回归根据多个因素预测医疗费用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3" y="1092200"/>
            <a:ext cx="11234932" cy="543402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案例背景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预测个人未来医疗费用支出，用于辅助医疗保险作出收取保费的决策，对保险公司有重要意义。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案例描述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通过年龄、性别、</a:t>
            </a:r>
            <a:r>
              <a:rPr lang="en-US" altLang="zh-CN" dirty="0" err="1">
                <a:solidFill>
                  <a:schemeClr val="tx1"/>
                </a:solidFill>
              </a:rPr>
              <a:t>bmi</a:t>
            </a:r>
            <a:r>
              <a:rPr lang="zh-CN" altLang="en-US" dirty="0">
                <a:solidFill>
                  <a:schemeClr val="tx1"/>
                </a:solidFill>
              </a:rPr>
              <a:t>等因素预测个人未来的医疗费用支出。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：使用岭回归根据多个因素预测医疗费用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1314669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案例数据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居民医疗支出数据集包含 </a:t>
            </a:r>
            <a:r>
              <a:rPr lang="en-US" altLang="zh-CN" dirty="0">
                <a:solidFill>
                  <a:schemeClr val="tx1"/>
                </a:solidFill>
              </a:rPr>
              <a:t>1338 </a:t>
            </a:r>
            <a:r>
              <a:rPr lang="zh-CN" altLang="en-US" dirty="0">
                <a:solidFill>
                  <a:schemeClr val="tx1"/>
                </a:solidFill>
              </a:rPr>
              <a:t>个样本数据和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731" y="2406869"/>
            <a:ext cx="4931022" cy="40141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：使用岭回归根据多个因素预测医疗费用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40532" y="1092200"/>
            <a:ext cx="11377895" cy="5308600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数据字段解释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age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：数值型；年龄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sex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：字符串类型；性别；有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female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（女性）、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（男性）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：数值型；身体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指数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children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：数值型；有几个孩子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smoker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：字符串类型；是否是吸烟者；有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（是吸烟者）、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（不是吸烟者）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region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：字符串类型；所在区域；有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（东北部）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charges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：数值型；客户的医疗花费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：使用岭回归根据多个因素预测医疗费用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19298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cs typeface="新宋体" panose="02010609030101010101" charset="-122"/>
              </a:rPr>
              <a:t>案例步骤概述</a:t>
            </a:r>
            <a:endParaRPr lang="en-US" altLang="zh-CN" b="1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cs typeface="新宋体" panose="02010609030101010101" charset="-122"/>
              </a:rPr>
              <a:t>导入包；</a:t>
            </a:r>
            <a:endParaRPr lang="en-US" altLang="zh-CN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导入数据集；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数据预处理；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构建不同参数的岭回归模型。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2745" y="1686560"/>
            <a:ext cx="8906510" cy="324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岭回归类库</a:t>
            </a: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功能</a:t>
            </a:r>
            <a:endParaRPr lang="zh-CN" altLang="en-US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加入L</a:t>
            </a:r>
            <a:r>
              <a:rPr 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1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正则化的线性模型，即</a:t>
            </a:r>
            <a:r>
              <a:rPr 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LASSO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回归模型。</a:t>
            </a:r>
            <a:endParaRPr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主要参数</a:t>
            </a:r>
            <a:endParaRPr lang="zh-CN" altLang="en-US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alpha</a:t>
            </a:r>
            <a:r>
              <a: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：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正则化参数中的</a:t>
            </a:r>
            <a:r>
              <a:rPr 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λ 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。</a:t>
            </a:r>
            <a:endParaRPr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normalize</a:t>
            </a:r>
            <a:r>
              <a: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：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是否将数据标准化</a:t>
            </a:r>
            <a:r>
              <a: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；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默认为否。</a:t>
            </a:r>
            <a:endParaRPr lang="zh-CN" altLang="en-US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2233930"/>
            <a:ext cx="7208520" cy="777240"/>
          </a:xfrm>
          <a:prstGeom prst="rect">
            <a:avLst/>
          </a:prstGeom>
        </p:spPr>
      </p:pic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5696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08 LASSO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回归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9675" y="1346200"/>
            <a:ext cx="9772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模型类库</a:t>
            </a:r>
            <a:endParaRPr lang="zh-CN" altLang="en-US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ASSO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40533" y="1092200"/>
            <a:ext cx="11234932" cy="543402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案例背景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预测个人未来医疗费用支出，用于辅助医疗保险作出收取保费的决策，对保险公司有重要意义。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案例描述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通过年龄、性别、</a:t>
            </a:r>
            <a:r>
              <a:rPr lang="en-US" altLang="zh-CN" dirty="0" err="1">
                <a:solidFill>
                  <a:schemeClr val="tx1"/>
                </a:solidFill>
              </a:rPr>
              <a:t>bmi</a:t>
            </a:r>
            <a:r>
              <a:rPr lang="zh-CN" altLang="en-US" dirty="0">
                <a:solidFill>
                  <a:schemeClr val="tx1"/>
                </a:solidFill>
              </a:rPr>
              <a:t>等因素预测个人未来的医疗费用支出。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ASSO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1314669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案例数据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居民医疗支出数据集包含 </a:t>
            </a:r>
            <a:r>
              <a:rPr lang="en-US" altLang="zh-CN" dirty="0">
                <a:solidFill>
                  <a:schemeClr val="tx1"/>
                </a:solidFill>
              </a:rPr>
              <a:t>1338 </a:t>
            </a:r>
            <a:r>
              <a:rPr lang="zh-CN" altLang="en-US" dirty="0">
                <a:solidFill>
                  <a:schemeClr val="tx1"/>
                </a:solidFill>
              </a:rPr>
              <a:t>个样本数据和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731" y="2406869"/>
            <a:ext cx="4931022" cy="401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ASSO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308600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数据字段解释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age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：数值型；年龄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sex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：字符串类型；性别；有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female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（女性）、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（男性）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：数值型；身体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指数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children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：数值型；有几个孩子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smoker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：字符串类型；是否是吸烟者；有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（是吸烟者）、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（不是吸烟者）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region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：字符串类型；所在区域；有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（东北部）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charges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：数值型；客户的医疗花费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ASSO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回归根据多个因素预测医疗费用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19298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cs typeface="新宋体" panose="02010609030101010101" charset="-122"/>
              </a:rPr>
              <a:t>案例步骤概述</a:t>
            </a:r>
            <a:endParaRPr lang="en-US" altLang="zh-CN" b="1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cs typeface="新宋体" panose="02010609030101010101" charset="-122"/>
              </a:rPr>
              <a:t>导入包；</a:t>
            </a:r>
            <a:endParaRPr lang="en-US" altLang="zh-CN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导入数据集；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数据预处理；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构建不同参数的</a:t>
            </a:r>
            <a:r>
              <a:rPr lang="en-US" altLang="zh-CN" dirty="0">
                <a:solidFill>
                  <a:schemeClr val="tx1"/>
                </a:solidFill>
              </a:rPr>
              <a:t>LASSO</a:t>
            </a:r>
            <a:r>
              <a:rPr lang="zh-CN" altLang="en-US" dirty="0">
                <a:solidFill>
                  <a:schemeClr val="tx1"/>
                </a:solidFill>
              </a:rPr>
              <a:t>回归模型。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681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2-1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案例：预处理黑色星期五购物数据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27172" y="1239718"/>
            <a:ext cx="11540197" cy="5212758"/>
          </a:xfrm>
          <a:prstGeom prst="rect">
            <a:avLst/>
          </a:prstGeom>
        </p:spPr>
        <p:txBody>
          <a:bodyPr vert="horz" lIns="114736" tIns="57369" rIns="114736" bIns="57369" rtlCol="0">
            <a:no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315531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76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70"/>
              </a:spcBef>
              <a:buNone/>
            </a:pPr>
            <a:r>
              <a:rPr lang="zh-CN" altLang="en-US" b="1" dirty="0">
                <a:cs typeface="腾讯体 W3" panose="020C04030202040F0204" charset="-122"/>
              </a:rPr>
              <a:t>数据字段解释</a:t>
            </a:r>
            <a:endParaRPr lang="en-US" altLang="zh-CN" b="1" dirty="0">
              <a:cs typeface="腾讯体 W3" panose="020C04030202040F0204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User_ID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字符串类型；每名顾客独特的编号，从编号可知一共有</a:t>
            </a:r>
            <a:r>
              <a:rPr lang="en-US" altLang="zh-CN" sz="1600" dirty="0"/>
              <a:t>6039</a:t>
            </a:r>
            <a:r>
              <a:rPr lang="zh-CN" altLang="en-US" sz="1600" dirty="0"/>
              <a:t>名顾客。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Product_ID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字符串类型；每个产品独特的编号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'Gender': </a:t>
            </a:r>
            <a:r>
              <a:rPr lang="zh-CN" altLang="en-US" sz="1600" dirty="0"/>
              <a:t>字符串类型；顾客性别；有</a:t>
            </a:r>
            <a:r>
              <a:rPr lang="en-US" altLang="zh-CN" sz="1600" dirty="0"/>
              <a:t>2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F</a:t>
            </a:r>
            <a:r>
              <a:rPr lang="zh-CN" altLang="en-US" sz="1600" dirty="0"/>
              <a:t>：女性 </a:t>
            </a:r>
            <a:r>
              <a:rPr lang="en-US" altLang="zh-CN" sz="1600" dirty="0"/>
              <a:t>M</a:t>
            </a:r>
            <a:r>
              <a:rPr lang="zh-CN" altLang="en-US" sz="1600" dirty="0"/>
              <a:t>：男性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'Age': </a:t>
            </a:r>
            <a:r>
              <a:rPr lang="zh-CN" altLang="en-US" sz="1600" dirty="0"/>
              <a:t>字符串类型；顾客所在年龄段；有</a:t>
            </a:r>
            <a:r>
              <a:rPr lang="en-US" altLang="zh-CN" sz="1600" dirty="0"/>
              <a:t>7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0-17</a:t>
            </a:r>
            <a:r>
              <a:rPr lang="zh-CN" altLang="en-US" sz="1600" dirty="0"/>
              <a:t>、</a:t>
            </a:r>
            <a:r>
              <a:rPr lang="en-US" altLang="zh-CN" sz="1600" dirty="0"/>
              <a:t>18-25</a:t>
            </a:r>
            <a:r>
              <a:rPr lang="zh-CN" altLang="en-US" sz="1600" dirty="0"/>
              <a:t>、</a:t>
            </a:r>
            <a:r>
              <a:rPr lang="en-US" altLang="zh-CN" sz="1600" dirty="0"/>
              <a:t>26-35</a:t>
            </a:r>
            <a:r>
              <a:rPr lang="zh-CN" altLang="en-US" sz="1600" dirty="0"/>
              <a:t>、</a:t>
            </a:r>
            <a:r>
              <a:rPr lang="en-US" altLang="zh-CN" sz="1600" dirty="0"/>
              <a:t>36-45</a:t>
            </a:r>
            <a:r>
              <a:rPr lang="zh-CN" altLang="en-US" sz="1600" dirty="0"/>
              <a:t>、</a:t>
            </a:r>
            <a:r>
              <a:rPr lang="en-US" altLang="zh-CN" sz="1600" dirty="0"/>
              <a:t>46-50</a:t>
            </a:r>
            <a:r>
              <a:rPr lang="zh-CN" altLang="en-US" sz="1600" dirty="0"/>
              <a:t>、</a:t>
            </a:r>
            <a:r>
              <a:rPr lang="en-US" altLang="zh-CN" sz="1600" dirty="0"/>
              <a:t>51-55</a:t>
            </a:r>
            <a:r>
              <a:rPr lang="zh-CN" altLang="en-US" sz="1600" dirty="0"/>
              <a:t>和</a:t>
            </a:r>
            <a:r>
              <a:rPr lang="en-US" altLang="zh-CN" sz="1600" dirty="0"/>
              <a:t>55</a:t>
            </a:r>
            <a:r>
              <a:rPr lang="zh-CN" altLang="en-US" sz="1600" dirty="0"/>
              <a:t>以上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'Occupation': </a:t>
            </a:r>
            <a:r>
              <a:rPr lang="zh-CN" altLang="en-US" sz="1600" dirty="0"/>
              <a:t>字符串类型；顾客的职业；有</a:t>
            </a:r>
            <a:r>
              <a:rPr lang="en-US" altLang="zh-CN" sz="1600" dirty="0"/>
              <a:t>21</a:t>
            </a:r>
            <a:r>
              <a:rPr lang="zh-CN" altLang="en-US" sz="1600" dirty="0"/>
              <a:t>个值，为数字</a:t>
            </a:r>
            <a:r>
              <a:rPr lang="en-US" altLang="zh-CN" sz="1600" dirty="0"/>
              <a:t>0-20</a:t>
            </a:r>
            <a:r>
              <a:rPr lang="zh-CN" altLang="en-US" sz="1600" dirty="0"/>
              <a:t>分别代表不同的职业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City_Category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字符串类型；顾客所在城市；有</a:t>
            </a:r>
            <a:r>
              <a:rPr lang="en-US" altLang="zh-CN" sz="1600" dirty="0"/>
              <a:t>3</a:t>
            </a:r>
            <a:r>
              <a:rPr lang="zh-CN" altLang="en-US" sz="1600" dirty="0"/>
              <a:t>个值，分别为字母</a:t>
            </a: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zh-CN" altLang="en-US" sz="1600" dirty="0"/>
              <a:t>，代表三个不同的城市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</a:t>
            </a:r>
            <a:r>
              <a:rPr lang="en-US" altLang="zh-CN" sz="1600" dirty="0" err="1"/>
              <a:t>Stay_In_Current_City_Years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字符串类型；顾客在所在城市居住时长；有</a:t>
            </a:r>
            <a:r>
              <a:rPr lang="en-US" altLang="zh-CN" sz="1600" dirty="0"/>
              <a:t>4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4+ </a:t>
            </a:r>
            <a:r>
              <a:rPr lang="zh-CN" altLang="en-US" sz="1600" dirty="0"/>
              <a:t>单位年</a:t>
            </a:r>
            <a:r>
              <a:rPr lang="en-US" altLang="zh-CN" sz="1600" dirty="0"/>
              <a:t>'</a:t>
            </a:r>
            <a:r>
              <a:rPr lang="en-US" altLang="zh-CN" sz="1600" dirty="0" err="1"/>
              <a:t>Marital_Status</a:t>
            </a:r>
            <a:r>
              <a:rPr lang="en-US" altLang="zh-CN" sz="1600" dirty="0"/>
              <a:t>': </a:t>
            </a:r>
            <a:r>
              <a:rPr lang="zh-CN" altLang="en-US" sz="1600" dirty="0"/>
              <a:t>字符串类型；顾客婚姻状况；有</a:t>
            </a:r>
            <a:r>
              <a:rPr lang="en-US" altLang="zh-CN" sz="1600" dirty="0"/>
              <a:t>2</a:t>
            </a:r>
            <a:r>
              <a:rPr lang="zh-CN" altLang="en-US" sz="1600" dirty="0"/>
              <a:t>个值，分别为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1</a:t>
            </a:r>
            <a:r>
              <a:rPr lang="zh-CN" altLang="en-US" sz="1600" dirty="0"/>
              <a:t>；</a:t>
            </a:r>
            <a:r>
              <a:rPr lang="en-US" altLang="zh-CN" sz="1600" dirty="0"/>
              <a:t>0</a:t>
            </a:r>
            <a:r>
              <a:rPr lang="zh-CN" altLang="en-US" sz="1600" dirty="0"/>
              <a:t>：代表未婚，</a:t>
            </a:r>
            <a:r>
              <a:rPr lang="en-US" altLang="zh-CN" sz="1600" dirty="0"/>
              <a:t>1</a:t>
            </a:r>
            <a:r>
              <a:rPr lang="zh-CN" altLang="en-US" sz="1600" dirty="0"/>
              <a:t>：代表已婚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'Product_Category_1': </a:t>
            </a:r>
            <a:r>
              <a:rPr lang="zh-CN" altLang="en-US" sz="1600" dirty="0"/>
              <a:t>字符串类型；产品类型；有</a:t>
            </a:r>
            <a:r>
              <a:rPr lang="en-US" altLang="zh-CN" sz="1600" dirty="0"/>
              <a:t>20</a:t>
            </a:r>
            <a:r>
              <a:rPr lang="zh-CN" altLang="en-US" sz="1600" dirty="0"/>
              <a:t>个值，为数字</a:t>
            </a:r>
            <a:r>
              <a:rPr lang="en-US" altLang="zh-CN" sz="1600" dirty="0"/>
              <a:t>1-20</a:t>
            </a:r>
            <a:r>
              <a:rPr lang="zh-CN" altLang="en-US" sz="1600" dirty="0"/>
              <a:t>，分别代表着</a:t>
            </a:r>
            <a:r>
              <a:rPr lang="en-US" altLang="zh-CN" sz="1600" dirty="0"/>
              <a:t>20</a:t>
            </a:r>
            <a:r>
              <a:rPr lang="zh-CN" altLang="en-US" sz="1600" dirty="0"/>
              <a:t>个不同的产品，如食品、图书等</a:t>
            </a:r>
            <a:endParaRPr lang="zh-CN" altLang="en-US" sz="1600" dirty="0"/>
          </a:p>
          <a:p>
            <a:pPr>
              <a:spcBef>
                <a:spcPts val="670"/>
              </a:spcBef>
            </a:pPr>
            <a:r>
              <a:rPr lang="en-US" altLang="zh-CN" sz="1600" dirty="0"/>
              <a:t>'Purchase': </a:t>
            </a:r>
            <a:r>
              <a:rPr lang="zh-CN" altLang="en-US" sz="1600" dirty="0"/>
              <a:t>数值类型；顾客购物所花金额</a:t>
            </a:r>
            <a:endParaRPr lang="zh-CN" alt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5696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09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回归模型评估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2745" y="1686560"/>
            <a:ext cx="8906510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回归模型评估指标类库</a:t>
            </a: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功能</a:t>
            </a:r>
            <a:endParaRPr lang="zh-CN" altLang="en-US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线性回归</a:t>
            </a:r>
            <a:r>
              <a:rPr 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MSE </a:t>
            </a:r>
            <a:r>
              <a: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误差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。</a:t>
            </a:r>
            <a:endParaRPr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主要参数</a:t>
            </a:r>
            <a:endParaRPr lang="zh-CN" altLang="en-US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y_true</a:t>
            </a:r>
            <a:r>
              <a: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：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样本因变量。</a:t>
            </a:r>
            <a:r>
              <a:rPr 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y_pred</a:t>
            </a:r>
            <a:r>
              <a: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：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预测的因变量。</a:t>
            </a:r>
            <a:endParaRPr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回归模型评估指标类库</a:t>
            </a: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功能</a:t>
            </a:r>
            <a:endParaRPr lang="zh-CN" altLang="en-US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线性回归</a:t>
            </a:r>
            <a:r>
              <a:rPr 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MSE </a:t>
            </a:r>
            <a:r>
              <a: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误差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。</a:t>
            </a:r>
            <a:endParaRPr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indent="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主要参数</a:t>
            </a:r>
            <a:endParaRPr lang="zh-CN" altLang="en-US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  <a:p>
            <a:pPr marL="482600" indent="-482600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y_true</a:t>
            </a:r>
            <a:r>
              <a: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：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样本因变量。</a:t>
            </a:r>
            <a:r>
              <a:rPr 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    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y_pred</a:t>
            </a:r>
            <a:r>
              <a: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：</a:t>
            </a:r>
            <a:r>
              <a:rPr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预测的因变量。</a:t>
            </a:r>
            <a:endParaRPr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9675" y="1346200"/>
            <a:ext cx="9772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模型类库</a:t>
            </a:r>
            <a:endParaRPr lang="zh-CN" altLang="en-US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2151380"/>
            <a:ext cx="7810500" cy="52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10" y="4598670"/>
            <a:ext cx="7231380" cy="2514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不同回归模型对医疗费用预测的对比分析</a:t>
            </a:r>
            <a:endParaRPr kumimoji="1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40533" y="1092200"/>
            <a:ext cx="11234932" cy="543402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案例背景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预测个人未来医疗费用支出，用于辅助医疗保险作出收取保费的决策，对保险公司有重要意义。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案例描述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构建多个回归模型，通过年龄、性别、</a:t>
            </a:r>
            <a:r>
              <a:rPr lang="en-US" altLang="zh-CN" dirty="0" err="1">
                <a:solidFill>
                  <a:schemeClr val="tx1"/>
                </a:solidFill>
              </a:rPr>
              <a:t>bmi</a:t>
            </a:r>
            <a:r>
              <a:rPr lang="zh-CN" altLang="en-US" dirty="0">
                <a:solidFill>
                  <a:schemeClr val="tx1"/>
                </a:solidFill>
              </a:rPr>
              <a:t>等预测个人未来的医疗费用支出。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482600" indent="-482600"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通过回归指标评估模型性能，选择最优模型。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不同回归模型对医疗费用预测的对比分析</a:t>
            </a:r>
            <a:endParaRPr kumimoji="1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1314669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案例数据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居民医疗支出数据集包含 </a:t>
            </a:r>
            <a:r>
              <a:rPr lang="en-US" altLang="zh-CN" dirty="0">
                <a:solidFill>
                  <a:schemeClr val="tx1"/>
                </a:solidFill>
              </a:rPr>
              <a:t>1338 </a:t>
            </a:r>
            <a:r>
              <a:rPr lang="zh-CN" altLang="en-US" dirty="0">
                <a:solidFill>
                  <a:schemeClr val="tx1"/>
                </a:solidFill>
              </a:rPr>
              <a:t>个样本数据和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731" y="2406869"/>
            <a:ext cx="4931022" cy="401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不同回归模型对医疗费用预测的对比分析</a:t>
            </a:r>
            <a:endParaRPr kumimoji="1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308600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数据字段解释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age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：数值型；年龄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sex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：字符串类型；性别；有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female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（女性）、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（男性）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：数值型；身体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指数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children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：数值型；有几个孩子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smoker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：字符串类型；是否是吸烟者；有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（是吸烟者）、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（不是吸烟者）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region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：字符串类型；所在区域；有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（东北部）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charges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：数值型；客户的医疗花费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不同回归模型对医疗费用预测的对比分析</a:t>
            </a:r>
            <a:endParaRPr kumimoji="1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19298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cs typeface="新宋体" panose="02010609030101010101" charset="-122"/>
              </a:rPr>
              <a:t>案例步骤概述</a:t>
            </a:r>
            <a:endParaRPr lang="en-US" altLang="zh-CN" b="1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cs typeface="新宋体" panose="02010609030101010101" charset="-122"/>
              </a:rPr>
              <a:t>导入包；</a:t>
            </a:r>
            <a:endParaRPr lang="en-US" altLang="zh-CN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导入数据集；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数据预处理；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构建不同参数的回归模型；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评估模型性能。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案例知识点：模型评估指标</a:t>
            </a:r>
            <a:endParaRPr kumimoji="1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77240" y="1071881"/>
            <a:ext cx="8503749" cy="626746"/>
          </a:xfrm>
          <a:prstGeom prst="rect">
            <a:avLst/>
          </a:prstGeom>
        </p:spPr>
        <p:txBody>
          <a:bodyPr vert="horz" lIns="114727" tIns="57364" rIns="114727" bIns="57364" rtlCol="0">
            <a:no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64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R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计算公式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/>
              <p:cNvSpPr txBox="1"/>
              <p:nvPr/>
            </p:nvSpPr>
            <p:spPr>
              <a:xfrm>
                <a:off x="5615198" y="1947129"/>
                <a:ext cx="3048001" cy="1503007"/>
              </a:xfrm>
              <a:prstGeom prst="rect">
                <a:avLst/>
              </a:prstGeom>
            </p:spPr>
            <p:txBody>
              <a:bodyPr vert="horz" lIns="114727" tIns="57364" rIns="114727" bIns="57364" rtlCol="0">
                <a:noAutofit/>
              </a:bodyPr>
              <a:lstStyle>
                <a:lvl1pPr marL="481965" indent="-481965" algn="l" defTabSz="1147445" rtl="0" eaLnBrk="1" fontAlgn="base" latinLnBrk="0" hangingPunct="1">
                  <a:lnSpc>
                    <a:spcPct val="150000"/>
                  </a:lnSpc>
                  <a:spcBef>
                    <a:spcPct val="28000"/>
                  </a:spcBef>
                  <a:spcAft>
                    <a:spcPct val="0"/>
                  </a:spcAft>
                  <a:buClr>
                    <a:srgbClr val="FFC000"/>
                  </a:buClr>
                  <a:buFont typeface="Wingdings" panose="05000000000000000000" pitchFamily="2" charset="2"/>
                  <a:buChar char="l"/>
                  <a:defRPr kumimoji="0" lang="zh-CN" altLang="en-US" sz="2000" b="0" i="0" u="none" strike="noStrike" kern="1200" cap="none" spc="0" normalizeH="0" baseline="0" noProof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defRPr>
                </a:lvl1pPr>
                <a:lvl2pPr marL="40005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kumimoji="0" lang="zh-CN" altLang="en-US" sz="3500" b="1" i="1" kern="1200" dirty="0" smtClean="0">
                    <a:solidFill>
                      <a:schemeClr val="tx1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  <a:cs typeface="华文细黑" panose="02010600040101010101" pitchFamily="2" charset="-122"/>
                  </a:defRPr>
                </a:lvl2pPr>
                <a:lvl3pPr marL="80010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000" b="1" i="1" kern="1200">
                    <a:solidFill>
                      <a:schemeClr val="tx1"/>
                    </a:solidFill>
                    <a:latin typeface="+mn-lt"/>
                    <a:ea typeface="Adobe 黑体 Std R" panose="020B0400000000000000" charset="-122"/>
                    <a:cs typeface="+mn-cs"/>
                  </a:defRPr>
                </a:lvl3pPr>
                <a:lvl4pPr marL="137160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54680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28720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02125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spcBef>
                    <a:spcPts val="640"/>
                  </a:spcBef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SS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res</m:t>
                        </m:r>
                        <m:r>
                          <m:rPr>
                            <m:nor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 </m:t>
                        </m:r>
                      </m:sub>
                    </m:sSub>
                    <m:r>
                      <a:rPr lang="ar-AE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grow m:val="on"/>
                        <m:limLoc m:val="undOvr"/>
                        <m:ctrlPr>
                          <a:rPr lang="ar-AE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</m:ctrlPr>
                      </m:naryPr>
                      <m:sub>
                        <m:r>
                          <a:rPr lang="zh-CN" alt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𝑖</m:t>
                        </m:r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=</m:t>
                        </m:r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lang="zh-CN" alt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ar-AE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ar-AE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∧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lang="ar-AE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10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198" y="1947129"/>
                <a:ext cx="3048001" cy="1503007"/>
              </a:xfrm>
              <a:prstGeom prst="rect">
                <a:avLst/>
              </a:prstGeom>
              <a:blipFill rotWithShape="1">
                <a:blip r:embed="rId1"/>
                <a:stretch>
                  <a:fillRect l="-17" t="-15" r="1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V="1">
            <a:off x="3810686" y="2772359"/>
            <a:ext cx="2007933" cy="452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5"/>
              <p:cNvSpPr txBox="1"/>
              <p:nvPr/>
            </p:nvSpPr>
            <p:spPr>
              <a:xfrm>
                <a:off x="5628610" y="3983648"/>
                <a:ext cx="3463456" cy="1503007"/>
              </a:xfrm>
              <a:prstGeom prst="rect">
                <a:avLst/>
              </a:prstGeom>
            </p:spPr>
            <p:txBody>
              <a:bodyPr vert="horz" lIns="114727" tIns="57364" rIns="114727" bIns="57364" rtlCol="0">
                <a:noAutofit/>
              </a:bodyPr>
              <a:lstStyle>
                <a:lvl1pPr marL="481965" indent="-481965" algn="l" defTabSz="1147445" rtl="0" eaLnBrk="1" fontAlgn="base" latinLnBrk="0" hangingPunct="1">
                  <a:lnSpc>
                    <a:spcPct val="150000"/>
                  </a:lnSpc>
                  <a:spcBef>
                    <a:spcPct val="28000"/>
                  </a:spcBef>
                  <a:spcAft>
                    <a:spcPct val="0"/>
                  </a:spcAft>
                  <a:buClr>
                    <a:srgbClr val="FFC000"/>
                  </a:buClr>
                  <a:buFont typeface="Wingdings" panose="05000000000000000000" pitchFamily="2" charset="2"/>
                  <a:buChar char="l"/>
                  <a:defRPr kumimoji="0" lang="zh-CN" altLang="en-US" sz="2000" b="0" i="0" u="none" strike="noStrike" kern="1200" cap="none" spc="0" normalizeH="0" baseline="0" noProof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defRPr>
                </a:lvl1pPr>
                <a:lvl2pPr marL="40005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kumimoji="0" lang="zh-CN" altLang="en-US" sz="3500" b="1" i="1" kern="1200" dirty="0" smtClean="0">
                    <a:solidFill>
                      <a:schemeClr val="tx1"/>
                    </a:solidFill>
                    <a:latin typeface="Adobe 宋体 Std L" panose="02020300000000000000" pitchFamily="18" charset="-122"/>
                    <a:ea typeface="Adobe 宋体 Std L" panose="02020300000000000000" pitchFamily="18" charset="-122"/>
                    <a:cs typeface="华文细黑" panose="02010600040101010101" pitchFamily="2" charset="-122"/>
                  </a:defRPr>
                </a:lvl2pPr>
                <a:lvl3pPr marL="80010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000" b="1" i="1" kern="1200">
                    <a:solidFill>
                      <a:schemeClr val="tx1"/>
                    </a:solidFill>
                    <a:latin typeface="+mn-lt"/>
                    <a:ea typeface="Adobe 黑体 Std R" panose="020B0400000000000000" charset="-122"/>
                    <a:cs typeface="+mn-cs"/>
                  </a:defRPr>
                </a:lvl3pPr>
                <a:lvl4pPr marL="137160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54680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28720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02125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indent="-287020" algn="l" defTabSz="11474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spcBef>
                    <a:spcPts val="640"/>
                  </a:spcBef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SS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 </m:t>
                        </m:r>
                      </m:sub>
                    </m:sSub>
                    <m:r>
                      <a:rPr lang="ar-AE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grow m:val="on"/>
                        <m:limLoc m:val="undOvr"/>
                        <m:ctrlPr>
                          <a:rPr lang="ar-AE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</m:ctrlPr>
                      </m:naryPr>
                      <m:sub>
                        <m:r>
                          <a:rPr lang="zh-CN" alt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𝑖</m:t>
                        </m:r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=</m:t>
                        </m:r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lang="zh-CN" alt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ar-AE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ar-AE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+mn-cs"/>
                                  </a:rPr>
                                  <m:t>avg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ar-AE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lang="ar-AE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13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10" y="3983648"/>
                <a:ext cx="3463456" cy="1503007"/>
              </a:xfrm>
              <a:prstGeom prst="rect">
                <a:avLst/>
              </a:prstGeom>
              <a:blipFill rotWithShape="1">
                <a:blip r:embed="rId2"/>
                <a:stretch>
                  <a:fillRect l="-17" t="-19" r="4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3824098" y="3781118"/>
            <a:ext cx="1994521" cy="1056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54792" y="3053688"/>
            <a:ext cx="4791228" cy="50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640"/>
              </a:spcBef>
              <a:buNone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残差平方和（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Sum of Squared Residuals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90129" y="5132621"/>
            <a:ext cx="4300105" cy="50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640"/>
              </a:spcBef>
              <a:buNone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总平方和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(Sum of Squared Total)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723919" y="3135353"/>
                <a:ext cx="2349525" cy="734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R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charset="-122"/>
                        </a:rPr>
                        <m:t>1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charset="-122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res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charset="-122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19" y="3135353"/>
                <a:ext cx="2349525" cy="734817"/>
              </a:xfrm>
              <a:prstGeom prst="rect">
                <a:avLst/>
              </a:prstGeom>
              <a:blipFill rotWithShape="1">
                <a:blip r:embed="rId3"/>
                <a:stretch>
                  <a:fillRect l="-23" t="-49" r="2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182774" y="1964062"/>
                <a:ext cx="2767758" cy="1397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60000"/>
                  </a:lnSpc>
                  <a:spcBef>
                    <a:spcPts val="64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charset="-122"/>
                        </a:rPr>
                        <m:t>MSE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limLoc m:val="undOvr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charset="-122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charset="-122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charset="-122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charset="-122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charset="-122"/>
                                    </a:rPr>
                                    <m:t>∧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774" y="1964062"/>
                <a:ext cx="2767758" cy="1397627"/>
              </a:xfrm>
              <a:prstGeom prst="rect">
                <a:avLst/>
              </a:prstGeom>
              <a:blipFill rotWithShape="1">
                <a:blip r:embed="rId4"/>
                <a:stretch>
                  <a:fillRect l="-1" t="-1" r="17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681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2-1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案例：预处理黑色星期五购物数据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035050" y="1251585"/>
            <a:ext cx="4933950" cy="4661535"/>
          </a:xfrm>
          <a:prstGeom prst="rect">
            <a:avLst/>
          </a:prstGeom>
        </p:spPr>
        <p:txBody>
          <a:bodyPr vert="horz" lIns="114736" tIns="57369" rIns="114736" bIns="57369" rtlCol="0">
            <a:no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315531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76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cs typeface="新宋体" panose="02010609030101010101" charset="-122"/>
              </a:rPr>
              <a:t>案例步骤概述</a:t>
            </a:r>
            <a:endParaRPr lang="en-US" altLang="zh-CN" b="1" dirty="0"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 panose="02010609030101010101" charset="-122"/>
              </a:rPr>
              <a:t>导入包和数据集；</a:t>
            </a:r>
            <a:endParaRPr lang="en-US" altLang="zh-CN" dirty="0"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 panose="02010609030101010101" charset="-122"/>
              </a:rPr>
              <a:t>处理缺失数据；</a:t>
            </a:r>
            <a:endParaRPr lang="en-US" altLang="zh-CN" dirty="0"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 panose="02010609030101010101" charset="-122"/>
              </a:rPr>
              <a:t>特征工程；</a:t>
            </a:r>
            <a:endParaRPr lang="en-US" altLang="zh-CN" dirty="0"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 panose="02010609030101010101" charset="-122"/>
              </a:rPr>
              <a:t>处理类别型字段；</a:t>
            </a:r>
            <a:endParaRPr lang="en-US" altLang="zh-CN" dirty="0"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 panose="02010609030101010101" charset="-122"/>
              </a:rPr>
              <a:t>得到自变量和因变量；</a:t>
            </a:r>
            <a:endParaRPr lang="en-US" altLang="zh-CN" dirty="0"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 panose="02010609030101010101" charset="-122"/>
              </a:rPr>
              <a:t>拆分训练集和测试集；</a:t>
            </a:r>
            <a:endParaRPr lang="en-US" altLang="zh-CN" dirty="0"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cs typeface="新宋体" panose="02010609030101010101" charset="-122"/>
              </a:rPr>
              <a:t>特征缩放。</a:t>
            </a:r>
            <a:endParaRPr lang="en-US" altLang="zh-CN" dirty="0">
              <a:cs typeface="新宋体" panose="0201060903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5696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简单线性</a:t>
            </a:r>
            <a:r>
              <a:rPr kumimoji="1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回归</a:t>
            </a:r>
            <a:endParaRPr kumimoji="1" lang="zh-CN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9675" y="1262380"/>
            <a:ext cx="9772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1147445" fontAlgn="base">
              <a:lnSpc>
                <a:spcPct val="100000"/>
              </a:lnSpc>
              <a:spcBef>
                <a:spcPts val="64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rPr>
              <a:t>模型类库</a:t>
            </a:r>
            <a:endParaRPr lang="en-US" altLang="zh-CN" b="1" dirty="0" smtClean="0">
              <a:solidFill>
                <a:sysClr val="windowText" lastClr="000000"/>
              </a:solidFill>
              <a:ea typeface="+mn-lt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42745" y="1686560"/>
            <a:ext cx="8906510" cy="3241040"/>
            <a:chOff x="2587" y="2656"/>
            <a:chExt cx="14026" cy="5104"/>
          </a:xfrm>
        </p:grpSpPr>
        <p:sp>
          <p:nvSpPr>
            <p:cNvPr id="3" name="文本框 2"/>
            <p:cNvSpPr txBox="1"/>
            <p:nvPr/>
          </p:nvSpPr>
          <p:spPr>
            <a:xfrm>
              <a:off x="2587" y="2656"/>
              <a:ext cx="14026" cy="510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简单线性回归类库</a:t>
              </a: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endParaRPr lang="zh-CN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功能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普通最小二乘法(Ordinary Least Squares. OLE）线性回归。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indent="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b="1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主要参数</a:t>
              </a:r>
              <a:endParaRPr lang="zh-CN" altLang="en-US" b="1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fit_intercept：默认值为True，表示训练模型时把截距也加进去。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normalize：训练模型前是否将数据标准化。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  <a:p>
              <a:pPr marL="482600" indent="-482600" defTabSz="1147445" fontAlgn="base">
                <a:lnSpc>
                  <a:spcPct val="100000"/>
                </a:lnSpc>
                <a:spcBef>
                  <a:spcPts val="640"/>
                </a:spcBef>
                <a:buClr>
                  <a:srgbClr val="FFC00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ysClr val="windowText" lastClr="000000"/>
                  </a:solidFill>
                  <a:ea typeface="+mn-lt"/>
                  <a:cs typeface="Times New Roman" panose="02020603050405020304" pitchFamily="18" charset="0"/>
                  <a:sym typeface="+mn-ea"/>
                </a:rPr>
                <a:t>n_jobs：训练模型时使用几个CPU处理器。-1表示使用全部CPU处理器。</a:t>
              </a:r>
              <a:endParaRPr lang="zh-CN" altLang="en-US" dirty="0" smtClean="0">
                <a:solidFill>
                  <a:sysClr val="windowText" lastClr="000000"/>
                </a:solidFill>
                <a:ea typeface="+mn-lt"/>
                <a:cs typeface="Times New Roman" panose="02020603050405020304" pitchFamily="18" charset="0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7" y="3316"/>
              <a:ext cx="11460" cy="9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：使用简单线性回归根据年龄预测医疗费用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3" y="1092200"/>
            <a:ext cx="11234932" cy="543402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案例背景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预测个人未来医疗费用支出，用于辅助医疗保险作出收取保费的决策，对保险公司有重要意义。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案例描述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通过年龄预测个人未来的医疗费用支出。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：使用简单线性回归根据年龄预测医疗费用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1314669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案例数据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zh-CN" altLang="en-US" dirty="0">
                <a:solidFill>
                  <a:schemeClr val="tx1"/>
                </a:solidFill>
              </a:rPr>
              <a:t>居民医疗支出数据集包含 </a:t>
            </a:r>
            <a:r>
              <a:rPr lang="en-US" altLang="zh-CN" dirty="0">
                <a:solidFill>
                  <a:schemeClr val="tx1"/>
                </a:solidFill>
              </a:rPr>
              <a:t>1338 </a:t>
            </a:r>
            <a:r>
              <a:rPr lang="zh-CN" altLang="en-US" dirty="0">
                <a:solidFill>
                  <a:schemeClr val="tx1"/>
                </a:solidFill>
              </a:rPr>
              <a:t>个样本数据和 </a:t>
            </a:r>
            <a:r>
              <a:rPr lang="en-US" altLang="zh-CN" dirty="0">
                <a:solidFill>
                  <a:schemeClr val="tx1"/>
                </a:solidFill>
              </a:rPr>
              <a:t>7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731" y="2406869"/>
            <a:ext cx="4931022" cy="401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：使用简单线性回归根据年龄预测医疗费用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40532" y="1092200"/>
            <a:ext cx="11377895" cy="5308600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630" indent="-21463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数据字段解释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age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：数值型；年龄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sex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：字符串类型；性别；有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female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（女性）、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male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（男性）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：数值型；身体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bmi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指数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children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：数值型；有几个孩子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smoker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：字符串类型；是否是吸烟者；有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（是吸烟者）、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（不是吸烟者）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region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：字符串类型；所在区域；有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个值，分别是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southeast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northwest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（西北部）、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northeast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（东北部）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482600" indent="-482600">
              <a:lnSpc>
                <a:spcPct val="160000"/>
              </a:lnSpc>
              <a:spcBef>
                <a:spcPts val="64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charges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：数值型；客户的医疗花费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: 形状 5"/>
          <p:cNvSpPr/>
          <p:nvPr/>
        </p:nvSpPr>
        <p:spPr>
          <a:xfrm rot="5400000">
            <a:off x="203098" y="204688"/>
            <a:ext cx="876303" cy="466928"/>
          </a:xfrm>
          <a:custGeom>
            <a:avLst/>
            <a:gdLst>
              <a:gd name="connsiteX0" fmla="*/ 0 w 876303"/>
              <a:gd name="connsiteY0" fmla="*/ 466927 h 466928"/>
              <a:gd name="connsiteX1" fmla="*/ 0 w 876303"/>
              <a:gd name="connsiteY1" fmla="*/ 0 h 466928"/>
              <a:gd name="connsiteX2" fmla="*/ 642839 w 876303"/>
              <a:gd name="connsiteY2" fmla="*/ 0 h 466928"/>
              <a:gd name="connsiteX3" fmla="*/ 876303 w 876303"/>
              <a:gd name="connsiteY3" fmla="*/ 233464 h 466928"/>
              <a:gd name="connsiteX4" fmla="*/ 876302 w 876303"/>
              <a:gd name="connsiteY4" fmla="*/ 233464 h 466928"/>
              <a:gd name="connsiteX5" fmla="*/ 642838 w 876303"/>
              <a:gd name="connsiteY5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303" h="466928">
                <a:moveTo>
                  <a:pt x="0" y="466927"/>
                </a:moveTo>
                <a:lnTo>
                  <a:pt x="0" y="0"/>
                </a:lnTo>
                <a:lnTo>
                  <a:pt x="642839" y="0"/>
                </a:lnTo>
                <a:cubicBezTo>
                  <a:pt x="771778" y="0"/>
                  <a:pt x="876303" y="104525"/>
                  <a:pt x="876303" y="233464"/>
                </a:cubicBezTo>
                <a:lnTo>
                  <a:pt x="876302" y="233464"/>
                </a:lnTo>
                <a:cubicBezTo>
                  <a:pt x="876302" y="362403"/>
                  <a:pt x="771777" y="466928"/>
                  <a:pt x="642838" y="466928"/>
                </a:cubicBezTo>
                <a:close/>
              </a:path>
            </a:pathLst>
          </a:custGeom>
          <a:solidFill>
            <a:srgbClr val="005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8110" y="469108"/>
            <a:ext cx="346278" cy="34627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"/>
          <p:cNvSpPr/>
          <p:nvPr/>
        </p:nvSpPr>
        <p:spPr>
          <a:xfrm>
            <a:off x="534771" y="545238"/>
            <a:ext cx="212956" cy="194018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rgbClr val="7AC8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09650" y="353695"/>
            <a:ext cx="936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案例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3-1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171"/>
                </a:solidFill>
                <a:effectLst/>
                <a:uLnTx/>
                <a:uFillTx/>
                <a:cs typeface="+mn-ea"/>
                <a:sym typeface="+mn-lt"/>
              </a:rPr>
              <a:t>：使用简单线性回归根据年龄预测医疗费用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内容占位符 5"/>
          <p:cNvSpPr>
            <a:spLocks noGrp="1"/>
          </p:cNvSpPr>
          <p:nvPr/>
        </p:nvSpPr>
        <p:spPr>
          <a:xfrm>
            <a:off x="740532" y="1092200"/>
            <a:ext cx="11377895" cy="5192986"/>
          </a:xfrm>
          <a:prstGeom prst="rect">
            <a:avLst/>
          </a:prstGeom>
        </p:spPr>
        <p:txBody>
          <a:bodyPr vert="horz" lIns="114727" tIns="57364" rIns="114727" bIns="57364" rtlCol="0">
            <a:normAutofit/>
          </a:bodyPr>
          <a:lstStyle>
            <a:lvl1pPr marL="481965" indent="-481965" algn="l" defTabSz="1147445" rtl="0" eaLnBrk="1" fontAlgn="base" latinLnBrk="0" hangingPunct="1">
              <a:lnSpc>
                <a:spcPct val="150000"/>
              </a:lnSpc>
              <a:spcBef>
                <a:spcPct val="28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0" lang="zh-CN" altLang="en-US" sz="2000" b="0" i="0" u="none" strike="noStrike" kern="1200" cap="none" spc="0" normalizeH="0" baseline="0" noProof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defRPr>
            </a:lvl1pPr>
            <a:lvl2pPr marL="40005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500" b="1" i="1" kern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华文细黑" panose="02010600040101010101" pitchFamily="2" charset="-122"/>
              </a:defRPr>
            </a:lvl2pPr>
            <a:lvl3pPr marL="8001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i="1" kern="1200">
                <a:solidFill>
                  <a:schemeClr val="tx1"/>
                </a:solidFill>
                <a:latin typeface="黑体" panose="02010609060101010101" charset="-122"/>
                <a:ea typeface="Adobe 黑体 Std R" panose="020B0400000000000000" charset="-122"/>
                <a:cs typeface="+mn-cs"/>
              </a:defRPr>
            </a:lvl3pPr>
            <a:lvl4pPr marL="13716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4pPr>
            <a:lvl5pPr marL="1828800" indent="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黑体" panose="02010609060101010101" charset="-122"/>
                <a:ea typeface="+mn-ea"/>
                <a:cs typeface="+mn-cs"/>
              </a:defRPr>
            </a:lvl5pPr>
            <a:lvl6pPr marL="315468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8720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212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indent="-287020" algn="l" defTabSz="1147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cs typeface="新宋体" panose="02010609030101010101" charset="-122"/>
              </a:rPr>
              <a:t>案例步骤概述</a:t>
            </a:r>
            <a:endParaRPr lang="en-US" altLang="zh-CN" b="1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cs typeface="新宋体" panose="02010609030101010101" charset="-122"/>
              </a:rPr>
              <a:t>导入包；</a:t>
            </a:r>
            <a:endParaRPr lang="en-US" altLang="zh-CN" dirty="0">
              <a:solidFill>
                <a:schemeClr val="tx1"/>
              </a:solidFill>
              <a:cs typeface="新宋体" panose="0201060903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导入数据集；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数据预处理；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构建不同参数的简单线性回归模型。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內容版面配置區 2"/>
          <p:cNvSpPr>
            <a:spLocks noGrp="1"/>
          </p:cNvSpPr>
          <p:nvPr/>
        </p:nvSpPr>
        <p:spPr>
          <a:xfrm>
            <a:off x="3250565" y="2364105"/>
            <a:ext cx="78867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3.1"/>
</p:tagLst>
</file>

<file path=ppt/tags/tag10.xml><?xml version="1.0" encoding="utf-8"?>
<p:tagLst xmlns:p="http://schemas.openxmlformats.org/presentationml/2006/main">
  <p:tag name="PA" val="v4.3.1"/>
</p:tagLst>
</file>

<file path=ppt/tags/tag11.xml><?xml version="1.0" encoding="utf-8"?>
<p:tagLst xmlns:p="http://schemas.openxmlformats.org/presentationml/2006/main">
  <p:tag name="PA" val="v4.3.1"/>
</p:tagLst>
</file>

<file path=ppt/tags/tag12.xml><?xml version="1.0" encoding="utf-8"?>
<p:tagLst xmlns:p="http://schemas.openxmlformats.org/presentationml/2006/main">
  <p:tag name="PA" val="v4.3.1"/>
</p:tagLst>
</file>

<file path=ppt/tags/tag13.xml><?xml version="1.0" encoding="utf-8"?>
<p:tagLst xmlns:p="http://schemas.openxmlformats.org/presentationml/2006/main">
  <p:tag name="PA" val="v4.3.1"/>
</p:tagLst>
</file>

<file path=ppt/tags/tag14.xml><?xml version="1.0" encoding="utf-8"?>
<p:tagLst xmlns:p="http://schemas.openxmlformats.org/presentationml/2006/main">
  <p:tag name="PA" val="v4.3.1"/>
</p:tagLst>
</file>

<file path=ppt/tags/tag15.xml><?xml version="1.0" encoding="utf-8"?>
<p:tagLst xmlns:p="http://schemas.openxmlformats.org/presentationml/2006/main">
  <p:tag name="PA" val="v4.3.1"/>
</p:tagLst>
</file>

<file path=ppt/tags/tag16.xml><?xml version="1.0" encoding="utf-8"?>
<p:tagLst xmlns:p="http://schemas.openxmlformats.org/presentationml/2006/main">
  <p:tag name="PA" val="v4.3.1"/>
</p:tagLst>
</file>

<file path=ppt/tags/tag17.xml><?xml version="1.0" encoding="utf-8"?>
<p:tagLst xmlns:p="http://schemas.openxmlformats.org/presentationml/2006/main">
  <p:tag name="PA" val="v4.3.1"/>
</p:tagLst>
</file>

<file path=ppt/tags/tag18.xml><?xml version="1.0" encoding="utf-8"?>
<p:tagLst xmlns:p="http://schemas.openxmlformats.org/presentationml/2006/main">
  <p:tag name="PA" val="v4.3.1"/>
</p:tagLst>
</file>

<file path=ppt/tags/tag19.xml><?xml version="1.0" encoding="utf-8"?>
<p:tagLst xmlns:p="http://schemas.openxmlformats.org/presentationml/2006/main">
  <p:tag name="PA" val="v4.3.1"/>
</p:tagLst>
</file>

<file path=ppt/tags/tag2.xml><?xml version="1.0" encoding="utf-8"?>
<p:tagLst xmlns:p="http://schemas.openxmlformats.org/presentationml/2006/main">
  <p:tag name="PA" val="v4.3.1"/>
</p:tagLst>
</file>

<file path=ppt/tags/tag3.xml><?xml version="1.0" encoding="utf-8"?>
<p:tagLst xmlns:p="http://schemas.openxmlformats.org/presentationml/2006/main">
  <p:tag name="PA" val="v4.3.1"/>
</p:tagLst>
</file>

<file path=ppt/tags/tag4.xml><?xml version="1.0" encoding="utf-8"?>
<p:tagLst xmlns:p="http://schemas.openxmlformats.org/presentationml/2006/main">
  <p:tag name="PA" val="v4.3.1"/>
</p:tagLst>
</file>

<file path=ppt/tags/tag5.xml><?xml version="1.0" encoding="utf-8"?>
<p:tagLst xmlns:p="http://schemas.openxmlformats.org/presentationml/2006/main">
  <p:tag name="PA" val="v4.3.1"/>
</p:tagLst>
</file>

<file path=ppt/tags/tag6.xml><?xml version="1.0" encoding="utf-8"?>
<p:tagLst xmlns:p="http://schemas.openxmlformats.org/presentationml/2006/main">
  <p:tag name="PA" val="v4.3.1"/>
</p:tagLst>
</file>

<file path=ppt/tags/tag7.xml><?xml version="1.0" encoding="utf-8"?>
<p:tagLst xmlns:p="http://schemas.openxmlformats.org/presentationml/2006/main">
  <p:tag name="PA" val="v4.3.1"/>
</p:tagLst>
</file>

<file path=ppt/tags/tag8.xml><?xml version="1.0" encoding="utf-8"?>
<p:tagLst xmlns:p="http://schemas.openxmlformats.org/presentationml/2006/main">
  <p:tag name="PA" val="v4.3.1"/>
</p:tagLst>
</file>

<file path=ppt/tags/tag9.xml><?xml version="1.0" encoding="utf-8"?>
<p:tagLst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  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ED6"/>
      </a:accent1>
      <a:accent2>
        <a:srgbClr val="F69618"/>
      </a:accent2>
      <a:accent3>
        <a:srgbClr val="9BB531"/>
      </a:accent3>
      <a:accent4>
        <a:srgbClr val="03AB99"/>
      </a:accent4>
      <a:accent5>
        <a:srgbClr val="566372"/>
      </a:accent5>
      <a:accent6>
        <a:srgbClr val="70AD47"/>
      </a:accent6>
      <a:hlink>
        <a:srgbClr val="0563C1"/>
      </a:hlink>
      <a:folHlink>
        <a:srgbClr val="954F72"/>
      </a:folHlink>
    </a:clrScheme>
    <a:fontScheme name="j21wfmo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4774</Words>
  <Application>WPS 演示</Application>
  <PresentationFormat>宽屏</PresentationFormat>
  <Paragraphs>334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小米兰亭</vt:lpstr>
      <vt:lpstr>方正兰亭粗黑简体</vt:lpstr>
      <vt:lpstr>黑体</vt:lpstr>
      <vt:lpstr>Times New Roman</vt:lpstr>
      <vt:lpstr>等线</vt:lpstr>
      <vt:lpstr>华文细黑</vt:lpstr>
      <vt:lpstr>Adobe 黑体 Std R</vt:lpstr>
      <vt:lpstr>新宋体</vt:lpstr>
      <vt:lpstr>Verdana</vt:lpstr>
      <vt:lpstr>Adobe 宋体 Std L</vt:lpstr>
      <vt:lpstr>Cambria Math</vt:lpstr>
      <vt:lpstr>腾讯体 W3</vt:lpstr>
      <vt:lpstr>第一PPT，www.1ppt.com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水清沙白</cp:lastModifiedBy>
  <cp:revision>150</cp:revision>
  <dcterms:created xsi:type="dcterms:W3CDTF">2019-06-19T02:08:00Z</dcterms:created>
  <dcterms:modified xsi:type="dcterms:W3CDTF">2021-09-11T03:16:21Z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D70A0C5A702641E499FE84619BED3C14</vt:lpwstr>
  </property>
</Properties>
</file>