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1179" r:id="rId5"/>
    <p:sldId id="1226" r:id="rId6"/>
    <p:sldId id="1253" r:id="rId7"/>
    <p:sldId id="1254" r:id="rId8"/>
    <p:sldId id="1257" r:id="rId9"/>
    <p:sldId id="1258" r:id="rId10"/>
    <p:sldId id="1259" r:id="rId11"/>
    <p:sldId id="1260" r:id="rId12"/>
    <p:sldId id="1261" r:id="rId13"/>
    <p:sldId id="1262" r:id="rId14"/>
    <p:sldId id="1263" r:id="rId15"/>
    <p:sldId id="1264" r:id="rId16"/>
    <p:sldId id="1265" r:id="rId17"/>
    <p:sldId id="1266" r:id="rId18"/>
    <p:sldId id="1267" r:id="rId19"/>
    <p:sldId id="1269" r:id="rId20"/>
    <p:sldId id="1270" r:id="rId21"/>
    <p:sldId id="1271" r:id="rId22"/>
    <p:sldId id="1272" r:id="rId23"/>
    <p:sldId id="1274" r:id="rId24"/>
    <p:sldId id="1275" r:id="rId25"/>
    <p:sldId id="1276" r:id="rId26"/>
    <p:sldId id="1277" r:id="rId2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DB2C03"/>
    <a:srgbClr val="0075BF"/>
    <a:srgbClr val="0087CD"/>
    <a:srgbClr val="C68F06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3354" autoAdjust="0"/>
  </p:normalViewPr>
  <p:slideViewPr>
    <p:cSldViewPr>
      <p:cViewPr varScale="1">
        <p:scale>
          <a:sx n="114" d="100"/>
          <a:sy n="114" d="100"/>
        </p:scale>
        <p:origin x="408" y="82"/>
      </p:cViewPr>
      <p:guideLst>
        <p:guide orient="horz" pos="1600"/>
        <p:guide pos="2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44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467544" y="195486"/>
            <a:ext cx="179609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添加标题文字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5486"/>
            <a:ext cx="32352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</a:fld>
            <a:endParaRPr lang="en-US" sz="1000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587892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995936" y="2114441"/>
            <a:ext cx="5186484" cy="7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  预测房价</a:t>
            </a:r>
            <a:endParaRPr lang="zh-CN" altLang="en-US" sz="4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4646" y="2661194"/>
            <a:ext cx="2015226" cy="779160"/>
          </a:xfrm>
          <a:custGeom>
            <a:avLst/>
            <a:gdLst>
              <a:gd name="T0" fmla="*/ 155 w 1401"/>
              <a:gd name="T1" fmla="*/ 0 h 441"/>
              <a:gd name="T2" fmla="*/ 0 w 1401"/>
              <a:gd name="T3" fmla="*/ 441 h 441"/>
              <a:gd name="T4" fmla="*/ 1230 w 1401"/>
              <a:gd name="T5" fmla="*/ 441 h 441"/>
              <a:gd name="T6" fmla="*/ 1401 w 1401"/>
              <a:gd name="T7" fmla="*/ 0 h 441"/>
              <a:gd name="T8" fmla="*/ 155 w 1401"/>
              <a:gd name="T9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441">
                <a:moveTo>
                  <a:pt x="155" y="0"/>
                </a:moveTo>
                <a:lnTo>
                  <a:pt x="0" y="441"/>
                </a:lnTo>
                <a:lnTo>
                  <a:pt x="1230" y="441"/>
                </a:lnTo>
                <a:lnTo>
                  <a:pt x="1401" y="0"/>
                </a:lnTo>
                <a:lnTo>
                  <a:pt x="1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sz="1400" dirty="0"/>
          </a:p>
        </p:txBody>
      </p:sp>
      <p:sp>
        <p:nvSpPr>
          <p:cNvPr id="17" name="Freeform 6"/>
          <p:cNvSpPr/>
          <p:nvPr/>
        </p:nvSpPr>
        <p:spPr bwMode="auto">
          <a:xfrm>
            <a:off x="-440552" y="921863"/>
            <a:ext cx="2050534" cy="571788"/>
          </a:xfrm>
          <a:custGeom>
            <a:avLst/>
            <a:gdLst>
              <a:gd name="T0" fmla="*/ 171 w 1806"/>
              <a:gd name="T1" fmla="*/ 0 h 410"/>
              <a:gd name="T2" fmla="*/ 0 w 1806"/>
              <a:gd name="T3" fmla="*/ 410 h 410"/>
              <a:gd name="T4" fmla="*/ 1650 w 1806"/>
              <a:gd name="T5" fmla="*/ 410 h 410"/>
              <a:gd name="T6" fmla="*/ 1806 w 1806"/>
              <a:gd name="T7" fmla="*/ 0 h 410"/>
              <a:gd name="T8" fmla="*/ 171 w 1806"/>
              <a:gd name="T9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6" h="410">
                <a:moveTo>
                  <a:pt x="171" y="0"/>
                </a:moveTo>
                <a:lnTo>
                  <a:pt x="0" y="410"/>
                </a:lnTo>
                <a:lnTo>
                  <a:pt x="1650" y="410"/>
                </a:lnTo>
                <a:lnTo>
                  <a:pt x="1806" y="0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sz="1400" dirty="0"/>
          </a:p>
        </p:txBody>
      </p:sp>
      <p:sp>
        <p:nvSpPr>
          <p:cNvPr id="22" name="Freeform 8"/>
          <p:cNvSpPr/>
          <p:nvPr/>
        </p:nvSpPr>
        <p:spPr bwMode="auto">
          <a:xfrm>
            <a:off x="-520097" y="3206653"/>
            <a:ext cx="2415447" cy="949273"/>
          </a:xfrm>
          <a:custGeom>
            <a:avLst/>
            <a:gdLst>
              <a:gd name="T0" fmla="*/ 233 w 1869"/>
              <a:gd name="T1" fmla="*/ 0 h 598"/>
              <a:gd name="T2" fmla="*/ 0 w 1869"/>
              <a:gd name="T3" fmla="*/ 598 h 598"/>
              <a:gd name="T4" fmla="*/ 1635 w 1869"/>
              <a:gd name="T5" fmla="*/ 598 h 598"/>
              <a:gd name="T6" fmla="*/ 1869 w 1869"/>
              <a:gd name="T7" fmla="*/ 0 h 598"/>
              <a:gd name="T8" fmla="*/ 233 w 1869"/>
              <a:gd name="T9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9" h="598">
                <a:moveTo>
                  <a:pt x="233" y="0"/>
                </a:moveTo>
                <a:lnTo>
                  <a:pt x="0" y="598"/>
                </a:lnTo>
                <a:lnTo>
                  <a:pt x="1635" y="598"/>
                </a:lnTo>
                <a:lnTo>
                  <a:pt x="1869" y="0"/>
                </a:lnTo>
                <a:lnTo>
                  <a:pt x="2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sz="1400" dirty="0"/>
          </a:p>
        </p:txBody>
      </p:sp>
    </p:spTree>
  </p:cSld>
  <p:clrMapOvr>
    <a:masterClrMapping/>
  </p:clrMapOvr>
  <p:transition spd="med" advClick="0" advTm="0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9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5" grpId="0" animBg="1"/>
      <p:bldP spid="17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9"/>
          <p:cNvSpPr txBox="1"/>
          <p:nvPr/>
        </p:nvSpPr>
        <p:spPr>
          <a:xfrm>
            <a:off x="19745" y="86917"/>
            <a:ext cx="8280920" cy="37465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training_set的样式如下图所示：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" y="461645"/>
            <a:ext cx="8736330" cy="46069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890270"/>
            <a:ext cx="8623935" cy="91186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635" y="2676525"/>
            <a:ext cx="8623300" cy="223774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1210" y="229792"/>
            <a:ext cx="8280920" cy="468376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en-US" altLang="zh-CN" sz="2000" b="1" dirty="0">
                <a:latin typeface="+mn-ea"/>
                <a:cs typeface="+mn-ea"/>
                <a:sym typeface="+mn-lt"/>
              </a:rPr>
              <a:t>6</a:t>
            </a:r>
            <a:r>
              <a:rPr lang="zh-CN" altLang="en-US" sz="2000" b="1" dirty="0">
                <a:latin typeface="+mn-ea"/>
                <a:cs typeface="+mn-ea"/>
                <a:sym typeface="+mn-lt"/>
              </a:rPr>
              <a:t>.4 删除无用的列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Id列不属于房屋属性，对预测没有价值，所以直接删掉。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delete unnecessary columns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training_set.drop("Id", axis = 1, inplace = True)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test_set.drop("Id", axis = 1, inplace = True)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6.5 检测异常值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根据业务场景，地上居住面积越大，房价越高。先根据这个关系检测一下是否有异常值。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outlier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plt.figure()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plt.scatter(x = training_set['GrLivArea'], y = training_set['SalePrice'])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plt.ylabel('SalePrice', fontsize=13)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plt.xlabel('GrLivArea', fontsize=13)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plt.show()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9"/>
          <p:cNvSpPr txBox="1"/>
          <p:nvPr/>
        </p:nvSpPr>
        <p:spPr>
          <a:xfrm>
            <a:off x="19745" y="86917"/>
            <a:ext cx="8280920" cy="37465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本代码段执行后,点击Plots查看，效果如下图所示：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461645"/>
            <a:ext cx="8087995" cy="45948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1052830"/>
            <a:ext cx="8397240" cy="115443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635" y="3081020"/>
            <a:ext cx="8396605" cy="169926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575" y="35482"/>
            <a:ext cx="8280920" cy="47453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右下角的两个点，当GrLivArea（地上居住面积）大于4000平方英尺，价格才200000美元左右，这是极不正常的。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仅有2条异常数据，可以直接删除。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delete outlier data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training_set = training_set.drop(training_set[(training_set['GrLivArea']&gt;4000) &amp; (training_set['SalePrice']&lt;300000)].index)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6.6 合并数据集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将训练集和测试集合并，方便集中进行数据预处理。因变量没有问题，可以暂时从数据集中隔离。（因变量迟早要和自变量分离）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# combine both sets (need to backup)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ntrain = training_set.shape[0]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ntest = test_set.shape[0]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y_train = training_set.SalePrice.values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all_data = pd.concat((training_set, test_set)).reset_index(drop=True)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all_data.drop(['SalePrice'], axis=1, inplace=True)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1029970"/>
            <a:ext cx="8462010" cy="308356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575" y="35482"/>
            <a:ext cx="8280920" cy="4068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6.7 处理缺失数据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开始处理缺失数据。先统计一下哪些字段有缺失数据，缺失率分别是多少。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missing data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def get_missing_data_summary(my_dataframe):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    all_data_na = (my_dataframe.isnull().sum() / len(my_dataframe)) * 100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    all_data_na = all_data_na.drop(all_data_na[all_data_na == 0].index).sort_values(ascending=False)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    missing_data = pd.DataFrame({'Missing Ratio (%)' :all_data_na})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    return missing_data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missing_data = get_missing_data_summary(all_data)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9"/>
          <p:cNvSpPr txBox="1"/>
          <p:nvPr/>
        </p:nvSpPr>
        <p:spPr>
          <a:xfrm>
            <a:off x="19745" y="86917"/>
            <a:ext cx="8280920" cy="5594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通过代码可以看到，我们把缺失率的数据存储到了missing_data这个变量中。在Variable explorer面板中双击missing_data这个变量查看它的值。效果如下图所示：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646430"/>
            <a:ext cx="5024120" cy="439293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9"/>
          <p:cNvSpPr txBox="1"/>
          <p:nvPr/>
        </p:nvSpPr>
        <p:spPr>
          <a:xfrm>
            <a:off x="19745" y="86917"/>
            <a:ext cx="8280920" cy="31451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我们发现，有好多字段存在缺失数据。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现需要逐个变量进行处理。处理时以业务场景为主。如‘泳池质量’这个字段，由于大多数房子都是没有泳池的，所以根据业务经理描述，这个字段为空时表示房子不带泳池。所以补全数据时要以业务场景为优先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由于需要填补的字段较多，同学们如果有兴趣可以上网查询每个字段代表的含义，然后体会一下为什么这样改。如果时间比较紧急，同学们可以先把代码敲上，等有充足时间的时候再来理解字段的含义。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一共有34个字段。由于每个字段都有特定的业务意义，所以我们应该一个字段一个字段处理。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首先补全前6个字段，代码如下：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86995"/>
            <a:ext cx="8780780" cy="450469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19745" y="86917"/>
            <a:ext cx="8280920" cy="437578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print(all_data['PoolQC'].value_counts(dropna=False))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all_data["PoolQC"] = all_data["PoolQC"].fillna("None")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print(all_data['MiscFeature'].value_counts(dropna=False))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all_data["MiscFeature"] = all_data["MiscFeature"].fillna("None")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print(all_data['Alley'].value_counts(dropna=False))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all_data["Alley"] = all_data["Alley"].fillna("None")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print(all_data['Fence'].value_counts(dropna=False))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all_data["Fence"] = all_data["Fence"].fillna("None")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print(all_data['FireplaceQu'].value_counts(dropna=False))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all_data["FireplaceQu"] = all_data["FireplaceQu"].fillna("None")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print(all_data['LotFrontage'].value_counts(dropna=False))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all_data["LotFrontage"] = all_data.groupby("Neighborhood")["LotFrontage"].transform(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 lambda x: x.fillna(x.median()))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410210"/>
            <a:ext cx="8654415" cy="215519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575" y="36117"/>
            <a:ext cx="8280920" cy="25292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下面的4个字段都是和车库有关，所以可以一起处理，代码如下：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print(all_data['GarageType'].value_counts(dropna=False))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print(all_data['GarageFinish'].value_counts(dropna=False))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print(all_data['GarageQual'].value_counts(dropna=False))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print(all_data['GarageCond'].value_counts(dropna=False))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for col in ('GarageType', 'GarageFinish', 'GarageQual', 'GarageCond'):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    all_data[col] = all_data[col].fillna('None')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635" y="3523615"/>
            <a:ext cx="8654415" cy="157099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TextBox 49"/>
          <p:cNvSpPr txBox="1"/>
          <p:nvPr/>
        </p:nvSpPr>
        <p:spPr>
          <a:xfrm>
            <a:off x="-575" y="2565322"/>
            <a:ext cx="8280920" cy="252920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下面的3个字段也和车库有关，所以和上面一样，可以一起处理。这3个字段为什么不能和上面的4个车库相关的字段一起处理呢？因为根据业务场景，填补的数据不同。代码如下：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print(all_data['GarageYrBlt'].value_counts(dropna=False))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print(all_data['GarageArea'].value_counts(dropna=False))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print(all_data['GarageCars'].value_counts(dropna=False))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for col in ('GarageYrBlt', 'GarageArea', 'GarageCars'):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    all_data[col] = all_data[col].fillna(0)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2" grpId="0" bldLvl="0" animBg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675640"/>
            <a:ext cx="8781415" cy="422910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575" y="35482"/>
            <a:ext cx="8280920" cy="48685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下面的11个字段是关于地下室的。他的填补原理和上面的关于车库的类似。代码如下：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print(all_data['BsmtFinSF1'].value_counts(dropna=False))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print(all_data['BsmtFinSF2'].value_counts(dropna=False))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print(all_data['BsmtUnfSF'].value_counts(dropna=False))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print(all_data['TotalBsmtSF'].value_counts(dropna=False))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print(all_data['BsmtFullBath'].value_counts(dropna=False))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print(all_data['BsmtHalfBath'].value_counts(dropna=False))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for col in ('BsmtFinSF1', 'BsmtFinSF2', 'BsmtUnfSF','TotalBsmtSF', 'BsmtFullBath', 'BsmtHalfBath'):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    all_data[col] = all_data[col].fillna(0)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print(all_data['BsmtQual'].value_counts(dropna=False))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print(all_data['BsmtCond'].value_counts(dropna=False))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print(all_data['BsmtExposure'].value_counts(dropna=False))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print(all_data['BsmtFinType1'].value_counts(dropna=False))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print(all_data['BsmtFinType2'].value_counts(dropna=False))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for col in ('BsmtQual', 'BsmtCond', 'BsmtExposure', 'BsmtFinType1', 'BsmtFinType2'):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600" dirty="0">
                <a:latin typeface="+mn-ea"/>
                <a:cs typeface="+mn-ea"/>
                <a:sym typeface="+mn-lt"/>
              </a:rPr>
              <a:t>    all_data[col] = all_data[col].fillna('None')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"/>
          <p:cNvSpPr/>
          <p:nvPr/>
        </p:nvSpPr>
        <p:spPr bwMode="auto">
          <a:xfrm>
            <a:off x="1971192" y="1248186"/>
            <a:ext cx="928063" cy="928114"/>
          </a:xfrm>
          <a:custGeom>
            <a:avLst/>
            <a:gdLst>
              <a:gd name="T0" fmla="*/ 510 w 1020"/>
              <a:gd name="T1" fmla="*/ 0 h 1020"/>
              <a:gd name="T2" fmla="*/ 1020 w 1020"/>
              <a:gd name="T3" fmla="*/ 510 h 1020"/>
              <a:gd name="T4" fmla="*/ 1020 w 1020"/>
              <a:gd name="T5" fmla="*/ 510 h 1020"/>
              <a:gd name="T6" fmla="*/ 510 w 1020"/>
              <a:gd name="T7" fmla="*/ 1020 h 1020"/>
              <a:gd name="T8" fmla="*/ 510 w 1020"/>
              <a:gd name="T9" fmla="*/ 1020 h 1020"/>
              <a:gd name="T10" fmla="*/ 0 w 1020"/>
              <a:gd name="T11" fmla="*/ 510 h 1020"/>
              <a:gd name="T12" fmla="*/ 510 w 1020"/>
              <a:gd name="T13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0" h="1020">
                <a:moveTo>
                  <a:pt x="510" y="0"/>
                </a:moveTo>
                <a:lnTo>
                  <a:pt x="1020" y="510"/>
                </a:lnTo>
                <a:lnTo>
                  <a:pt x="1020" y="510"/>
                </a:lnTo>
                <a:lnTo>
                  <a:pt x="510" y="1020"/>
                </a:lnTo>
                <a:lnTo>
                  <a:pt x="510" y="1020"/>
                </a:lnTo>
                <a:lnTo>
                  <a:pt x="0" y="510"/>
                </a:lnTo>
                <a:lnTo>
                  <a:pt x="51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0" tIns="0" rIns="0" bIns="0" numCol="1" anchor="ctr" anchorCtr="1" compatLnSpc="1"/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"/>
          <p:cNvSpPr/>
          <p:nvPr/>
        </p:nvSpPr>
        <p:spPr bwMode="auto">
          <a:xfrm>
            <a:off x="2740102" y="3895314"/>
            <a:ext cx="398835" cy="397492"/>
          </a:xfrm>
          <a:custGeom>
            <a:avLst/>
            <a:gdLst>
              <a:gd name="T0" fmla="*/ 145 w 292"/>
              <a:gd name="T1" fmla="*/ 0 h 291"/>
              <a:gd name="T2" fmla="*/ 292 w 292"/>
              <a:gd name="T3" fmla="*/ 146 h 291"/>
              <a:gd name="T4" fmla="*/ 145 w 292"/>
              <a:gd name="T5" fmla="*/ 291 h 291"/>
              <a:gd name="T6" fmla="*/ 0 w 292"/>
              <a:gd name="T7" fmla="*/ 146 h 291"/>
              <a:gd name="T8" fmla="*/ 145 w 292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91">
                <a:moveTo>
                  <a:pt x="145" y="0"/>
                </a:moveTo>
                <a:lnTo>
                  <a:pt x="292" y="146"/>
                </a:lnTo>
                <a:lnTo>
                  <a:pt x="145" y="291"/>
                </a:lnTo>
                <a:lnTo>
                  <a:pt x="0" y="146"/>
                </a:lnTo>
                <a:lnTo>
                  <a:pt x="14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sz="1400" dirty="0"/>
          </a:p>
        </p:txBody>
      </p:sp>
      <p:sp>
        <p:nvSpPr>
          <p:cNvPr id="76" name="Freeform 7"/>
          <p:cNvSpPr/>
          <p:nvPr/>
        </p:nvSpPr>
        <p:spPr bwMode="auto">
          <a:xfrm>
            <a:off x="3590837" y="472764"/>
            <a:ext cx="398835" cy="397492"/>
          </a:xfrm>
          <a:custGeom>
            <a:avLst/>
            <a:gdLst>
              <a:gd name="T0" fmla="*/ 145 w 292"/>
              <a:gd name="T1" fmla="*/ 0 h 291"/>
              <a:gd name="T2" fmla="*/ 292 w 292"/>
              <a:gd name="T3" fmla="*/ 146 h 291"/>
              <a:gd name="T4" fmla="*/ 145 w 292"/>
              <a:gd name="T5" fmla="*/ 291 h 291"/>
              <a:gd name="T6" fmla="*/ 0 w 292"/>
              <a:gd name="T7" fmla="*/ 146 h 291"/>
              <a:gd name="T8" fmla="*/ 145 w 292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91">
                <a:moveTo>
                  <a:pt x="145" y="0"/>
                </a:moveTo>
                <a:lnTo>
                  <a:pt x="292" y="146"/>
                </a:lnTo>
                <a:lnTo>
                  <a:pt x="145" y="291"/>
                </a:lnTo>
                <a:lnTo>
                  <a:pt x="0" y="146"/>
                </a:lnTo>
                <a:lnTo>
                  <a:pt x="14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sz="1400" dirty="0"/>
          </a:p>
        </p:txBody>
      </p:sp>
      <p:sp>
        <p:nvSpPr>
          <p:cNvPr id="15" name="MH_Others_1"/>
          <p:cNvSpPr txBox="1"/>
          <p:nvPr>
            <p:custDataLst>
              <p:tags r:id="rId1"/>
            </p:custDataLst>
          </p:nvPr>
        </p:nvSpPr>
        <p:spPr>
          <a:xfrm>
            <a:off x="2698718" y="1732589"/>
            <a:ext cx="2043552" cy="7221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sz="4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SubTitle_3"/>
          <p:cNvSpPr txBox="1"/>
          <p:nvPr>
            <p:custDataLst>
              <p:tags r:id="rId2"/>
            </p:custDataLst>
          </p:nvPr>
        </p:nvSpPr>
        <p:spPr>
          <a:xfrm>
            <a:off x="827405" y="2746375"/>
            <a:ext cx="2703195" cy="67691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实验目的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Group 9"/>
          <p:cNvGrpSpPr/>
          <p:nvPr/>
        </p:nvGrpSpPr>
        <p:grpSpPr>
          <a:xfrm>
            <a:off x="4204970" y="2045335"/>
            <a:ext cx="3883025" cy="444500"/>
            <a:chOff x="3214377" y="3516923"/>
            <a:chExt cx="4120923" cy="674027"/>
          </a:xfrm>
        </p:grpSpPr>
        <p:sp>
          <p:nvSpPr>
            <p:cNvPr id="29" name="Rectangle 7"/>
            <p:cNvSpPr/>
            <p:nvPr/>
          </p:nvSpPr>
          <p:spPr>
            <a:xfrm>
              <a:off x="3214377" y="3516923"/>
              <a:ext cx="4120923" cy="674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34"/>
            <p:cNvSpPr txBox="1"/>
            <p:nvPr/>
          </p:nvSpPr>
          <p:spPr>
            <a:xfrm>
              <a:off x="3234186" y="3579010"/>
              <a:ext cx="3738623" cy="55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掌握解决回归问题的整套流程 </a:t>
              </a:r>
              <a:endPara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4207510" y="1072515"/>
            <a:ext cx="3883025" cy="444500"/>
            <a:chOff x="2907751" y="1974364"/>
            <a:chExt cx="4120923" cy="674027"/>
          </a:xfrm>
        </p:grpSpPr>
        <p:sp>
          <p:nvSpPr>
            <p:cNvPr id="4" name="Rectangle 7"/>
            <p:cNvSpPr/>
            <p:nvPr/>
          </p:nvSpPr>
          <p:spPr>
            <a:xfrm>
              <a:off x="2907751" y="1974364"/>
              <a:ext cx="4120923" cy="674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TextBox 34"/>
            <p:cNvSpPr txBox="1"/>
            <p:nvPr/>
          </p:nvSpPr>
          <p:spPr>
            <a:xfrm>
              <a:off x="2924864" y="2032599"/>
              <a:ext cx="3738623" cy="55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理解回归问题的场景 </a:t>
              </a:r>
              <a:endPara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4189095" y="2860040"/>
            <a:ext cx="4499610" cy="444500"/>
            <a:chOff x="3214377" y="3516923"/>
            <a:chExt cx="4775284" cy="674027"/>
          </a:xfrm>
        </p:grpSpPr>
        <p:sp>
          <p:nvSpPr>
            <p:cNvPr id="7" name="Rectangle 7"/>
            <p:cNvSpPr/>
            <p:nvPr/>
          </p:nvSpPr>
          <p:spPr>
            <a:xfrm>
              <a:off x="3214377" y="3516923"/>
              <a:ext cx="4120923" cy="674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TextBox 34"/>
            <p:cNvSpPr txBox="1"/>
            <p:nvPr/>
          </p:nvSpPr>
          <p:spPr>
            <a:xfrm>
              <a:off x="3233920" y="3578548"/>
              <a:ext cx="4755741" cy="55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掌握数据预处理和回归模型的建立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89095" y="3732530"/>
            <a:ext cx="3883025" cy="444500"/>
            <a:chOff x="3214377" y="3516923"/>
            <a:chExt cx="4120923" cy="674027"/>
          </a:xfrm>
        </p:grpSpPr>
        <p:sp>
          <p:nvSpPr>
            <p:cNvPr id="10" name="Rectangle 7"/>
            <p:cNvSpPr/>
            <p:nvPr/>
          </p:nvSpPr>
          <p:spPr>
            <a:xfrm>
              <a:off x="3214377" y="3516923"/>
              <a:ext cx="4120923" cy="674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TextBox 34"/>
            <p:cNvSpPr txBox="1"/>
            <p:nvPr/>
          </p:nvSpPr>
          <p:spPr>
            <a:xfrm>
              <a:off x="3234186" y="3579010"/>
              <a:ext cx="3738623" cy="55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掌握模型模型的选择和优化 </a:t>
              </a:r>
              <a:endPara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Click="0" advTm="0">
    <p:random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5" grpId="0" animBg="1"/>
          <p:bldP spid="76" grpId="0" animBg="1"/>
          <p:bldP spid="15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5" grpId="0" animBg="1"/>
          <p:bldP spid="76" grpId="0" animBg="1"/>
          <p:bldP spid="15" grpId="0"/>
          <p:bldP spid="1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367030"/>
            <a:ext cx="9071610" cy="382841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137795" y="35560"/>
            <a:ext cx="8933815" cy="425259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还剩下10个字段没有填补。代码如下：</a:t>
            </a:r>
            <a:endParaRPr lang="zh-CN" altLang="en-US" sz="16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print(all_data['MasVnrType'].value_counts(dropna=False))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all_data["MasVnrType"] = all_data["MasVnrType"].fillna("None")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print(all_data['MasVnrArea'].value_counts(dropna=False))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all_data["MasVnrArea"] = all_data["MasVnrArea"].fillna(0)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print(all_data['MSZoning'].value_counts(dropna=False))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all_data['MSZoning'] = all_data['MSZoning'].fillna(all_data['MSZoning'].mode()[0])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print(all_data['Functional'].value_counts(dropna=False))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all_data["Functional"] = all_data["Functional"].fillna("Typ")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print(all_data['Electrical'].value_counts(dropna=False))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all_data['Electrical']=all_data['Electrical'].fillna(all_data['Electrical'].mode()[0])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print(all_data['KitchenQual'].value_counts(dropna=False))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all_data['KitchenQual']=all_data['KitchenQual'].fillna(all_data['KitchenQual'].mode()[0])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print(all_data['Exterior1st'].value_counts(dropna=False))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all_data['Exterior1st']=all_data['Exterior1st'].fillna(all_data['Exterior1st'].mode()[0])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print(all_data['Exterior2nd'].value_counts(dropna=False))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all_data['Exterior2nd']=all_data['Exterior2nd'].fillna(all_data['Exterior2nd'].mode()[0])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print(all_data['SaleType'].value_counts(dropna=False))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all_data['SaleType'] = all_data['SaleType'].fillna(all_data['SaleType'].mode()[0])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print(all_data['Utilities'].value_counts(dropna=False))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1200" dirty="0">
                <a:latin typeface="+mn-ea"/>
                <a:cs typeface="+mn-ea"/>
                <a:sym typeface="+mn-lt"/>
              </a:rPr>
              <a:t>all_data.drop(['Utilities'], axis=1, inplace=True)</a:t>
            </a:r>
            <a:endParaRPr lang="zh-CN" altLang="en-US" sz="12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62585"/>
            <a:ext cx="9071610" cy="28384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137795" y="35560"/>
            <a:ext cx="8933815" cy="89789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数据补全之后，再统计一下缺失数据，确认所有空数据都补全了。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missing_data = get_missing_data_summary(all_data)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我们再来查看一下missing_data的值，效果如下图所示：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933450"/>
            <a:ext cx="6433185" cy="3505200"/>
          </a:xfrm>
          <a:prstGeom prst="rect">
            <a:avLst/>
          </a:prstGeom>
        </p:spPr>
      </p:pic>
      <p:sp>
        <p:nvSpPr>
          <p:cNvPr id="3" name="TextBox 49"/>
          <p:cNvSpPr txBox="1"/>
          <p:nvPr/>
        </p:nvSpPr>
        <p:spPr>
          <a:xfrm>
            <a:off x="137795" y="4557395"/>
            <a:ext cx="8933815" cy="34417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eaLnBrk="0" hangingPunct="0"/>
            <a:r>
              <a:rPr lang="zh-CN" altLang="en-US" dirty="0">
                <a:latin typeface="+mn-ea"/>
                <a:cs typeface="+mn-ea"/>
                <a:sym typeface="+mn-lt"/>
              </a:rPr>
              <a:t>由图可见，空缺数据全部都补全了。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18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1319530"/>
            <a:ext cx="8571230" cy="119761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635" y="3213735"/>
            <a:ext cx="8571230" cy="119761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575" y="35482"/>
            <a:ext cx="8280920" cy="437578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6.8 处理特殊字段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MSSubClass这个字段是房子类型，如一居室、二居室、无电梯公寓、有电梯公寓等等。这个字段看起来是整型字段，实际是类别型字段。所以要进行转换。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encode categorical variables which seem like numerical variables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all_data['MSSubClass'] = all_data['MSSubClass'].apply(str) # MSSubClass is a categorical variable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6.9 添加新字段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生成一个新字段：房屋总面积。根据业务知识，这个字段可能会有用处。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adding one more important feature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all_data['TotalSF'] = all_data['TotalBsmtSF'] + all_data['1stFlrSF'] + all_data['2ndFlrSF']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938530"/>
            <a:ext cx="8571865" cy="67183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635" y="2469515"/>
            <a:ext cx="8571865" cy="101854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575" y="35482"/>
            <a:ext cx="8280920" cy="345249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6.10 将类别数据处理成哑变量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处理类别数据，将其转换为哑变量。转换之后数据集的字段变为272个。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take care of categorical variables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all_data = pd.get_dummies(all_data, drop_first=True)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6.11 重新拆分数据集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将数据集重新拆分成训练集和测试集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getting the new train and test sets.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X_train = all_data[:ntrain].values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X_test = all_data[ntrain:].values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635" y="720725"/>
            <a:ext cx="8480425" cy="210566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575" y="35482"/>
            <a:ext cx="8280920" cy="468376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6.12 特征缩放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特征缩放，数据预处理的最后一步。建立模型之前建议都需要特征缩放。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feature scaling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from sklearn.preprocessing import StandardScaler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sc_X = StandardScaler()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X_train = sc_X.fit_transform(X_train)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X_test = sc_X.transform(X_test)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sc_y = StandardScaler()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y_train = np.ravel(sc_y.fit_transform(y_train.reshape(-1, 1)))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保存代码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后续实验会用到本实验的代码，需要将代码保存在个人电脑，可以打开桌面上的浏览器，登录自己的邮箱或者网盘，将代码保存到个人邮箱或者网盘中。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数据预处理至此就结束了。下面的实验将使用这些处理好的数据建立机器学习模型，并且对模型进行优化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1393825"/>
            <a:ext cx="9146540" cy="317055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67360" y="411480"/>
            <a:ext cx="2291715" cy="675640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3" tIns="45717" rIns="91433" bIns="45717" numCol="1" anchor="ctr" anchorCtr="1" compatLnSpc="1"/>
          <a:lstStyle/>
          <a:p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</a:rPr>
              <a:t>2 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251520" y="1727757"/>
            <a:ext cx="8280920" cy="283718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预测房价实验对1460条房价数据、80个房屋的属性进行分析，建立回归模型，然后预测1459条新房屋数据的价格。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本实验是预测房价实验的第一部分，目的是对数据进行处理，为接下来建立机器学习模型做准备。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同学们完成本实验后一定要将代码保存起来（保存到邮箱或保存到个人电脑），因为下个实验和本实验是连续的，即下个实验需要依赖本次实验的代码。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1393825"/>
            <a:ext cx="9146540" cy="355409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67360" y="411480"/>
            <a:ext cx="2291715" cy="675640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3" tIns="45717" rIns="91433" bIns="45717" numCol="1" anchor="ctr" anchorCtr="1" compatLnSpc="1"/>
          <a:lstStyle/>
          <a:p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</a:rPr>
              <a:t>3 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</a:rPr>
              <a:t>实验知识点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321370" y="1393747"/>
            <a:ext cx="8280920" cy="345249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导入处理数据的包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导入数据集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删除无用的列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检测异常值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合并数据集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处理缺失数据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处理特殊字段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添加新字段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将类别数据处理成哑变量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重新拆分数据集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特征缩放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841375"/>
            <a:ext cx="9146540" cy="53022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75260" y="165735"/>
            <a:ext cx="2291715" cy="675640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3" tIns="45717" rIns="91433" bIns="45717" numCol="1" anchor="ctr" anchorCtr="1" compatLnSpc="1"/>
          <a:lstStyle/>
          <a:p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</a:rPr>
              <a:t>4 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</a:rPr>
              <a:t>实验时长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175320" y="841297"/>
            <a:ext cx="8280920" cy="37465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en-US" altLang="zh-CN" sz="2000" dirty="0">
                <a:latin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学时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2" name="Freeform 7"/>
          <p:cNvSpPr/>
          <p:nvPr/>
        </p:nvSpPr>
        <p:spPr bwMode="auto">
          <a:xfrm>
            <a:off x="-1270" y="1567180"/>
            <a:ext cx="2291715" cy="675640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3" tIns="45717" rIns="91433" bIns="45717" numCol="1" anchor="ctr" anchorCtr="1" compatLnSpc="1"/>
          <a:p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</a:rPr>
              <a:t>5 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</a:rPr>
              <a:t>实验环境</a:t>
            </a:r>
            <a:endParaRPr lang="en-US" altLang="zh-CN" sz="2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-1270" y="2242820"/>
            <a:ext cx="9146540" cy="244221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TextBox 49"/>
          <p:cNvSpPr txBox="1"/>
          <p:nvPr/>
        </p:nvSpPr>
        <p:spPr>
          <a:xfrm>
            <a:off x="175320" y="2242742"/>
            <a:ext cx="8280920" cy="234442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eaLnBrk="0" hangingPunct="0"/>
            <a:r>
              <a:rPr lang="zh-CN" sz="2400" b="1" dirty="0">
                <a:latin typeface="+mn-ea"/>
                <a:cs typeface="+mn-ea"/>
                <a:sym typeface="+mn-lt"/>
              </a:rPr>
              <a:t>软件环境：</a:t>
            </a:r>
            <a:endParaRPr lang="zh-CN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sz="2000" dirty="0">
                <a:latin typeface="+mn-ea"/>
                <a:cs typeface="+mn-ea"/>
                <a:sym typeface="+mn-lt"/>
              </a:rPr>
              <a:t>Python 3.7.4</a:t>
            </a:r>
            <a:endParaRPr lang="zh-CN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sz="2000" dirty="0">
                <a:latin typeface="+mn-ea"/>
                <a:cs typeface="+mn-ea"/>
                <a:sym typeface="+mn-lt"/>
              </a:rPr>
              <a:t>Sklearn 0.21.3</a:t>
            </a:r>
            <a:endParaRPr lang="zh-CN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sz="2400" b="1" dirty="0">
                <a:latin typeface="+mn-ea"/>
                <a:cs typeface="+mn-ea"/>
                <a:sym typeface="+mn-lt"/>
              </a:rPr>
              <a:t>开发环境与工具：</a:t>
            </a:r>
            <a:endParaRPr lang="zh-CN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sz="2000" dirty="0">
                <a:latin typeface="+mn-ea"/>
                <a:cs typeface="+mn-ea"/>
                <a:sym typeface="+mn-lt"/>
              </a:rPr>
              <a:t>Spyder</a:t>
            </a:r>
            <a:endParaRPr lang="zh-CN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sz="2000" dirty="0">
                <a:latin typeface="+mn-ea"/>
                <a:cs typeface="+mn-ea"/>
                <a:sym typeface="+mn-lt"/>
              </a:rPr>
              <a:t>实验【机器学习和深度学习实验环境使用说明】详细介绍了平台的使用说明和Spyder工具的使用说明。</a:t>
            </a:r>
            <a:endParaRPr lang="zh-CN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3" grpId="0"/>
      <p:bldP spid="13" grpId="1"/>
      <p:bldP spid="2" grpId="0" bldLvl="0" animBg="1"/>
      <p:bldP spid="3" grpId="0" bldLvl="0" animBg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1087120"/>
            <a:ext cx="9146540" cy="388683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340360" y="268605"/>
            <a:ext cx="2291715" cy="675640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3" tIns="45717" rIns="91433" bIns="45717" numCol="1" anchor="ctr" anchorCtr="1" compatLnSpc="1"/>
          <a:lstStyle/>
          <a:p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</a:rPr>
              <a:t>6 </a:t>
            </a:r>
            <a:r>
              <a:rPr lang="zh-CN" altLang="en-US" sz="2800" dirty="0">
                <a:latin typeface="Impact" panose="020B0806030902050204" pitchFamily="34" charset="0"/>
                <a:ea typeface="微软雅黑" panose="020B0503020204020204" pitchFamily="34" charset="-122"/>
              </a:rPr>
              <a:t>实验过程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146745" y="1087042"/>
            <a:ext cx="8280920" cy="38220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400" b="1" dirty="0">
                <a:latin typeface="+mn-ea"/>
                <a:cs typeface="+mn-ea"/>
                <a:sym typeface="+mn-lt"/>
              </a:rPr>
              <a:t>预处理房价数据，可分为以下11个步骤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：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1、导入处理数据的包；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2、导入数据集；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3、删除无用的列；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4、检测异常值；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5、合并数据集；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6、处理缺失数据；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7、处理特殊字段；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8、添加新字段；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9、将类别数据处理成哑变量；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10、重新拆分数据集；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11、特征缩放。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198120"/>
            <a:ext cx="9146540" cy="477583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1210" y="198042"/>
            <a:ext cx="8280920" cy="49917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 开发准备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点击【桌面连接】进入实验环境。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在桌面上新建一个目录，名字叫house_price。本实验中所有的数据集和代码都放在该目录下。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6.1.1 获取数据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本实验需要2个数据集，数据集的名字叫train.csv和test.csv，分别是房价的训练数据和测试数据。数据集存放在桌面上的dataset/house-price目录下。将train.csv和test.csv复制到刚刚创建的house_price目录下。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6.1.2 数据集解释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正如同实验内容描述的，预测房价实验对1460条房价数据、80个房屋的属性进行分析，然后预测1459条新房屋数据的价格。train.csv是训练集，存储着房屋的80个属性。test.csv是测试集，存储着房屋的79个属性（缺少价格属性）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198120"/>
            <a:ext cx="9146540" cy="477583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1210" y="198042"/>
            <a:ext cx="8280920" cy="468376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6.1.3 打开Spyder软件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在桌面上双击Spyder图标打开Spyder，并把工作目录切换至刚创建的house_price目录下，具体操作参考“实验1: 机器学习和深度学习实验环境使用说明”中的2.2 切换Spyder工作目录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6.1.4 新建代码文件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使用Spyder新建predict_house.py。此时，predict_house.py、train.csv和test.csv都在刚创建的house_price目录下。具体操作参考“实验1: 机器学习和深度学习实验环境使用说明”中的</a:t>
            </a:r>
            <a:r>
              <a:rPr lang="zh-CN" altLang="en-US" sz="2000" b="1" dirty="0">
                <a:latin typeface="+mn-ea"/>
                <a:cs typeface="+mn-ea"/>
                <a:sym typeface="+mn-lt"/>
              </a:rPr>
              <a:t>2.3 使用Spyder新建资源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此时也建议同学们将Spyder的面板由Help切换至Variable explorer，时刻关注变量的类型和值。具体操作参考“实验1: 机器学习和深度学习实验环境使用说明”中的</a:t>
            </a:r>
            <a:r>
              <a:rPr lang="zh-CN" altLang="en-US" sz="2000" b="1" dirty="0">
                <a:latin typeface="+mn-ea"/>
                <a:cs typeface="+mn-ea"/>
                <a:sym typeface="+mn-lt"/>
              </a:rPr>
              <a:t>2.4 查看程序中变量的值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270" y="578485"/>
            <a:ext cx="8749665" cy="120586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1270" y="3438525"/>
            <a:ext cx="8623300" cy="115824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91433" tIns="45717" rIns="91433" bIns="45717" numCol="1" anchor="t" anchorCtr="0" compatLnSpc="1"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-1210" y="229792"/>
            <a:ext cx="8280920" cy="468376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6.2 导入处理数据的包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import libraries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import numpy as np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import pandas as pd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import matplotlib.pyplot as plt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选中该代码块的所有代码（共4行），然后执行选中行。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b="1" dirty="0">
                <a:latin typeface="+mn-ea"/>
                <a:cs typeface="+mn-ea"/>
                <a:sym typeface="+mn-lt"/>
              </a:rPr>
              <a:t>6.3 导入数据集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有两个数据集，train.csv是训练集，自带因变量SalePrice。test.csv是新数据集，不带SalePrice。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# import dataset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training_set = pd.read_csv('train.csv') # (1460,81)</a:t>
            </a:r>
            <a:endParaRPr lang="zh-CN" altLang="en-US" sz="2000" dirty="0">
              <a:latin typeface="+mn-ea"/>
              <a:cs typeface="+mn-ea"/>
              <a:sym typeface="+mn-lt"/>
            </a:endParaRPr>
          </a:p>
          <a:p>
            <a:pPr eaLnBrk="0" hangingPunct="0"/>
            <a:r>
              <a:rPr lang="zh-CN" altLang="en-US" sz="2000" dirty="0">
                <a:latin typeface="+mn-ea"/>
                <a:cs typeface="+mn-ea"/>
                <a:sym typeface="+mn-lt"/>
              </a:rPr>
              <a:t>test_set = pd.read_csv('test.csv') # (1459,80)</a:t>
            </a:r>
            <a:endParaRPr lang="zh-CN" altLang="en-US" sz="2000" b="1" dirty="0">
              <a:latin typeface="+mn-ea"/>
              <a:cs typeface="+mn-ea"/>
              <a:sym typeface="+mn-lt"/>
            </a:endParaRPr>
          </a:p>
          <a:p>
            <a:pPr eaLnBrk="0" hangingPunct="0"/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3" grpId="1"/>
      <p:bldP spid="2" grpId="0" bldLvl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1022203036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​​">
  <a:themeElements>
    <a:clrScheme name="自定义 106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8206</Words>
  <Application>WPS 演示</Application>
  <PresentationFormat>全屏显示(16:9)</PresentationFormat>
  <Paragraphs>258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Open Sans</vt:lpstr>
      <vt:lpstr>冬青黑体简体中文 W3</vt:lpstr>
      <vt:lpstr>微软雅黑</vt:lpstr>
      <vt:lpstr>Calibri</vt:lpstr>
      <vt:lpstr>Impact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</dc:title>
  <dc:creator>USER</dc:creator>
  <cp:lastModifiedBy>Administrator</cp:lastModifiedBy>
  <cp:revision>441</cp:revision>
  <dcterms:created xsi:type="dcterms:W3CDTF">2014-11-09T01:07:00Z</dcterms:created>
  <dcterms:modified xsi:type="dcterms:W3CDTF">2021-09-23T12:14:54Z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