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346" r:id="rId2"/>
    <p:sldId id="390" r:id="rId3"/>
    <p:sldId id="381" r:id="rId4"/>
    <p:sldId id="347" r:id="rId5"/>
    <p:sldId id="348" r:id="rId6"/>
    <p:sldId id="378" r:id="rId7"/>
    <p:sldId id="387" r:id="rId8"/>
    <p:sldId id="349" r:id="rId9"/>
    <p:sldId id="351" r:id="rId10"/>
    <p:sldId id="352" r:id="rId11"/>
    <p:sldId id="353" r:id="rId12"/>
    <p:sldId id="385" r:id="rId13"/>
    <p:sldId id="354" r:id="rId14"/>
    <p:sldId id="356" r:id="rId15"/>
    <p:sldId id="388" r:id="rId16"/>
    <p:sldId id="377" r:id="rId17"/>
    <p:sldId id="358" r:id="rId18"/>
    <p:sldId id="382" r:id="rId19"/>
    <p:sldId id="363" r:id="rId20"/>
    <p:sldId id="391" r:id="rId21"/>
    <p:sldId id="365" r:id="rId22"/>
    <p:sldId id="370" r:id="rId23"/>
    <p:sldId id="372" r:id="rId24"/>
    <p:sldId id="373" r:id="rId25"/>
    <p:sldId id="374" r:id="rId26"/>
    <p:sldId id="384" r:id="rId27"/>
    <p:sldId id="389" r:id="rId28"/>
    <p:sldId id="383" r:id="rId29"/>
    <p:sldId id="375" r:id="rId30"/>
  </p:sldIdLst>
  <p:sldSz cx="9105900" cy="6832600"/>
  <p:notesSz cx="6858000" cy="97663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6996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3991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988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984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4980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1975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198971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5968" algn="l" defTabSz="913991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2787"/>
    <p:restoredTop sz="90965" autoAdjust="0"/>
  </p:normalViewPr>
  <p:slideViewPr>
    <p:cSldViewPr>
      <p:cViewPr varScale="1">
        <p:scale>
          <a:sx n="111" d="100"/>
          <a:sy n="111" d="100"/>
        </p:scale>
        <p:origin x="2268" y="102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07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5.xml"/><Relationship Id="rId7" Type="http://schemas.openxmlformats.org/officeDocument/2006/relationships/slide" Target="slides/slide14.xml"/><Relationship Id="rId2" Type="http://schemas.openxmlformats.org/officeDocument/2006/relationships/slide" Target="slides/slide4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10" Type="http://schemas.openxmlformats.org/officeDocument/2006/relationships/slide" Target="slides/slide22.xml"/><Relationship Id="rId4" Type="http://schemas.openxmlformats.org/officeDocument/2006/relationships/slide" Target="slides/slide8.xml"/><Relationship Id="rId9" Type="http://schemas.openxmlformats.org/officeDocument/2006/relationships/slide" Target="slides/slide2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8890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185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854075"/>
            <a:ext cx="455295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90248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699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399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98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98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4980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75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71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968" algn="l" defTabSz="9139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854075"/>
            <a:ext cx="4552950" cy="3416300"/>
          </a:xfrm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3" y="9276420"/>
            <a:ext cx="2972229" cy="488315"/>
          </a:xfrm>
          <a:prstGeom prst="rect">
            <a:avLst/>
          </a:prstGeom>
          <a:noFill/>
        </p:spPr>
        <p:txBody>
          <a:bodyPr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2525" y="854075"/>
            <a:ext cx="4552950" cy="3416300"/>
          </a:xfrm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163" y="9276420"/>
            <a:ext cx="2972229" cy="488315"/>
          </a:xfrm>
          <a:prstGeom prst="rect">
            <a:avLst/>
          </a:prstGeom>
          <a:noFill/>
        </p:spPr>
        <p:txBody>
          <a:bodyPr/>
          <a:lstStyle/>
          <a:p>
            <a:fld id="{6B296838-A8F1-4C36-A32C-0DE80352B38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3"/>
            <a:ext cx="7818933" cy="1822027"/>
          </a:xfrm>
          <a:ln>
            <a:noFill/>
          </a:ln>
        </p:spPr>
        <p:txBody>
          <a:bodyPr vert="horz" tIns="0" rIns="18209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09"/>
          <a:lstStyle>
            <a:lvl1pPr marL="0" marR="45517" indent="0" algn="r">
              <a:buNone/>
              <a:defRPr>
                <a:solidFill>
                  <a:schemeClr val="tx1"/>
                </a:solidFill>
              </a:defRPr>
            </a:lvl1pPr>
            <a:lvl2pPr marL="455169" indent="0" algn="ctr">
              <a:buNone/>
            </a:lvl2pPr>
            <a:lvl3pPr marL="910334" indent="0" algn="ctr">
              <a:buNone/>
            </a:lvl3pPr>
            <a:lvl4pPr marL="1365505" indent="0" algn="ctr">
              <a:buNone/>
            </a:lvl4pPr>
            <a:lvl5pPr marL="1820672" indent="0" algn="ctr">
              <a:buNone/>
            </a:lvl5pPr>
            <a:lvl6pPr marL="2275839" indent="0" algn="ctr">
              <a:buNone/>
            </a:lvl6pPr>
            <a:lvl7pPr marL="2731006" indent="0" algn="ctr">
              <a:buNone/>
            </a:lvl7pPr>
            <a:lvl8pPr marL="3186175" indent="0" algn="ctr">
              <a:buNone/>
            </a:lvl8pPr>
            <a:lvl9pPr marL="3641345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8"/>
            <a:ext cx="2048828" cy="519246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8" y="911018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6" y="701484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17" rIns="4551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8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1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17" tIns="0" rIns="4551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3" y="1852869"/>
            <a:ext cx="4024934" cy="652418"/>
          </a:xfrm>
        </p:spPr>
        <p:txBody>
          <a:bodyPr lIns="45517" tIns="0" rIns="4551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3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8" y="701480"/>
            <a:ext cx="8271193" cy="1138767"/>
          </a:xfrm>
        </p:spPr>
        <p:txBody>
          <a:bodyPr vert="horz" tIns="4551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4"/>
            <a:ext cx="2731770" cy="4555067"/>
          </a:xfrm>
        </p:spPr>
        <p:txBody>
          <a:bodyPr lIns="18209" rIns="18209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7" y="1670194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5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34" tIns="45517" rIns="91034" bIns="4551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34" tIns="45517" rIns="91034" bIns="4551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40"/>
            <a:ext cx="2203628" cy="1576759"/>
          </a:xfrm>
        </p:spPr>
        <p:txBody>
          <a:bodyPr vert="horz" lIns="45517" tIns="45517" rIns="45517" bIns="4551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3" y="2818308"/>
            <a:ext cx="2200593" cy="2171248"/>
          </a:xfrm>
        </p:spPr>
        <p:txBody>
          <a:bodyPr lIns="63724" rIns="45517" bIns="4551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11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72" y="1195078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92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4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34" tIns="45517" rIns="91034" bIns="45517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3"/>
            <a:ext cx="8195310" cy="928695"/>
          </a:xfrm>
          <a:prstGeom prst="rect">
            <a:avLst/>
          </a:prstGeom>
        </p:spPr>
        <p:txBody>
          <a:bodyPr vert="horz" lIns="0" tIns="45517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34" tIns="45517" rIns="91034" bIns="4551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11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11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3" y="6332811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62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102" indent="-273102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235" indent="-245789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4" indent="-245789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437" indent="-209377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6538" indent="-209377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29639" indent="-20937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706" indent="-18206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4807" indent="-182067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indent="-18206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16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33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55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06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5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100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6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134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opes@liverpoo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0593" y="569363"/>
            <a:ext cx="7740015" cy="163698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8454" y="2206352"/>
            <a:ext cx="8856984" cy="3946252"/>
          </a:xfrm>
        </p:spPr>
        <p:txBody>
          <a:bodyPr>
            <a:normAutofit fontScale="55000" lnSpcReduction="20000"/>
          </a:bodyPr>
          <a:lstStyle/>
          <a:p>
            <a:endParaRPr lang="en-GB" dirty="0"/>
          </a:p>
          <a:p>
            <a:r>
              <a:rPr lang="en-GB" sz="3600" dirty="0"/>
              <a:t>Teaching staff</a:t>
            </a:r>
          </a:p>
          <a:p>
            <a:r>
              <a:rPr lang="en-GB" sz="3600" b="1" dirty="0"/>
              <a:t>Sebastian Coope</a:t>
            </a:r>
          </a:p>
          <a:p>
            <a:r>
              <a:rPr lang="en-GB" sz="3600" i="1" dirty="0"/>
              <a:t>Ashton Building, Room G.18</a:t>
            </a:r>
          </a:p>
          <a:p>
            <a:r>
              <a:rPr lang="en-GB" sz="3600" i="1" dirty="0"/>
              <a:t>E-mail: </a:t>
            </a:r>
            <a:r>
              <a:rPr lang="en-GB" sz="3600" b="1" i="1" dirty="0">
                <a:hlinkClick r:id="rId3"/>
              </a:rPr>
              <a:t>coopes@liverpool.ac.uk</a:t>
            </a:r>
            <a:endParaRPr lang="en-GB" sz="3600" b="1" i="1" dirty="0"/>
          </a:p>
          <a:p>
            <a:endParaRPr lang="en-GB" sz="3600" b="1" i="1" dirty="0"/>
          </a:p>
          <a:p>
            <a:r>
              <a:rPr lang="en-GB" sz="3600" b="1" i="1" dirty="0"/>
              <a:t>Mr Henry Forbes</a:t>
            </a:r>
          </a:p>
          <a:p>
            <a:r>
              <a:rPr lang="en-GB" sz="3600" b="1" i="1" dirty="0"/>
              <a:t>H.J.Forbes@liverpool.ac.uk </a:t>
            </a:r>
          </a:p>
          <a:p>
            <a:r>
              <a:rPr lang="en-US" sz="3600" b="1" i="1" dirty="0"/>
              <a:t>Ashton Building, Room G.17</a:t>
            </a:r>
            <a:endParaRPr lang="en-GB" sz="3600" b="1" i="1" dirty="0"/>
          </a:p>
          <a:p>
            <a:endParaRPr lang="en-GB" sz="3600" b="1" i="1" dirty="0"/>
          </a:p>
          <a:p>
            <a:endParaRPr lang="en-GB" sz="1900" b="1" i="1" dirty="0"/>
          </a:p>
          <a:p>
            <a:pPr eaLnBrk="1" hangingPunct="1"/>
            <a:r>
              <a:rPr lang="en-GB" sz="2300" b="1" dirty="0"/>
              <a:t>See Canvas for all notes</a:t>
            </a:r>
          </a:p>
          <a:p>
            <a:pPr eaLnBrk="1" hangingPunct="1"/>
            <a:endParaRPr lang="en-GB" sz="2700" u="sng" dirty="0"/>
          </a:p>
          <a:p>
            <a:pPr eaLnBrk="1" hangingPunct="1"/>
            <a:r>
              <a:rPr lang="en-GB" sz="2700" b="1" u="sng" dirty="0"/>
              <a:t>Lecture 1</a:t>
            </a:r>
            <a:r>
              <a:rPr lang="en-GB" sz="2700" u="sng" dirty="0"/>
              <a:t> – Module Introduction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874" y="569363"/>
            <a:ext cx="7740015" cy="874637"/>
          </a:xfrm>
        </p:spPr>
        <p:txBody>
          <a:bodyPr/>
          <a:lstStyle/>
          <a:p>
            <a:pPr eaLnBrk="1" hangingPunct="1"/>
            <a:r>
              <a:rPr lang="en-GB" dirty="0"/>
              <a:t>Recommended Course Textbooks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06372" y="1897946"/>
            <a:ext cx="6638259" cy="467210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300" dirty="0"/>
              <a:t>I. </a:t>
            </a:r>
            <a:r>
              <a:rPr lang="en-GB" sz="2300" dirty="0" err="1"/>
              <a:t>Sommerville</a:t>
            </a:r>
            <a:r>
              <a:rPr lang="en-GB" sz="2300" dirty="0"/>
              <a:t> (2001,2004, 2007)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b="1" i="1" dirty="0"/>
              <a:t>	Software Engineering</a:t>
            </a:r>
            <a:r>
              <a:rPr lang="en-GB" sz="2300" dirty="0"/>
              <a:t> 6</a:t>
            </a:r>
            <a:r>
              <a:rPr lang="en-GB" sz="2300" baseline="30000" dirty="0"/>
              <a:t>th</a:t>
            </a:r>
            <a:r>
              <a:rPr lang="en-GB" sz="2300" dirty="0"/>
              <a:t> ,7</a:t>
            </a:r>
            <a:r>
              <a:rPr lang="en-GB" sz="2300" baseline="30000" dirty="0"/>
              <a:t>th</a:t>
            </a:r>
            <a:r>
              <a:rPr lang="en-GB" sz="2300" dirty="0"/>
              <a:t> or 8</a:t>
            </a:r>
            <a:r>
              <a:rPr lang="en-GB" sz="2300" baseline="30000" dirty="0"/>
              <a:t>th</a:t>
            </a:r>
            <a:r>
              <a:rPr lang="en-GB" sz="2300" dirty="0"/>
              <a:t> Edition,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Addison-Wesley, Harlow, Essex, UK</a:t>
            </a:r>
          </a:p>
          <a:p>
            <a:pPr eaLnBrk="1" hangingPunct="1">
              <a:lnSpc>
                <a:spcPct val="90000"/>
              </a:lnSpc>
            </a:pPr>
            <a:endParaRPr lang="en-GB" sz="1500" dirty="0"/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P. Stevens with R. </a:t>
            </a:r>
            <a:r>
              <a:rPr lang="en-GB" sz="2300" dirty="0" err="1"/>
              <a:t>Pooley</a:t>
            </a:r>
            <a:r>
              <a:rPr lang="en-GB" sz="2300" dirty="0"/>
              <a:t> (2000),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</a:t>
            </a:r>
            <a:r>
              <a:rPr lang="en-GB" sz="2300" b="1" i="1" dirty="0"/>
              <a:t>Using UML: Software Engineering with Objects and Components</a:t>
            </a:r>
            <a:r>
              <a:rPr lang="en-GB" sz="2300" dirty="0"/>
              <a:t>, 1</a:t>
            </a:r>
            <a:r>
              <a:rPr lang="en-GB" sz="2300" baseline="30000" dirty="0"/>
              <a:t>st</a:t>
            </a:r>
            <a:r>
              <a:rPr lang="en-GB" sz="2300" dirty="0"/>
              <a:t> or 2</a:t>
            </a:r>
            <a:r>
              <a:rPr lang="en-GB" sz="2300" baseline="30000" dirty="0"/>
              <a:t>nd</a:t>
            </a:r>
            <a:r>
              <a:rPr lang="en-GB" sz="2300" dirty="0"/>
              <a:t> Edition,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Addison-Wesley, Harlow, Essex, UK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	</a:t>
            </a:r>
          </a:p>
        </p:txBody>
      </p:sp>
      <p:sp>
        <p:nvSpPr>
          <p:cNvPr id="8196" name="Rectangle 26"/>
          <p:cNvSpPr>
            <a:spLocks noChangeArrowheads="1"/>
          </p:cNvSpPr>
          <p:nvPr/>
        </p:nvSpPr>
        <p:spPr bwMode="auto">
          <a:xfrm>
            <a:off x="3565019" y="2987681"/>
            <a:ext cx="9105900" cy="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endParaRPr lang="en-US"/>
          </a:p>
        </p:txBody>
      </p:sp>
      <p:sp>
        <p:nvSpPr>
          <p:cNvPr id="8197" name="Rectangle 31"/>
          <p:cNvSpPr>
            <a:spLocks noChangeArrowheads="1"/>
          </p:cNvSpPr>
          <p:nvPr/>
        </p:nvSpPr>
        <p:spPr bwMode="auto">
          <a:xfrm>
            <a:off x="3565019" y="2987681"/>
            <a:ext cx="9105900" cy="475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19" tIns="43459" rIns="86919" bIns="43459">
            <a:spAutoFit/>
          </a:bodyPr>
          <a:lstStyle/>
          <a:p>
            <a:endParaRPr lang="en-US"/>
          </a:p>
        </p:txBody>
      </p:sp>
      <p:pic>
        <p:nvPicPr>
          <p:cNvPr id="8198" name="Picture 37" descr="http://images.amazon.com/images/P/020139815X.01.LZZZZZZ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4675" y="1822028"/>
            <a:ext cx="1425716" cy="196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9" name="Picture 39" descr="http://images.amazon.com/images/P/0201648601.01.LZZZZZZ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4674" y="4023642"/>
            <a:ext cx="1400908" cy="197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78538" y="645287"/>
            <a:ext cx="7740015" cy="706984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Outline Syllabus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52422" y="1746109"/>
            <a:ext cx="8047109" cy="4175478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700" b="1" i="1" dirty="0">
                <a:cs typeface="Times New Roman" pitchFamily="18" charset="0"/>
              </a:rPr>
              <a:t>Introduction to Software Engineering </a:t>
            </a:r>
          </a:p>
          <a:p>
            <a:pPr eaLnBrk="1" hangingPunct="1"/>
            <a:r>
              <a:rPr lang="en-GB" sz="2700" b="1" i="1" dirty="0">
                <a:cs typeface="Times New Roman" pitchFamily="18" charset="0"/>
              </a:rPr>
              <a:t>Software models</a:t>
            </a:r>
          </a:p>
          <a:p>
            <a:pPr eaLnBrk="1" hangingPunct="1"/>
            <a:r>
              <a:rPr lang="en-GB" sz="2700" b="1" i="1" dirty="0">
                <a:cs typeface="Times New Roman" pitchFamily="18" charset="0"/>
              </a:rPr>
              <a:t>Software requirements</a:t>
            </a:r>
          </a:p>
          <a:p>
            <a:pPr eaLnBrk="1" hangingPunct="1"/>
            <a:r>
              <a:rPr lang="en-GB" sz="2700" b="1" i="1" dirty="0">
                <a:ea typeface="Arial Unicode MS" pitchFamily="34" charset="-128"/>
                <a:cs typeface="Arial Unicode MS" pitchFamily="34" charset="-128"/>
              </a:rPr>
              <a:t>Software Design and Implementation</a:t>
            </a:r>
            <a:endParaRPr lang="en-GB" sz="2700" b="1" i="1" dirty="0">
              <a:cs typeface="Times New Roman" pitchFamily="18" charset="0"/>
            </a:endParaRPr>
          </a:p>
          <a:p>
            <a:pPr lvl="1" eaLnBrk="1" hangingPunct="1"/>
            <a:r>
              <a:rPr lang="en-GB" sz="2300" b="1" i="1" dirty="0">
                <a:solidFill>
                  <a:schemeClr val="accent2"/>
                </a:solidFill>
                <a:cs typeface="Times New Roman" pitchFamily="18" charset="0"/>
              </a:rPr>
              <a:t>UML (Unified </a:t>
            </a:r>
            <a:r>
              <a:rPr lang="en-GB" sz="2300" b="1" i="1" dirty="0" err="1">
                <a:solidFill>
                  <a:schemeClr val="accent2"/>
                </a:solidFill>
                <a:cs typeface="Times New Roman" pitchFamily="18" charset="0"/>
              </a:rPr>
              <a:t>Modeling</a:t>
            </a:r>
            <a:r>
              <a:rPr lang="en-GB" sz="2300" b="1" i="1" dirty="0">
                <a:solidFill>
                  <a:schemeClr val="accent2"/>
                </a:solidFill>
                <a:cs typeface="Times New Roman" pitchFamily="18" charset="0"/>
              </a:rPr>
              <a:t> Language)</a:t>
            </a:r>
            <a:endParaRPr lang="en-GB" sz="2300" b="1" i="1" dirty="0">
              <a:solidFill>
                <a:schemeClr val="accent2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 hangingPunct="1"/>
            <a:r>
              <a:rPr lang="en-GB" sz="2700" b="1" i="1" dirty="0">
                <a:ea typeface="Arial Unicode MS" pitchFamily="34" charset="-128"/>
                <a:cs typeface="Arial Unicode MS" pitchFamily="34" charset="-128"/>
              </a:rPr>
              <a:t>Software verification, validation and testing</a:t>
            </a:r>
          </a:p>
          <a:p>
            <a:pPr eaLnBrk="1" hangingPunct="1"/>
            <a:r>
              <a:rPr lang="en-GB" sz="2700" b="1" i="1" dirty="0">
                <a:ea typeface="Arial Unicode MS" pitchFamily="34" charset="-128"/>
                <a:cs typeface="Arial Unicode MS" pitchFamily="34" charset="-128"/>
              </a:rPr>
              <a:t>Management of Software Projects &amp; Cost Estimation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4" y="319956"/>
            <a:ext cx="8169621" cy="785993"/>
          </a:xfrm>
        </p:spPr>
        <p:txBody>
          <a:bodyPr/>
          <a:lstStyle/>
          <a:p>
            <a:r>
              <a:rPr lang="en-GB" dirty="0"/>
              <a:t>Software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6" name="AutoShape 2" descr="Image result for car image"/>
          <p:cNvSpPr>
            <a:spLocks noChangeAspect="1" noChangeArrowheads="1"/>
          </p:cNvSpPr>
          <p:nvPr/>
        </p:nvSpPr>
        <p:spPr bwMode="auto">
          <a:xfrm>
            <a:off x="4400550" y="326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0" name="Picture 6" descr="Image result for car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34" y="1449676"/>
            <a:ext cx="1960663" cy="147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smartphone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822" y="1449676"/>
            <a:ext cx="1463824" cy="146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washing machine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718" y="1304419"/>
            <a:ext cx="1316378" cy="175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dvd player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18" y="3806600"/>
            <a:ext cx="2968774" cy="88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mage result for plane imag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646" y="3402483"/>
            <a:ext cx="27527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03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711710"/>
            <a:ext cx="8195310" cy="721964"/>
          </a:xfrm>
        </p:spPr>
        <p:txBody>
          <a:bodyPr/>
          <a:lstStyle/>
          <a:p>
            <a:r>
              <a:rPr lang="en-GB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700" dirty="0"/>
              <a:t>The economies of ALL developed nations are dependent on software.</a:t>
            </a:r>
          </a:p>
          <a:p>
            <a:pPr>
              <a:lnSpc>
                <a:spcPct val="90000"/>
              </a:lnSpc>
            </a:pPr>
            <a:r>
              <a:rPr lang="en-GB" sz="2700" dirty="0"/>
              <a:t>More and more systems are software controlled</a:t>
            </a:r>
          </a:p>
          <a:p>
            <a:pPr>
              <a:lnSpc>
                <a:spcPct val="90000"/>
              </a:lnSpc>
            </a:pPr>
            <a:r>
              <a:rPr lang="en-GB" sz="2700" dirty="0"/>
              <a:t>Software engineering is concerned with theories, methods and tools for </a:t>
            </a:r>
            <a:r>
              <a:rPr lang="en-GB" sz="2700" b="1" dirty="0"/>
              <a:t>professional software development</a:t>
            </a:r>
            <a:r>
              <a:rPr lang="en-GB" sz="27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2700" dirty="0"/>
              <a:t>Some software can be classified as </a:t>
            </a:r>
            <a:r>
              <a:rPr lang="en-GB" sz="2700" b="1" dirty="0"/>
              <a:t>critical</a:t>
            </a:r>
            <a:r>
              <a:rPr lang="en-GB" sz="2700" dirty="0"/>
              <a:t> (air traffic control, medical software, nuclear reactor control software..).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81534" y="498191"/>
            <a:ext cx="8142833" cy="1138767"/>
          </a:xfrm>
        </p:spPr>
        <p:txBody>
          <a:bodyPr/>
          <a:lstStyle/>
          <a:p>
            <a:pPr eaLnBrk="1" hangingPunct="1"/>
            <a:r>
              <a:rPr lang="en-GB" dirty="0"/>
              <a:t>FAQs about Software Engineering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78538" y="1921659"/>
            <a:ext cx="7740015" cy="3843364"/>
          </a:xfrm>
        </p:spPr>
        <p:txBody>
          <a:bodyPr/>
          <a:lstStyle/>
          <a:p>
            <a:pPr eaLnBrk="1" hangingPunct="1"/>
            <a:r>
              <a:rPr lang="en-GB" sz="2700" dirty="0"/>
              <a:t>What is:</a:t>
            </a:r>
          </a:p>
          <a:p>
            <a:pPr lvl="1" eaLnBrk="1" hangingPunct="1"/>
            <a:r>
              <a:rPr lang="en-GB" sz="2700" dirty="0"/>
              <a:t>software?</a:t>
            </a:r>
          </a:p>
          <a:p>
            <a:pPr lvl="1" eaLnBrk="1" hangingPunct="1"/>
            <a:r>
              <a:rPr lang="en-GB" sz="2700" dirty="0"/>
              <a:t>a software process?</a:t>
            </a:r>
          </a:p>
          <a:p>
            <a:pPr lvl="1" eaLnBrk="1" hangingPunct="1"/>
            <a:r>
              <a:rPr lang="en-GB" sz="2700" dirty="0">
                <a:solidFill>
                  <a:schemeClr val="accent1"/>
                </a:solidFill>
              </a:rPr>
              <a:t>software engineering?</a:t>
            </a:r>
          </a:p>
          <a:p>
            <a:pPr lvl="1" eaLnBrk="1" hangingPunct="1"/>
            <a:r>
              <a:rPr lang="en-GB" sz="2700" dirty="0">
                <a:solidFill>
                  <a:schemeClr val="accent1"/>
                </a:solidFill>
              </a:rPr>
              <a:t>a software process model?</a:t>
            </a:r>
          </a:p>
          <a:p>
            <a:pPr lvl="1" eaLnBrk="1" hangingPunct="1"/>
            <a:endParaRPr lang="en-GB" dirty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6343-0C13-1B23-6A37-CA0DA994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86" y="521745"/>
            <a:ext cx="8169621" cy="785993"/>
          </a:xfrm>
        </p:spPr>
        <p:txBody>
          <a:bodyPr/>
          <a:lstStyle/>
          <a:p>
            <a:r>
              <a:rPr lang="en-GB" dirty="0"/>
              <a:t>Software and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35472-07D5-C0CC-BEF5-52CD4D7B5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518" y="1472084"/>
            <a:ext cx="8195310" cy="4372864"/>
          </a:xfrm>
        </p:spPr>
        <p:txBody>
          <a:bodyPr/>
          <a:lstStyle/>
          <a:p>
            <a:r>
              <a:rPr lang="en-GB" dirty="0"/>
              <a:t>For machine learning AI type models the software consists of</a:t>
            </a:r>
          </a:p>
          <a:p>
            <a:pPr lvl="1"/>
            <a:r>
              <a:rPr lang="en-GB" dirty="0"/>
              <a:t>A network with internal state (typically a neural net)</a:t>
            </a:r>
          </a:p>
          <a:p>
            <a:r>
              <a:rPr lang="en-GB" dirty="0"/>
              <a:t>The network is trained</a:t>
            </a:r>
          </a:p>
          <a:p>
            <a:r>
              <a:rPr lang="en-GB" dirty="0"/>
              <a:t>The training as well as the net itself is the software</a:t>
            </a:r>
          </a:p>
          <a:p>
            <a:r>
              <a:rPr lang="en-GB" dirty="0"/>
              <a:t>Implications</a:t>
            </a:r>
          </a:p>
          <a:p>
            <a:pPr lvl="1"/>
            <a:r>
              <a:rPr lang="en-GB" dirty="0"/>
              <a:t>The model is extremely complex and hard to understand explicitly </a:t>
            </a:r>
          </a:p>
          <a:p>
            <a:pPr lvl="1"/>
            <a:r>
              <a:rPr lang="en-GB" dirty="0"/>
              <a:t>The determinations of the network are probabilistic and therefore can be wrong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BC2ED-A2FA-5B20-8179-1C1B131F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D5B13-114F-21CB-F79D-CCBAC97C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85500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7" y="614083"/>
            <a:ext cx="8169621" cy="785993"/>
          </a:xfrm>
        </p:spPr>
        <p:txBody>
          <a:bodyPr/>
          <a:lstStyle/>
          <a:p>
            <a:r>
              <a:rPr lang="en-GB" dirty="0"/>
              <a:t>Examples of Software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288" y="1400076"/>
            <a:ext cx="8195310" cy="4372864"/>
          </a:xfrm>
        </p:spPr>
        <p:txBody>
          <a:bodyPr/>
          <a:lstStyle/>
          <a:p>
            <a:r>
              <a:rPr lang="en-GB" dirty="0"/>
              <a:t>Programs</a:t>
            </a:r>
          </a:p>
          <a:p>
            <a:pPr lvl="1"/>
            <a:r>
              <a:rPr lang="en-GB" dirty="0"/>
              <a:t>Games, servers, databases, languages, office applications</a:t>
            </a:r>
          </a:p>
          <a:p>
            <a:pPr lvl="1"/>
            <a:r>
              <a:rPr lang="en-GB" dirty="0"/>
              <a:t>Crypto coin wallets</a:t>
            </a:r>
          </a:p>
          <a:p>
            <a:pPr lvl="1"/>
            <a:r>
              <a:rPr lang="en-GB" dirty="0"/>
              <a:t>Apps, embedded systems</a:t>
            </a:r>
          </a:p>
          <a:p>
            <a:r>
              <a:rPr lang="en-GB" dirty="0"/>
              <a:t>Documents</a:t>
            </a:r>
          </a:p>
          <a:p>
            <a:pPr lvl="1"/>
            <a:r>
              <a:rPr lang="en-GB" dirty="0"/>
              <a:t>User manuals</a:t>
            </a:r>
          </a:p>
          <a:p>
            <a:pPr lvl="1"/>
            <a:r>
              <a:rPr lang="en-GB" dirty="0"/>
              <a:t>Content</a:t>
            </a:r>
          </a:p>
          <a:p>
            <a:pPr lvl="1"/>
            <a:r>
              <a:rPr lang="en-GB" dirty="0"/>
              <a:t>Designs and specifications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pic>
        <p:nvPicPr>
          <p:cNvPr id="1026" name="Picture 2" descr="Fortnite - Gameplay Trailer -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94" y="4280396"/>
            <a:ext cx="3042097" cy="171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ux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11131"/>
            <a:ext cx="1777830" cy="210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improve Apache server security by limiting the information it  reveals - TechRepubli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97" y="2318515"/>
            <a:ext cx="2105993" cy="16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1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9900" y="314743"/>
            <a:ext cx="7740015" cy="999584"/>
          </a:xfrm>
        </p:spPr>
        <p:txBody>
          <a:bodyPr/>
          <a:lstStyle/>
          <a:p>
            <a:pPr eaLnBrk="1" hangingPunct="1"/>
            <a:r>
              <a:rPr lang="en-GB" sz="3400" dirty="0"/>
              <a:t> </a:t>
            </a:r>
            <a:r>
              <a:rPr lang="en-GB" dirty="0"/>
              <a:t>What is Software Engineering?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80182" y="1741366"/>
            <a:ext cx="8405446" cy="416600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GB" b="1" dirty="0">
                <a:solidFill>
                  <a:schemeClr val="accent2"/>
                </a:solidFill>
              </a:rPr>
              <a:t>Software engineering</a:t>
            </a:r>
            <a:r>
              <a:rPr lang="en-GB" dirty="0"/>
              <a:t> is an engineering discipline which is concerned with </a:t>
            </a:r>
            <a:r>
              <a:rPr lang="en-GB" i="1" dirty="0"/>
              <a:t>all aspects </a:t>
            </a:r>
            <a:r>
              <a:rPr lang="en-GB" dirty="0"/>
              <a:t>of software production</a:t>
            </a:r>
          </a:p>
          <a:p>
            <a:pPr eaLnBrk="1" hangingPunct="1"/>
            <a:endParaRPr lang="en-GB" sz="900" dirty="0"/>
          </a:p>
          <a:p>
            <a:pPr eaLnBrk="1" hangingPunct="1">
              <a:buFontTx/>
              <a:buNone/>
            </a:pPr>
            <a:r>
              <a:rPr lang="en-GB" b="1" dirty="0">
                <a:solidFill>
                  <a:schemeClr val="accent2"/>
                </a:solidFill>
              </a:rPr>
              <a:t>Software engineers</a:t>
            </a:r>
            <a:r>
              <a:rPr lang="en-GB" dirty="0"/>
              <a:t> should </a:t>
            </a:r>
          </a:p>
          <a:p>
            <a:pPr lvl="1" eaLnBrk="1" hangingPunct="1"/>
            <a:r>
              <a:rPr lang="en-GB" dirty="0">
                <a:solidFill>
                  <a:schemeClr val="accent3"/>
                </a:solidFill>
              </a:rPr>
              <a:t>adopt a systematic and organised approach to their work </a:t>
            </a:r>
          </a:p>
          <a:p>
            <a:pPr lvl="1" eaLnBrk="1" hangingPunct="1"/>
            <a:r>
              <a:rPr lang="en-GB" dirty="0">
                <a:solidFill>
                  <a:schemeClr val="accent3"/>
                </a:solidFill>
              </a:rPr>
              <a:t>use appropriate tools and techniques </a:t>
            </a:r>
            <a:r>
              <a:rPr lang="en-GB" dirty="0"/>
              <a:t>depending on </a:t>
            </a:r>
          </a:p>
          <a:p>
            <a:pPr lvl="2" eaLnBrk="1" hangingPunct="1"/>
            <a:r>
              <a:rPr lang="en-GB" dirty="0"/>
              <a:t>the problem to be solved, </a:t>
            </a:r>
          </a:p>
          <a:p>
            <a:pPr lvl="2" eaLnBrk="1" hangingPunct="1"/>
            <a:r>
              <a:rPr lang="en-GB" dirty="0"/>
              <a:t>the development constraints and </a:t>
            </a:r>
          </a:p>
          <a:p>
            <a:pPr lvl="2" eaLnBrk="1" hangingPunct="1"/>
            <a:r>
              <a:rPr lang="en-GB" dirty="0"/>
              <a:t>the resources available</a:t>
            </a:r>
          </a:p>
        </p:txBody>
      </p:sp>
      <p:pic>
        <p:nvPicPr>
          <p:cNvPr id="12292" name="Picture 4" descr="C:\Program Files\Common Files\Microsoft Shared\Clipart\cagcat50\pe01561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4266" y="4917258"/>
            <a:ext cx="2451588" cy="17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Software Engineers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688108"/>
            <a:ext cx="8195310" cy="437286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Tend to</a:t>
            </a:r>
          </a:p>
          <a:p>
            <a:pPr lvl="1"/>
            <a:r>
              <a:rPr lang="en-GB" dirty="0"/>
              <a:t>Not keep making the SAME mistakes again and again</a:t>
            </a:r>
          </a:p>
          <a:p>
            <a:pPr lvl="2"/>
            <a:r>
              <a:rPr lang="en-GB" dirty="0"/>
              <a:t>(so document your mistakes)</a:t>
            </a:r>
          </a:p>
          <a:p>
            <a:pPr lvl="1"/>
            <a:r>
              <a:rPr lang="en-GB" dirty="0"/>
              <a:t>Use tried and tested approaches</a:t>
            </a:r>
          </a:p>
          <a:p>
            <a:pPr lvl="1"/>
            <a:r>
              <a:rPr lang="en-GB" dirty="0"/>
              <a:t>Communicate well with others</a:t>
            </a:r>
          </a:p>
          <a:p>
            <a:pPr lvl="1"/>
            <a:r>
              <a:rPr lang="en-GB" dirty="0"/>
              <a:t>Work well in teams</a:t>
            </a:r>
          </a:p>
          <a:p>
            <a:pPr lvl="1"/>
            <a:r>
              <a:rPr lang="en-GB" dirty="0"/>
              <a:t>Document their work</a:t>
            </a:r>
          </a:p>
          <a:p>
            <a:pPr lvl="1"/>
            <a:r>
              <a:rPr lang="en-GB" dirty="0"/>
              <a:t>Spend a lot of time testing</a:t>
            </a:r>
          </a:p>
          <a:p>
            <a:pPr lvl="1"/>
            <a:r>
              <a:rPr lang="en-GB" dirty="0"/>
              <a:t>Produce code which can be fixed/modified and understood easily by others</a:t>
            </a:r>
          </a:p>
          <a:p>
            <a:pPr lvl="1"/>
            <a:r>
              <a:rPr lang="en-GB" dirty="0"/>
              <a:t>Can predict their own productivity</a:t>
            </a:r>
          </a:p>
          <a:p>
            <a:r>
              <a:rPr lang="en-GB" dirty="0"/>
              <a:t>Being a good software engineer</a:t>
            </a:r>
          </a:p>
          <a:p>
            <a:pPr lvl="1"/>
            <a:r>
              <a:rPr lang="en-GB" dirty="0"/>
              <a:t>Is not very easy!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21883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569364"/>
            <a:ext cx="8195310" cy="935484"/>
          </a:xfrm>
        </p:spPr>
        <p:txBody>
          <a:bodyPr/>
          <a:lstStyle/>
          <a:p>
            <a:pPr eaLnBrk="1" hangingPunct="1"/>
            <a:r>
              <a:rPr lang="en-GB" dirty="0"/>
              <a:t>Major Software Failures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20272" y="1850485"/>
            <a:ext cx="8002685" cy="409956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Colonial Pipeline’s costly ransomware attack 2021</a:t>
            </a:r>
          </a:p>
          <a:p>
            <a:pPr lvl="1">
              <a:lnSpc>
                <a:spcPct val="90000"/>
              </a:lnSpc>
            </a:pPr>
            <a:r>
              <a:rPr lang="en-GB" sz="2500" b="1" dirty="0">
                <a:solidFill>
                  <a:schemeClr val="accent3"/>
                </a:solidFill>
              </a:rPr>
              <a:t>Shut down fuel pipe line to Eastern US</a:t>
            </a:r>
          </a:p>
          <a:p>
            <a:pPr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Tesla recalls almost 12,000 vehicles November 2021</a:t>
            </a:r>
          </a:p>
          <a:p>
            <a:pPr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Log4j software bug leaves millions of web servers vulnerable Dec 2021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Therac-25 (1985-1987) </a:t>
            </a:r>
            <a:r>
              <a:rPr lang="en-GB" sz="2700" dirty="0"/>
              <a:t>: six people overexposed during treatments for cancer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Taurus (1993) </a:t>
            </a:r>
            <a:r>
              <a:rPr lang="en-GB" sz="2700" dirty="0"/>
              <a:t>: the planned automatic transaction settlement system for London Stock Exchange cancelled after five years of development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 err="1">
                <a:solidFill>
                  <a:schemeClr val="accent3"/>
                </a:solidFill>
              </a:rPr>
              <a:t>Ariane</a:t>
            </a:r>
            <a:r>
              <a:rPr lang="en-GB" sz="2700" b="1" dirty="0">
                <a:solidFill>
                  <a:schemeClr val="accent3"/>
                </a:solidFill>
              </a:rPr>
              <a:t> 5 (1996) </a:t>
            </a:r>
            <a:r>
              <a:rPr lang="en-GB" sz="2700" dirty="0"/>
              <a:t>: rocket exploded soon after its launch due error conversion (16 floating point into 16-bit integer leading to an exception)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The Mars Climate </a:t>
            </a:r>
            <a:r>
              <a:rPr lang="en-GB" sz="2700" b="1" dirty="0" err="1">
                <a:solidFill>
                  <a:schemeClr val="accent3"/>
                </a:solidFill>
              </a:rPr>
              <a:t>Orbiter</a:t>
            </a:r>
            <a:r>
              <a:rPr lang="en-GB" sz="2700" b="1" dirty="0">
                <a:solidFill>
                  <a:schemeClr val="accent3"/>
                </a:solidFill>
              </a:rPr>
              <a:t> </a:t>
            </a:r>
            <a:r>
              <a:rPr lang="en-GB" sz="2700" b="1" dirty="0">
                <a:solidFill>
                  <a:srgbClr val="FC1833"/>
                </a:solidFill>
              </a:rPr>
              <a:t>:</a:t>
            </a:r>
            <a:r>
              <a:rPr lang="en-GB" sz="2700" dirty="0"/>
              <a:t> assumed to be lost by NASA officials (1999): different measurement systems (Imperial and metric)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18C343-556D-C2E7-63CD-DA1D72B6AE2B}"/>
              </a:ext>
            </a:extLst>
          </p:cNvPr>
          <p:cNvSpPr txBox="1"/>
          <p:nvPr/>
        </p:nvSpPr>
        <p:spPr>
          <a:xfrm>
            <a:off x="356322" y="1616100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b="0" i="0" dirty="0">
              <a:solidFill>
                <a:srgbClr val="4B5563"/>
              </a:solidFill>
              <a:effectLst/>
              <a:highlight>
                <a:srgbClr val="F3F4F6"/>
              </a:highlight>
              <a:latin typeface="ui-sans-serif"/>
            </a:endParaRP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1B1A5-2711-A706-3F3F-2475AF5A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4" y="175940"/>
            <a:ext cx="8169621" cy="785993"/>
          </a:xfrm>
        </p:spPr>
        <p:txBody>
          <a:bodyPr/>
          <a:lstStyle/>
          <a:p>
            <a:r>
              <a:rPr lang="en-GB" dirty="0"/>
              <a:t>This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98845-AF77-6E5B-8E16-DC9C2FC0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4" y="1256060"/>
            <a:ext cx="8778175" cy="481369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Is NOT focused largely on programming or programming technology (APIs etc), we do however look at some coding issues…. (e.g. coupling, cohesion and code structure)</a:t>
            </a:r>
          </a:p>
          <a:p>
            <a:r>
              <a:rPr lang="en-GB" dirty="0"/>
              <a:t>Why focus away from coding…</a:t>
            </a:r>
          </a:p>
          <a:p>
            <a:pPr lvl="1"/>
            <a:r>
              <a:rPr lang="en-GB" dirty="0"/>
              <a:t>This is covered in other modules</a:t>
            </a:r>
          </a:p>
          <a:p>
            <a:pPr lvl="1"/>
            <a:r>
              <a:rPr lang="en-GB" dirty="0"/>
              <a:t>System failures are rarely about lack of knowledge of programming language or incorrect use of API or programming language</a:t>
            </a:r>
          </a:p>
          <a:p>
            <a:r>
              <a:rPr lang="en-GB" dirty="0"/>
              <a:t>Failures are very often due to</a:t>
            </a:r>
          </a:p>
          <a:p>
            <a:pPr lvl="1"/>
            <a:r>
              <a:rPr lang="en-GB" dirty="0"/>
              <a:t>Wrong or missing requirements  (missing or wrong features)</a:t>
            </a:r>
          </a:p>
          <a:p>
            <a:pPr lvl="1"/>
            <a:r>
              <a:rPr lang="en-GB" dirty="0"/>
              <a:t>Poor software design  (software is inflexible and fragile)</a:t>
            </a:r>
          </a:p>
          <a:p>
            <a:pPr lvl="1"/>
            <a:r>
              <a:rPr lang="en-GB" dirty="0"/>
              <a:t>Problems with testing  (bugs)</a:t>
            </a:r>
          </a:p>
          <a:p>
            <a:pPr lvl="1"/>
            <a:r>
              <a:rPr lang="en-GB" dirty="0"/>
              <a:t>Weak risk analysis and/or project management (project overrun)</a:t>
            </a:r>
          </a:p>
          <a:p>
            <a:pPr lvl="1"/>
            <a:r>
              <a:rPr lang="en-GB" dirty="0"/>
              <a:t>Problem with process (or lack of process)  (overrun, cancelled)</a:t>
            </a: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BB7DF-7131-6369-717D-B404D4ED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992A6-B6E0-A9B9-2078-7A20F62A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65836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D3E3-CB77-BBF2-C827-EE597F4D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Recent failure…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E761-D3FB-D1DF-0A9A-BB4D41455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" y="1563716"/>
            <a:ext cx="8195310" cy="4372864"/>
          </a:xfrm>
        </p:spPr>
        <p:txBody>
          <a:bodyPr/>
          <a:lstStyle/>
          <a:p>
            <a:r>
              <a:rPr lang="en-GB" b="0" i="0" dirty="0">
                <a:solidFill>
                  <a:srgbClr val="4B5563"/>
                </a:solidFill>
                <a:effectLst/>
                <a:highlight>
                  <a:srgbClr val="F3F4F6"/>
                </a:highlight>
                <a:latin typeface="ui-sans-serif"/>
              </a:rPr>
              <a:t>Mon, 22nd Jul 2024  Microsoft blue screen of death</a:t>
            </a:r>
          </a:p>
          <a:p>
            <a:r>
              <a:rPr lang="en-US" dirty="0">
                <a:solidFill>
                  <a:srgbClr val="4B5563"/>
                </a:solidFill>
                <a:highlight>
                  <a:srgbClr val="FFFFFF"/>
                </a:highlight>
                <a:latin typeface="ui-sans-serif"/>
              </a:rPr>
              <a:t>W</a:t>
            </a:r>
            <a:r>
              <a:rPr lang="en-US" b="0" i="0" dirty="0">
                <a:solidFill>
                  <a:srgbClr val="4B5563"/>
                </a:solidFill>
                <a:effectLst/>
                <a:highlight>
                  <a:srgbClr val="FFFFFF"/>
                </a:highlight>
                <a:latin typeface="ui-sans-serif"/>
              </a:rPr>
              <a:t>idespread outage caused by a faulty CrowdStrike update</a:t>
            </a:r>
            <a:r>
              <a:rPr lang="en-US" b="0" i="0">
                <a:solidFill>
                  <a:srgbClr val="4B5563"/>
                </a:solidFill>
                <a:effectLst/>
                <a:highlight>
                  <a:srgbClr val="FFFFFF"/>
                </a:highlight>
                <a:latin typeface="ui-sans-serif"/>
              </a:rPr>
              <a:t>, Falcon </a:t>
            </a:r>
            <a:r>
              <a:rPr lang="en-US" b="0" i="0" dirty="0">
                <a:solidFill>
                  <a:srgbClr val="4B5563"/>
                </a:solidFill>
                <a:effectLst/>
                <a:highlight>
                  <a:srgbClr val="FFFFFF"/>
                </a:highlight>
                <a:latin typeface="ui-sans-serif"/>
              </a:rPr>
              <a:t>malware check</a:t>
            </a:r>
          </a:p>
          <a:p>
            <a:r>
              <a:rPr lang="en-US" dirty="0">
                <a:solidFill>
                  <a:srgbClr val="4B5563"/>
                </a:solidFill>
                <a:highlight>
                  <a:srgbClr val="FFFFFF"/>
                </a:highlight>
                <a:latin typeface="ui-sans-serif"/>
              </a:rPr>
              <a:t>Azure cloud service failure</a:t>
            </a:r>
          </a:p>
          <a:p>
            <a:r>
              <a:rPr lang="en-US" b="0" i="0" dirty="0">
                <a:solidFill>
                  <a:srgbClr val="2F2F2F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We currently estimate that CrowdStrike’s update affected 8.5 million Windows devices</a:t>
            </a:r>
            <a:r>
              <a:rPr lang="en-US" b="0" i="0" dirty="0">
                <a:solidFill>
                  <a:srgbClr val="4B5563"/>
                </a:solidFill>
                <a:effectLst/>
                <a:highlight>
                  <a:srgbClr val="FFFFFF"/>
                </a:highlight>
                <a:latin typeface="ui-sans-serif"/>
              </a:rPr>
              <a:t> (</a:t>
            </a:r>
            <a:r>
              <a:rPr lang="en-US" dirty="0">
                <a:solidFill>
                  <a:srgbClr val="4B5563"/>
                </a:solidFill>
                <a:highlight>
                  <a:srgbClr val="FFFFFF"/>
                </a:highlight>
                <a:latin typeface="ui-sans-serif"/>
              </a:rPr>
              <a:t>&lt; 1 percent)</a:t>
            </a:r>
          </a:p>
          <a:p>
            <a:r>
              <a:rPr lang="en-US" b="0" i="0" dirty="0">
                <a:solidFill>
                  <a:srgbClr val="4B5563"/>
                </a:solidFill>
                <a:effectLst/>
                <a:highlight>
                  <a:srgbClr val="FFFFFF"/>
                </a:highlight>
                <a:latin typeface="ui-sans-serif"/>
              </a:rPr>
              <a:t>Many </a:t>
            </a:r>
            <a:r>
              <a:rPr lang="en-US" dirty="0">
                <a:solidFill>
                  <a:srgbClr val="4B5563"/>
                </a:solidFill>
                <a:highlight>
                  <a:srgbClr val="FFFFFF"/>
                </a:highlight>
                <a:latin typeface="ui-sans-serif"/>
              </a:rPr>
              <a:t>medical services in UK affected, TV stations, airlines</a:t>
            </a:r>
          </a:p>
          <a:p>
            <a:r>
              <a:rPr lang="en-US" dirty="0">
                <a:solidFill>
                  <a:srgbClr val="4B5563"/>
                </a:solidFill>
                <a:highlight>
                  <a:srgbClr val="FFFFFF"/>
                </a:highlight>
                <a:latin typeface="ui-sans-serif"/>
              </a:rPr>
              <a:t>Problems with</a:t>
            </a:r>
          </a:p>
          <a:p>
            <a:pPr lvl="1"/>
            <a:r>
              <a:rPr lang="en-US" dirty="0">
                <a:solidFill>
                  <a:srgbClr val="4B5563"/>
                </a:solidFill>
                <a:highlight>
                  <a:srgbClr val="FFFFFF"/>
                </a:highlight>
                <a:latin typeface="ui-sans-serif"/>
              </a:rPr>
              <a:t>Single point of failure (monopoly of service), failure to test </a:t>
            </a:r>
          </a:p>
          <a:p>
            <a:endParaRPr lang="en-US" b="0" i="0" dirty="0">
              <a:solidFill>
                <a:srgbClr val="4B5563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49F92-FB36-6936-9FF2-9D701C0D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9A0607-6BD2-7F93-D79C-16D03FB0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62573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7202" y="545995"/>
            <a:ext cx="8002714" cy="854081"/>
          </a:xfrm>
        </p:spPr>
        <p:txBody>
          <a:bodyPr/>
          <a:lstStyle/>
          <a:p>
            <a:pPr eaLnBrk="1" hangingPunct="1"/>
            <a:r>
              <a:rPr lang="en-GB" dirty="0"/>
              <a:t>What is a Software Process?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50198" y="1544092"/>
            <a:ext cx="8405505" cy="4543996"/>
          </a:xfrm>
        </p:spPr>
        <p:txBody>
          <a:bodyPr/>
          <a:lstStyle/>
          <a:p>
            <a:pPr eaLnBrk="1" hangingPunct="1"/>
            <a:r>
              <a:rPr lang="en-GB" sz="2700" dirty="0"/>
              <a:t>A Software Process is a </a:t>
            </a:r>
            <a:r>
              <a:rPr lang="en-GB" sz="2700" b="1" dirty="0">
                <a:solidFill>
                  <a:schemeClr val="accent2"/>
                </a:solidFill>
              </a:rPr>
              <a:t>set of activities</a:t>
            </a:r>
            <a:r>
              <a:rPr lang="en-GB" sz="2700" dirty="0">
                <a:solidFill>
                  <a:schemeClr val="accent2"/>
                </a:solidFill>
              </a:rPr>
              <a:t> </a:t>
            </a:r>
            <a:r>
              <a:rPr lang="en-GB" sz="2700" dirty="0"/>
              <a:t>whose goal is the development or evolution of software</a:t>
            </a:r>
          </a:p>
          <a:p>
            <a:pPr eaLnBrk="1" hangingPunct="1"/>
            <a:r>
              <a:rPr lang="en-GB" sz="2700" dirty="0"/>
              <a:t>Fundamental activities in all software processes are: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Specification</a:t>
            </a:r>
            <a:r>
              <a:rPr lang="en-GB" sz="2300" dirty="0"/>
              <a:t> - what the system should do and its development 	constraints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Development</a:t>
            </a:r>
            <a:r>
              <a:rPr lang="en-GB" sz="2300" dirty="0"/>
              <a:t> - production of the software system (design and 	implementation) 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Validation</a:t>
            </a:r>
            <a:r>
              <a:rPr lang="en-GB" sz="2300" dirty="0"/>
              <a:t> - checking that the software is what the customer wants</a:t>
            </a:r>
          </a:p>
          <a:p>
            <a:pPr lvl="1" eaLnBrk="1" hangingPunct="1"/>
            <a:r>
              <a:rPr lang="en-GB" sz="2300" b="1" dirty="0">
                <a:solidFill>
                  <a:schemeClr val="accent3"/>
                </a:solidFill>
              </a:rPr>
              <a:t>Evolution</a:t>
            </a:r>
            <a:r>
              <a:rPr lang="en-GB" sz="2300" dirty="0"/>
              <a:t> - changing the software in response to changing demands</a:t>
            </a:r>
            <a:endParaRPr lang="en-GB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8" y="262548"/>
            <a:ext cx="8405505" cy="1232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/>
              <a:t>What are the Attributes of Good Software?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2943" y="3112629"/>
            <a:ext cx="8018738" cy="3264464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Maintainability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must (easily) evolvable to meet changing needs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Dependability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must be trustworthy (work with all data)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Efficiency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should not make wasteful use of system resources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Usability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Software must be usable by the users for which it was designed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630409" y="1668611"/>
            <a:ext cx="8265355" cy="136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6932" tIns="43466" rIns="86932" bIns="43466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GB" sz="2700" dirty="0"/>
              <a:t>The software should deliver the required functionality and performance to the user and should be maintainable, dependable, efficient and usable.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 flipV="1">
            <a:off x="700454" y="3054110"/>
            <a:ext cx="8297460" cy="58519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lIns="86932" tIns="43466" rIns="86932" bIns="43466" anchor="ctr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Professional and Ethical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700" dirty="0"/>
              <a:t>Software engineering involves wider responsibilities than simply the application of technical skills.</a:t>
            </a:r>
          </a:p>
          <a:p>
            <a:r>
              <a:rPr lang="en-GB" sz="2700" dirty="0"/>
              <a:t>Software engineers must behave in an </a:t>
            </a:r>
            <a:r>
              <a:rPr lang="en-GB" sz="2700" dirty="0">
                <a:solidFill>
                  <a:schemeClr val="accent2"/>
                </a:solidFill>
              </a:rPr>
              <a:t>honest and ethically responsible way</a:t>
            </a:r>
            <a:r>
              <a:rPr lang="en-GB" sz="2700" dirty="0"/>
              <a:t> if they are to be respected as professionals.</a:t>
            </a:r>
          </a:p>
          <a:p>
            <a:r>
              <a:rPr lang="en-GB" sz="2700" dirty="0"/>
              <a:t>Ethical behaviour is more than simply upholding the law.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569364"/>
            <a:ext cx="8195310" cy="935484"/>
          </a:xfrm>
        </p:spPr>
        <p:txBody>
          <a:bodyPr/>
          <a:lstStyle/>
          <a:p>
            <a:r>
              <a:rPr lang="en-GB" dirty="0"/>
              <a:t>Issues of Professional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sz="2700" dirty="0">
                <a:solidFill>
                  <a:schemeClr val="accent3"/>
                </a:solidFill>
              </a:rPr>
              <a:t>Confidentiality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Engineers should normally respect the confidentiality of their employers or clients even without a formal confidentiality agreement.</a:t>
            </a:r>
          </a:p>
          <a:p>
            <a:pPr>
              <a:lnSpc>
                <a:spcPct val="90000"/>
              </a:lnSpc>
            </a:pPr>
            <a:r>
              <a:rPr lang="en-GB" sz="2700" dirty="0">
                <a:solidFill>
                  <a:schemeClr val="accent3"/>
                </a:solidFill>
              </a:rPr>
              <a:t>Competence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Engineers should not misrepresent their level of competence. They should not knowingly accept work which is beyond their competence.</a:t>
            </a:r>
          </a:p>
          <a:p>
            <a:endParaRPr lang="en-GB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866" y="569364"/>
            <a:ext cx="8195310" cy="935484"/>
          </a:xfrm>
        </p:spPr>
        <p:txBody>
          <a:bodyPr/>
          <a:lstStyle/>
          <a:p>
            <a:r>
              <a:rPr lang="en-GB" dirty="0"/>
              <a:t>Issues of Professional Responsibility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700" dirty="0">
                <a:solidFill>
                  <a:schemeClr val="accent3"/>
                </a:solidFill>
              </a:rPr>
              <a:t>Intellectual property rights </a:t>
            </a:r>
          </a:p>
          <a:p>
            <a:pPr lvl="1"/>
            <a:r>
              <a:rPr lang="en-GB" dirty="0"/>
              <a:t>Engineers should be careful to ensure that the intellectual property of employers and clients is protected and know the local laws governing IP.</a:t>
            </a:r>
          </a:p>
          <a:p>
            <a:r>
              <a:rPr lang="en-GB" sz="2700" dirty="0">
                <a:solidFill>
                  <a:schemeClr val="accent3"/>
                </a:solidFill>
              </a:rPr>
              <a:t>Computer misuse </a:t>
            </a:r>
          </a:p>
          <a:p>
            <a:pPr lvl="1"/>
            <a:r>
              <a:rPr lang="en-GB" dirty="0"/>
              <a:t>Software engineers should not use their technical skills to misuse other people’s computers.</a:t>
            </a:r>
          </a:p>
          <a:p>
            <a:endParaRPr lang="en-GB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 and software engineering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07" y="1832123"/>
            <a:ext cx="6769295" cy="4142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419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582C-90F4-4A67-02C0-4973C271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510" y="521745"/>
            <a:ext cx="8169621" cy="785993"/>
          </a:xfrm>
        </p:spPr>
        <p:txBody>
          <a:bodyPr/>
          <a:lstStyle/>
          <a:p>
            <a:r>
              <a:rPr lang="en-GB" dirty="0"/>
              <a:t>Tesla crashed due to software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F258-5EC6-1A74-81E5-172E2C254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B7F8D-5697-3B6E-D3CF-AD3C5FD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94971-6400-A0F4-F34C-27B5E213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C162167-CBAE-276B-029A-CFCD7D68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70" y="1350485"/>
            <a:ext cx="8712200" cy="387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4C7086-59B7-ECEA-F32A-276580094AEE}"/>
              </a:ext>
            </a:extLst>
          </p:cNvPr>
          <p:cNvSpPr txBox="1"/>
          <p:nvPr/>
        </p:nvSpPr>
        <p:spPr>
          <a:xfrm>
            <a:off x="304478" y="5360516"/>
            <a:ext cx="8640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Washington Post analyzed NHTSA's numbers and found that Autopilot was involved in 736 crashes since 2019, including 17 fatalities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907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6" y="535980"/>
            <a:ext cx="8169621" cy="785993"/>
          </a:xfrm>
        </p:spPr>
        <p:txBody>
          <a:bodyPr/>
          <a:lstStyle/>
          <a:p>
            <a:r>
              <a:rPr lang="en-GB" dirty="0"/>
              <a:t>Ethics for the 21</a:t>
            </a:r>
            <a:r>
              <a:rPr lang="en-GB" baseline="30000" dirty="0"/>
              <a:t>st</a:t>
            </a:r>
            <a:r>
              <a:rPr lang="en-GB" dirty="0"/>
              <a:t> Century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419700"/>
            <a:ext cx="8195310" cy="4372864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What if a robot you design the AI software for</a:t>
            </a:r>
          </a:p>
          <a:p>
            <a:pPr lvl="1"/>
            <a:r>
              <a:rPr lang="en-GB" dirty="0"/>
              <a:t>Hurts (kills) someone, causes damage</a:t>
            </a:r>
          </a:p>
          <a:p>
            <a:r>
              <a:rPr lang="en-GB" dirty="0"/>
              <a:t>Who is responsible?</a:t>
            </a:r>
          </a:p>
          <a:p>
            <a:pPr lvl="1"/>
            <a:r>
              <a:rPr lang="en-GB" dirty="0"/>
              <a:t>You?</a:t>
            </a:r>
          </a:p>
          <a:p>
            <a:pPr lvl="1"/>
            <a:r>
              <a:rPr lang="en-GB" dirty="0"/>
              <a:t>The owner of the robot?</a:t>
            </a:r>
          </a:p>
          <a:p>
            <a:pPr lvl="1"/>
            <a:r>
              <a:rPr lang="en-GB" dirty="0"/>
              <a:t>The robot?</a:t>
            </a:r>
          </a:p>
          <a:p>
            <a:pPr marL="391446" lvl="1" indent="0">
              <a:buNone/>
            </a:pPr>
            <a:r>
              <a:rPr lang="en-GB" dirty="0"/>
              <a:t>https://en.wikipedia.org/wiki/Self-driving_car_liability</a:t>
            </a:r>
          </a:p>
          <a:p>
            <a:r>
              <a:rPr lang="en-GB" dirty="0"/>
              <a:t>What if a robot you design and produce, designs and produces another robot? Etc. 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321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640537"/>
            <a:ext cx="8195310" cy="793138"/>
          </a:xfrm>
        </p:spPr>
        <p:txBody>
          <a:bodyPr/>
          <a:lstStyle/>
          <a:p>
            <a:r>
              <a:rPr lang="en-GB" dirty="0"/>
              <a:t>Lecture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636965"/>
            <a:ext cx="8195310" cy="4768619"/>
          </a:xfrm>
        </p:spPr>
        <p:txBody>
          <a:bodyPr>
            <a:normAutofit/>
          </a:bodyPr>
          <a:lstStyle/>
          <a:p>
            <a:r>
              <a:rPr lang="en-GB" dirty="0"/>
              <a:t>We have seen the reasons for requiring solid software engineering principles in modern systems</a:t>
            </a:r>
          </a:p>
          <a:p>
            <a:r>
              <a:rPr lang="en-GB" dirty="0"/>
              <a:t>Software engineering is an engineering discipline concerned with all aspects of software production.</a:t>
            </a:r>
          </a:p>
          <a:p>
            <a:r>
              <a:rPr lang="en-GB" dirty="0"/>
              <a:t>Software products consist of developed programs and their associated documentation with several essential product attributes such as maintainability, dependability, efficiency and acceptability.</a:t>
            </a:r>
          </a:p>
          <a:p>
            <a:r>
              <a:rPr lang="en-GB" dirty="0"/>
              <a:t>Software Engineers have responsibilities to the engineering profession and society and should not simply be concerned with technical issues.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ENGINEERING</a:t>
            </a:r>
          </a:p>
          <a:p>
            <a:pPr lvl="2"/>
            <a:r>
              <a:rPr lang="en-GB" dirty="0"/>
              <a:t>Making stuff</a:t>
            </a:r>
          </a:p>
          <a:p>
            <a:pPr lvl="1"/>
            <a:r>
              <a:rPr lang="en-GB" dirty="0"/>
              <a:t>But</a:t>
            </a:r>
          </a:p>
          <a:p>
            <a:pPr lvl="2"/>
            <a:r>
              <a:rPr lang="en-GB" dirty="0"/>
              <a:t>In a structured and disciplined manner!</a:t>
            </a:r>
          </a:p>
          <a:p>
            <a:pPr lvl="2"/>
            <a:r>
              <a:rPr lang="en-GB" dirty="0"/>
              <a:t>Using tried and tested approaches</a:t>
            </a:r>
          </a:p>
          <a:p>
            <a:pPr marL="664545" lvl="2" indent="0">
              <a:buNone/>
            </a:pPr>
            <a:endParaRPr lang="en-GB" dirty="0"/>
          </a:p>
          <a:p>
            <a:r>
              <a:rPr lang="en-GB" dirty="0"/>
              <a:t>SOFTWARE</a:t>
            </a:r>
          </a:p>
          <a:p>
            <a:pPr lvl="1"/>
            <a:r>
              <a:rPr lang="en-GB" dirty="0"/>
              <a:t>Code (instructions)</a:t>
            </a:r>
          </a:p>
          <a:p>
            <a:pPr lvl="1"/>
            <a:r>
              <a:rPr lang="en-GB" dirty="0"/>
              <a:t>Data designs (data base schemas)</a:t>
            </a:r>
          </a:p>
          <a:p>
            <a:pPr lvl="1"/>
            <a:r>
              <a:rPr lang="en-GB" dirty="0"/>
              <a:t>AI training models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9284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295" y="701480"/>
            <a:ext cx="8195310" cy="793138"/>
          </a:xfrm>
        </p:spPr>
        <p:txBody>
          <a:bodyPr/>
          <a:lstStyle/>
          <a:p>
            <a:pPr eaLnBrk="1" hangingPunct="1"/>
            <a:r>
              <a:rPr lang="en-GB" dirty="0"/>
              <a:t>Why Software Engineering?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idx="1"/>
          </p:nvPr>
        </p:nvSpPr>
        <p:spPr>
          <a:xfrm>
            <a:off x="682943" y="1746111"/>
            <a:ext cx="7740015" cy="4555067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3"/>
                </a:solidFill>
              </a:rPr>
              <a:t>Software development is hard</a:t>
            </a:r>
            <a:r>
              <a:rPr lang="en-GB" sz="2700" dirty="0">
                <a:solidFill>
                  <a:schemeClr val="accent3"/>
                </a:solidFill>
              </a:rPr>
              <a:t> </a:t>
            </a:r>
            <a:r>
              <a:rPr lang="en-GB" sz="2700" dirty="0"/>
              <a:t>!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/>
              <a:t>Important to distinguish :</a:t>
            </a:r>
          </a:p>
          <a:p>
            <a:pPr lvl="1">
              <a:lnSpc>
                <a:spcPct val="90000"/>
              </a:lnSpc>
            </a:pPr>
            <a:r>
              <a:rPr lang="en-GB" sz="2500" b="1" dirty="0"/>
              <a:t>“easy” systems </a:t>
            </a:r>
            <a:r>
              <a:rPr lang="en-GB" sz="2500" dirty="0"/>
              <a:t>(</a:t>
            </a:r>
            <a:r>
              <a:rPr lang="en-GB" sz="2500" i="1" dirty="0"/>
              <a:t>one developer, one user, experimental use only</a:t>
            </a:r>
            <a:r>
              <a:rPr lang="en-GB" sz="25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GB" sz="2500" b="1" dirty="0"/>
              <a:t>“hard” systems </a:t>
            </a:r>
            <a:r>
              <a:rPr lang="en-GB" sz="2500" dirty="0"/>
              <a:t> (</a:t>
            </a:r>
            <a:r>
              <a:rPr lang="en-GB" sz="2500" i="1" dirty="0"/>
              <a:t>multiple developers, multiple users, products</a:t>
            </a:r>
            <a:r>
              <a:rPr lang="en-GB" sz="25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GB" sz="2700" b="1" dirty="0"/>
              <a:t>Experience with “easy” systems is misleading</a:t>
            </a:r>
          </a:p>
          <a:p>
            <a:pPr lvl="1" eaLnBrk="1" hangingPunct="1">
              <a:lnSpc>
                <a:spcPct val="90000"/>
              </a:lnSpc>
            </a:pPr>
            <a:r>
              <a:rPr lang="en-GB" i="1" dirty="0"/>
              <a:t>Single person techniques do not scale up</a:t>
            </a:r>
            <a:endParaRPr lang="ru-RU" i="1" dirty="0"/>
          </a:p>
          <a:p>
            <a:pPr eaLnBrk="1" hangingPunct="1">
              <a:lnSpc>
                <a:spcPct val="90000"/>
              </a:lnSpc>
            </a:pPr>
            <a:r>
              <a:rPr lang="en-GB" sz="2700" b="1" dirty="0">
                <a:solidFill>
                  <a:schemeClr val="accent2"/>
                </a:solidFill>
              </a:rPr>
              <a:t>Analogy with bridge building: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Over a stream = easy, one person job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 dirty="0"/>
              <a:t>Over River Severn …  ?      (</a:t>
            </a:r>
            <a:r>
              <a:rPr lang="en-GB" i="1" dirty="0"/>
              <a:t>the techniques do not scale) </a:t>
            </a:r>
            <a:endParaRPr lang="en-GB" sz="2300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GB" sz="23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640537"/>
            <a:ext cx="8195310" cy="935484"/>
          </a:xfrm>
        </p:spPr>
        <p:txBody>
          <a:bodyPr/>
          <a:lstStyle/>
          <a:p>
            <a:pPr eaLnBrk="1" hangingPunct="1"/>
            <a:r>
              <a:rPr lang="en-GB" dirty="0"/>
              <a:t>Why Software Engineering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The problem is </a:t>
            </a:r>
            <a:r>
              <a:rPr lang="en-GB" b="1" i="1" dirty="0">
                <a:solidFill>
                  <a:schemeClr val="accent3"/>
                </a:solidFill>
              </a:rPr>
              <a:t>complexity</a:t>
            </a:r>
          </a:p>
          <a:p>
            <a:pPr eaLnBrk="1" hangingPunct="1"/>
            <a:r>
              <a:rPr lang="en-GB" dirty="0"/>
              <a:t>There are many sources of complexity, but size is key:</a:t>
            </a:r>
          </a:p>
          <a:p>
            <a:pPr lvl="1" eaLnBrk="1" hangingPunct="1"/>
            <a:r>
              <a:rPr lang="en-GB" dirty="0">
                <a:solidFill>
                  <a:schemeClr val="accent2"/>
                </a:solidFill>
              </a:rPr>
              <a:t>The Linux kernel</a:t>
            </a:r>
            <a:r>
              <a:rPr lang="en-GB" dirty="0"/>
              <a:t> contains </a:t>
            </a:r>
            <a:r>
              <a:rPr lang="en-GB" dirty="0">
                <a:solidFill>
                  <a:schemeClr val="accent2"/>
                </a:solidFill>
              </a:rPr>
              <a:t>&gt;13 million lines</a:t>
            </a:r>
            <a:r>
              <a:rPr lang="en-GB" dirty="0"/>
              <a:t> of code</a:t>
            </a:r>
          </a:p>
          <a:p>
            <a:pPr lvl="1" eaLnBrk="1" hangingPunct="1"/>
            <a:r>
              <a:rPr lang="en-GB" dirty="0">
                <a:solidFill>
                  <a:schemeClr val="accent2"/>
                </a:solidFill>
              </a:rPr>
              <a:t>Windows XP</a:t>
            </a:r>
            <a:r>
              <a:rPr lang="en-GB" dirty="0"/>
              <a:t> contains </a:t>
            </a:r>
            <a:r>
              <a:rPr lang="en-GB" dirty="0">
                <a:solidFill>
                  <a:schemeClr val="accent2"/>
                </a:solidFill>
              </a:rPr>
              <a:t>&gt;40 million lines</a:t>
            </a:r>
            <a:r>
              <a:rPr lang="en-GB" dirty="0"/>
              <a:t> of code</a:t>
            </a:r>
          </a:p>
          <a:p>
            <a:pPr algn="ctr" eaLnBrk="1" hangingPunct="1">
              <a:buFontTx/>
              <a:buNone/>
            </a:pPr>
            <a:endParaRPr lang="en-GB" dirty="0">
              <a:solidFill>
                <a:srgbClr val="FF0000"/>
              </a:solidFill>
            </a:endParaRPr>
          </a:p>
          <a:p>
            <a:pPr algn="ctr" eaLnBrk="1" hangingPunct="1">
              <a:buFontTx/>
              <a:buNone/>
            </a:pPr>
            <a:r>
              <a:rPr lang="en-GB" sz="3400" dirty="0"/>
              <a:t>Software engineering is about managing  this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Software Engineering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failure can be very serious</a:t>
            </a:r>
          </a:p>
          <a:p>
            <a:pPr lvl="1"/>
            <a:r>
              <a:rPr lang="en-GB" dirty="0"/>
              <a:t>Software controls safety critical systems</a:t>
            </a:r>
          </a:p>
          <a:p>
            <a:pPr lvl="1"/>
            <a:r>
              <a:rPr lang="en-GB" dirty="0"/>
              <a:t>Software protects sensitive data</a:t>
            </a:r>
          </a:p>
          <a:p>
            <a:pPr lvl="1"/>
            <a:r>
              <a:rPr lang="en-GB" dirty="0"/>
              <a:t>Software is involved in systems which handle money</a:t>
            </a:r>
          </a:p>
          <a:p>
            <a:r>
              <a:rPr lang="en-GB" dirty="0"/>
              <a:t>Software Engineering has to</a:t>
            </a:r>
          </a:p>
          <a:p>
            <a:pPr lvl="1"/>
            <a:r>
              <a:rPr lang="en-GB" dirty="0"/>
              <a:t>Produce software which has a very low chance of faulting</a:t>
            </a:r>
          </a:p>
          <a:p>
            <a:pPr lvl="1"/>
            <a:r>
              <a:rPr lang="en-GB" dirty="0"/>
              <a:t>Be able to demonstrate/proof that software has very low chance of fault</a:t>
            </a:r>
          </a:p>
          <a:p>
            <a:pPr lvl="2"/>
            <a:r>
              <a:rPr lang="en-GB" dirty="0"/>
              <a:t>Testing or program proving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6440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B746-30DC-40EB-A332-FB76C394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86" y="463972"/>
            <a:ext cx="8169621" cy="785993"/>
          </a:xfrm>
        </p:spPr>
        <p:txBody>
          <a:bodyPr/>
          <a:lstStyle/>
          <a:p>
            <a:r>
              <a:rPr lang="en-GB" dirty="0"/>
              <a:t>Software engineering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D2889-08DF-4403-A307-5B92060EA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" y="1563716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Define requirements</a:t>
            </a:r>
          </a:p>
          <a:p>
            <a:pPr lvl="1"/>
            <a:r>
              <a:rPr lang="en-GB" dirty="0"/>
              <a:t>What should it do?</a:t>
            </a:r>
          </a:p>
          <a:p>
            <a:r>
              <a:rPr lang="en-GB" dirty="0"/>
              <a:t>Design the product</a:t>
            </a:r>
          </a:p>
          <a:p>
            <a:pPr lvl="1"/>
            <a:r>
              <a:rPr lang="en-GB" dirty="0"/>
              <a:t>Design how the product should look and be constructed</a:t>
            </a:r>
          </a:p>
          <a:p>
            <a:pPr lvl="1"/>
            <a:r>
              <a:rPr lang="en-GB" dirty="0"/>
              <a:t>UI design, software module design, data design (what data?)</a:t>
            </a:r>
          </a:p>
          <a:p>
            <a:r>
              <a:rPr lang="en-GB" dirty="0"/>
              <a:t>Implement and test</a:t>
            </a:r>
          </a:p>
          <a:p>
            <a:pPr lvl="1"/>
            <a:r>
              <a:rPr lang="en-GB" b="1" dirty="0"/>
              <a:t>Coding</a:t>
            </a:r>
            <a:r>
              <a:rPr lang="en-GB" dirty="0"/>
              <a:t>, testing and validation</a:t>
            </a:r>
          </a:p>
          <a:p>
            <a:r>
              <a:rPr lang="en-GB" dirty="0"/>
              <a:t>Managing the process</a:t>
            </a:r>
          </a:p>
          <a:p>
            <a:pPr lvl="1"/>
            <a:r>
              <a:rPr lang="en-GB" dirty="0"/>
              <a:t>Software project management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0A950-9126-4DB8-8CF9-CF245886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B60DE-49DE-409F-87DF-E2CFA76B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3514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44206" y="711710"/>
            <a:ext cx="7740015" cy="759178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Teaching Method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00454" y="1897947"/>
            <a:ext cx="8244984" cy="246416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sz="3000" dirty="0"/>
              <a:t>Lectures   3 hours/week   Streams also on Canvas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/>
              <a:t>1 Hour/week seminar, tutorial</a:t>
            </a:r>
          </a:p>
          <a:p>
            <a:pPr eaLnBrk="1" hangingPunct="1">
              <a:lnSpc>
                <a:spcPct val="90000"/>
              </a:lnSpc>
            </a:pPr>
            <a:r>
              <a:rPr lang="en-GB" sz="3000" dirty="0"/>
              <a:t>Practical work  </a:t>
            </a:r>
            <a:r>
              <a:rPr lang="en-GB" sz="3000" dirty="0">
                <a:solidFill>
                  <a:schemeClr val="accent3"/>
                </a:solidFill>
              </a:rPr>
              <a:t>(</a:t>
            </a:r>
            <a:r>
              <a:rPr lang="en-GB" sz="2300" b="1" dirty="0">
                <a:solidFill>
                  <a:schemeClr val="accent3"/>
                </a:solidFill>
              </a:rPr>
              <a:t>3 Assignments</a:t>
            </a:r>
            <a:r>
              <a:rPr lang="en-GB" sz="30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07062" y="4665783"/>
            <a:ext cx="7992471" cy="1711313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sz="2300" b="1" dirty="0"/>
              <a:t>----------------------- Course Assessment ----------------------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A two-hour examination:	</a:t>
            </a:r>
            <a:r>
              <a:rPr lang="en-GB" sz="2300" b="1" dirty="0"/>
              <a:t>60%</a:t>
            </a:r>
          </a:p>
          <a:p>
            <a:pPr eaLnBrk="1" hangingPunct="1">
              <a:lnSpc>
                <a:spcPct val="90000"/>
              </a:lnSpc>
            </a:pPr>
            <a:r>
              <a:rPr lang="en-GB" sz="2300" dirty="0"/>
              <a:t>Coursework:			</a:t>
            </a:r>
            <a:r>
              <a:rPr lang="en-GB" sz="2300" b="1" dirty="0"/>
              <a:t>40%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sz="2300" b="1" dirty="0"/>
              <a:t>		-----------------------------------------------------------------------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5295" y="391964"/>
            <a:ext cx="8195310" cy="854081"/>
          </a:xfrm>
        </p:spPr>
        <p:txBody>
          <a:bodyPr/>
          <a:lstStyle/>
          <a:p>
            <a:pPr eaLnBrk="1" hangingPunct="1"/>
            <a:r>
              <a:rPr lang="en-GB" dirty="0"/>
              <a:t>COMP201 Practical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491708"/>
            <a:ext cx="8195310" cy="4372864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700" dirty="0"/>
              <a:t>Practical slots:  (from WEEK THREE)</a:t>
            </a:r>
          </a:p>
          <a:p>
            <a:pPr lvl="1"/>
            <a:r>
              <a:rPr lang="en-GB" sz="2500" dirty="0"/>
              <a:t>1 hour/week</a:t>
            </a:r>
          </a:p>
          <a:p>
            <a:pPr lvl="1"/>
            <a:r>
              <a:rPr lang="en-GB" sz="2500" dirty="0"/>
              <a:t>Use these sessions to do your coursework</a:t>
            </a:r>
          </a:p>
          <a:p>
            <a:pPr eaLnBrk="1" hangingPunct="1"/>
            <a:r>
              <a:rPr lang="en-GB" sz="2700" dirty="0"/>
              <a:t>COMP 201    Assignments</a:t>
            </a:r>
          </a:p>
          <a:p>
            <a:pPr lvl="1" eaLnBrk="1" hangingPunct="1"/>
            <a:r>
              <a:rPr lang="en-GB" sz="2300" dirty="0"/>
              <a:t>Assignment 1 – Part 1 Requirements Engineering      	</a:t>
            </a:r>
            <a:r>
              <a:rPr lang="en-GB" sz="2300" b="1" dirty="0"/>
              <a:t>(20%)</a:t>
            </a:r>
          </a:p>
          <a:p>
            <a:pPr lvl="2"/>
            <a:r>
              <a:rPr lang="en-GB" sz="2000" dirty="0"/>
              <a:t>Use case analysis, non-functional requirements</a:t>
            </a:r>
          </a:p>
          <a:p>
            <a:pPr lvl="1"/>
            <a:r>
              <a:rPr lang="en-GB" sz="2300" dirty="0"/>
              <a:t>Assignment 2 – Part 1 Design and implementation	</a:t>
            </a:r>
            <a:r>
              <a:rPr lang="en-GB" sz="2300" b="1" dirty="0"/>
              <a:t>(5%)</a:t>
            </a:r>
          </a:p>
          <a:p>
            <a:pPr lvl="1" eaLnBrk="1" hangingPunct="1"/>
            <a:r>
              <a:rPr lang="en-GB" sz="2300" dirty="0"/>
              <a:t>Assignment 2 – Part 2 Modelling with UML	         </a:t>
            </a:r>
            <a:r>
              <a:rPr lang="en-GB" sz="2300"/>
              <a:t>	</a:t>
            </a:r>
            <a:r>
              <a:rPr lang="en-GB" sz="2300" b="1"/>
              <a:t>(15%)</a:t>
            </a:r>
            <a:endParaRPr lang="en-GB" sz="2300" b="1" dirty="0"/>
          </a:p>
          <a:p>
            <a:pPr lvl="1" eaLnBrk="1" hangingPunct="1">
              <a:buFontTx/>
              <a:buNone/>
            </a:pPr>
            <a:endParaRPr lang="en-GB" sz="2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10676</TotalTime>
  <Pages>42</Pages>
  <Words>1760</Words>
  <Application>Microsoft Office PowerPoint</Application>
  <PresentationFormat>Custom</PresentationFormat>
  <Paragraphs>285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 Unicode MS</vt:lpstr>
      <vt:lpstr>Calibri</vt:lpstr>
      <vt:lpstr>Segoe UI</vt:lpstr>
      <vt:lpstr>Times</vt:lpstr>
      <vt:lpstr>Times New Roman</vt:lpstr>
      <vt:lpstr>ui-sans-serif</vt:lpstr>
      <vt:lpstr>Wingdings 2</vt:lpstr>
      <vt:lpstr>Flow</vt:lpstr>
      <vt:lpstr>Software Engineering COMP 201</vt:lpstr>
      <vt:lpstr>This module</vt:lpstr>
      <vt:lpstr>What is SOFTWARE ENGINEERING</vt:lpstr>
      <vt:lpstr>Why Software Engineering?</vt:lpstr>
      <vt:lpstr>Why Software Engineering ?</vt:lpstr>
      <vt:lpstr>Why Software Engineering ?</vt:lpstr>
      <vt:lpstr>Software engineering tasks</vt:lpstr>
      <vt:lpstr>Teaching Method</vt:lpstr>
      <vt:lpstr>COMP201 Practical</vt:lpstr>
      <vt:lpstr>Recommended Course Textbooks</vt:lpstr>
      <vt:lpstr>Outline Syllabus</vt:lpstr>
      <vt:lpstr>Software</vt:lpstr>
      <vt:lpstr>Software Engineering</vt:lpstr>
      <vt:lpstr>FAQs about Software Engineering</vt:lpstr>
      <vt:lpstr>Software and machine learning</vt:lpstr>
      <vt:lpstr>Examples of Software products</vt:lpstr>
      <vt:lpstr> What is Software Engineering?</vt:lpstr>
      <vt:lpstr>Good Software Engineers</vt:lpstr>
      <vt:lpstr>Major Software Failures</vt:lpstr>
      <vt:lpstr>Recent failure…</vt:lpstr>
      <vt:lpstr>What is a Software Process?</vt:lpstr>
      <vt:lpstr>What are the Attributes of Good Software?</vt:lpstr>
      <vt:lpstr>Professional and Ethical Responsibility</vt:lpstr>
      <vt:lpstr>Issues of Professional Responsibility</vt:lpstr>
      <vt:lpstr>Issues of Professional Responsibility</vt:lpstr>
      <vt:lpstr>Ethics and software engineering</vt:lpstr>
      <vt:lpstr>Tesla crashed due to software issues</vt:lpstr>
      <vt:lpstr>Ethics for the 21st Century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Sebastian Coope</dc:creator>
  <cp:lastModifiedBy>Coope, Sebastian</cp:lastModifiedBy>
  <cp:revision>174</cp:revision>
  <cp:lastPrinted>2001-08-10T22:04:11Z</cp:lastPrinted>
  <dcterms:created xsi:type="dcterms:W3CDTF">2000-04-28T08:06:41Z</dcterms:created>
  <dcterms:modified xsi:type="dcterms:W3CDTF">2025-09-16T13:36:56Z</dcterms:modified>
</cp:coreProperties>
</file>