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338" r:id="rId2"/>
    <p:sldId id="349" r:id="rId3"/>
    <p:sldId id="312" r:id="rId4"/>
    <p:sldId id="302" r:id="rId5"/>
    <p:sldId id="313" r:id="rId6"/>
    <p:sldId id="331" r:id="rId7"/>
    <p:sldId id="339" r:id="rId8"/>
    <p:sldId id="350" r:id="rId9"/>
    <p:sldId id="343" r:id="rId10"/>
    <p:sldId id="348" r:id="rId11"/>
    <p:sldId id="314" r:id="rId12"/>
    <p:sldId id="332" r:id="rId13"/>
    <p:sldId id="346" r:id="rId14"/>
    <p:sldId id="305" r:id="rId15"/>
    <p:sldId id="333" r:id="rId16"/>
    <p:sldId id="347" r:id="rId17"/>
    <p:sldId id="337" r:id="rId18"/>
  </p:sldIdLst>
  <p:sldSz cx="9105900" cy="6832600"/>
  <p:notesSz cx="6794500" cy="99187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>
          <p15:clr>
            <a:srgbClr val="A4A3A4"/>
          </p15:clr>
        </p15:guide>
        <p15:guide id="2" pos="28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4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FF00FF"/>
    <a:srgbClr val="00FFFF"/>
    <a:srgbClr val="0000FF"/>
    <a:srgbClr val="00FF00"/>
    <a:srgbClr val="FF0000"/>
    <a:srgbClr val="009999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90" d="100"/>
          <a:sy n="90" d="100"/>
        </p:scale>
        <p:origin x="667" y="67"/>
      </p:cViewPr>
      <p:guideLst>
        <p:guide orient="horz" pos="2152"/>
        <p:guide pos="286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2" d="100"/>
          <a:sy n="72" d="100"/>
        </p:scale>
        <p:origin x="-1696" y="-104"/>
      </p:cViewPr>
      <p:guideLst>
        <p:guide orient="horz" pos="3124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7.xml"/><Relationship Id="rId3" Type="http://schemas.openxmlformats.org/officeDocument/2006/relationships/slide" Target="slides/slide6.xml"/><Relationship Id="rId7" Type="http://schemas.openxmlformats.org/officeDocument/2006/relationships/slide" Target="slides/slide15.xml"/><Relationship Id="rId2" Type="http://schemas.openxmlformats.org/officeDocument/2006/relationships/slide" Target="slides/slide5.xml"/><Relationship Id="rId1" Type="http://schemas.openxmlformats.org/officeDocument/2006/relationships/slide" Target="slides/slide1.xml"/><Relationship Id="rId6" Type="http://schemas.openxmlformats.org/officeDocument/2006/relationships/slide" Target="slides/slide12.xml"/><Relationship Id="rId5" Type="http://schemas.openxmlformats.org/officeDocument/2006/relationships/slide" Target="slides/slide11.xml"/><Relationship Id="rId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9428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5934" y="4714285"/>
            <a:ext cx="4982633" cy="417901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notes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532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85850" y="866775"/>
            <a:ext cx="4622800" cy="34702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10951171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1177" y="1366520"/>
            <a:ext cx="7818933" cy="1822027"/>
          </a:xfrm>
          <a:ln>
            <a:noFill/>
          </a:ln>
        </p:spPr>
        <p:txBody>
          <a:bodyPr vert="horz" tIns="0" rIns="18215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1178" y="3216578"/>
            <a:ext cx="7821968" cy="1746109"/>
          </a:xfrm>
        </p:spPr>
        <p:txBody>
          <a:bodyPr lIns="0" rIns="18215"/>
          <a:lstStyle>
            <a:lvl1pPr marL="0" marR="45537" indent="0" algn="r">
              <a:buNone/>
              <a:defRPr>
                <a:solidFill>
                  <a:schemeClr val="tx1"/>
                </a:solidFill>
              </a:defRPr>
            </a:lvl1pPr>
            <a:lvl2pPr marL="455371" indent="0" algn="ctr">
              <a:buNone/>
            </a:lvl2pPr>
            <a:lvl3pPr marL="910742" indent="0" algn="ctr">
              <a:buNone/>
            </a:lvl3pPr>
            <a:lvl4pPr marL="1366114" indent="0" algn="ctr">
              <a:buNone/>
            </a:lvl4pPr>
            <a:lvl5pPr marL="1821485" indent="0" algn="ctr">
              <a:buNone/>
            </a:lvl5pPr>
            <a:lvl6pPr marL="2276856" indent="0" algn="ctr">
              <a:buNone/>
            </a:lvl6pPr>
            <a:lvl7pPr marL="2732227" indent="0" algn="ctr">
              <a:buNone/>
            </a:lvl7pPr>
            <a:lvl8pPr marL="3187598" indent="0" algn="ctr">
              <a:buNone/>
            </a:lvl8pPr>
            <a:lvl9pPr marL="364297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1777" y="911015"/>
            <a:ext cx="2048828" cy="519246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295" y="911015"/>
            <a:ext cx="5994718" cy="51924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983" y="701481"/>
            <a:ext cx="8169621" cy="785993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8142" y="1311859"/>
            <a:ext cx="7740015" cy="1357410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8142" y="2694647"/>
            <a:ext cx="7740015" cy="1504120"/>
          </a:xfrm>
        </p:spPr>
        <p:txBody>
          <a:bodyPr lIns="45537" rIns="45537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5295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8832" y="1912973"/>
            <a:ext cx="4021773" cy="4418415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195310" cy="1138767"/>
          </a:xfrm>
        </p:spPr>
        <p:txBody>
          <a:bodyPr tIns="45537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5295" y="1848377"/>
            <a:ext cx="4023354" cy="656910"/>
          </a:xfrm>
        </p:spPr>
        <p:txBody>
          <a:bodyPr lIns="45537" tIns="0" rIns="45537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25671" y="1852869"/>
            <a:ext cx="4024934" cy="652418"/>
          </a:xfrm>
        </p:spPr>
        <p:txBody>
          <a:bodyPr lIns="45537" tIns="0" rIns="45537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5295" y="2505286"/>
            <a:ext cx="402335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5671" y="2505286"/>
            <a:ext cx="4024934" cy="3831477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295" y="701480"/>
            <a:ext cx="8271193" cy="1138767"/>
          </a:xfrm>
        </p:spPr>
        <p:txBody>
          <a:bodyPr vert="horz" tIns="45537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943" y="512447"/>
            <a:ext cx="2731770" cy="1157746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2943" y="1670191"/>
            <a:ext cx="2731770" cy="4555067"/>
          </a:xfrm>
        </p:spPr>
        <p:txBody>
          <a:bodyPr lIns="18215" rIns="18215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60154" y="1670191"/>
            <a:ext cx="5090451" cy="4555067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52562" y="1103973"/>
            <a:ext cx="5235893" cy="409956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7970784" y="5339918"/>
            <a:ext cx="154800" cy="154872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074" tIns="45537" rIns="91074" bIns="45537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7060" y="1172637"/>
            <a:ext cx="2203628" cy="1576759"/>
          </a:xfrm>
        </p:spPr>
        <p:txBody>
          <a:bodyPr vert="horz" lIns="45537" tIns="45537" rIns="45537" bIns="45537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7060" y="2818308"/>
            <a:ext cx="2200593" cy="2171248"/>
          </a:xfrm>
        </p:spPr>
        <p:txBody>
          <a:bodyPr lIns="63752" rIns="45537" bIns="45537" anchor="t"/>
          <a:lstStyle>
            <a:lvl1pPr marL="0" indent="0" algn="l">
              <a:spcBef>
                <a:spcPts val="249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7/21/2009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43545" y="6332808"/>
            <a:ext cx="607060" cy="363773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71269" y="1195075"/>
            <a:ext cx="4598480" cy="3917357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486" y="5795057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63244" y="6196789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486" y="-7118"/>
            <a:ext cx="9124871" cy="1037543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63244" y="-7117"/>
            <a:ext cx="4742656" cy="6358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074" tIns="45537" rIns="91074" bIns="45537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5295" y="558780"/>
            <a:ext cx="8195310" cy="928695"/>
          </a:xfrm>
          <a:prstGeom prst="rect">
            <a:avLst/>
          </a:prstGeom>
        </p:spPr>
        <p:txBody>
          <a:bodyPr vert="horz" lIns="0" tIns="45537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5295" y="1928312"/>
            <a:ext cx="8195310" cy="4372864"/>
          </a:xfrm>
          <a:prstGeom prst="rect">
            <a:avLst/>
          </a:prstGeom>
        </p:spPr>
        <p:txBody>
          <a:bodyPr vert="horz" lIns="91074" tIns="45537" rIns="91074" bIns="45537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5295" y="6332808"/>
            <a:ext cx="212471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r>
              <a:rPr lang="en-US"/>
              <a:t>7/21/2009</a:t>
            </a:r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55888" y="6332808"/>
            <a:ext cx="3338830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r>
              <a:rPr kumimoji="0" lang="en-US">
                <a:solidFill>
                  <a:schemeClr val="tx2">
                    <a:shade val="90000"/>
                  </a:schemeClr>
                </a:solidFill>
              </a:rPr>
              <a:t>COMP201 - Software Engineering</a:t>
            </a:r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891780" y="6332808"/>
            <a:ext cx="758825" cy="363773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8938" y="201659"/>
            <a:ext cx="9142296" cy="646819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ctr" rtl="0" eaLnBrk="1" latinLnBrk="0" hangingPunct="1">
        <a:spcBef>
          <a:spcPct val="0"/>
        </a:spcBef>
        <a:buNone/>
        <a:defRPr kumimoji="0" sz="4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3223" indent="-273223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7520" indent="-24590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indent="-24590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3965" indent="-209471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57188" indent="-209471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0411" indent="-209471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2559" indent="-182148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85782" indent="-182148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59004" indent="-182148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53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074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6611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1485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7685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3222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187598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4297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52686" y="844532"/>
            <a:ext cx="627700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Software Engineering</a:t>
            </a:r>
            <a:br>
              <a:rPr lang="en-GB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</a:br>
            <a:r>
              <a:rPr lang="en-GB" sz="5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COMP 201</a:t>
            </a:r>
            <a:endParaRPr lang="en-GB" sz="5000" b="1" dirty="0">
              <a:latin typeface="+mj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38108" y="2508267"/>
            <a:ext cx="8585200" cy="326548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Lecturer: </a:t>
            </a:r>
            <a:r>
              <a:rPr lang="en-GB" b="1" dirty="0"/>
              <a:t>Sebastian </a:t>
            </a:r>
            <a:r>
              <a:rPr lang="en-GB" b="1" dirty="0" err="1"/>
              <a:t>Coope</a:t>
            </a:r>
            <a:endParaRPr lang="en-GB" b="1" dirty="0"/>
          </a:p>
          <a:p>
            <a:r>
              <a:rPr lang="en-GB" i="1" dirty="0"/>
              <a:t>Ashton Building, Room G.18</a:t>
            </a:r>
          </a:p>
          <a:p>
            <a:r>
              <a:rPr lang="en-GB" i="1" dirty="0"/>
              <a:t>E-mail: </a:t>
            </a:r>
            <a:r>
              <a:rPr lang="en-GB" b="1" i="1" dirty="0"/>
              <a:t>coopes@liverpool.ac.uk </a:t>
            </a:r>
            <a:endParaRPr lang="en-GB" sz="2400" b="1" i="1" dirty="0"/>
          </a:p>
          <a:p>
            <a:endParaRPr lang="en-GB" sz="2000" b="1" i="1" dirty="0"/>
          </a:p>
          <a:p>
            <a:r>
              <a:rPr lang="en-GB" b="1" dirty="0"/>
              <a:t>COMP 201 web-page:</a:t>
            </a:r>
          </a:p>
          <a:p>
            <a:r>
              <a:rPr lang="en-GB" sz="2200" b="1" dirty="0"/>
              <a:t>http://www.csc.liv.ac.uk/~coopes/comp201</a:t>
            </a:r>
          </a:p>
          <a:p>
            <a:pPr eaLnBrk="1" hangingPunct="1"/>
            <a:endParaRPr lang="en-GB" sz="2800" u="sng" dirty="0"/>
          </a:p>
          <a:p>
            <a:pPr eaLnBrk="1" hangingPunct="1"/>
            <a:r>
              <a:rPr lang="en-GB" sz="2800" b="1" u="sng" dirty="0"/>
              <a:t>Lecture 3</a:t>
            </a:r>
            <a:r>
              <a:rPr lang="en-GB" sz="2800" u="sng" dirty="0"/>
              <a:t> – Software Processes</a:t>
            </a:r>
          </a:p>
          <a:p>
            <a:pPr eaLnBrk="1" hangingPunct="1"/>
            <a:endParaRPr lang="en-GB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Cash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2912244"/>
            <a:ext cx="8195310" cy="338893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Abstract specification</a:t>
            </a:r>
          </a:p>
          <a:p>
            <a:pPr lvl="1"/>
            <a:r>
              <a:rPr lang="en-GB" dirty="0"/>
              <a:t>Registers entry of new coins with updated balance</a:t>
            </a:r>
          </a:p>
          <a:p>
            <a:pPr lvl="1"/>
            <a:r>
              <a:rPr lang="en-GB" dirty="0"/>
              <a:t>Handles return of change</a:t>
            </a:r>
          </a:p>
          <a:p>
            <a:pPr lvl="1"/>
            <a:r>
              <a:rPr lang="en-GB" dirty="0"/>
              <a:t>Can be interfaced to wide range of coin handling mechanisms</a:t>
            </a:r>
          </a:p>
          <a:p>
            <a:pPr lvl="1"/>
            <a:r>
              <a:rPr lang="en-GB" dirty="0"/>
              <a:t>Interfaces with note acceptor hardware</a:t>
            </a:r>
          </a:p>
          <a:p>
            <a:pPr lvl="1"/>
            <a:r>
              <a:rPr lang="en-GB" dirty="0"/>
              <a:t>Locks coin mechanism when machine is out of order</a:t>
            </a:r>
          </a:p>
          <a:p>
            <a:pPr lvl="1"/>
            <a:r>
              <a:rPr lang="en-GB" dirty="0"/>
              <a:t>Works with coins from many different countries</a:t>
            </a:r>
          </a:p>
          <a:p>
            <a:pPr lvl="1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6" name="Rectangle 5"/>
          <p:cNvSpPr/>
          <p:nvPr/>
        </p:nvSpPr>
        <p:spPr>
          <a:xfrm>
            <a:off x="514221" y="2048148"/>
            <a:ext cx="2664296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  <a:p>
            <a:pPr algn="ctr"/>
            <a:r>
              <a:rPr lang="en-GB" dirty="0">
                <a:solidFill>
                  <a:schemeClr val="tx1"/>
                </a:solidFill>
              </a:rPr>
              <a:t>Cash handling</a:t>
            </a:r>
          </a:p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26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Methods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5295" y="1701788"/>
            <a:ext cx="8195310" cy="4714908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3"/>
                </a:solidFill>
              </a:rPr>
              <a:t>Design (structured) methods </a:t>
            </a:r>
            <a:r>
              <a:rPr lang="en-GB" sz="2800" dirty="0"/>
              <a:t>are</a:t>
            </a:r>
            <a:r>
              <a:rPr lang="en-GB" sz="2800" b="1" dirty="0">
                <a:solidFill>
                  <a:schemeClr val="accent3"/>
                </a:solidFill>
              </a:rPr>
              <a:t> </a:t>
            </a:r>
            <a:r>
              <a:rPr lang="en-GB" sz="2800" dirty="0"/>
              <a:t>systematic approaches to developing a software design</a:t>
            </a:r>
          </a:p>
          <a:p>
            <a:endParaRPr lang="en-GB" sz="1200" b="1" dirty="0">
              <a:solidFill>
                <a:srgbClr val="0000FF"/>
              </a:solidFill>
            </a:endParaRPr>
          </a:p>
          <a:p>
            <a:r>
              <a:rPr lang="en-GB" dirty="0"/>
              <a:t>The design is usually documented as a set of graphical models</a:t>
            </a:r>
          </a:p>
          <a:p>
            <a:r>
              <a:rPr lang="en-GB" b="1" dirty="0">
                <a:solidFill>
                  <a:schemeClr val="accent3"/>
                </a:solidFill>
              </a:rPr>
              <a:t>Possible models </a:t>
            </a:r>
            <a:r>
              <a:rPr lang="en-GB" sz="2400" dirty="0"/>
              <a:t>(we study these in detail in later lectures)</a:t>
            </a:r>
            <a:endParaRPr lang="en-GB" dirty="0"/>
          </a:p>
          <a:p>
            <a:pPr lvl="1"/>
            <a:r>
              <a:rPr lang="en-GB" dirty="0"/>
              <a:t>Data-flow model  (data flows between processes)</a:t>
            </a:r>
          </a:p>
          <a:p>
            <a:pPr lvl="1"/>
            <a:r>
              <a:rPr lang="en-GB" dirty="0"/>
              <a:t>Entity-relation-attribute model (data base or class design)</a:t>
            </a:r>
          </a:p>
          <a:p>
            <a:pPr lvl="1"/>
            <a:r>
              <a:rPr lang="en-GB" dirty="0"/>
              <a:t>Structural model  (shows major sub-systems)</a:t>
            </a:r>
          </a:p>
          <a:p>
            <a:pPr lvl="1"/>
            <a:r>
              <a:rPr lang="en-GB" dirty="0"/>
              <a:t>Object models (objects have state and behaviour)</a:t>
            </a:r>
          </a:p>
          <a:p>
            <a:pPr lvl="1"/>
            <a:r>
              <a:rPr lang="en-GB" dirty="0"/>
              <a:t>A state transition model showing system states and triggers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Programming and Debugging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5295" y="1773226"/>
            <a:ext cx="8195310" cy="4372864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accent3"/>
                </a:solidFill>
              </a:rPr>
              <a:t>Programming and Debugging </a:t>
            </a:r>
            <a:r>
              <a:rPr lang="en-GB" sz="2800" dirty="0"/>
              <a:t>consist of translating a design into a program and removing errors from that program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Programming is usually personal activity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/>
              <a:t>- there is no generic programming process, but there are good programming practices and </a:t>
            </a:r>
            <a:r>
              <a:rPr lang="en-GB" sz="2800" b="1" dirty="0"/>
              <a:t>organisational standards</a:t>
            </a:r>
            <a:r>
              <a:rPr lang="en-GB" sz="2800" dirty="0"/>
              <a:t> to be followed. </a:t>
            </a:r>
          </a:p>
          <a:p>
            <a:r>
              <a:rPr lang="en-GB" sz="2800" b="1" dirty="0">
                <a:solidFill>
                  <a:schemeClr val="accent2"/>
                </a:solidFill>
              </a:rPr>
              <a:t>Programmers carry out some program testing</a:t>
            </a:r>
            <a:r>
              <a:rPr lang="en-GB" sz="2800" dirty="0">
                <a:solidFill>
                  <a:schemeClr val="accent2"/>
                </a:solidFill>
              </a:rPr>
              <a:t> </a:t>
            </a:r>
            <a:r>
              <a:rPr lang="en-GB" sz="2800" dirty="0"/>
              <a:t>to discover faults in the program and remove these faults in the debugging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Good programming is iterative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Write a very small piece of code</a:t>
            </a:r>
          </a:p>
          <a:p>
            <a:r>
              <a:rPr lang="en-GB" dirty="0"/>
              <a:t>Determine it works (test it)</a:t>
            </a:r>
          </a:p>
          <a:p>
            <a:r>
              <a:rPr lang="en-GB" dirty="0"/>
              <a:t>Archive it  (git or </a:t>
            </a:r>
            <a:r>
              <a:rPr lang="en-GB" dirty="0" err="1"/>
              <a:t>svn</a:t>
            </a:r>
            <a:r>
              <a:rPr lang="en-GB" dirty="0"/>
              <a:t> commit)</a:t>
            </a:r>
          </a:p>
          <a:p>
            <a:r>
              <a:rPr lang="en-GB" dirty="0"/>
              <a:t>Add little bit to code, test it</a:t>
            </a:r>
          </a:p>
          <a:p>
            <a:r>
              <a:rPr lang="en-GB" dirty="0"/>
              <a:t>Archive it</a:t>
            </a:r>
          </a:p>
          <a:p>
            <a:r>
              <a:rPr lang="en-GB" dirty="0"/>
              <a:t>Add little bit to code, test it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Etc. etc.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607822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Testing Process</a:t>
            </a:r>
          </a:p>
        </p:txBody>
      </p:sp>
      <p:pic>
        <p:nvPicPr>
          <p:cNvPr id="40963" name="Picture 4"/>
          <p:cNvPicPr>
            <a:picLocks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3" y="1600200"/>
            <a:ext cx="8658225" cy="4635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Stages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7924800" cy="4800600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Unit testing</a:t>
            </a:r>
          </a:p>
          <a:p>
            <a:pPr lvl="1"/>
            <a:r>
              <a:rPr lang="en-GB" dirty="0"/>
              <a:t>Individual components are tested</a:t>
            </a:r>
          </a:p>
          <a:p>
            <a:r>
              <a:rPr lang="en-GB" b="1" dirty="0">
                <a:solidFill>
                  <a:schemeClr val="accent2"/>
                </a:solidFill>
              </a:rPr>
              <a:t>Module testing</a:t>
            </a:r>
          </a:p>
          <a:p>
            <a:pPr lvl="1"/>
            <a:r>
              <a:rPr lang="en-GB" dirty="0"/>
              <a:t>Related collections of dependent components are tested</a:t>
            </a:r>
          </a:p>
          <a:p>
            <a:r>
              <a:rPr lang="en-GB" b="1" dirty="0">
                <a:solidFill>
                  <a:schemeClr val="accent2"/>
                </a:solidFill>
              </a:rPr>
              <a:t>Sub-system testing (merges with system testing)</a:t>
            </a:r>
          </a:p>
          <a:p>
            <a:pPr lvl="1"/>
            <a:r>
              <a:rPr lang="en-GB" dirty="0"/>
              <a:t>Modules are integrated into sub-systems and tested. The focus here should be on interface testing</a:t>
            </a:r>
          </a:p>
          <a:p>
            <a:r>
              <a:rPr lang="en-GB" b="1" dirty="0">
                <a:solidFill>
                  <a:schemeClr val="accent2"/>
                </a:solidFill>
              </a:rPr>
              <a:t>System testing</a:t>
            </a:r>
          </a:p>
          <a:p>
            <a:pPr lvl="1"/>
            <a:r>
              <a:rPr lang="en-GB" dirty="0"/>
              <a:t>Testing of the system as a whole. Testing of emergent properties</a:t>
            </a:r>
          </a:p>
          <a:p>
            <a:r>
              <a:rPr lang="en-GB" b="1" dirty="0">
                <a:solidFill>
                  <a:schemeClr val="accent2"/>
                </a:solidFill>
              </a:rPr>
              <a:t>Acceptance testing</a:t>
            </a:r>
          </a:p>
          <a:p>
            <a:pPr lvl="1"/>
            <a:r>
              <a:rPr lang="en-GB" dirty="0"/>
              <a:t>Testing with customer data to check that it is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mapped to OO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Unit testing  (class/method level)</a:t>
            </a:r>
          </a:p>
          <a:p>
            <a:pPr lvl="1"/>
            <a:r>
              <a:rPr lang="en-GB" dirty="0"/>
              <a:t>Testing individual classes methods</a:t>
            </a:r>
          </a:p>
          <a:p>
            <a:r>
              <a:rPr lang="en-GB" dirty="0"/>
              <a:t>Module testing  (interleaved with unit testing)</a:t>
            </a:r>
          </a:p>
          <a:p>
            <a:pPr lvl="1"/>
            <a:r>
              <a:rPr lang="en-GB" dirty="0"/>
              <a:t>Testing classes which integrate with other classes</a:t>
            </a:r>
          </a:p>
          <a:p>
            <a:r>
              <a:rPr lang="en-GB" dirty="0"/>
              <a:t>Sub-system  testing</a:t>
            </a:r>
          </a:p>
          <a:p>
            <a:pPr lvl="1"/>
            <a:r>
              <a:rPr lang="en-GB" dirty="0"/>
              <a:t>A number of classes tested which produce a given service (example card payment services, SMS sending services)</a:t>
            </a:r>
          </a:p>
          <a:p>
            <a:pPr lvl="1"/>
            <a:r>
              <a:rPr lang="en-GB" dirty="0"/>
              <a:t>Organised as package or JAR library</a:t>
            </a:r>
          </a:p>
          <a:p>
            <a:r>
              <a:rPr lang="en-GB" dirty="0"/>
              <a:t>System test</a:t>
            </a:r>
          </a:p>
          <a:p>
            <a:pPr lvl="1"/>
            <a:r>
              <a:rPr lang="en-GB" dirty="0"/>
              <a:t>Test whole system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4279755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05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Lecture</a:t>
            </a:r>
          </a:p>
        </p:txBody>
      </p:sp>
      <p:sp>
        <p:nvSpPr>
          <p:cNvPr id="52227" name="Rectangle 2051"/>
          <p:cNvSpPr>
            <a:spLocks noGrp="1" noChangeArrowheads="1"/>
          </p:cNvSpPr>
          <p:nvPr>
            <p:ph idx="1"/>
          </p:nvPr>
        </p:nvSpPr>
        <p:spPr>
          <a:xfrm>
            <a:off x="455295" y="1844664"/>
            <a:ext cx="8195310" cy="4456512"/>
          </a:xfrm>
        </p:spPr>
        <p:txBody>
          <a:bodyPr/>
          <a:lstStyle/>
          <a:p>
            <a:r>
              <a:rPr lang="en-GB" dirty="0"/>
              <a:t>Requirements engineering is the process of developing a software specification</a:t>
            </a:r>
          </a:p>
          <a:p>
            <a:r>
              <a:rPr lang="en-GB" dirty="0"/>
              <a:t>In the next lecture we will be looking at</a:t>
            </a:r>
          </a:p>
          <a:p>
            <a:r>
              <a:rPr lang="en-GB" dirty="0"/>
              <a:t>REQUIREMENTS</a:t>
            </a:r>
          </a:p>
          <a:p>
            <a:r>
              <a:rPr lang="en-GB" dirty="0"/>
              <a:t>This will be part </a:t>
            </a:r>
            <a:r>
              <a:rPr lang="en-GB"/>
              <a:t>of coursework 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lecture will look 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Requirements engineering and specification</a:t>
            </a:r>
          </a:p>
          <a:p>
            <a:r>
              <a:rPr lang="en-GB" dirty="0"/>
              <a:t>Software design</a:t>
            </a:r>
          </a:p>
          <a:p>
            <a:r>
              <a:rPr lang="en-GB" dirty="0"/>
              <a:t>Programming, testing and debugging</a:t>
            </a:r>
          </a:p>
          <a:p>
            <a:r>
              <a:rPr lang="en-GB" dirty="0"/>
              <a:t>Software Evolution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736713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Specification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5295" y="1773226"/>
            <a:ext cx="8195310" cy="452795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Software Specification</a:t>
            </a:r>
            <a:r>
              <a:rPr lang="en-GB" b="1" dirty="0">
                <a:solidFill>
                  <a:schemeClr val="accent1"/>
                </a:solidFill>
              </a:rPr>
              <a:t>: </a:t>
            </a:r>
            <a:r>
              <a:rPr lang="en-GB" b="1" dirty="0"/>
              <a:t>The process of establishing</a:t>
            </a:r>
            <a:r>
              <a:rPr lang="en-GB" dirty="0"/>
              <a:t> what services are required and the constraints on the system’s operation and development</a:t>
            </a:r>
          </a:p>
          <a:p>
            <a:endParaRPr lang="en-GB" b="1" dirty="0">
              <a:solidFill>
                <a:srgbClr val="FF0000"/>
              </a:solidFill>
            </a:endParaRPr>
          </a:p>
          <a:p>
            <a:r>
              <a:rPr lang="en-GB" b="1" dirty="0">
                <a:solidFill>
                  <a:schemeClr val="accent2"/>
                </a:solidFill>
              </a:rPr>
              <a:t>Requirements Engineering Process</a:t>
            </a:r>
          </a:p>
          <a:p>
            <a:pPr lvl="1"/>
            <a:r>
              <a:rPr lang="en-GB" dirty="0"/>
              <a:t>Feasibility study</a:t>
            </a:r>
          </a:p>
          <a:p>
            <a:pPr lvl="1"/>
            <a:r>
              <a:rPr lang="en-GB" dirty="0"/>
              <a:t>Requirements elicitation and analysis</a:t>
            </a:r>
          </a:p>
          <a:p>
            <a:pPr lvl="1"/>
            <a:r>
              <a:rPr lang="en-GB" dirty="0"/>
              <a:t>Requirements specification</a:t>
            </a:r>
          </a:p>
          <a:p>
            <a:pPr lvl="1"/>
            <a:r>
              <a:rPr lang="en-GB" dirty="0"/>
              <a:t>Requirements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79413" y="261938"/>
            <a:ext cx="8383587" cy="1104900"/>
          </a:xfrm>
        </p:spPr>
        <p:txBody>
          <a:bodyPr/>
          <a:lstStyle/>
          <a:p>
            <a:r>
              <a:rPr lang="en-GB" sz="3600" dirty="0"/>
              <a:t>The Requirements Engineering Process</a:t>
            </a:r>
            <a:endParaRPr lang="en-GB" dirty="0"/>
          </a:p>
        </p:txBody>
      </p:sp>
      <p:pic>
        <p:nvPicPr>
          <p:cNvPr id="32771" name="Picture 4" descr="RE-process.eps                                                 00002CD2Docs                           B1931E2B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828800"/>
            <a:ext cx="8001000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dirty="0"/>
              <a:t>Software Design and Implementation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301038" cy="4343400"/>
          </a:xfrm>
        </p:spPr>
        <p:txBody>
          <a:bodyPr>
            <a:normAutofit fontScale="92500" lnSpcReduction="10000"/>
          </a:bodyPr>
          <a:lstStyle/>
          <a:p>
            <a:pPr>
              <a:buFont typeface="Zapf Dingbats" charset="2"/>
              <a:buNone/>
            </a:pPr>
            <a:r>
              <a:rPr lang="en-GB" dirty="0"/>
              <a:t>	</a:t>
            </a:r>
            <a:r>
              <a:rPr lang="en-GB" sz="2800" b="1" dirty="0">
                <a:solidFill>
                  <a:schemeClr val="accent2"/>
                </a:solidFill>
              </a:rPr>
              <a:t>The process of converting the system specification into an executable system</a:t>
            </a:r>
          </a:p>
          <a:p>
            <a:endParaRPr lang="en-GB" sz="1000" dirty="0">
              <a:solidFill>
                <a:schemeClr val="accent2"/>
              </a:solidFill>
            </a:endParaRPr>
          </a:p>
          <a:p>
            <a:r>
              <a:rPr lang="en-GB" b="1" dirty="0">
                <a:solidFill>
                  <a:schemeClr val="accent3"/>
                </a:solidFill>
              </a:rPr>
              <a:t>Software design</a:t>
            </a:r>
          </a:p>
          <a:p>
            <a:pPr lvl="1"/>
            <a:r>
              <a:rPr lang="en-GB" dirty="0"/>
              <a:t>Design a software structure that realises the specification</a:t>
            </a:r>
          </a:p>
          <a:p>
            <a:pPr lvl="1"/>
            <a:r>
              <a:rPr lang="en-GB" dirty="0"/>
              <a:t>Tasks .. Design database, website design, data structures, communications protocols</a:t>
            </a:r>
          </a:p>
          <a:p>
            <a:r>
              <a:rPr lang="en-GB" b="1" dirty="0">
                <a:solidFill>
                  <a:schemeClr val="accent3"/>
                </a:solidFill>
              </a:rPr>
              <a:t>Implementation</a:t>
            </a:r>
          </a:p>
          <a:p>
            <a:pPr lvl="1"/>
            <a:r>
              <a:rPr lang="en-GB" dirty="0"/>
              <a:t>Translate this structure into an executable program</a:t>
            </a:r>
          </a:p>
          <a:p>
            <a:endParaRPr lang="en-GB" dirty="0">
              <a:solidFill>
                <a:schemeClr val="accent2"/>
              </a:solidFill>
            </a:endParaRPr>
          </a:p>
          <a:p>
            <a:r>
              <a:rPr lang="en-GB" dirty="0"/>
              <a:t>The activities of </a:t>
            </a:r>
            <a:r>
              <a:rPr lang="en-GB" b="1" dirty="0"/>
              <a:t>design</a:t>
            </a:r>
            <a:r>
              <a:rPr lang="en-GB" dirty="0"/>
              <a:t> and </a:t>
            </a:r>
            <a:r>
              <a:rPr lang="en-GB" b="1" dirty="0"/>
              <a:t>implementation</a:t>
            </a:r>
            <a:r>
              <a:rPr lang="en-GB" dirty="0"/>
              <a:t> are closely related and </a:t>
            </a:r>
            <a:r>
              <a:rPr lang="en-GB" b="1" dirty="0"/>
              <a:t>may be inter-leaved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Process Activities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>
          <a:xfrm>
            <a:off x="409546" y="1844664"/>
            <a:ext cx="8312497" cy="4372864"/>
          </a:xfrm>
        </p:spPr>
        <p:txBody>
          <a:bodyPr>
            <a:normAutofit/>
          </a:bodyPr>
          <a:lstStyle/>
          <a:p>
            <a:r>
              <a:rPr lang="en-GB" sz="2800" b="1" dirty="0">
                <a:solidFill>
                  <a:schemeClr val="accent3"/>
                </a:solidFill>
              </a:rPr>
              <a:t>Architectural design (separate web service modules)</a:t>
            </a:r>
          </a:p>
          <a:p>
            <a:pPr lvl="1"/>
            <a:r>
              <a:rPr lang="en-GB" dirty="0"/>
              <a:t>The sub-systems making up the system and their relationships are identified and documented.</a:t>
            </a:r>
          </a:p>
          <a:p>
            <a:r>
              <a:rPr lang="en-GB" sz="2800" b="1" dirty="0">
                <a:solidFill>
                  <a:schemeClr val="accent3"/>
                </a:solidFill>
              </a:rPr>
              <a:t>Abstract specification</a:t>
            </a:r>
          </a:p>
          <a:p>
            <a:pPr lvl="1"/>
            <a:r>
              <a:rPr lang="en-GB" dirty="0"/>
              <a:t>For each sub-system, an abstract specification of its operational constraints and services is produced.</a:t>
            </a:r>
          </a:p>
          <a:p>
            <a:r>
              <a:rPr lang="en-GB" sz="2800" b="1" dirty="0">
                <a:solidFill>
                  <a:schemeClr val="accent3"/>
                </a:solidFill>
              </a:rPr>
              <a:t>Interface design</a:t>
            </a:r>
          </a:p>
          <a:p>
            <a:pPr lvl="1"/>
            <a:r>
              <a:rPr lang="en-GB" dirty="0"/>
              <a:t>For each sub-system, an unambiguous interface with other sub-systems is designed and documented</a:t>
            </a:r>
          </a:p>
          <a:p>
            <a:pPr lvl="2"/>
            <a:r>
              <a:rPr lang="en-GB" dirty="0"/>
              <a:t>Formal specification may be used in this stage (we study this later)</a:t>
            </a:r>
            <a:endParaRPr lang="en-GB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 Process Activities</a:t>
            </a:r>
          </a:p>
        </p:txBody>
      </p:sp>
      <p:sp>
        <p:nvSpPr>
          <p:cNvPr id="34819" name="Rectangle 102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sz="2800" b="1" dirty="0">
                <a:solidFill>
                  <a:schemeClr val="accent3"/>
                </a:solidFill>
              </a:rPr>
              <a:t>Component design</a:t>
            </a:r>
          </a:p>
          <a:p>
            <a:pPr lvl="1"/>
            <a:r>
              <a:rPr lang="en-GB" dirty="0"/>
              <a:t>Services are allocated to components and the interfaces of these components are designed</a:t>
            </a:r>
          </a:p>
          <a:p>
            <a:r>
              <a:rPr lang="en-GB" sz="2800" b="1" dirty="0">
                <a:solidFill>
                  <a:schemeClr val="accent3"/>
                </a:solidFill>
              </a:rPr>
              <a:t>Data structure design</a:t>
            </a:r>
          </a:p>
          <a:p>
            <a:pPr lvl="1"/>
            <a:r>
              <a:rPr lang="en-GB" dirty="0"/>
              <a:t>The data structures used in the system implementation are designed in detail and specified</a:t>
            </a:r>
          </a:p>
          <a:p>
            <a:r>
              <a:rPr lang="en-GB" sz="2800" b="1" dirty="0">
                <a:solidFill>
                  <a:schemeClr val="accent3"/>
                </a:solidFill>
              </a:rPr>
              <a:t>Algorithm design</a:t>
            </a:r>
          </a:p>
          <a:p>
            <a:pPr lvl="1"/>
            <a:r>
              <a:rPr lang="en-GB" dirty="0"/>
              <a:t>The algorithms used in components to provide services are designed and specified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E1772-E61E-0F1D-1269-0CDAB0CDD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Extremes of design philosophy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69CC0-17B5-D2B7-E4EA-FEA8E574D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295" y="1616100"/>
            <a:ext cx="8195310" cy="4372864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Data driven design</a:t>
            </a:r>
          </a:p>
          <a:p>
            <a:pPr lvl="1"/>
            <a:r>
              <a:rPr lang="en-GB" dirty="0"/>
              <a:t>Always start be looking at all the data the system must handle</a:t>
            </a:r>
          </a:p>
          <a:p>
            <a:pPr lvl="1"/>
            <a:r>
              <a:rPr lang="en-GB" dirty="0"/>
              <a:t>Describe the relationships of the data and how it can be manipulated</a:t>
            </a:r>
          </a:p>
          <a:p>
            <a:pPr lvl="1"/>
            <a:r>
              <a:rPr lang="en-GB" dirty="0"/>
              <a:t>For each data item describe how it can be operated upon (functions)</a:t>
            </a:r>
          </a:p>
          <a:p>
            <a:r>
              <a:rPr lang="en-GB" dirty="0"/>
              <a:t>Responsibility driven design</a:t>
            </a:r>
          </a:p>
          <a:p>
            <a:pPr lvl="1"/>
            <a:r>
              <a:rPr lang="en-GB" dirty="0"/>
              <a:t>Think of the functions (responsibilities of the system)</a:t>
            </a:r>
          </a:p>
          <a:p>
            <a:pPr lvl="1"/>
            <a:r>
              <a:rPr lang="en-GB" dirty="0"/>
              <a:t>Break complex functions into simpler functional parts</a:t>
            </a:r>
          </a:p>
          <a:p>
            <a:pPr lvl="1"/>
            <a:r>
              <a:rPr lang="en-GB" dirty="0"/>
              <a:t>Each responsibility may require data to support its 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D730B-16CF-4DFC-D425-F0A18032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CE334D-BC06-9DEB-11BF-8213D9783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69732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 Example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5295" y="1844664"/>
            <a:ext cx="8195310" cy="4456512"/>
          </a:xfrm>
        </p:spPr>
        <p:txBody>
          <a:bodyPr/>
          <a:lstStyle/>
          <a:p>
            <a:r>
              <a:rPr lang="en-GB" dirty="0"/>
              <a:t>Consider the scenario of developing a </a:t>
            </a:r>
            <a:r>
              <a:rPr lang="en-GB" dirty="0">
                <a:solidFill>
                  <a:schemeClr val="accent3"/>
                </a:solidFill>
              </a:rPr>
              <a:t>Coffee/drinks machine</a:t>
            </a:r>
            <a:r>
              <a:rPr lang="en-GB" dirty="0"/>
              <a:t> software</a:t>
            </a:r>
          </a:p>
          <a:p>
            <a:r>
              <a:rPr lang="en-GB" dirty="0"/>
              <a:t>What are the major sub-systems?</a:t>
            </a:r>
          </a:p>
          <a:p>
            <a:pPr lvl="1"/>
            <a:r>
              <a:rPr lang="en-GB" dirty="0"/>
              <a:t>Graphical display, cash handling, accounting, safety system, recipe handling, stock control</a:t>
            </a:r>
          </a:p>
          <a:p>
            <a:r>
              <a:rPr lang="en-GB" dirty="0"/>
              <a:t>How may we define an abstract specification for each? How do the different sub-systems interact?</a:t>
            </a:r>
          </a:p>
          <a:p>
            <a:r>
              <a:rPr lang="en-GB" dirty="0"/>
              <a:t>Can you define specifications for components/data structures and algorithms for one of the sub-systems?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COMP201 - Software Engineering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Custom 2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1F1F33"/>
      </a:accent1>
      <a:accent2>
        <a:srgbClr val="B54703"/>
      </a:accent2>
      <a:accent3>
        <a:srgbClr val="CE0202"/>
      </a:accent3>
      <a:accent4>
        <a:srgbClr val="C4652D"/>
      </a:accent4>
      <a:accent5>
        <a:srgbClr val="8B5D3D"/>
      </a:accent5>
      <a:accent6>
        <a:srgbClr val="3F6E8C"/>
      </a:accent6>
      <a:hlink>
        <a:srgbClr val="E0EFF1"/>
      </a:hlink>
      <a:folHlink>
        <a:srgbClr val="C2A87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1973</TotalTime>
  <Pages>42</Pages>
  <Words>924</Words>
  <Application>Microsoft Office PowerPoint</Application>
  <PresentationFormat>Custom</PresentationFormat>
  <Paragraphs>157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Calibri</vt:lpstr>
      <vt:lpstr>Times</vt:lpstr>
      <vt:lpstr>Wingdings 2</vt:lpstr>
      <vt:lpstr>Zapf Dingbats</vt:lpstr>
      <vt:lpstr>Flow</vt:lpstr>
      <vt:lpstr>PowerPoint Presentation</vt:lpstr>
      <vt:lpstr>This lecture will look at</vt:lpstr>
      <vt:lpstr>Software Specification</vt:lpstr>
      <vt:lpstr>The Requirements Engineering Process</vt:lpstr>
      <vt:lpstr>Software Design and Implementation</vt:lpstr>
      <vt:lpstr>Design Process Activities</vt:lpstr>
      <vt:lpstr>Design Process Activities</vt:lpstr>
      <vt:lpstr>Extremes of design philosophy</vt:lpstr>
      <vt:lpstr>An Example System</vt:lpstr>
      <vt:lpstr>Cash handling</vt:lpstr>
      <vt:lpstr>Design Methods</vt:lpstr>
      <vt:lpstr>Programming and Debugging</vt:lpstr>
      <vt:lpstr>Good programming is iterative</vt:lpstr>
      <vt:lpstr>The Testing Process</vt:lpstr>
      <vt:lpstr>Testing Stages</vt:lpstr>
      <vt:lpstr>Testing mapped to OO programming</vt:lpstr>
      <vt:lpstr>Next Lecture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Processes</dc:title>
  <dc:creator>Sebastian Coope</dc:creator>
  <cp:lastModifiedBy>Alex</cp:lastModifiedBy>
  <cp:revision>130</cp:revision>
  <cp:lastPrinted>2001-08-10T22:04:11Z</cp:lastPrinted>
  <dcterms:created xsi:type="dcterms:W3CDTF">2000-04-28T08:06:41Z</dcterms:created>
  <dcterms:modified xsi:type="dcterms:W3CDTF">2024-09-04T16:36:19Z</dcterms:modified>
</cp:coreProperties>
</file>