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28"/>
  </p:notesMasterIdLst>
  <p:handoutMasterIdLst>
    <p:handoutMasterId r:id="rId29"/>
  </p:handoutMasterIdLst>
  <p:sldIdLst>
    <p:sldId id="327" r:id="rId2"/>
    <p:sldId id="256" r:id="rId3"/>
    <p:sldId id="259" r:id="rId4"/>
    <p:sldId id="329" r:id="rId5"/>
    <p:sldId id="260" r:id="rId6"/>
    <p:sldId id="332" r:id="rId7"/>
    <p:sldId id="261" r:id="rId8"/>
    <p:sldId id="333" r:id="rId9"/>
    <p:sldId id="334" r:id="rId10"/>
    <p:sldId id="286" r:id="rId11"/>
    <p:sldId id="292" r:id="rId12"/>
    <p:sldId id="293" r:id="rId13"/>
    <p:sldId id="294" r:id="rId14"/>
    <p:sldId id="287" r:id="rId15"/>
    <p:sldId id="288" r:id="rId16"/>
    <p:sldId id="290" r:id="rId17"/>
    <p:sldId id="295" r:id="rId18"/>
    <p:sldId id="296" r:id="rId19"/>
    <p:sldId id="297" r:id="rId20"/>
    <p:sldId id="299" r:id="rId21"/>
    <p:sldId id="328" r:id="rId22"/>
    <p:sldId id="302" r:id="rId23"/>
    <p:sldId id="303" r:id="rId24"/>
    <p:sldId id="304" r:id="rId25"/>
    <p:sldId id="310" r:id="rId26"/>
    <p:sldId id="283" r:id="rId27"/>
  </p:sldIdLst>
  <p:sldSz cx="9906000" cy="6858000" type="A4"/>
  <p:notesSz cx="6669088" cy="9928225"/>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993366"/>
    <a:srgbClr val="9900FF"/>
    <a:srgbClr val="66FF66"/>
    <a:srgbClr val="6402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90" d="100"/>
          <a:sy n="90" d="100"/>
        </p:scale>
        <p:origin x="346" y="77"/>
      </p:cViewPr>
      <p:guideLst>
        <p:guide orient="horz" pos="2160"/>
        <p:guide pos="312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8" Type="http://schemas.openxmlformats.org/officeDocument/2006/relationships/slide" Target="slides/slide13.xml"/><Relationship Id="rId13" Type="http://schemas.openxmlformats.org/officeDocument/2006/relationships/slide" Target="slides/slide18.xml"/><Relationship Id="rId18" Type="http://schemas.openxmlformats.org/officeDocument/2006/relationships/slide" Target="slides/slide25.xml"/><Relationship Id="rId3" Type="http://schemas.openxmlformats.org/officeDocument/2006/relationships/slide" Target="slides/slide5.xml"/><Relationship Id="rId7" Type="http://schemas.openxmlformats.org/officeDocument/2006/relationships/slide" Target="slides/slide12.xml"/><Relationship Id="rId12" Type="http://schemas.openxmlformats.org/officeDocument/2006/relationships/slide" Target="slides/slide17.xml"/><Relationship Id="rId17" Type="http://schemas.openxmlformats.org/officeDocument/2006/relationships/slide" Target="slides/slide24.xml"/><Relationship Id="rId2" Type="http://schemas.openxmlformats.org/officeDocument/2006/relationships/slide" Target="slides/slide3.xml"/><Relationship Id="rId16" Type="http://schemas.openxmlformats.org/officeDocument/2006/relationships/slide" Target="slides/slide23.xml"/><Relationship Id="rId1" Type="http://schemas.openxmlformats.org/officeDocument/2006/relationships/slide" Target="slides/slide1.xml"/><Relationship Id="rId6" Type="http://schemas.openxmlformats.org/officeDocument/2006/relationships/slide" Target="slides/slide11.xml"/><Relationship Id="rId11" Type="http://schemas.openxmlformats.org/officeDocument/2006/relationships/slide" Target="slides/slide16.xml"/><Relationship Id="rId5" Type="http://schemas.openxmlformats.org/officeDocument/2006/relationships/slide" Target="slides/slide10.xml"/><Relationship Id="rId15" Type="http://schemas.openxmlformats.org/officeDocument/2006/relationships/slide" Target="slides/slide22.xml"/><Relationship Id="rId10" Type="http://schemas.openxmlformats.org/officeDocument/2006/relationships/slide" Target="slides/slide15.xml"/><Relationship Id="rId19" Type="http://schemas.openxmlformats.org/officeDocument/2006/relationships/slide" Target="slides/slide26.xml"/><Relationship Id="rId4" Type="http://schemas.openxmlformats.org/officeDocument/2006/relationships/slide" Target="slides/slide7.xml"/><Relationship Id="rId9" Type="http://schemas.openxmlformats.org/officeDocument/2006/relationships/slide" Target="slides/slide14.xml"/><Relationship Id="rId14" Type="http://schemas.openxmlformats.org/officeDocument/2006/relationships/slide" Target="slides/slide2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226063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889212" y="4718812"/>
            <a:ext cx="4890665" cy="4183023"/>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GB" noProof="0"/>
              <a:t>Click to edit Master notes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7107" name="Rectangle 3"/>
          <p:cNvSpPr>
            <a:spLocks noGrp="1" noRot="1" noChangeAspect="1" noChangeArrowheads="1" noTextEdit="1"/>
          </p:cNvSpPr>
          <p:nvPr>
            <p:ph type="sldImg" idx="2"/>
          </p:nvPr>
        </p:nvSpPr>
        <p:spPr bwMode="auto">
          <a:xfrm>
            <a:off x="817563" y="862013"/>
            <a:ext cx="5033962" cy="3486150"/>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399021168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a:p>
        </p:txBody>
      </p:sp>
      <p:sp>
        <p:nvSpPr>
          <p:cNvPr id="27652" name="Slide Number Placeholder 3"/>
          <p:cNvSpPr>
            <a:spLocks noGrp="1"/>
          </p:cNvSpPr>
          <p:nvPr>
            <p:ph type="sldNum" sz="quarter" idx="5"/>
          </p:nvPr>
        </p:nvSpPr>
        <p:spPr>
          <a:xfrm>
            <a:off x="3777170" y="9430223"/>
            <a:ext cx="2890355" cy="496411"/>
          </a:xfrm>
          <a:prstGeom prst="rect">
            <a:avLst/>
          </a:prstGeom>
          <a:noFill/>
        </p:spPr>
        <p:txBody>
          <a:bodyPr/>
          <a:lstStyle/>
          <a:p>
            <a:fld id="{7670DF06-4775-4E82-8772-90B18856C867}" type="slidenum">
              <a:rPr lang="en-GB" smtClean="0"/>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77850" y="1371600"/>
            <a:ext cx="8505952"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77850" y="3228536"/>
            <a:ext cx="8509254"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r>
              <a:rPr lang="en-US"/>
              <a:t>7/21/2009</a:t>
            </a:r>
          </a:p>
        </p:txBody>
      </p:sp>
      <p:sp>
        <p:nvSpPr>
          <p:cNvPr id="19" name="Footer Placeholder 18"/>
          <p:cNvSpPr>
            <a:spLocks noGrp="1"/>
          </p:cNvSpPr>
          <p:nvPr>
            <p:ph type="ftr" sz="quarter" idx="11"/>
          </p:nvPr>
        </p:nvSpPr>
        <p:spPr/>
        <p:txBody>
          <a:bodyPr/>
          <a:lstStyle/>
          <a:p>
            <a:r>
              <a:rPr kumimoji="0" lang="en-US"/>
              <a:t>COMP201 - Software Engineering</a:t>
            </a:r>
          </a:p>
        </p:txBody>
      </p:sp>
      <p:sp>
        <p:nvSpPr>
          <p:cNvPr id="27" name="Slide Number Placeholder 2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7/21/2009</a:t>
            </a:r>
          </a:p>
        </p:txBody>
      </p:sp>
      <p:sp>
        <p:nvSpPr>
          <p:cNvPr id="5" name="Footer Placeholder 4"/>
          <p:cNvSpPr>
            <a:spLocks noGrp="1"/>
          </p:cNvSpPr>
          <p:nvPr>
            <p:ph type="ftr" sz="quarter" idx="11"/>
          </p:nvPr>
        </p:nvSpPr>
        <p:spPr/>
        <p:txBody>
          <a:bodyPr/>
          <a:lstStyle/>
          <a:p>
            <a:r>
              <a:rPr kumimoji="0" lang="en-US"/>
              <a:t>COMP201 - Software Engineering</a:t>
            </a: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914402"/>
            <a:ext cx="222885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95300" y="914402"/>
            <a:ext cx="652145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7/21/2009</a:t>
            </a:r>
          </a:p>
        </p:txBody>
      </p:sp>
      <p:sp>
        <p:nvSpPr>
          <p:cNvPr id="5" name="Footer Placeholder 4"/>
          <p:cNvSpPr>
            <a:spLocks noGrp="1"/>
          </p:cNvSpPr>
          <p:nvPr>
            <p:ph type="ftr" sz="quarter" idx="11"/>
          </p:nvPr>
        </p:nvSpPr>
        <p:spPr/>
        <p:txBody>
          <a:bodyPr/>
          <a:lstStyle/>
          <a:p>
            <a:r>
              <a:rPr kumimoji="0" lang="en-US"/>
              <a:t>COMP201 - Software Engineering</a:t>
            </a: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704088"/>
            <a:ext cx="8915400" cy="867524"/>
          </a:xfrm>
        </p:spPr>
        <p:txBody>
          <a:bodyPr>
            <a:normAutofit/>
          </a:bodyPr>
          <a:lstStyle>
            <a:lvl1pPr algn="ctr">
              <a:defRPr sz="4000" b="0"/>
            </a:lvl1pPr>
          </a:lstStyle>
          <a:p>
            <a:r>
              <a:rPr kumimoji="0" lang="en-US" dirty="0"/>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7/21/2009</a:t>
            </a:r>
          </a:p>
        </p:txBody>
      </p:sp>
      <p:sp>
        <p:nvSpPr>
          <p:cNvPr id="5" name="Footer Placeholder 4"/>
          <p:cNvSpPr>
            <a:spLocks noGrp="1"/>
          </p:cNvSpPr>
          <p:nvPr>
            <p:ph type="ftr" sz="quarter" idx="11"/>
          </p:nvPr>
        </p:nvSpPr>
        <p:spPr/>
        <p:txBody>
          <a:bodyPr/>
          <a:lstStyle/>
          <a:p>
            <a:r>
              <a:rPr kumimoji="0" lang="en-US"/>
              <a:t>COMP201 - Software Engineering</a:t>
            </a: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4548" y="1316736"/>
            <a:ext cx="84201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74548" y="2704664"/>
            <a:ext cx="84201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r>
              <a:rPr lang="en-US"/>
              <a:t>7/21/2009</a:t>
            </a:r>
          </a:p>
        </p:txBody>
      </p:sp>
      <p:sp>
        <p:nvSpPr>
          <p:cNvPr id="5" name="Footer Placeholder 4"/>
          <p:cNvSpPr>
            <a:spLocks noGrp="1"/>
          </p:cNvSpPr>
          <p:nvPr>
            <p:ph type="ftr" sz="quarter" idx="11"/>
          </p:nvPr>
        </p:nvSpPr>
        <p:spPr/>
        <p:txBody>
          <a:bodyPr/>
          <a:lstStyle/>
          <a:p>
            <a:r>
              <a:rPr kumimoji="0" lang="en-US"/>
              <a:t>COMP201 - Software Engineering</a:t>
            </a:r>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95300" y="704088"/>
            <a:ext cx="8915400" cy="1143000"/>
          </a:xfrm>
        </p:spPr>
        <p:txBody>
          <a:bodyPr/>
          <a:lstStyle/>
          <a:p>
            <a:r>
              <a:rPr kumimoji="0" lang="en-US"/>
              <a:t>Click to edit Master title style</a:t>
            </a:r>
          </a:p>
        </p:txBody>
      </p:sp>
      <p:sp>
        <p:nvSpPr>
          <p:cNvPr id="3" name="Content Placeholder 2"/>
          <p:cNvSpPr>
            <a:spLocks noGrp="1"/>
          </p:cNvSpPr>
          <p:nvPr>
            <p:ph sz="half" idx="1"/>
          </p:nvPr>
        </p:nvSpPr>
        <p:spPr>
          <a:xfrm>
            <a:off x="495300" y="1920085"/>
            <a:ext cx="437515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035550" y="1920085"/>
            <a:ext cx="437515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r>
              <a:rPr lang="en-US"/>
              <a:t>7/21/2009</a:t>
            </a:r>
          </a:p>
        </p:txBody>
      </p:sp>
      <p:sp>
        <p:nvSpPr>
          <p:cNvPr id="6" name="Footer Placeholder 5"/>
          <p:cNvSpPr>
            <a:spLocks noGrp="1"/>
          </p:cNvSpPr>
          <p:nvPr>
            <p:ph type="ftr" sz="quarter" idx="11"/>
          </p:nvPr>
        </p:nvSpPr>
        <p:spPr/>
        <p:txBody>
          <a:bodyPr/>
          <a:lstStyle/>
          <a:p>
            <a:r>
              <a:rPr kumimoji="0" lang="en-US"/>
              <a:t>COMP201 - Software Engineering</a:t>
            </a:r>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704088"/>
            <a:ext cx="89154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95300" y="1855248"/>
            <a:ext cx="4376870"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5032111" y="1859758"/>
            <a:ext cx="4378590"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95300" y="2514600"/>
            <a:ext cx="4376870"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5032111" y="2514600"/>
            <a:ext cx="4378590"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r>
              <a:rPr lang="en-US"/>
              <a:t>7/21/2009</a:t>
            </a:r>
          </a:p>
        </p:txBody>
      </p:sp>
      <p:sp>
        <p:nvSpPr>
          <p:cNvPr id="8" name="Footer Placeholder 7"/>
          <p:cNvSpPr>
            <a:spLocks noGrp="1"/>
          </p:cNvSpPr>
          <p:nvPr>
            <p:ph type="ftr" sz="quarter" idx="11"/>
          </p:nvPr>
        </p:nvSpPr>
        <p:spPr/>
        <p:txBody>
          <a:bodyPr/>
          <a:lstStyle/>
          <a:p>
            <a:r>
              <a:rPr kumimoji="0" lang="en-US"/>
              <a:t>COMP201 - Software Engineering</a:t>
            </a:r>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95300" y="704088"/>
            <a:ext cx="899795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r>
              <a:rPr lang="en-US"/>
              <a:t>7/21/2009</a:t>
            </a:r>
          </a:p>
        </p:txBody>
      </p:sp>
      <p:sp>
        <p:nvSpPr>
          <p:cNvPr id="4" name="Footer Placeholder 3"/>
          <p:cNvSpPr>
            <a:spLocks noGrp="1"/>
          </p:cNvSpPr>
          <p:nvPr>
            <p:ph type="ftr" sz="quarter" idx="11"/>
          </p:nvPr>
        </p:nvSpPr>
        <p:spPr/>
        <p:txBody>
          <a:bodyPr/>
          <a:lstStyle/>
          <a:p>
            <a:r>
              <a:rPr kumimoji="0" lang="en-US"/>
              <a:t>COMP201 - 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7/21/2009</a:t>
            </a:r>
          </a:p>
        </p:txBody>
      </p:sp>
      <p:sp>
        <p:nvSpPr>
          <p:cNvPr id="3" name="Footer Placeholder 2"/>
          <p:cNvSpPr>
            <a:spLocks noGrp="1"/>
          </p:cNvSpPr>
          <p:nvPr>
            <p:ph type="ftr" sz="quarter" idx="11"/>
          </p:nvPr>
        </p:nvSpPr>
        <p:spPr/>
        <p:txBody>
          <a:bodyPr/>
          <a:lstStyle/>
          <a:p>
            <a:r>
              <a:rPr kumimoji="0" lang="en-US"/>
              <a:t>COMP201 - Software Engineering</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2950" y="514352"/>
            <a:ext cx="29718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742950" y="1676400"/>
            <a:ext cx="29718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872971" y="1676400"/>
            <a:ext cx="5537729"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r>
              <a:rPr lang="en-US"/>
              <a:t>7/21/2009</a:t>
            </a:r>
          </a:p>
        </p:txBody>
      </p:sp>
      <p:sp>
        <p:nvSpPr>
          <p:cNvPr id="6" name="Footer Placeholder 5"/>
          <p:cNvSpPr>
            <a:spLocks noGrp="1"/>
          </p:cNvSpPr>
          <p:nvPr>
            <p:ph type="ftr" sz="quarter" idx="11"/>
          </p:nvPr>
        </p:nvSpPr>
        <p:spPr/>
        <p:txBody>
          <a:bodyPr/>
          <a:lstStyle/>
          <a:p>
            <a:r>
              <a:rPr kumimoji="0" lang="en-US"/>
              <a:t>COMP201 - Software Engineering</a:t>
            </a:r>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429566" y="1108077"/>
            <a:ext cx="569595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671145" y="5359769"/>
            <a:ext cx="168402"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60400" y="1176997"/>
            <a:ext cx="2397252"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60400" y="2828785"/>
            <a:ext cx="239395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r>
              <a:rPr lang="en-US"/>
              <a:t>7/21/2009</a:t>
            </a:r>
          </a:p>
        </p:txBody>
      </p:sp>
      <p:sp>
        <p:nvSpPr>
          <p:cNvPr id="6" name="Footer Placeholder 5"/>
          <p:cNvSpPr>
            <a:spLocks noGrp="1"/>
          </p:cNvSpPr>
          <p:nvPr>
            <p:ph type="ftr" sz="quarter" idx="11"/>
          </p:nvPr>
        </p:nvSpPr>
        <p:spPr/>
        <p:txBody>
          <a:bodyPr/>
          <a:lstStyle/>
          <a:p>
            <a:r>
              <a:rPr kumimoji="0" lang="en-US"/>
              <a:t>COMP201 - Software Engineering</a:t>
            </a:r>
          </a:p>
        </p:txBody>
      </p:sp>
      <p:sp>
        <p:nvSpPr>
          <p:cNvPr id="7" name="Slide Number Placeholder 6"/>
          <p:cNvSpPr>
            <a:spLocks noGrp="1"/>
          </p:cNvSpPr>
          <p:nvPr>
            <p:ph type="sldNum" sz="quarter" idx="12"/>
          </p:nvPr>
        </p:nvSpPr>
        <p:spPr>
          <a:xfrm>
            <a:off x="8750300" y="6356351"/>
            <a:ext cx="660400" cy="365125"/>
          </a:xfrm>
        </p:spPr>
        <p:txBody>
          <a:bodyPr/>
          <a:lstStyle/>
          <a:p>
            <a:fld id="{042AED99-7FB4-404E-8A97-64753DCE42EC}" type="slidenum">
              <a:rPr kumimoji="0" lang="en-US" smtClean="0"/>
              <a:pPr/>
              <a:t>‹#›</a:t>
            </a:fld>
            <a:endParaRPr kumimoji="0" lang="en-US"/>
          </a:p>
        </p:txBody>
      </p:sp>
      <p:sp>
        <p:nvSpPr>
          <p:cNvPr id="3" name="Picture Placeholder 2"/>
          <p:cNvSpPr>
            <a:spLocks noGrp="1"/>
          </p:cNvSpPr>
          <p:nvPr>
            <p:ph type="pic" idx="1"/>
          </p:nvPr>
        </p:nvSpPr>
        <p:spPr>
          <a:xfrm rot="420000">
            <a:off x="3776276" y="1199517"/>
            <a:ext cx="500253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0319" y="5816600"/>
            <a:ext cx="9926638"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746625" y="6219826"/>
            <a:ext cx="51593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0319" y="-7144"/>
            <a:ext cx="9926638"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746625" y="-7144"/>
            <a:ext cx="5159375"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95300" y="704088"/>
            <a:ext cx="8915400" cy="867524"/>
          </a:xfrm>
          <a:prstGeom prst="rect">
            <a:avLst/>
          </a:prstGeom>
        </p:spPr>
        <p:txBody>
          <a:bodyPr vert="horz" lIns="0" rIns="0" bIns="0" anchor="b">
            <a:normAutofit/>
          </a:bodyPr>
          <a:lstStyle/>
          <a:p>
            <a:r>
              <a:rPr kumimoji="0" lang="en-US" dirty="0"/>
              <a:t>Click to edit Master title style</a:t>
            </a:r>
          </a:p>
        </p:txBody>
      </p:sp>
      <p:sp>
        <p:nvSpPr>
          <p:cNvPr id="30" name="Text Placeholder 29"/>
          <p:cNvSpPr>
            <a:spLocks noGrp="1"/>
          </p:cNvSpPr>
          <p:nvPr>
            <p:ph type="body" idx="1"/>
          </p:nvPr>
        </p:nvSpPr>
        <p:spPr>
          <a:xfrm>
            <a:off x="495300" y="1935480"/>
            <a:ext cx="89154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95300" y="6356351"/>
            <a:ext cx="2311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t>7/21/2009</a:t>
            </a:r>
            <a:endParaRPr lang="en-US" dirty="0">
              <a:solidFill>
                <a:schemeClr val="tx2">
                  <a:shade val="90000"/>
                </a:schemeClr>
              </a:solidFill>
            </a:endParaRPr>
          </a:p>
        </p:txBody>
      </p:sp>
      <p:sp>
        <p:nvSpPr>
          <p:cNvPr id="22" name="Footer Placeholder 21"/>
          <p:cNvSpPr>
            <a:spLocks noGrp="1"/>
          </p:cNvSpPr>
          <p:nvPr>
            <p:ph type="ftr" sz="quarter" idx="3"/>
          </p:nvPr>
        </p:nvSpPr>
        <p:spPr>
          <a:xfrm>
            <a:off x="2889250" y="6356351"/>
            <a:ext cx="36322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lgn="l" eaLnBrk="1" latinLnBrk="0" hangingPunct="1"/>
            <a:r>
              <a:rPr kumimoji="0" lang="en-US">
                <a:solidFill>
                  <a:schemeClr val="tx2">
                    <a:shade val="90000"/>
                  </a:schemeClr>
                </a:solidFill>
              </a:rPr>
              <a:t>COMP201 - Software Engineering</a:t>
            </a:r>
            <a:endParaRPr kumimoji="0" lang="en-US" dirty="0">
              <a:solidFill>
                <a:schemeClr val="tx2">
                  <a:shade val="90000"/>
                </a:schemeClr>
              </a:solidFill>
            </a:endParaRPr>
          </a:p>
        </p:txBody>
      </p:sp>
      <p:sp>
        <p:nvSpPr>
          <p:cNvPr id="18" name="Slide Number Placeholder 17"/>
          <p:cNvSpPr>
            <a:spLocks noGrp="1"/>
          </p:cNvSpPr>
          <p:nvPr>
            <p:ph type="sldNum" sz="quarter" idx="4"/>
          </p:nvPr>
        </p:nvSpPr>
        <p:spPr>
          <a:xfrm>
            <a:off x="8585200" y="6356351"/>
            <a:ext cx="8255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grpSp>
        <p:nvGrpSpPr>
          <p:cNvPr id="2" name="Group 1"/>
          <p:cNvGrpSpPr/>
          <p:nvPr/>
        </p:nvGrpSpPr>
        <p:grpSpPr>
          <a:xfrm>
            <a:off x="-20602" y="202408"/>
            <a:ext cx="9945594"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rtl="0" eaLnBrk="1" latinLnBrk="0" hangingPunct="1">
        <a:spcBef>
          <a:spcPct val="0"/>
        </a:spcBef>
        <a:buNone/>
        <a:defRPr kumimoji="0" sz="4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990600" y="571480"/>
            <a:ext cx="8420100" cy="1643074"/>
          </a:xfrm>
        </p:spPr>
        <p:txBody>
          <a:bodyPr>
            <a:normAutofit fontScale="90000"/>
          </a:bodyPr>
          <a:lstStyle/>
          <a:p>
            <a:pPr eaLnBrk="1" hangingPunct="1"/>
            <a:r>
              <a:rPr lang="en-GB" dirty="0">
                <a:solidFill>
                  <a:srgbClr val="FF0000"/>
                </a:solidFill>
                <a:effectLst>
                  <a:outerShdw blurRad="38100" dist="38100" dir="2700000" algn="tl">
                    <a:srgbClr val="000000">
                      <a:alpha val="43137"/>
                    </a:srgbClr>
                  </a:outerShdw>
                </a:effectLst>
              </a:rPr>
              <a:t>Software Engineering</a:t>
            </a:r>
            <a:br>
              <a:rPr lang="en-GB" dirty="0">
                <a:solidFill>
                  <a:srgbClr val="FF0000"/>
                </a:solidFill>
                <a:effectLst>
                  <a:outerShdw blurRad="38100" dist="38100" dir="2700000" algn="tl">
                    <a:srgbClr val="000000">
                      <a:alpha val="43137"/>
                    </a:srgbClr>
                  </a:outerShdw>
                </a:effectLst>
              </a:rPr>
            </a:br>
            <a:r>
              <a:rPr lang="en-GB" dirty="0">
                <a:solidFill>
                  <a:srgbClr val="FF0000"/>
                </a:solidFill>
                <a:effectLst>
                  <a:outerShdw blurRad="38100" dist="38100" dir="2700000" algn="tl">
                    <a:srgbClr val="000000">
                      <a:alpha val="43137"/>
                    </a:srgbClr>
                  </a:outerShdw>
                </a:effectLst>
              </a:rPr>
              <a:t>COMP 201</a:t>
            </a:r>
          </a:p>
        </p:txBody>
      </p:sp>
      <p:sp>
        <p:nvSpPr>
          <p:cNvPr id="2051" name="Rectangle 3"/>
          <p:cNvSpPr>
            <a:spLocks noGrp="1" noChangeArrowheads="1"/>
          </p:cNvSpPr>
          <p:nvPr>
            <p:ph type="subTitle" idx="1"/>
          </p:nvPr>
        </p:nvSpPr>
        <p:spPr>
          <a:xfrm>
            <a:off x="769938" y="2373313"/>
            <a:ext cx="8585200" cy="3413141"/>
          </a:xfrm>
        </p:spPr>
        <p:txBody>
          <a:bodyPr>
            <a:normAutofit/>
          </a:bodyPr>
          <a:lstStyle/>
          <a:p>
            <a:r>
              <a:rPr lang="en-GB" dirty="0"/>
              <a:t>Lecturer: </a:t>
            </a:r>
            <a:r>
              <a:rPr lang="en-GB" b="1" dirty="0"/>
              <a:t>Sebastian </a:t>
            </a:r>
            <a:r>
              <a:rPr lang="en-GB" b="1" dirty="0" err="1"/>
              <a:t>Coope</a:t>
            </a:r>
            <a:endParaRPr lang="en-GB" b="1" dirty="0"/>
          </a:p>
          <a:p>
            <a:r>
              <a:rPr lang="en-GB" i="1" dirty="0"/>
              <a:t>Ashton Building, Room G.18</a:t>
            </a:r>
          </a:p>
          <a:p>
            <a:r>
              <a:rPr lang="en-GB" i="1" dirty="0"/>
              <a:t>E-mail: </a:t>
            </a:r>
            <a:r>
              <a:rPr lang="en-GB" b="1" i="1" dirty="0"/>
              <a:t>coopes@liverpool.ac.uk </a:t>
            </a:r>
            <a:endParaRPr lang="en-GB" sz="2400" b="1" i="1" dirty="0"/>
          </a:p>
          <a:p>
            <a:endParaRPr lang="en-GB" sz="2000" b="1" i="1" dirty="0"/>
          </a:p>
          <a:p>
            <a:r>
              <a:rPr lang="en-GB" b="1" dirty="0"/>
              <a:t>COMP 201 web-page:</a:t>
            </a:r>
          </a:p>
          <a:p>
            <a:r>
              <a:rPr lang="en-GB" sz="2200" b="1" dirty="0"/>
              <a:t>http://www.csc.liv.ac.uk/~coopes/comp201</a:t>
            </a:r>
          </a:p>
          <a:p>
            <a:pPr eaLnBrk="1" hangingPunct="1"/>
            <a:r>
              <a:rPr lang="en-GB" sz="2800" u="sng" dirty="0"/>
              <a:t>Lecture 4 – Software Requirements</a:t>
            </a:r>
          </a:p>
          <a:p>
            <a:pPr eaLnBrk="1" hangingPunct="1"/>
            <a:endParaRPr lang="en-GB" sz="2800" u="sng"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a:t>
            </a:fld>
            <a:endParaRPr kumimoji="0" lang="en-US"/>
          </a:p>
        </p:txBody>
      </p:sp>
      <p:sp>
        <p:nvSpPr>
          <p:cNvPr id="5" name="Footer Placeholder 4"/>
          <p:cNvSpPr>
            <a:spLocks noGrp="1"/>
          </p:cNvSpPr>
          <p:nvPr>
            <p:ph type="ftr" sz="quarter" idx="11"/>
          </p:nvPr>
        </p:nvSpPr>
        <p:spPr/>
        <p:txBody>
          <a:bodyPr/>
          <a:lstStyle/>
          <a:p>
            <a:r>
              <a:rPr kumimoji="0" lang="en-US" dirty="0"/>
              <a:t>COMP201 - Software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12750" y="451892"/>
            <a:ext cx="9080500" cy="1104900"/>
          </a:xfrm>
        </p:spPr>
        <p:txBody>
          <a:bodyPr>
            <a:normAutofit/>
          </a:bodyPr>
          <a:lstStyle/>
          <a:p>
            <a:r>
              <a:rPr lang="en-GB" sz="3600" dirty="0"/>
              <a:t>Functional and Non-Functional Requirements</a:t>
            </a:r>
            <a:endParaRPr lang="en-GB" sz="4400" dirty="0"/>
          </a:p>
        </p:txBody>
      </p:sp>
      <p:sp>
        <p:nvSpPr>
          <p:cNvPr id="13315" name="Rectangle 3"/>
          <p:cNvSpPr>
            <a:spLocks noGrp="1" noChangeArrowheads="1"/>
          </p:cNvSpPr>
          <p:nvPr>
            <p:ph idx="1"/>
          </p:nvPr>
        </p:nvSpPr>
        <p:spPr>
          <a:xfrm>
            <a:off x="495300" y="1916832"/>
            <a:ext cx="8915400" cy="4389120"/>
          </a:xfrm>
        </p:spPr>
        <p:txBody>
          <a:bodyPr>
            <a:normAutofit fontScale="85000" lnSpcReduction="20000"/>
          </a:bodyPr>
          <a:lstStyle/>
          <a:p>
            <a:pPr>
              <a:lnSpc>
                <a:spcPct val="90000"/>
              </a:lnSpc>
            </a:pPr>
            <a:r>
              <a:rPr lang="en-GB" b="1" dirty="0">
                <a:solidFill>
                  <a:schemeClr val="accent2"/>
                </a:solidFill>
              </a:rPr>
              <a:t>Functional requirements</a:t>
            </a:r>
          </a:p>
          <a:p>
            <a:pPr lvl="1">
              <a:lnSpc>
                <a:spcPct val="90000"/>
              </a:lnSpc>
            </a:pPr>
            <a:r>
              <a:rPr lang="en-GB" dirty="0"/>
              <a:t>Statements of services the system should provide, how the system should react to particular inputs and how the system should behave in particular situations</a:t>
            </a:r>
          </a:p>
          <a:p>
            <a:pPr marL="393192" lvl="1" indent="0">
              <a:lnSpc>
                <a:spcPct val="90000"/>
              </a:lnSpc>
              <a:buNone/>
            </a:pPr>
            <a:endParaRPr lang="en-GB" dirty="0"/>
          </a:p>
          <a:p>
            <a:pPr>
              <a:lnSpc>
                <a:spcPct val="90000"/>
              </a:lnSpc>
            </a:pPr>
            <a:r>
              <a:rPr lang="en-GB" b="1" dirty="0">
                <a:solidFill>
                  <a:schemeClr val="accent2"/>
                </a:solidFill>
              </a:rPr>
              <a:t>Non-functional requirements</a:t>
            </a:r>
          </a:p>
          <a:p>
            <a:pPr lvl="1">
              <a:lnSpc>
                <a:spcPct val="90000"/>
              </a:lnSpc>
            </a:pPr>
            <a:r>
              <a:rPr lang="en-GB" dirty="0"/>
              <a:t>Constraints on the services or functions offered by the system such as timing constraints, constraints on the development process, standards, etc. Usually defined on the system as a whole</a:t>
            </a:r>
          </a:p>
          <a:p>
            <a:pPr marL="393192" lvl="1" indent="0">
              <a:lnSpc>
                <a:spcPct val="90000"/>
              </a:lnSpc>
              <a:buNone/>
            </a:pPr>
            <a:endParaRPr lang="en-GB" dirty="0"/>
          </a:p>
          <a:p>
            <a:pPr>
              <a:lnSpc>
                <a:spcPct val="90000"/>
              </a:lnSpc>
            </a:pPr>
            <a:r>
              <a:rPr lang="en-GB" b="1" dirty="0">
                <a:solidFill>
                  <a:schemeClr val="accent2"/>
                </a:solidFill>
              </a:rPr>
              <a:t>Domain requirements</a:t>
            </a:r>
          </a:p>
          <a:p>
            <a:pPr lvl="1">
              <a:lnSpc>
                <a:spcPct val="90000"/>
              </a:lnSpc>
            </a:pPr>
            <a:r>
              <a:rPr lang="en-GB" dirty="0"/>
              <a:t>Requirements that come from the application domain of the system and that reflect characteristics of that domain</a:t>
            </a:r>
          </a:p>
          <a:p>
            <a:pPr lvl="1">
              <a:lnSpc>
                <a:spcPct val="90000"/>
              </a:lnSpc>
            </a:pPr>
            <a:r>
              <a:rPr lang="en-GB" dirty="0"/>
              <a:t>Domain requirements can be functional or non-functional</a:t>
            </a:r>
          </a:p>
          <a:p>
            <a:pPr lvl="1">
              <a:lnSpc>
                <a:spcPct val="90000"/>
              </a:lnSpc>
            </a:pPr>
            <a:r>
              <a:rPr lang="en-GB" dirty="0"/>
              <a:t>Example domains:  medical, banking</a:t>
            </a:r>
          </a:p>
          <a:p>
            <a:pPr lvl="1">
              <a:lnSpc>
                <a:spcPct val="90000"/>
              </a:lnSpc>
            </a:pPr>
            <a:r>
              <a:rPr lang="en-GB" dirty="0"/>
              <a:t>Domain requirements are sometimes associated with government regulations</a:t>
            </a:r>
          </a:p>
          <a:p>
            <a:pPr>
              <a:lnSpc>
                <a:spcPct val="90000"/>
              </a:lnSpc>
            </a:pPr>
            <a:endParaRPr lang="en-GB"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10</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31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315">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315">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315">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3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title"/>
          </p:nvPr>
        </p:nvSpPr>
        <p:spPr>
          <a:xfrm>
            <a:off x="412750" y="266700"/>
            <a:ext cx="8915400" cy="1233474"/>
          </a:xfrm>
        </p:spPr>
        <p:txBody>
          <a:bodyPr>
            <a:normAutofit/>
          </a:bodyPr>
          <a:lstStyle/>
          <a:p>
            <a:r>
              <a:rPr lang="en-GB" b="0" dirty="0"/>
              <a:t>Examples of Functional Requirements</a:t>
            </a:r>
            <a:endParaRPr lang="en-GB" sz="4400" b="0" dirty="0"/>
          </a:p>
        </p:txBody>
      </p:sp>
      <p:sp>
        <p:nvSpPr>
          <p:cNvPr id="15363" name="Rectangle 1027"/>
          <p:cNvSpPr>
            <a:spLocks noGrp="1" noChangeArrowheads="1"/>
          </p:cNvSpPr>
          <p:nvPr>
            <p:ph idx="1"/>
          </p:nvPr>
        </p:nvSpPr>
        <p:spPr/>
        <p:txBody>
          <a:bodyPr/>
          <a:lstStyle/>
          <a:p>
            <a:pPr algn="just">
              <a:spcBef>
                <a:spcPts val="600"/>
              </a:spcBef>
              <a:spcAft>
                <a:spcPts val="600"/>
              </a:spcAft>
            </a:pPr>
            <a:r>
              <a:rPr lang="en-GB" dirty="0"/>
              <a:t>All users will access the system using a user id and a password</a:t>
            </a:r>
          </a:p>
          <a:p>
            <a:pPr algn="just">
              <a:spcAft>
                <a:spcPts val="600"/>
              </a:spcAft>
            </a:pPr>
            <a:r>
              <a:rPr lang="en-GB" dirty="0"/>
              <a:t>The system shall support the following document formats: PDF, RTF, Microsoft Word 2010 and ASCII text</a:t>
            </a:r>
          </a:p>
          <a:p>
            <a:pPr algn="just"/>
            <a:r>
              <a:rPr lang="en-GB" dirty="0"/>
              <a:t>Every order shall be allocated a unique identifier (ORDER_ID)</a:t>
            </a:r>
          </a:p>
          <a:p>
            <a:pPr algn="just"/>
            <a:r>
              <a:rPr lang="en-GB" dirty="0"/>
              <a:t>The system have a mechanism to help recover a </a:t>
            </a:r>
            <a:r>
              <a:rPr lang="en-GB" b="1" dirty="0"/>
              <a:t>user’s password</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11</a:t>
            </a:fld>
            <a:endParaRPr kumimoji="0" lang="en-US"/>
          </a:p>
        </p:txBody>
      </p:sp>
      <p:sp>
        <p:nvSpPr>
          <p:cNvPr id="5" name="Footer Placeholder 4"/>
          <p:cNvSpPr>
            <a:spLocks noGrp="1"/>
          </p:cNvSpPr>
          <p:nvPr>
            <p:ph type="ftr" sz="quarter" idx="11"/>
          </p:nvPr>
        </p:nvSpPr>
        <p:spPr/>
        <p:txBody>
          <a:bodyPr/>
          <a:lstStyle/>
          <a:p>
            <a:r>
              <a:rPr kumimoji="0" lang="en-US" dirty="0"/>
              <a:t>COMP201 - Software Engineering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95300" y="473244"/>
            <a:ext cx="8915400" cy="867524"/>
          </a:xfrm>
        </p:spPr>
        <p:txBody>
          <a:bodyPr/>
          <a:lstStyle/>
          <a:p>
            <a:r>
              <a:rPr lang="en-GB" b="0" dirty="0"/>
              <a:t>Requirements Imprecision</a:t>
            </a:r>
          </a:p>
        </p:txBody>
      </p:sp>
      <p:sp>
        <p:nvSpPr>
          <p:cNvPr id="16387" name="Rectangle 3"/>
          <p:cNvSpPr>
            <a:spLocks noGrp="1" noChangeArrowheads="1"/>
          </p:cNvSpPr>
          <p:nvPr>
            <p:ph idx="1"/>
          </p:nvPr>
        </p:nvSpPr>
        <p:spPr>
          <a:xfrm>
            <a:off x="495300" y="1488152"/>
            <a:ext cx="8915400" cy="4389120"/>
          </a:xfrm>
        </p:spPr>
        <p:txBody>
          <a:bodyPr>
            <a:normAutofit lnSpcReduction="10000"/>
          </a:bodyPr>
          <a:lstStyle/>
          <a:p>
            <a:r>
              <a:rPr lang="en-GB" dirty="0">
                <a:solidFill>
                  <a:schemeClr val="accent2"/>
                </a:solidFill>
              </a:rPr>
              <a:t>Problems arise when requirements are not precisely stated</a:t>
            </a:r>
          </a:p>
          <a:p>
            <a:r>
              <a:rPr lang="en-GB" dirty="0"/>
              <a:t>Ambiguous requirements may be interpreted in different ways by developers and users</a:t>
            </a:r>
          </a:p>
          <a:p>
            <a:r>
              <a:rPr lang="en-GB" dirty="0"/>
              <a:t>Consider the term ‘</a:t>
            </a:r>
            <a:r>
              <a:rPr lang="en-GB" b="1" dirty="0"/>
              <a:t>recover password</a:t>
            </a:r>
            <a:r>
              <a:rPr lang="en-GB" dirty="0"/>
              <a:t>’ from previous slide..</a:t>
            </a:r>
          </a:p>
          <a:p>
            <a:pPr lvl="1"/>
            <a:r>
              <a:rPr lang="en-GB" sz="2400" b="1" dirty="0">
                <a:solidFill>
                  <a:schemeClr val="accent1"/>
                </a:solidFill>
              </a:rPr>
              <a:t>User intention</a:t>
            </a:r>
            <a:r>
              <a:rPr lang="en-GB" dirty="0"/>
              <a:t> – mechanism which allows the user to view the password after going through an authentication procedure</a:t>
            </a:r>
          </a:p>
          <a:p>
            <a:pPr lvl="1"/>
            <a:r>
              <a:rPr lang="en-GB" sz="2400" b="1" dirty="0">
                <a:solidFill>
                  <a:schemeClr val="accent1"/>
                </a:solidFill>
              </a:rPr>
              <a:t>Developer interpretation</a:t>
            </a:r>
            <a:r>
              <a:rPr lang="en-GB" dirty="0"/>
              <a:t> – allowing the user to reset their password so that it can be set again (e.g. using email link)</a:t>
            </a:r>
          </a:p>
          <a:p>
            <a:r>
              <a:rPr lang="en-GB" dirty="0"/>
              <a:t>Before development is to commence requirements should be defined as precisely as possible</a:t>
            </a:r>
          </a:p>
          <a:p>
            <a:r>
              <a:rPr lang="en-GB" dirty="0"/>
              <a:t>Requirement needs to be testable</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12</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09530" y="704088"/>
            <a:ext cx="9358378" cy="867524"/>
          </a:xfrm>
        </p:spPr>
        <p:txBody>
          <a:bodyPr>
            <a:noAutofit/>
          </a:bodyPr>
          <a:lstStyle/>
          <a:p>
            <a:r>
              <a:rPr lang="en-GB" b="0" dirty="0"/>
              <a:t>Requirements Completeness and Consistency</a:t>
            </a:r>
            <a:endParaRPr lang="en-GB" sz="5400" b="0" dirty="0"/>
          </a:p>
        </p:txBody>
      </p:sp>
      <p:sp>
        <p:nvSpPr>
          <p:cNvPr id="17411" name="Rectangle 3"/>
          <p:cNvSpPr>
            <a:spLocks noGrp="1" noChangeArrowheads="1"/>
          </p:cNvSpPr>
          <p:nvPr>
            <p:ph idx="1"/>
          </p:nvPr>
        </p:nvSpPr>
        <p:spPr>
          <a:xfrm>
            <a:off x="457200" y="1857396"/>
            <a:ext cx="9036050" cy="4572000"/>
          </a:xfrm>
        </p:spPr>
        <p:txBody>
          <a:bodyPr>
            <a:normAutofit/>
          </a:bodyPr>
          <a:lstStyle/>
          <a:p>
            <a:pPr>
              <a:lnSpc>
                <a:spcPct val="90000"/>
              </a:lnSpc>
            </a:pPr>
            <a:r>
              <a:rPr lang="en-GB" sz="2800" dirty="0">
                <a:solidFill>
                  <a:schemeClr val="accent1"/>
                </a:solidFill>
              </a:rPr>
              <a:t>In principle requirements should be both </a:t>
            </a:r>
            <a:r>
              <a:rPr lang="en-GB" sz="2800" u="sng" dirty="0">
                <a:solidFill>
                  <a:schemeClr val="accent1"/>
                </a:solidFill>
              </a:rPr>
              <a:t>complete</a:t>
            </a:r>
            <a:r>
              <a:rPr lang="en-GB" sz="2800" dirty="0">
                <a:solidFill>
                  <a:schemeClr val="accent1"/>
                </a:solidFill>
              </a:rPr>
              <a:t> and </a:t>
            </a:r>
            <a:r>
              <a:rPr lang="en-GB" sz="2800" u="sng" dirty="0">
                <a:solidFill>
                  <a:schemeClr val="accent1"/>
                </a:solidFill>
              </a:rPr>
              <a:t>consistent</a:t>
            </a:r>
            <a:r>
              <a:rPr lang="en-GB" sz="2800" dirty="0">
                <a:solidFill>
                  <a:schemeClr val="accent1"/>
                </a:solidFill>
              </a:rPr>
              <a:t>:</a:t>
            </a:r>
          </a:p>
          <a:p>
            <a:pPr>
              <a:lnSpc>
                <a:spcPct val="90000"/>
              </a:lnSpc>
              <a:buFont typeface="Zapf Dingbats" charset="2"/>
              <a:buNone/>
            </a:pPr>
            <a:r>
              <a:rPr lang="en-GB" b="1" dirty="0">
                <a:solidFill>
                  <a:srgbClr val="006600"/>
                </a:solidFill>
              </a:rPr>
              <a:t>	</a:t>
            </a:r>
            <a:r>
              <a:rPr lang="en-GB" b="1" dirty="0">
                <a:solidFill>
                  <a:schemeClr val="accent2"/>
                </a:solidFill>
              </a:rPr>
              <a:t>Complete</a:t>
            </a:r>
          </a:p>
          <a:p>
            <a:pPr lvl="1">
              <a:lnSpc>
                <a:spcPct val="90000"/>
              </a:lnSpc>
            </a:pPr>
            <a:r>
              <a:rPr lang="en-GB" dirty="0"/>
              <a:t>They should include descriptions of all facilities required</a:t>
            </a:r>
          </a:p>
          <a:p>
            <a:pPr>
              <a:lnSpc>
                <a:spcPct val="90000"/>
              </a:lnSpc>
              <a:buFont typeface="Zapf Dingbats" charset="2"/>
              <a:buNone/>
            </a:pPr>
            <a:r>
              <a:rPr lang="en-GB" b="1" dirty="0">
                <a:solidFill>
                  <a:srgbClr val="006600"/>
                </a:solidFill>
              </a:rPr>
              <a:t>	</a:t>
            </a:r>
            <a:r>
              <a:rPr lang="en-GB" b="1" dirty="0">
                <a:solidFill>
                  <a:schemeClr val="accent2"/>
                </a:solidFill>
              </a:rPr>
              <a:t>Consistent</a:t>
            </a:r>
          </a:p>
          <a:p>
            <a:pPr lvl="1">
              <a:lnSpc>
                <a:spcPct val="90000"/>
              </a:lnSpc>
            </a:pPr>
            <a:r>
              <a:rPr lang="en-GB" dirty="0"/>
              <a:t>There should be no conflicts or contradictions in the descriptions of the system facilities</a:t>
            </a:r>
          </a:p>
          <a:p>
            <a:pPr>
              <a:lnSpc>
                <a:spcPct val="90000"/>
              </a:lnSpc>
            </a:pPr>
            <a:r>
              <a:rPr lang="en-GB" sz="2800" dirty="0"/>
              <a:t>In practice, it is </a:t>
            </a:r>
            <a:r>
              <a:rPr lang="en-GB" sz="2800" dirty="0">
                <a:solidFill>
                  <a:schemeClr val="accent1"/>
                </a:solidFill>
              </a:rPr>
              <a:t>very difficult</a:t>
            </a:r>
            <a:r>
              <a:rPr lang="en-GB" sz="2800" dirty="0"/>
              <a:t> or </a:t>
            </a:r>
            <a:r>
              <a:rPr lang="en-GB" sz="2800" dirty="0">
                <a:solidFill>
                  <a:schemeClr val="accent1"/>
                </a:solidFill>
              </a:rPr>
              <a:t>impossible</a:t>
            </a:r>
            <a:r>
              <a:rPr lang="en-GB" sz="2800" dirty="0"/>
              <a:t> to produce a</a:t>
            </a:r>
            <a:r>
              <a:rPr lang="en-GB" sz="2800" dirty="0">
                <a:solidFill>
                  <a:schemeClr val="accent2"/>
                </a:solidFill>
              </a:rPr>
              <a:t> complete</a:t>
            </a:r>
            <a:r>
              <a:rPr lang="en-GB" sz="2800" dirty="0"/>
              <a:t> and </a:t>
            </a:r>
            <a:r>
              <a:rPr lang="en-GB" sz="2800" dirty="0">
                <a:solidFill>
                  <a:schemeClr val="accent2"/>
                </a:solidFill>
              </a:rPr>
              <a:t>consistent </a:t>
            </a:r>
            <a:r>
              <a:rPr lang="en-GB" sz="2800" dirty="0"/>
              <a:t>requirements document</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13</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a:lstStyle/>
          <a:p>
            <a:r>
              <a:rPr lang="en-GB" dirty="0"/>
              <a:t>Non-Functional Requirements</a:t>
            </a:r>
          </a:p>
        </p:txBody>
      </p:sp>
      <p:sp>
        <p:nvSpPr>
          <p:cNvPr id="18435" name="Rectangle 3"/>
          <p:cNvSpPr>
            <a:spLocks noGrp="1" noChangeArrowheads="1"/>
          </p:cNvSpPr>
          <p:nvPr>
            <p:ph idx="1"/>
          </p:nvPr>
        </p:nvSpPr>
        <p:spPr>
          <a:xfrm>
            <a:off x="457200" y="1676400"/>
            <a:ext cx="9036050" cy="4724400"/>
          </a:xfrm>
          <a:noFill/>
        </p:spPr>
        <p:txBody>
          <a:bodyPr/>
          <a:lstStyle/>
          <a:p>
            <a:r>
              <a:rPr lang="en-GB" b="1" dirty="0">
                <a:solidFill>
                  <a:schemeClr val="accent1"/>
                </a:solidFill>
              </a:rPr>
              <a:t>Define system properties and constraints e.g. </a:t>
            </a:r>
            <a:r>
              <a:rPr lang="en-GB" dirty="0">
                <a:solidFill>
                  <a:schemeClr val="accent2"/>
                </a:solidFill>
              </a:rPr>
              <a:t>reliability</a:t>
            </a:r>
            <a:r>
              <a:rPr lang="en-GB" dirty="0"/>
              <a:t>, </a:t>
            </a:r>
            <a:r>
              <a:rPr lang="en-GB" dirty="0">
                <a:solidFill>
                  <a:schemeClr val="accent2"/>
                </a:solidFill>
              </a:rPr>
              <a:t>response time</a:t>
            </a:r>
            <a:r>
              <a:rPr lang="en-GB" dirty="0"/>
              <a:t> and </a:t>
            </a:r>
            <a:r>
              <a:rPr lang="en-GB" dirty="0">
                <a:solidFill>
                  <a:schemeClr val="accent2"/>
                </a:solidFill>
              </a:rPr>
              <a:t>storage requirements</a:t>
            </a:r>
            <a:r>
              <a:rPr lang="en-GB" dirty="0"/>
              <a:t>. Constraints are </a:t>
            </a:r>
            <a:r>
              <a:rPr lang="en-GB" dirty="0">
                <a:solidFill>
                  <a:schemeClr val="accent1"/>
                </a:solidFill>
              </a:rPr>
              <a:t>I/O device capability</a:t>
            </a:r>
            <a:r>
              <a:rPr lang="en-GB" dirty="0"/>
              <a:t>, </a:t>
            </a:r>
            <a:r>
              <a:rPr lang="en-GB" dirty="0">
                <a:solidFill>
                  <a:schemeClr val="accent1"/>
                </a:solidFill>
              </a:rPr>
              <a:t>system representations</a:t>
            </a:r>
            <a:r>
              <a:rPr lang="en-GB" dirty="0"/>
              <a:t>, etc. They are often </a:t>
            </a:r>
            <a:r>
              <a:rPr lang="en-GB" dirty="0">
                <a:solidFill>
                  <a:schemeClr val="accent3"/>
                </a:solidFill>
              </a:rPr>
              <a:t>emergent properties </a:t>
            </a:r>
            <a:r>
              <a:rPr lang="en-GB" dirty="0"/>
              <a:t>of the system.</a:t>
            </a:r>
          </a:p>
          <a:p>
            <a:r>
              <a:rPr lang="en-GB" b="1" dirty="0"/>
              <a:t>Process requirements</a:t>
            </a:r>
            <a:r>
              <a:rPr lang="en-GB" dirty="0"/>
              <a:t> may also be specified, mandating a particular CASE system, programming language or development method</a:t>
            </a:r>
          </a:p>
          <a:p>
            <a:r>
              <a:rPr lang="en-GB" b="1" dirty="0"/>
              <a:t>Non-functional requirements</a:t>
            </a:r>
            <a:r>
              <a:rPr lang="en-GB" dirty="0"/>
              <a:t> may be more critical than functional requirements. If these are not met, the system is useless  (e.g. key length for encrypting secure email must be &gt;=256 bits)</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14</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p:spPr>
        <p:txBody>
          <a:bodyPr/>
          <a:lstStyle/>
          <a:p>
            <a:r>
              <a:rPr lang="en-GB" dirty="0"/>
              <a:t>Non-Functional Classifications</a:t>
            </a:r>
          </a:p>
        </p:txBody>
      </p:sp>
      <p:sp>
        <p:nvSpPr>
          <p:cNvPr id="19459" name="Rectangle 3"/>
          <p:cNvSpPr>
            <a:spLocks noGrp="1" noChangeArrowheads="1"/>
          </p:cNvSpPr>
          <p:nvPr>
            <p:ph idx="1"/>
          </p:nvPr>
        </p:nvSpPr>
        <p:spPr>
          <a:xfrm>
            <a:off x="381000" y="1690710"/>
            <a:ext cx="9144000" cy="4524372"/>
          </a:xfrm>
          <a:noFill/>
        </p:spPr>
        <p:txBody>
          <a:bodyPr>
            <a:normAutofit lnSpcReduction="10000"/>
          </a:bodyPr>
          <a:lstStyle/>
          <a:p>
            <a:pPr>
              <a:lnSpc>
                <a:spcPct val="90000"/>
              </a:lnSpc>
            </a:pPr>
            <a:r>
              <a:rPr lang="en-GB" b="1" dirty="0">
                <a:solidFill>
                  <a:schemeClr val="accent1"/>
                </a:solidFill>
              </a:rPr>
              <a:t>Product requirements</a:t>
            </a:r>
          </a:p>
          <a:p>
            <a:pPr lvl="1">
              <a:lnSpc>
                <a:spcPct val="90000"/>
              </a:lnSpc>
            </a:pPr>
            <a:r>
              <a:rPr lang="en-GB" sz="2400" dirty="0"/>
              <a:t>Requirements which specify that the </a:t>
            </a:r>
            <a:r>
              <a:rPr lang="en-GB" sz="2400" b="1" dirty="0">
                <a:solidFill>
                  <a:schemeClr val="accent2"/>
                </a:solidFill>
              </a:rPr>
              <a:t>delivered product must behave in a particular way</a:t>
            </a:r>
            <a:r>
              <a:rPr lang="en-GB" sz="2400" dirty="0"/>
              <a:t> e.g. execution speed, reliability, security etc.</a:t>
            </a:r>
          </a:p>
          <a:p>
            <a:pPr>
              <a:lnSpc>
                <a:spcPct val="90000"/>
              </a:lnSpc>
            </a:pPr>
            <a:r>
              <a:rPr lang="en-GB" b="1" dirty="0">
                <a:solidFill>
                  <a:schemeClr val="accent1"/>
                </a:solidFill>
              </a:rPr>
              <a:t>Organisational requirements</a:t>
            </a:r>
          </a:p>
          <a:p>
            <a:pPr lvl="1">
              <a:lnSpc>
                <a:spcPct val="90000"/>
              </a:lnSpc>
            </a:pPr>
            <a:r>
              <a:rPr lang="en-GB" sz="2400" dirty="0"/>
              <a:t>Requirements which are a </a:t>
            </a:r>
            <a:r>
              <a:rPr lang="en-GB" sz="2400" b="1" dirty="0">
                <a:solidFill>
                  <a:schemeClr val="accent2"/>
                </a:solidFill>
              </a:rPr>
              <a:t>consequence of organisational policies and procedures</a:t>
            </a:r>
            <a:r>
              <a:rPr lang="en-GB" sz="2400" dirty="0"/>
              <a:t> e.g. process standards used, implementation requirements, etc. (Java as programming language)</a:t>
            </a:r>
          </a:p>
          <a:p>
            <a:pPr>
              <a:lnSpc>
                <a:spcPct val="90000"/>
              </a:lnSpc>
            </a:pPr>
            <a:r>
              <a:rPr lang="en-GB" b="1" dirty="0">
                <a:solidFill>
                  <a:schemeClr val="accent1"/>
                </a:solidFill>
              </a:rPr>
              <a:t>External requirements</a:t>
            </a:r>
          </a:p>
          <a:p>
            <a:pPr lvl="1">
              <a:lnSpc>
                <a:spcPct val="90000"/>
              </a:lnSpc>
            </a:pPr>
            <a:r>
              <a:rPr lang="en-GB" sz="2400" dirty="0"/>
              <a:t>Requirements which arise from factors which are </a:t>
            </a:r>
            <a:r>
              <a:rPr lang="en-GB" sz="2400" b="1" dirty="0">
                <a:solidFill>
                  <a:schemeClr val="accent2"/>
                </a:solidFill>
              </a:rPr>
              <a:t>external to the system and its development process</a:t>
            </a:r>
            <a:r>
              <a:rPr lang="en-GB" sz="2400" dirty="0"/>
              <a:t> e.g. interoperability requirements, legislative requirements, etc. (Must conform to FIPS)  Website must work on Chrome version 128 and above </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15</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45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357166"/>
            <a:ext cx="9823450" cy="1104900"/>
          </a:xfrm>
          <a:noFill/>
        </p:spPr>
        <p:txBody>
          <a:bodyPr/>
          <a:lstStyle/>
          <a:p>
            <a:r>
              <a:rPr lang="en-GB" dirty="0"/>
              <a:t>Non-Functional Requirements Examples</a:t>
            </a:r>
          </a:p>
        </p:txBody>
      </p:sp>
      <p:sp>
        <p:nvSpPr>
          <p:cNvPr id="21507" name="Rectangle 3"/>
          <p:cNvSpPr>
            <a:spLocks noGrp="1" noChangeArrowheads="1"/>
          </p:cNvSpPr>
          <p:nvPr>
            <p:ph idx="1"/>
          </p:nvPr>
        </p:nvSpPr>
        <p:spPr>
          <a:xfrm>
            <a:off x="238092" y="1643050"/>
            <a:ext cx="9080500" cy="4857784"/>
          </a:xfrm>
          <a:noFill/>
        </p:spPr>
        <p:txBody>
          <a:bodyPr>
            <a:normAutofit lnSpcReduction="10000"/>
          </a:bodyPr>
          <a:lstStyle/>
          <a:p>
            <a:pPr>
              <a:lnSpc>
                <a:spcPct val="90000"/>
              </a:lnSpc>
            </a:pPr>
            <a:r>
              <a:rPr lang="en-GB" dirty="0">
                <a:solidFill>
                  <a:schemeClr val="accent3"/>
                </a:solidFill>
              </a:rPr>
              <a:t>Product requirement</a:t>
            </a:r>
          </a:p>
          <a:p>
            <a:pPr lvl="1">
              <a:lnSpc>
                <a:spcPct val="90000"/>
              </a:lnSpc>
            </a:pPr>
            <a:r>
              <a:rPr lang="en-GB" dirty="0"/>
              <a:t>All encryption should use the Advanced Encryption Standard</a:t>
            </a:r>
          </a:p>
          <a:p>
            <a:pPr>
              <a:lnSpc>
                <a:spcPct val="90000"/>
              </a:lnSpc>
            </a:pPr>
            <a:r>
              <a:rPr lang="en-GB" dirty="0">
                <a:solidFill>
                  <a:schemeClr val="accent3"/>
                </a:solidFill>
              </a:rPr>
              <a:t>Organisational requirement</a:t>
            </a:r>
          </a:p>
          <a:p>
            <a:pPr lvl="1">
              <a:lnSpc>
                <a:spcPct val="90000"/>
              </a:lnSpc>
            </a:pPr>
            <a:r>
              <a:rPr lang="en-GB" dirty="0"/>
              <a:t>The system development process and deliverable documents shall conform to the process and deliverables defined in coding and documentation standard XYZCo-SP-STAN-95</a:t>
            </a:r>
          </a:p>
          <a:p>
            <a:pPr>
              <a:lnSpc>
                <a:spcPct val="90000"/>
              </a:lnSpc>
            </a:pPr>
            <a:r>
              <a:rPr lang="en-GB" dirty="0">
                <a:solidFill>
                  <a:schemeClr val="accent3"/>
                </a:solidFill>
              </a:rPr>
              <a:t>External requirement</a:t>
            </a:r>
          </a:p>
          <a:p>
            <a:pPr lvl="1">
              <a:lnSpc>
                <a:spcPct val="90000"/>
              </a:lnSpc>
            </a:pPr>
            <a:r>
              <a:rPr lang="en-GB" dirty="0"/>
              <a:t>The system shall not disclose any personal information about customers apart from their name and reference number to the operators of the system</a:t>
            </a:r>
          </a:p>
          <a:p>
            <a:pPr>
              <a:lnSpc>
                <a:spcPct val="90000"/>
              </a:lnSpc>
            </a:pPr>
            <a:r>
              <a:rPr lang="en-GB" dirty="0">
                <a:solidFill>
                  <a:schemeClr val="accent3"/>
                </a:solidFill>
              </a:rPr>
              <a:t>Performance requirement (product requirement)</a:t>
            </a:r>
          </a:p>
          <a:p>
            <a:pPr lvl="1">
              <a:lnSpc>
                <a:spcPct val="90000"/>
              </a:lnSpc>
            </a:pPr>
            <a:r>
              <a:rPr lang="en-GB" dirty="0"/>
              <a:t>The system should respond to a user’s request for information in less than 0.1 seconds during “peak-time” and 0.01 seconds during “normal time”.</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16</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50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50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50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50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dirty="0"/>
              <a:t>Goals and Requirements</a:t>
            </a:r>
          </a:p>
        </p:txBody>
      </p:sp>
      <p:sp>
        <p:nvSpPr>
          <p:cNvPr id="22531" name="Rectangle 3"/>
          <p:cNvSpPr>
            <a:spLocks noGrp="1" noChangeArrowheads="1"/>
          </p:cNvSpPr>
          <p:nvPr>
            <p:ph idx="1"/>
          </p:nvPr>
        </p:nvSpPr>
        <p:spPr/>
        <p:txBody>
          <a:bodyPr/>
          <a:lstStyle/>
          <a:p>
            <a:r>
              <a:rPr lang="en-GB" b="1" dirty="0">
                <a:solidFill>
                  <a:schemeClr val="accent2"/>
                </a:solidFill>
              </a:rPr>
              <a:t>Non-functional requirements</a:t>
            </a:r>
            <a:r>
              <a:rPr lang="en-GB" dirty="0"/>
              <a:t> may be very difficult to state precisely and imprecise requirements may be difficult to verify.</a:t>
            </a:r>
          </a:p>
          <a:p>
            <a:r>
              <a:rPr lang="en-GB" b="1" dirty="0">
                <a:solidFill>
                  <a:schemeClr val="accent2"/>
                </a:solidFill>
              </a:rPr>
              <a:t>Verifiable non-functional requirement</a:t>
            </a:r>
          </a:p>
          <a:p>
            <a:pPr lvl="1"/>
            <a:r>
              <a:rPr lang="en-GB" dirty="0"/>
              <a:t>A statement using some measure that can be </a:t>
            </a:r>
            <a:r>
              <a:rPr lang="en-GB" u="sng" dirty="0"/>
              <a:t>objectively tested </a:t>
            </a:r>
          </a:p>
          <a:p>
            <a:r>
              <a:rPr lang="en-GB" b="1" dirty="0">
                <a:solidFill>
                  <a:schemeClr val="accent2"/>
                </a:solidFill>
              </a:rPr>
              <a:t>Goal</a:t>
            </a:r>
          </a:p>
          <a:p>
            <a:pPr lvl="1"/>
            <a:r>
              <a:rPr lang="en-GB" dirty="0"/>
              <a:t>A general intention of the user such as ease of use</a:t>
            </a:r>
          </a:p>
          <a:p>
            <a:r>
              <a:rPr lang="en-GB" dirty="0"/>
              <a:t>Goals are helpful to developers as they convey the </a:t>
            </a:r>
            <a:r>
              <a:rPr lang="en-GB" i="1" dirty="0"/>
              <a:t>intentions</a:t>
            </a:r>
            <a:r>
              <a:rPr lang="en-GB" dirty="0"/>
              <a:t> of the system users</a:t>
            </a:r>
          </a:p>
          <a:p>
            <a:endParaRPr lang="en-GB" dirty="0"/>
          </a:p>
          <a:p>
            <a:pPr>
              <a:buNone/>
            </a:pPr>
            <a:endParaRPr lang="en-GB"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17</a:t>
            </a:fld>
            <a:endParaRPr kumimoji="0" lang="en-US"/>
          </a:p>
        </p:txBody>
      </p:sp>
      <p:sp>
        <p:nvSpPr>
          <p:cNvPr id="5" name="Footer Placeholder 4"/>
          <p:cNvSpPr>
            <a:spLocks noGrp="1"/>
          </p:cNvSpPr>
          <p:nvPr>
            <p:ph type="ftr" sz="quarter" idx="11"/>
          </p:nvPr>
        </p:nvSpPr>
        <p:spPr/>
        <p:txBody>
          <a:bodyPr/>
          <a:lstStyle/>
          <a:p>
            <a:r>
              <a:rPr kumimoji="0" lang="en-US" dirty="0"/>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title"/>
          </p:nvPr>
        </p:nvSpPr>
        <p:spPr/>
        <p:txBody>
          <a:bodyPr/>
          <a:lstStyle/>
          <a:p>
            <a:r>
              <a:rPr lang="en-GB" dirty="0"/>
              <a:t>Examples</a:t>
            </a:r>
          </a:p>
        </p:txBody>
      </p:sp>
      <p:sp>
        <p:nvSpPr>
          <p:cNvPr id="23555" name="Rectangle 1027"/>
          <p:cNvSpPr>
            <a:spLocks noGrp="1" noChangeArrowheads="1"/>
          </p:cNvSpPr>
          <p:nvPr>
            <p:ph idx="1"/>
          </p:nvPr>
        </p:nvSpPr>
        <p:spPr>
          <a:xfrm>
            <a:off x="457200" y="1676400"/>
            <a:ext cx="9036050" cy="4538682"/>
          </a:xfrm>
        </p:spPr>
        <p:txBody>
          <a:bodyPr>
            <a:noAutofit/>
          </a:bodyPr>
          <a:lstStyle/>
          <a:p>
            <a:pPr algn="just">
              <a:spcBef>
                <a:spcPts val="600"/>
              </a:spcBef>
            </a:pPr>
            <a:r>
              <a:rPr lang="en-GB" sz="2800" b="1" dirty="0">
                <a:solidFill>
                  <a:schemeClr val="accent1"/>
                </a:solidFill>
              </a:rPr>
              <a:t>An example system goal</a:t>
            </a:r>
            <a:endParaRPr lang="en-GB" sz="2800" dirty="0">
              <a:solidFill>
                <a:schemeClr val="accent1"/>
              </a:solidFill>
            </a:endParaRPr>
          </a:p>
          <a:p>
            <a:pPr lvl="1" algn="just"/>
            <a:r>
              <a:rPr lang="en-GB" sz="2800" dirty="0"/>
              <a:t>The system should be easy to use by experienced controllers and should be organised in such a way that user errors are minimised.</a:t>
            </a:r>
          </a:p>
          <a:p>
            <a:pPr algn="just">
              <a:spcBef>
                <a:spcPts val="600"/>
              </a:spcBef>
            </a:pPr>
            <a:r>
              <a:rPr lang="en-GB" sz="2800" b="1" dirty="0">
                <a:solidFill>
                  <a:schemeClr val="accent1"/>
                </a:solidFill>
              </a:rPr>
              <a:t>An example </a:t>
            </a:r>
            <a:r>
              <a:rPr lang="en-GB" sz="2800" b="1" u="sng" dirty="0">
                <a:solidFill>
                  <a:schemeClr val="accent1"/>
                </a:solidFill>
              </a:rPr>
              <a:t>verifiable</a:t>
            </a:r>
            <a:r>
              <a:rPr lang="en-GB" sz="2800" b="1" dirty="0">
                <a:solidFill>
                  <a:schemeClr val="accent1"/>
                </a:solidFill>
              </a:rPr>
              <a:t> non-functional requirement</a:t>
            </a:r>
            <a:endParaRPr lang="en-GB" sz="2800" dirty="0">
              <a:solidFill>
                <a:schemeClr val="accent1"/>
              </a:solidFill>
            </a:endParaRPr>
          </a:p>
          <a:p>
            <a:pPr lvl="1" algn="just"/>
            <a:r>
              <a:rPr lang="en-GB" sz="2800" dirty="0"/>
              <a:t>Experienced controllers shall be able to use all the system functions after a total of two hours training. After this training, the average number of errors made by experienced users shall not exceed two per day.</a:t>
            </a:r>
          </a:p>
          <a:p>
            <a:endParaRPr lang="en-GB" sz="28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18</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495300" y="704088"/>
            <a:ext cx="8915400" cy="724648"/>
          </a:xfrm>
          <a:noFill/>
        </p:spPr>
        <p:txBody>
          <a:bodyPr/>
          <a:lstStyle/>
          <a:p>
            <a:r>
              <a:rPr lang="en-GB" dirty="0"/>
              <a:t>Requirements Measures</a:t>
            </a:r>
          </a:p>
        </p:txBody>
      </p:sp>
      <p:graphicFrame>
        <p:nvGraphicFramePr>
          <p:cNvPr id="1026" name="Object 3"/>
          <p:cNvGraphicFramePr>
            <a:graphicFrameLocks/>
          </p:cNvGraphicFramePr>
          <p:nvPr/>
        </p:nvGraphicFramePr>
        <p:xfrm>
          <a:off x="1217639" y="1524000"/>
          <a:ext cx="7521575" cy="5300663"/>
        </p:xfrm>
        <a:graphic>
          <a:graphicData uri="http://schemas.openxmlformats.org/presentationml/2006/ole">
            <mc:AlternateContent xmlns:mc="http://schemas.openxmlformats.org/markup-compatibility/2006">
              <mc:Choice xmlns:v="urn:schemas-microsoft-com:vml" Requires="v">
                <p:oleObj name="Document" r:id="rId2" imgW="3784600" imgH="2667000" progId="Word.Document.8">
                  <p:embed/>
                </p:oleObj>
              </mc:Choice>
              <mc:Fallback>
                <p:oleObj name="Document" r:id="rId2" imgW="3784600" imgH="2667000" progId="Word.Document.8">
                  <p:embed/>
                  <p:pic>
                    <p:nvPicPr>
                      <p:cNvPr id="0" name="Object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7639" y="1524000"/>
                        <a:ext cx="7521575" cy="530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042AED99-7FB4-404E-8A97-64753DCE42EC}" type="slidenum">
              <a:rPr kumimoji="0" lang="en-US" smtClean="0"/>
              <a:pPr/>
              <a:t>19</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95300" y="704088"/>
            <a:ext cx="8915400" cy="1010400"/>
          </a:xfrm>
          <a:noFill/>
        </p:spPr>
        <p:txBody>
          <a:bodyPr>
            <a:normAutofit fontScale="90000"/>
          </a:bodyPr>
          <a:lstStyle/>
          <a:p>
            <a:pPr algn="ctr"/>
            <a:r>
              <a:rPr lang="en-GB" sz="4400" dirty="0"/>
              <a:t>Software Requirements </a:t>
            </a:r>
            <a:br>
              <a:rPr lang="en-GB" dirty="0"/>
            </a:br>
            <a:r>
              <a:rPr lang="en-GB" sz="2800" b="0" dirty="0"/>
              <a:t>Descriptions and specifications of a system  </a:t>
            </a:r>
          </a:p>
        </p:txBody>
      </p:sp>
      <p:sp>
        <p:nvSpPr>
          <p:cNvPr id="7171" name="Rectangle 4"/>
          <p:cNvSpPr>
            <a:spLocks noChangeArrowheads="1"/>
          </p:cNvSpPr>
          <p:nvPr/>
        </p:nvSpPr>
        <p:spPr bwMode="auto">
          <a:xfrm>
            <a:off x="260350" y="1752600"/>
            <a:ext cx="9493250" cy="4800600"/>
          </a:xfrm>
          <a:prstGeom prst="rect">
            <a:avLst/>
          </a:prstGeom>
          <a:noFill/>
          <a:ln w="12700">
            <a:noFill/>
            <a:miter lim="800000"/>
            <a:headEnd/>
            <a:tailEnd/>
          </a:ln>
        </p:spPr>
        <p:txBody>
          <a:bodyPr lIns="90487" tIns="44450" rIns="90487" bIns="44450"/>
          <a:lstStyle/>
          <a:p>
            <a:pPr marL="465138" indent="-465138" algn="ctr">
              <a:spcBef>
                <a:spcPct val="20000"/>
              </a:spcBef>
              <a:buClr>
                <a:schemeClr val="tx2"/>
              </a:buClr>
              <a:buSzPct val="50000"/>
              <a:buFont typeface="Zapf Dingbats" charset="2"/>
              <a:buNone/>
            </a:pPr>
            <a:r>
              <a:rPr lang="en-GB" sz="3200" u="sng" dirty="0">
                <a:latin typeface="Arial" charset="0"/>
              </a:rPr>
              <a:t>Objectives:</a:t>
            </a:r>
          </a:p>
          <a:p>
            <a:pPr marL="465138" indent="-465138">
              <a:spcBef>
                <a:spcPct val="20000"/>
              </a:spcBef>
              <a:buClr>
                <a:schemeClr val="tx2"/>
              </a:buClr>
              <a:buSzPct val="50000"/>
              <a:buFont typeface="Zapf Dingbats" charset="2"/>
              <a:buChar char="l"/>
            </a:pPr>
            <a:endParaRPr lang="en-GB" sz="1600" dirty="0">
              <a:latin typeface="Arial" charset="0"/>
            </a:endParaRPr>
          </a:p>
          <a:p>
            <a:pPr marL="465138" indent="-465138">
              <a:spcBef>
                <a:spcPct val="20000"/>
              </a:spcBef>
              <a:buClr>
                <a:schemeClr val="tx2"/>
              </a:buClr>
              <a:buSzPct val="50000"/>
              <a:buFont typeface="Zapf Dingbats" charset="2"/>
              <a:buChar char="l"/>
            </a:pPr>
            <a:r>
              <a:rPr lang="en-GB" dirty="0">
                <a:latin typeface="Arial" charset="0"/>
              </a:rPr>
              <a:t>To introduce the concepts of </a:t>
            </a:r>
            <a:r>
              <a:rPr lang="en-GB" b="1" dirty="0">
                <a:solidFill>
                  <a:schemeClr val="accent2"/>
                </a:solidFill>
                <a:latin typeface="Arial" charset="0"/>
              </a:rPr>
              <a:t>user and system requirements</a:t>
            </a:r>
          </a:p>
          <a:p>
            <a:pPr marL="465138" indent="-465138">
              <a:spcBef>
                <a:spcPct val="20000"/>
              </a:spcBef>
              <a:buClr>
                <a:schemeClr val="tx2"/>
              </a:buClr>
              <a:buSzPct val="50000"/>
              <a:buFont typeface="Zapf Dingbats" charset="2"/>
              <a:buChar char="l"/>
            </a:pPr>
            <a:endParaRPr lang="en-GB" dirty="0">
              <a:latin typeface="Arial" charset="0"/>
            </a:endParaRPr>
          </a:p>
          <a:p>
            <a:pPr marL="465138" indent="-465138">
              <a:spcBef>
                <a:spcPct val="20000"/>
              </a:spcBef>
              <a:buClr>
                <a:schemeClr val="tx2"/>
              </a:buClr>
              <a:buSzPct val="50000"/>
              <a:buFont typeface="Zapf Dingbats" charset="2"/>
              <a:buChar char="l"/>
            </a:pPr>
            <a:r>
              <a:rPr lang="en-GB" dirty="0">
                <a:latin typeface="Arial" charset="0"/>
              </a:rPr>
              <a:t>To describe </a:t>
            </a:r>
            <a:r>
              <a:rPr lang="en-GB" b="1" dirty="0">
                <a:solidFill>
                  <a:schemeClr val="accent2"/>
                </a:solidFill>
                <a:latin typeface="Arial" charset="0"/>
              </a:rPr>
              <a:t>functional </a:t>
            </a:r>
            <a:r>
              <a:rPr lang="en-GB" b="1" dirty="0">
                <a:latin typeface="Arial" charset="0"/>
              </a:rPr>
              <a:t>/</a:t>
            </a:r>
            <a:r>
              <a:rPr lang="en-GB" dirty="0">
                <a:latin typeface="Arial" charset="0"/>
              </a:rPr>
              <a:t> </a:t>
            </a:r>
            <a:r>
              <a:rPr lang="en-GB" b="1" dirty="0">
                <a:solidFill>
                  <a:schemeClr val="accent2"/>
                </a:solidFill>
                <a:latin typeface="Arial" charset="0"/>
              </a:rPr>
              <a:t>non-functional</a:t>
            </a:r>
            <a:r>
              <a:rPr lang="en-GB" dirty="0">
                <a:latin typeface="Arial" charset="0"/>
              </a:rPr>
              <a:t> </a:t>
            </a:r>
            <a:r>
              <a:rPr lang="en-GB" b="1" dirty="0">
                <a:solidFill>
                  <a:schemeClr val="accent2"/>
                </a:solidFill>
                <a:latin typeface="Arial" charset="0"/>
              </a:rPr>
              <a:t>requirements</a:t>
            </a:r>
          </a:p>
          <a:p>
            <a:pPr marL="465138" indent="-465138">
              <a:spcBef>
                <a:spcPct val="20000"/>
              </a:spcBef>
              <a:buClr>
                <a:schemeClr val="tx2"/>
              </a:buClr>
              <a:buSzPct val="50000"/>
              <a:buFont typeface="Zapf Dingbats" charset="2"/>
              <a:buChar char="l"/>
            </a:pPr>
            <a:endParaRPr lang="en-GB" dirty="0">
              <a:latin typeface="Arial" charset="0"/>
            </a:endParaRPr>
          </a:p>
          <a:p>
            <a:pPr marL="465138" indent="-465138">
              <a:spcBef>
                <a:spcPct val="20000"/>
              </a:spcBef>
              <a:buClr>
                <a:schemeClr val="tx2"/>
              </a:buClr>
              <a:buSzPct val="50000"/>
              <a:buFont typeface="Zapf Dingbats" charset="2"/>
              <a:buChar char="l"/>
            </a:pPr>
            <a:r>
              <a:rPr lang="en-GB" dirty="0">
                <a:latin typeface="Arial" charset="0"/>
              </a:rPr>
              <a:t>To explain </a:t>
            </a:r>
            <a:r>
              <a:rPr lang="en-GB" b="1" dirty="0">
                <a:solidFill>
                  <a:schemeClr val="accent2"/>
                </a:solidFill>
                <a:latin typeface="Arial" charset="0"/>
              </a:rPr>
              <a:t>two techniques</a:t>
            </a:r>
            <a:r>
              <a:rPr lang="en-GB" dirty="0">
                <a:latin typeface="Arial" charset="0"/>
              </a:rPr>
              <a:t> for describing system requirements</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1026"/>
          <p:cNvSpPr>
            <a:spLocks noGrp="1" noChangeArrowheads="1"/>
          </p:cNvSpPr>
          <p:nvPr>
            <p:ph type="title"/>
          </p:nvPr>
        </p:nvSpPr>
        <p:spPr>
          <a:xfrm>
            <a:off x="495300" y="704088"/>
            <a:ext cx="8915400" cy="796086"/>
          </a:xfrm>
        </p:spPr>
        <p:txBody>
          <a:bodyPr/>
          <a:lstStyle/>
          <a:p>
            <a:r>
              <a:rPr lang="en-GB" dirty="0"/>
              <a:t>Requirements Interaction</a:t>
            </a:r>
          </a:p>
        </p:txBody>
      </p:sp>
      <p:sp>
        <p:nvSpPr>
          <p:cNvPr id="50179" name="Rectangle 1027"/>
          <p:cNvSpPr>
            <a:spLocks noGrp="1" noChangeArrowheads="1"/>
          </p:cNvSpPr>
          <p:nvPr>
            <p:ph idx="1"/>
          </p:nvPr>
        </p:nvSpPr>
        <p:spPr>
          <a:xfrm>
            <a:off x="457200" y="1676400"/>
            <a:ext cx="9036050" cy="4572000"/>
          </a:xfrm>
        </p:spPr>
        <p:txBody>
          <a:bodyPr>
            <a:normAutofit/>
          </a:bodyPr>
          <a:lstStyle/>
          <a:p>
            <a:pPr>
              <a:lnSpc>
                <a:spcPct val="90000"/>
              </a:lnSpc>
            </a:pPr>
            <a:r>
              <a:rPr lang="en-GB" b="1" dirty="0">
                <a:solidFill>
                  <a:schemeClr val="accent1"/>
                </a:solidFill>
              </a:rPr>
              <a:t>Conflicts between different non-functional requirements are common in complex systems</a:t>
            </a:r>
          </a:p>
          <a:p>
            <a:pPr>
              <a:lnSpc>
                <a:spcPct val="90000"/>
              </a:lnSpc>
            </a:pPr>
            <a:endParaRPr lang="en-GB" sz="2400" dirty="0"/>
          </a:p>
          <a:p>
            <a:pPr>
              <a:lnSpc>
                <a:spcPct val="90000"/>
              </a:lnSpc>
            </a:pPr>
            <a:r>
              <a:rPr lang="en-GB" sz="2400" dirty="0"/>
              <a:t>Username/Password mechanism should be easy for user to use</a:t>
            </a:r>
          </a:p>
          <a:p>
            <a:pPr>
              <a:lnSpc>
                <a:spcPct val="90000"/>
              </a:lnSpc>
            </a:pPr>
            <a:r>
              <a:rPr lang="en-GB" sz="2400" dirty="0"/>
              <a:t>All passwords must be hard to guess and ideally require upper/lower case letters and special symbols to ensure high security</a:t>
            </a:r>
          </a:p>
          <a:p>
            <a:pPr>
              <a:lnSpc>
                <a:spcPct val="90000"/>
              </a:lnSpc>
            </a:pPr>
            <a:endParaRPr lang="en-GB" sz="2400" dirty="0">
              <a:solidFill>
                <a:schemeClr val="accent3"/>
              </a:solidFill>
            </a:endParaRPr>
          </a:p>
          <a:p>
            <a:pPr lvl="1">
              <a:lnSpc>
                <a:spcPct val="90000"/>
              </a:lnSpc>
              <a:buFontTx/>
              <a:buNone/>
            </a:pPr>
            <a:r>
              <a:rPr lang="en-GB" sz="2400" b="1" dirty="0">
                <a:solidFill>
                  <a:schemeClr val="accent1"/>
                </a:solidFill>
              </a:rPr>
              <a:t>Which is the </a:t>
            </a:r>
            <a:r>
              <a:rPr lang="en-GB" sz="2400" b="1" i="1" dirty="0">
                <a:solidFill>
                  <a:schemeClr val="accent1"/>
                </a:solidFill>
              </a:rPr>
              <a:t>most critical </a:t>
            </a:r>
            <a:r>
              <a:rPr lang="en-GB" sz="2400" b="1" dirty="0">
                <a:solidFill>
                  <a:schemeClr val="accent1"/>
                </a:solidFill>
              </a:rPr>
              <a:t>requirement?</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20</a:t>
            </a:fld>
            <a:endParaRPr kumimoji="0" lang="en-US"/>
          </a:p>
        </p:txBody>
      </p:sp>
      <p:sp>
        <p:nvSpPr>
          <p:cNvPr id="6" name="Footer Placeholder 5"/>
          <p:cNvSpPr>
            <a:spLocks noGrp="1"/>
          </p:cNvSpPr>
          <p:nvPr>
            <p:ph type="ftr" sz="quarter" idx="11"/>
          </p:nvPr>
        </p:nvSpPr>
        <p:spPr/>
        <p:txBody>
          <a:bodyPr/>
          <a:lstStyle/>
          <a:p>
            <a:r>
              <a:rPr kumimoji="0" lang="en-US"/>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8504" y="1745053"/>
            <a:ext cx="8915400" cy="4389120"/>
          </a:xfrm>
        </p:spPr>
        <p:txBody>
          <a:bodyPr/>
          <a:lstStyle/>
          <a:p>
            <a:r>
              <a:rPr lang="en-GB" sz="3200" dirty="0">
                <a:solidFill>
                  <a:schemeClr val="accent3"/>
                </a:solidFill>
              </a:rPr>
              <a:t>Healthcare information system:</a:t>
            </a:r>
          </a:p>
          <a:p>
            <a:pPr lvl="1" algn="just">
              <a:spcAft>
                <a:spcPts val="600"/>
              </a:spcAft>
            </a:pPr>
            <a:r>
              <a:rPr lang="en-GB" dirty="0"/>
              <a:t>All information systems should be compliant with The data protection act, Health and Social Care Act 2012, NHS Act 2006, </a:t>
            </a:r>
          </a:p>
          <a:p>
            <a:pPr lvl="1" algn="just">
              <a:spcAft>
                <a:spcPts val="600"/>
              </a:spcAft>
            </a:pPr>
            <a:r>
              <a:rPr lang="en-GB" dirty="0"/>
              <a:t>Example :</a:t>
            </a:r>
          </a:p>
          <a:p>
            <a:pPr lvl="1" algn="just">
              <a:spcAft>
                <a:spcPts val="600"/>
              </a:spcAft>
            </a:pPr>
            <a:r>
              <a:rPr lang="en-GB" dirty="0"/>
              <a:t>People within the healthcare system using data for secondary purposes must only use data that do not identify individual patients unless they have the consent of the patient themselves.</a:t>
            </a:r>
          </a:p>
          <a:p>
            <a:pPr lvl="1" algn="just">
              <a:spcAft>
                <a:spcPts val="600"/>
              </a:spcAft>
            </a:pPr>
            <a:endParaRPr lang="en-GB" dirty="0"/>
          </a:p>
          <a:p>
            <a:pPr lvl="2" algn="just">
              <a:spcAft>
                <a:spcPts val="600"/>
              </a:spcAft>
            </a:pPr>
            <a:endParaRPr lang="en-GB" dirty="0"/>
          </a:p>
          <a:p>
            <a:pPr lvl="1" algn="just">
              <a:spcAft>
                <a:spcPts val="600"/>
              </a:spcAft>
            </a:pPr>
            <a:endParaRPr lang="en-GB" dirty="0"/>
          </a:p>
        </p:txBody>
      </p:sp>
      <p:sp>
        <p:nvSpPr>
          <p:cNvPr id="2" name="Title 1"/>
          <p:cNvSpPr>
            <a:spLocks noGrp="1"/>
          </p:cNvSpPr>
          <p:nvPr>
            <p:ph type="title"/>
          </p:nvPr>
        </p:nvSpPr>
        <p:spPr/>
        <p:txBody>
          <a:bodyPr/>
          <a:lstStyle/>
          <a:p>
            <a:r>
              <a:rPr lang="en-GB" dirty="0"/>
              <a:t>Example Domain Requirement</a:t>
            </a:r>
          </a:p>
        </p:txBody>
      </p:sp>
      <p:sp>
        <p:nvSpPr>
          <p:cNvPr id="4" name="Footer Placeholder 3"/>
          <p:cNvSpPr>
            <a:spLocks noGrp="1"/>
          </p:cNvSpPr>
          <p:nvPr>
            <p:ph type="ftr" sz="quarter" idx="11"/>
          </p:nvPr>
        </p:nvSpPr>
        <p:spPr/>
        <p:txBody>
          <a:bodyPr/>
          <a:lstStyle/>
          <a:p>
            <a:r>
              <a:rPr kumimoji="0" lang="en-US"/>
              <a:t>COMP201 - 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21</a:t>
            </a:fld>
            <a:endParaRPr kumimoji="0"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GB" dirty="0"/>
              <a:t>Domain Requirements Problems</a:t>
            </a:r>
          </a:p>
        </p:txBody>
      </p:sp>
      <p:sp>
        <p:nvSpPr>
          <p:cNvPr id="26627" name="Rectangle 3"/>
          <p:cNvSpPr>
            <a:spLocks noGrp="1" noChangeArrowheads="1"/>
          </p:cNvSpPr>
          <p:nvPr>
            <p:ph idx="1"/>
          </p:nvPr>
        </p:nvSpPr>
        <p:spPr>
          <a:xfrm>
            <a:off x="380968" y="1935480"/>
            <a:ext cx="9144064" cy="4389120"/>
          </a:xfrm>
        </p:spPr>
        <p:txBody>
          <a:bodyPr>
            <a:normAutofit lnSpcReduction="10000"/>
          </a:bodyPr>
          <a:lstStyle/>
          <a:p>
            <a:r>
              <a:rPr lang="en-GB" b="1" dirty="0" err="1">
                <a:solidFill>
                  <a:schemeClr val="accent1"/>
                </a:solidFill>
              </a:rPr>
              <a:t>Understandability</a:t>
            </a:r>
            <a:endParaRPr lang="en-GB" b="1" dirty="0">
              <a:solidFill>
                <a:schemeClr val="accent1"/>
              </a:solidFill>
            </a:endParaRPr>
          </a:p>
          <a:p>
            <a:pPr lvl="1"/>
            <a:r>
              <a:rPr lang="en-GB" sz="2400" dirty="0"/>
              <a:t>Requirements are expressed in the language of the </a:t>
            </a:r>
            <a:r>
              <a:rPr lang="en-GB" sz="2400" dirty="0">
                <a:solidFill>
                  <a:schemeClr val="accent2"/>
                </a:solidFill>
              </a:rPr>
              <a:t>application domain</a:t>
            </a:r>
          </a:p>
          <a:p>
            <a:pPr lvl="1"/>
            <a:r>
              <a:rPr lang="en-GB" sz="2400" dirty="0"/>
              <a:t>This is often </a:t>
            </a:r>
            <a:r>
              <a:rPr lang="en-GB" sz="2400" dirty="0">
                <a:solidFill>
                  <a:schemeClr val="accent2"/>
                </a:solidFill>
              </a:rPr>
              <a:t>not understood by software engineers</a:t>
            </a:r>
            <a:r>
              <a:rPr lang="en-GB" sz="2400" dirty="0"/>
              <a:t> developing the system (e.g. consider the previous slide) would they understand the </a:t>
            </a:r>
            <a:r>
              <a:rPr lang="en-GB" dirty="0"/>
              <a:t>law associated with data processing</a:t>
            </a:r>
            <a:endParaRPr lang="en-GB" sz="2400" dirty="0"/>
          </a:p>
          <a:p>
            <a:r>
              <a:rPr lang="en-GB" b="1" dirty="0">
                <a:solidFill>
                  <a:schemeClr val="accent1"/>
                </a:solidFill>
              </a:rPr>
              <a:t>Implicitness</a:t>
            </a:r>
          </a:p>
          <a:p>
            <a:pPr lvl="1"/>
            <a:r>
              <a:rPr lang="en-GB" sz="2400" dirty="0"/>
              <a:t>Domain specialists understand the area so well that they do not think of making the domain requirements explicit which leads to problems later if</a:t>
            </a:r>
            <a:r>
              <a:rPr lang="en-GB" dirty="0"/>
              <a:t> software developer implements the requirements in the wrong way</a:t>
            </a:r>
            <a:endParaRPr lang="en-GB" sz="24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22</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GB" dirty="0"/>
              <a:t>User Requirements</a:t>
            </a:r>
          </a:p>
        </p:txBody>
      </p:sp>
      <p:sp>
        <p:nvSpPr>
          <p:cNvPr id="27651" name="Rectangle 3"/>
          <p:cNvSpPr>
            <a:spLocks noGrp="1" noChangeArrowheads="1"/>
          </p:cNvSpPr>
          <p:nvPr>
            <p:ph idx="1"/>
          </p:nvPr>
        </p:nvSpPr>
        <p:spPr>
          <a:xfrm>
            <a:off x="457200" y="1752600"/>
            <a:ext cx="9036050" cy="4114800"/>
          </a:xfrm>
        </p:spPr>
        <p:txBody>
          <a:bodyPr>
            <a:normAutofit/>
          </a:bodyPr>
          <a:lstStyle/>
          <a:p>
            <a:r>
              <a:rPr lang="en-GB" sz="2800" dirty="0">
                <a:solidFill>
                  <a:schemeClr val="accent3"/>
                </a:solidFill>
              </a:rPr>
              <a:t>User requirements </a:t>
            </a:r>
            <a:r>
              <a:rPr lang="en-GB" sz="2800" dirty="0">
                <a:solidFill>
                  <a:schemeClr val="accent1"/>
                </a:solidFill>
              </a:rPr>
              <a:t>should describe functional and non-functional requirements</a:t>
            </a:r>
            <a:r>
              <a:rPr lang="en-GB" sz="2800" dirty="0"/>
              <a:t> so that they are understandable by </a:t>
            </a:r>
            <a:r>
              <a:rPr lang="en-GB" sz="2800" dirty="0">
                <a:solidFill>
                  <a:schemeClr val="accent2"/>
                </a:solidFill>
              </a:rPr>
              <a:t>system users </a:t>
            </a:r>
            <a:r>
              <a:rPr lang="en-GB" sz="2800" dirty="0"/>
              <a:t>who don’t have detailed technical knowledge</a:t>
            </a:r>
          </a:p>
          <a:p>
            <a:endParaRPr lang="en-GB" sz="2800" dirty="0"/>
          </a:p>
          <a:p>
            <a:r>
              <a:rPr lang="en-GB" sz="2800" dirty="0"/>
              <a:t>User requirements are defined using natural language, tables and diagrams in order that non-technical clients can better understand the requirements and point out potential problems.</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23</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GB" b="0" dirty="0"/>
              <a:t>Problems with Natural Language</a:t>
            </a:r>
          </a:p>
        </p:txBody>
      </p:sp>
      <p:sp>
        <p:nvSpPr>
          <p:cNvPr id="28675" name="Rectangle 3"/>
          <p:cNvSpPr>
            <a:spLocks noGrp="1" noChangeArrowheads="1"/>
          </p:cNvSpPr>
          <p:nvPr>
            <p:ph idx="1"/>
          </p:nvPr>
        </p:nvSpPr>
        <p:spPr/>
        <p:txBody>
          <a:bodyPr/>
          <a:lstStyle/>
          <a:p>
            <a:pPr>
              <a:lnSpc>
                <a:spcPct val="90000"/>
              </a:lnSpc>
            </a:pPr>
            <a:r>
              <a:rPr lang="en-GB" sz="3200" dirty="0">
                <a:solidFill>
                  <a:schemeClr val="accent2"/>
                </a:solidFill>
              </a:rPr>
              <a:t>Lack of clarity </a:t>
            </a:r>
          </a:p>
          <a:p>
            <a:pPr lvl="1">
              <a:lnSpc>
                <a:spcPct val="90000"/>
              </a:lnSpc>
            </a:pPr>
            <a:r>
              <a:rPr lang="en-GB" sz="2400" dirty="0"/>
              <a:t>Precision is difficult without making the document difficult to read</a:t>
            </a:r>
          </a:p>
          <a:p>
            <a:pPr>
              <a:lnSpc>
                <a:spcPct val="90000"/>
              </a:lnSpc>
            </a:pPr>
            <a:r>
              <a:rPr lang="en-GB" sz="3200" dirty="0">
                <a:solidFill>
                  <a:schemeClr val="accent2"/>
                </a:solidFill>
              </a:rPr>
              <a:t>Requirements confusion</a:t>
            </a:r>
          </a:p>
          <a:p>
            <a:pPr lvl="1">
              <a:lnSpc>
                <a:spcPct val="90000"/>
              </a:lnSpc>
            </a:pPr>
            <a:r>
              <a:rPr lang="en-GB" sz="2400" dirty="0"/>
              <a:t>Functional and non-functional requirements tend to be mixed-up in same document</a:t>
            </a:r>
          </a:p>
          <a:p>
            <a:pPr>
              <a:lnSpc>
                <a:spcPct val="90000"/>
              </a:lnSpc>
            </a:pPr>
            <a:r>
              <a:rPr lang="en-GB" sz="3200" dirty="0">
                <a:solidFill>
                  <a:schemeClr val="accent2"/>
                </a:solidFill>
              </a:rPr>
              <a:t>Requirements amalgamation</a:t>
            </a:r>
          </a:p>
          <a:p>
            <a:pPr lvl="1">
              <a:lnSpc>
                <a:spcPct val="90000"/>
              </a:lnSpc>
            </a:pPr>
            <a:r>
              <a:rPr lang="en-GB" sz="2400" dirty="0"/>
              <a:t>Several different requirements may be expressed together</a:t>
            </a:r>
          </a:p>
          <a:p>
            <a:pPr lvl="1">
              <a:lnSpc>
                <a:spcPct val="90000"/>
              </a:lnSpc>
            </a:pPr>
            <a:r>
              <a:rPr lang="en-GB" dirty="0"/>
              <a:t>Leads to problems with testing/debugging</a:t>
            </a:r>
            <a:endParaRPr lang="en-GB" sz="2400" dirty="0"/>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24</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67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67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3"/>
          <p:cNvSpPr>
            <a:spLocks noGrp="1" noChangeArrowheads="1"/>
          </p:cNvSpPr>
          <p:nvPr>
            <p:ph idx="1"/>
          </p:nvPr>
        </p:nvSpPr>
        <p:spPr>
          <a:xfrm>
            <a:off x="380968" y="1643050"/>
            <a:ext cx="9296432" cy="4757750"/>
          </a:xfrm>
        </p:spPr>
        <p:txBody>
          <a:bodyPr>
            <a:normAutofit lnSpcReduction="10000"/>
          </a:bodyPr>
          <a:lstStyle/>
          <a:p>
            <a:r>
              <a:rPr lang="en-GB" sz="2800" dirty="0"/>
              <a:t>Invent a standard format and use it for all requirements</a:t>
            </a:r>
          </a:p>
          <a:p>
            <a:r>
              <a:rPr lang="en-GB" sz="2800" dirty="0"/>
              <a:t>Use language in a consistent way. Use </a:t>
            </a:r>
          </a:p>
          <a:p>
            <a:pPr>
              <a:buFont typeface="Zapf Dingbats" charset="2"/>
              <a:buNone/>
            </a:pPr>
            <a:r>
              <a:rPr lang="en-GB" sz="4000" b="1" dirty="0">
                <a:solidFill>
                  <a:schemeClr val="accent1"/>
                </a:solidFill>
              </a:rPr>
              <a:t>	</a:t>
            </a:r>
            <a:r>
              <a:rPr lang="en-GB" sz="2800" b="1" dirty="0">
                <a:solidFill>
                  <a:schemeClr val="accent1"/>
                </a:solidFill>
              </a:rPr>
              <a:t>shall</a:t>
            </a:r>
            <a:r>
              <a:rPr lang="en-GB" sz="2800" dirty="0"/>
              <a:t> for </a:t>
            </a:r>
            <a:r>
              <a:rPr lang="en-GB" sz="2800" dirty="0">
                <a:solidFill>
                  <a:schemeClr val="accent2"/>
                </a:solidFill>
              </a:rPr>
              <a:t>mandatory requirements </a:t>
            </a:r>
            <a:r>
              <a:rPr lang="en-GB" sz="2800" dirty="0"/>
              <a:t>(that must be supported), </a:t>
            </a:r>
            <a:endParaRPr lang="en-GB" sz="3200" dirty="0"/>
          </a:p>
          <a:p>
            <a:pPr>
              <a:buFont typeface="Zapf Dingbats" charset="2"/>
              <a:buNone/>
            </a:pPr>
            <a:r>
              <a:rPr lang="en-GB" sz="3200" b="1" dirty="0">
                <a:solidFill>
                  <a:schemeClr val="accent1"/>
                </a:solidFill>
              </a:rPr>
              <a:t>	</a:t>
            </a:r>
            <a:r>
              <a:rPr lang="en-GB" sz="2800" b="1" dirty="0">
                <a:solidFill>
                  <a:schemeClr val="accent1"/>
                </a:solidFill>
              </a:rPr>
              <a:t>should</a:t>
            </a:r>
            <a:r>
              <a:rPr lang="en-GB" sz="2800" dirty="0"/>
              <a:t> for </a:t>
            </a:r>
            <a:r>
              <a:rPr lang="en-GB" sz="2800" dirty="0">
                <a:solidFill>
                  <a:schemeClr val="accent2"/>
                </a:solidFill>
              </a:rPr>
              <a:t>desirable requirements </a:t>
            </a:r>
            <a:r>
              <a:rPr lang="en-GB" sz="2800" dirty="0"/>
              <a:t>(that are not essential).</a:t>
            </a:r>
          </a:p>
          <a:p>
            <a:pPr>
              <a:buFont typeface="Zapf Dingbats" charset="2"/>
              <a:buNone/>
            </a:pPr>
            <a:r>
              <a:rPr lang="en-GB" sz="2800" dirty="0"/>
              <a:t>See RFC 2119</a:t>
            </a:r>
          </a:p>
          <a:p>
            <a:pPr>
              <a:buFont typeface="Zapf Dingbats" charset="2"/>
              <a:buNone/>
            </a:pPr>
            <a:r>
              <a:rPr lang="en-GB" sz="2800" dirty="0"/>
              <a:t>Use </a:t>
            </a:r>
            <a:r>
              <a:rPr lang="en-GB" sz="2800" b="1" i="1" dirty="0"/>
              <a:t>text highlighting </a:t>
            </a:r>
            <a:r>
              <a:rPr lang="en-GB" sz="2800" dirty="0"/>
              <a:t>to identify key parts of the requirement</a:t>
            </a:r>
          </a:p>
          <a:p>
            <a:r>
              <a:rPr lang="en-GB" sz="2800" dirty="0"/>
              <a:t>Avoid the use of computer jargon</a:t>
            </a:r>
          </a:p>
          <a:p>
            <a:r>
              <a:rPr lang="en-GB" sz="2800" dirty="0"/>
              <a:t>Try and make documents </a:t>
            </a:r>
            <a:r>
              <a:rPr lang="en-GB" sz="2800" b="1" dirty="0"/>
              <a:t>self contained </a:t>
            </a:r>
            <a:r>
              <a:rPr lang="en-GB" sz="2800" dirty="0"/>
              <a:t>(e.g. include glossaries and complete examples)</a:t>
            </a:r>
          </a:p>
          <a:p>
            <a:pPr>
              <a:buFont typeface="Zapf Dingbats" charset="2"/>
              <a:buNone/>
            </a:pPr>
            <a:endParaRPr lang="en-GB" sz="4000" dirty="0">
              <a:solidFill>
                <a:srgbClr val="006600"/>
              </a:solidFill>
            </a:endParaRPr>
          </a:p>
        </p:txBody>
      </p:sp>
      <p:sp>
        <p:nvSpPr>
          <p:cNvPr id="29699" name="Rectangle 2"/>
          <p:cNvSpPr>
            <a:spLocks noGrp="1" noChangeArrowheads="1"/>
          </p:cNvSpPr>
          <p:nvPr>
            <p:ph type="title"/>
          </p:nvPr>
        </p:nvSpPr>
        <p:spPr>
          <a:xfrm>
            <a:off x="412750" y="266700"/>
            <a:ext cx="8915400" cy="1104900"/>
          </a:xfrm>
        </p:spPr>
        <p:txBody>
          <a:bodyPr/>
          <a:lstStyle/>
          <a:p>
            <a:r>
              <a:rPr lang="en-GB" b="0" dirty="0"/>
              <a:t>Guidelines for Writing Requirements</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25</a:t>
            </a:fld>
            <a:endParaRPr kumimoji="0" lang="en-US"/>
          </a:p>
        </p:txBody>
      </p:sp>
      <p:sp>
        <p:nvSpPr>
          <p:cNvPr id="6" name="Footer Placeholder 5"/>
          <p:cNvSpPr>
            <a:spLocks noGrp="1"/>
          </p:cNvSpPr>
          <p:nvPr>
            <p:ph type="ftr" sz="quarter" idx="11"/>
          </p:nvPr>
        </p:nvSpPr>
        <p:spPr/>
        <p:txBody>
          <a:bodyPr/>
          <a:lstStyle/>
          <a:p>
            <a:r>
              <a:rPr kumimoji="0" lang="en-US"/>
              <a:t>COMP201 - Software Engineering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70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70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70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70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700">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700">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70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noFill/>
        </p:spPr>
        <p:txBody>
          <a:bodyPr/>
          <a:lstStyle/>
          <a:p>
            <a:r>
              <a:rPr lang="en-GB" dirty="0"/>
              <a:t>Lecture Key Points</a:t>
            </a:r>
          </a:p>
        </p:txBody>
      </p:sp>
      <p:sp>
        <p:nvSpPr>
          <p:cNvPr id="45059" name="Rectangle 3"/>
          <p:cNvSpPr>
            <a:spLocks noGrp="1" noChangeArrowheads="1"/>
          </p:cNvSpPr>
          <p:nvPr>
            <p:ph idx="1"/>
          </p:nvPr>
        </p:nvSpPr>
        <p:spPr>
          <a:noFill/>
        </p:spPr>
        <p:txBody>
          <a:bodyPr>
            <a:normAutofit/>
          </a:bodyPr>
          <a:lstStyle/>
          <a:p>
            <a:pPr>
              <a:lnSpc>
                <a:spcPct val="90000"/>
              </a:lnSpc>
            </a:pPr>
            <a:r>
              <a:rPr lang="en-GB" sz="2800" dirty="0"/>
              <a:t>Requirements set out what the system should do and define constraints on its operation and implementation</a:t>
            </a:r>
          </a:p>
          <a:p>
            <a:pPr>
              <a:lnSpc>
                <a:spcPct val="90000"/>
              </a:lnSpc>
            </a:pPr>
            <a:r>
              <a:rPr lang="en-GB" sz="2800" dirty="0"/>
              <a:t>Functional requirements set out services the system should provide</a:t>
            </a:r>
          </a:p>
          <a:p>
            <a:pPr>
              <a:lnSpc>
                <a:spcPct val="90000"/>
              </a:lnSpc>
            </a:pPr>
            <a:r>
              <a:rPr lang="en-GB" sz="2800" dirty="0"/>
              <a:t>Non-functional requirements constrain the system being developed or the development process</a:t>
            </a:r>
          </a:p>
          <a:p>
            <a:pPr>
              <a:lnSpc>
                <a:spcPct val="90000"/>
              </a:lnSpc>
            </a:pPr>
            <a:r>
              <a:rPr lang="en-GB" sz="2800" dirty="0"/>
              <a:t>User requirements are high-level statements of what the system should do</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26</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95300" y="704088"/>
            <a:ext cx="8915400" cy="724648"/>
          </a:xfrm>
          <a:noFill/>
        </p:spPr>
        <p:txBody>
          <a:bodyPr/>
          <a:lstStyle/>
          <a:p>
            <a:pPr algn="ctr"/>
            <a:r>
              <a:rPr lang="en-GB" dirty="0"/>
              <a:t>Requirements Engineering</a:t>
            </a:r>
          </a:p>
        </p:txBody>
      </p:sp>
      <p:sp>
        <p:nvSpPr>
          <p:cNvPr id="9219" name="Text Box 10"/>
          <p:cNvSpPr txBox="1">
            <a:spLocks noChangeArrowheads="1"/>
          </p:cNvSpPr>
          <p:nvPr/>
        </p:nvSpPr>
        <p:spPr bwMode="auto">
          <a:xfrm>
            <a:off x="228600" y="1600200"/>
            <a:ext cx="9372600" cy="1416050"/>
          </a:xfrm>
          <a:prstGeom prst="rect">
            <a:avLst/>
          </a:prstGeom>
          <a:noFill/>
          <a:ln w="12700">
            <a:noFill/>
            <a:miter lim="800000"/>
            <a:headEnd/>
            <a:tailEnd/>
          </a:ln>
        </p:spPr>
        <p:txBody>
          <a:bodyPr>
            <a:spAutoFit/>
          </a:bodyPr>
          <a:lstStyle/>
          <a:p>
            <a:pPr>
              <a:lnSpc>
                <a:spcPct val="90000"/>
              </a:lnSpc>
              <a:spcBef>
                <a:spcPct val="20000"/>
              </a:spcBef>
              <a:buClr>
                <a:schemeClr val="tx2"/>
              </a:buClr>
              <a:buSzPct val="50000"/>
              <a:buFont typeface="Zapf Dingbats" charset="2"/>
              <a:buNone/>
            </a:pPr>
            <a:r>
              <a:rPr lang="en-GB" sz="2800" b="1" u="sng" dirty="0">
                <a:solidFill>
                  <a:schemeClr val="accent1"/>
                </a:solidFill>
                <a:latin typeface="+mn-lt"/>
              </a:rPr>
              <a:t>Requirements engineering</a:t>
            </a:r>
            <a:r>
              <a:rPr lang="en-GB" sz="2800" dirty="0">
                <a:solidFill>
                  <a:schemeClr val="accent1"/>
                </a:solidFill>
                <a:latin typeface="+mn-lt"/>
              </a:rPr>
              <a:t> is the process of establishing </a:t>
            </a:r>
          </a:p>
          <a:p>
            <a:pPr>
              <a:lnSpc>
                <a:spcPct val="90000"/>
              </a:lnSpc>
              <a:spcBef>
                <a:spcPct val="20000"/>
              </a:spcBef>
              <a:buClr>
                <a:schemeClr val="tx2"/>
              </a:buClr>
              <a:buSzPct val="50000"/>
              <a:buFont typeface="Zapf Dingbats" charset="2"/>
              <a:buChar char="l"/>
            </a:pPr>
            <a:r>
              <a:rPr lang="en-GB" sz="2800" dirty="0">
                <a:solidFill>
                  <a:schemeClr val="accent2"/>
                </a:solidFill>
                <a:latin typeface="+mn-lt"/>
              </a:rPr>
              <a:t> the services </a:t>
            </a:r>
            <a:r>
              <a:rPr lang="en-GB" sz="2800" dirty="0">
                <a:latin typeface="+mn-lt"/>
              </a:rPr>
              <a:t>that the customer requires from a system </a:t>
            </a:r>
          </a:p>
          <a:p>
            <a:pPr>
              <a:lnSpc>
                <a:spcPct val="90000"/>
              </a:lnSpc>
              <a:spcBef>
                <a:spcPct val="20000"/>
              </a:spcBef>
              <a:buClr>
                <a:schemeClr val="tx2"/>
              </a:buClr>
              <a:buSzPct val="50000"/>
              <a:buFont typeface="Zapf Dingbats" charset="2"/>
              <a:buChar char="l"/>
            </a:pPr>
            <a:r>
              <a:rPr lang="en-GB" sz="2800" dirty="0">
                <a:solidFill>
                  <a:schemeClr val="accent2"/>
                </a:solidFill>
                <a:latin typeface="+mn-lt"/>
              </a:rPr>
              <a:t> the constraints </a:t>
            </a:r>
            <a:r>
              <a:rPr lang="en-GB" sz="2800" dirty="0">
                <a:latin typeface="+mn-lt"/>
              </a:rPr>
              <a:t>under which it operates and is developed</a:t>
            </a:r>
          </a:p>
        </p:txBody>
      </p:sp>
      <p:grpSp>
        <p:nvGrpSpPr>
          <p:cNvPr id="2" name="Group 14"/>
          <p:cNvGrpSpPr>
            <a:grpSpLocks/>
          </p:cNvGrpSpPr>
          <p:nvPr/>
        </p:nvGrpSpPr>
        <p:grpSpPr bwMode="auto">
          <a:xfrm>
            <a:off x="304800" y="3505200"/>
            <a:ext cx="9372600" cy="2438400"/>
            <a:chOff x="192" y="2208"/>
            <a:chExt cx="5904" cy="1536"/>
          </a:xfrm>
        </p:grpSpPr>
        <p:sp>
          <p:nvSpPr>
            <p:cNvPr id="9221" name="Oval 4"/>
            <p:cNvSpPr>
              <a:spLocks noChangeArrowheads="1"/>
            </p:cNvSpPr>
            <p:nvPr/>
          </p:nvSpPr>
          <p:spPr bwMode="auto">
            <a:xfrm>
              <a:off x="192" y="2208"/>
              <a:ext cx="2064" cy="480"/>
            </a:xfrm>
            <a:prstGeom prst="ellipse">
              <a:avLst/>
            </a:prstGeom>
            <a:solidFill>
              <a:schemeClr val="bg2"/>
            </a:solidFill>
            <a:ln w="12700">
              <a:solidFill>
                <a:schemeClr val="tx1"/>
              </a:solidFill>
              <a:round/>
              <a:headEnd/>
              <a:tailEnd/>
            </a:ln>
          </p:spPr>
          <p:txBody>
            <a:bodyPr wrap="none" anchor="ctr"/>
            <a:lstStyle/>
            <a:p>
              <a:endParaRPr lang="en-US"/>
            </a:p>
          </p:txBody>
        </p:sp>
        <p:sp>
          <p:nvSpPr>
            <p:cNvPr id="9222" name="Text Box 5"/>
            <p:cNvSpPr txBox="1">
              <a:spLocks noChangeArrowheads="1"/>
            </p:cNvSpPr>
            <p:nvPr/>
          </p:nvSpPr>
          <p:spPr bwMode="auto">
            <a:xfrm>
              <a:off x="528" y="2256"/>
              <a:ext cx="1579" cy="327"/>
            </a:xfrm>
            <a:prstGeom prst="rect">
              <a:avLst/>
            </a:prstGeom>
            <a:noFill/>
            <a:ln w="12700">
              <a:noFill/>
              <a:miter lim="800000"/>
              <a:headEnd/>
              <a:tailEnd/>
            </a:ln>
          </p:spPr>
          <p:txBody>
            <a:bodyPr>
              <a:spAutoFit/>
            </a:bodyPr>
            <a:lstStyle/>
            <a:p>
              <a:pPr>
                <a:spcBef>
                  <a:spcPct val="50000"/>
                </a:spcBef>
              </a:pPr>
              <a:r>
                <a:rPr lang="en-GB" sz="2800" b="1" dirty="0"/>
                <a:t>Requirements</a:t>
              </a:r>
            </a:p>
          </p:txBody>
        </p:sp>
        <p:sp>
          <p:nvSpPr>
            <p:cNvPr id="9223" name="AutoShape 9"/>
            <p:cNvSpPr>
              <a:spLocks noChangeArrowheads="1"/>
            </p:cNvSpPr>
            <p:nvPr/>
          </p:nvSpPr>
          <p:spPr bwMode="auto">
            <a:xfrm rot="-3869933">
              <a:off x="2376" y="2472"/>
              <a:ext cx="336" cy="864"/>
            </a:xfrm>
            <a:prstGeom prst="upDownArrow">
              <a:avLst>
                <a:gd name="adj1" fmla="val 50000"/>
                <a:gd name="adj2" fmla="val 51429"/>
              </a:avLst>
            </a:prstGeom>
            <a:solidFill>
              <a:schemeClr val="accent1"/>
            </a:solidFill>
            <a:ln w="12700">
              <a:solidFill>
                <a:schemeClr val="tx1"/>
              </a:solidFill>
              <a:miter lim="800000"/>
              <a:headEnd/>
              <a:tailEnd/>
            </a:ln>
          </p:spPr>
          <p:txBody>
            <a:bodyPr wrap="none" anchor="ctr"/>
            <a:lstStyle/>
            <a:p>
              <a:endParaRPr lang="en-US"/>
            </a:p>
          </p:txBody>
        </p:sp>
        <p:sp>
          <p:nvSpPr>
            <p:cNvPr id="9224" name="Text Box 11"/>
            <p:cNvSpPr txBox="1">
              <a:spLocks noChangeArrowheads="1"/>
            </p:cNvSpPr>
            <p:nvPr/>
          </p:nvSpPr>
          <p:spPr bwMode="auto">
            <a:xfrm>
              <a:off x="3120" y="2421"/>
              <a:ext cx="2976" cy="1323"/>
            </a:xfrm>
            <a:prstGeom prst="rect">
              <a:avLst/>
            </a:prstGeom>
            <a:noFill/>
            <a:ln w="12700">
              <a:noFill/>
              <a:miter lim="800000"/>
              <a:headEnd/>
              <a:tailEnd/>
            </a:ln>
          </p:spPr>
          <p:txBody>
            <a:bodyPr>
              <a:spAutoFit/>
            </a:bodyPr>
            <a:lstStyle/>
            <a:p>
              <a:pPr>
                <a:spcBef>
                  <a:spcPct val="50000"/>
                </a:spcBef>
              </a:pPr>
              <a:r>
                <a:rPr lang="en-GB" b="1">
                  <a:solidFill>
                    <a:schemeClr val="accent2"/>
                  </a:solidFill>
                  <a:latin typeface="Arial" charset="0"/>
                </a:rPr>
                <a:t>The descriptions of the system services and constraints</a:t>
              </a:r>
            </a:p>
            <a:p>
              <a:pPr>
                <a:spcBef>
                  <a:spcPct val="50000"/>
                </a:spcBef>
              </a:pPr>
              <a:r>
                <a:rPr lang="en-GB">
                  <a:latin typeface="Arial" charset="0"/>
                </a:rPr>
                <a:t>that are generated during the requirements engineering process</a:t>
              </a:r>
              <a:endParaRPr lang="en-GB"/>
            </a:p>
          </p:txBody>
        </p:sp>
        <p:sp>
          <p:nvSpPr>
            <p:cNvPr id="9225" name="Line 13"/>
            <p:cNvSpPr>
              <a:spLocks noChangeShapeType="1"/>
            </p:cNvSpPr>
            <p:nvPr/>
          </p:nvSpPr>
          <p:spPr bwMode="auto">
            <a:xfrm>
              <a:off x="3072" y="2496"/>
              <a:ext cx="0" cy="1248"/>
            </a:xfrm>
            <a:prstGeom prst="line">
              <a:avLst/>
            </a:prstGeom>
            <a:noFill/>
            <a:ln w="57150" cmpd="thickThin">
              <a:solidFill>
                <a:schemeClr val="accent1"/>
              </a:solidFill>
              <a:round/>
              <a:headEnd/>
              <a:tailEnd/>
            </a:ln>
          </p:spPr>
          <p:txBody>
            <a:bodyPr/>
            <a:lstStyle/>
            <a:p>
              <a:endParaRPr lang="en-GB"/>
            </a:p>
          </p:txBody>
        </p:sp>
      </p:grpSp>
      <p:sp>
        <p:nvSpPr>
          <p:cNvPr id="10" name="Slide Number Placeholder 9"/>
          <p:cNvSpPr>
            <a:spLocks noGrp="1"/>
          </p:cNvSpPr>
          <p:nvPr>
            <p:ph type="sldNum" sz="quarter" idx="12"/>
          </p:nvPr>
        </p:nvSpPr>
        <p:spPr/>
        <p:txBody>
          <a:bodyPr/>
          <a:lstStyle/>
          <a:p>
            <a:fld id="{042AED99-7FB4-404E-8A97-64753DCE42EC}" type="slidenum">
              <a:rPr kumimoji="0" lang="en-US" smtClean="0"/>
              <a:pPr/>
              <a:t>3</a:t>
            </a:fld>
            <a:endParaRPr kumimoji="0" lang="en-US"/>
          </a:p>
        </p:txBody>
      </p:sp>
      <p:sp>
        <p:nvSpPr>
          <p:cNvPr id="11" name="Footer Placeholder 10"/>
          <p:cNvSpPr>
            <a:spLocks noGrp="1"/>
          </p:cNvSpPr>
          <p:nvPr>
            <p:ph type="ftr" sz="quarter" idx="11"/>
          </p:nvPr>
        </p:nvSpPr>
        <p:spPr/>
        <p:txBody>
          <a:bodyPr/>
          <a:lstStyle/>
          <a:p>
            <a:r>
              <a:rPr kumimoji="0" lang="en-US"/>
              <a:t>COMP201 - Software Engineering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do we need Requirements?</a:t>
            </a:r>
          </a:p>
        </p:txBody>
      </p:sp>
      <p:sp>
        <p:nvSpPr>
          <p:cNvPr id="3" name="Content Placeholder 2"/>
          <p:cNvSpPr>
            <a:spLocks noGrp="1"/>
          </p:cNvSpPr>
          <p:nvPr>
            <p:ph idx="1"/>
          </p:nvPr>
        </p:nvSpPr>
        <p:spPr/>
        <p:txBody>
          <a:bodyPr/>
          <a:lstStyle/>
          <a:p>
            <a:r>
              <a:rPr lang="en-GB" dirty="0"/>
              <a:t>To ensure a software solution correctly solves a  particular problem, we must</a:t>
            </a:r>
          </a:p>
          <a:p>
            <a:pPr lvl="1"/>
            <a:r>
              <a:rPr lang="en-GB" i="1" dirty="0"/>
              <a:t>fully understand </a:t>
            </a:r>
            <a:r>
              <a:rPr lang="en-GB" dirty="0"/>
              <a:t>the problem that needs to be solved</a:t>
            </a:r>
          </a:p>
          <a:p>
            <a:pPr lvl="1"/>
            <a:r>
              <a:rPr lang="en-GB" dirty="0"/>
              <a:t>discover </a:t>
            </a:r>
            <a:r>
              <a:rPr lang="en-GB" i="1" dirty="0"/>
              <a:t>why</a:t>
            </a:r>
            <a:r>
              <a:rPr lang="en-GB" dirty="0"/>
              <a:t> the problem needs to be solved</a:t>
            </a:r>
          </a:p>
          <a:p>
            <a:pPr lvl="1"/>
            <a:r>
              <a:rPr lang="en-GB" dirty="0"/>
              <a:t>determine </a:t>
            </a:r>
            <a:r>
              <a:rPr lang="en-GB" i="1" dirty="0"/>
              <a:t>who</a:t>
            </a:r>
            <a:r>
              <a:rPr lang="en-GB" dirty="0"/>
              <a:t> should be involved.</a:t>
            </a:r>
          </a:p>
          <a:p>
            <a:r>
              <a:rPr lang="en-GB" dirty="0"/>
              <a:t>Poorly defined requirements can cause major problems to a project in both financial terms as well as added time.</a:t>
            </a:r>
          </a:p>
        </p:txBody>
      </p:sp>
      <p:sp>
        <p:nvSpPr>
          <p:cNvPr id="4" name="Footer Placeholder 3"/>
          <p:cNvSpPr>
            <a:spLocks noGrp="1"/>
          </p:cNvSpPr>
          <p:nvPr>
            <p:ph type="ftr" sz="quarter" idx="11"/>
          </p:nvPr>
        </p:nvSpPr>
        <p:spPr/>
        <p:txBody>
          <a:bodyPr/>
          <a:lstStyle/>
          <a:p>
            <a:r>
              <a:rPr kumimoji="0" lang="en-US" dirty="0"/>
              <a:t>COMP201 - 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4</a:t>
            </a:fld>
            <a:endParaRPr kumimoji="0"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p:spPr>
        <p:txBody>
          <a:bodyPr/>
          <a:lstStyle/>
          <a:p>
            <a:r>
              <a:rPr lang="en-GB" dirty="0"/>
              <a:t>What is a Requirement?</a:t>
            </a:r>
          </a:p>
        </p:txBody>
      </p:sp>
      <p:sp>
        <p:nvSpPr>
          <p:cNvPr id="8195" name="Rectangle 3"/>
          <p:cNvSpPr>
            <a:spLocks noGrp="1" noChangeArrowheads="1"/>
          </p:cNvSpPr>
          <p:nvPr>
            <p:ph idx="1"/>
          </p:nvPr>
        </p:nvSpPr>
        <p:spPr>
          <a:xfrm>
            <a:off x="457200" y="1676400"/>
            <a:ext cx="9036050" cy="4495800"/>
          </a:xfrm>
          <a:noFill/>
        </p:spPr>
        <p:txBody>
          <a:bodyPr/>
          <a:lstStyle/>
          <a:p>
            <a:r>
              <a:rPr lang="en-GB" dirty="0"/>
              <a:t>It may range from a </a:t>
            </a:r>
            <a:r>
              <a:rPr lang="en-GB" b="1" dirty="0">
                <a:solidFill>
                  <a:schemeClr val="accent1"/>
                </a:solidFill>
              </a:rPr>
              <a:t>high-level</a:t>
            </a:r>
            <a:r>
              <a:rPr lang="en-GB" dirty="0"/>
              <a:t> </a:t>
            </a:r>
            <a:r>
              <a:rPr lang="en-GB" dirty="0">
                <a:solidFill>
                  <a:schemeClr val="accent2"/>
                </a:solidFill>
              </a:rPr>
              <a:t>abstract statement</a:t>
            </a:r>
            <a:r>
              <a:rPr lang="en-GB" dirty="0"/>
              <a:t> of a service or of a system constraint to a </a:t>
            </a:r>
            <a:r>
              <a:rPr lang="en-GB" b="1" dirty="0">
                <a:solidFill>
                  <a:schemeClr val="accent1"/>
                </a:solidFill>
              </a:rPr>
              <a:t>detailed</a:t>
            </a:r>
            <a:r>
              <a:rPr lang="en-GB" dirty="0"/>
              <a:t> </a:t>
            </a:r>
            <a:r>
              <a:rPr lang="en-GB" dirty="0">
                <a:solidFill>
                  <a:schemeClr val="accent2"/>
                </a:solidFill>
              </a:rPr>
              <a:t>mathematical functional specification</a:t>
            </a:r>
          </a:p>
          <a:p>
            <a:r>
              <a:rPr lang="en-GB" dirty="0"/>
              <a:t>This is inevitable as requirements may serve a dual function</a:t>
            </a:r>
          </a:p>
          <a:p>
            <a:pPr lvl="1"/>
            <a:r>
              <a:rPr lang="en-GB" sz="2400" dirty="0">
                <a:solidFill>
                  <a:schemeClr val="accent2"/>
                </a:solidFill>
              </a:rPr>
              <a:t>May be the basis for a bid for a contract - </a:t>
            </a:r>
            <a:r>
              <a:rPr lang="en-GB" sz="2400" dirty="0">
                <a:solidFill>
                  <a:schemeClr val="accent1"/>
                </a:solidFill>
              </a:rPr>
              <a:t>therefore must be open to interpretation</a:t>
            </a:r>
          </a:p>
          <a:p>
            <a:pPr lvl="1"/>
            <a:r>
              <a:rPr lang="en-GB" sz="2400" dirty="0">
                <a:solidFill>
                  <a:schemeClr val="accent2"/>
                </a:solidFill>
              </a:rPr>
              <a:t>May be the basis for the contract itself - </a:t>
            </a:r>
            <a:r>
              <a:rPr lang="en-GB" sz="2400" dirty="0">
                <a:solidFill>
                  <a:schemeClr val="accent1"/>
                </a:solidFill>
              </a:rPr>
              <a:t>therefore must be defined in detail</a:t>
            </a:r>
          </a:p>
          <a:p>
            <a:pPr lvl="1"/>
            <a:r>
              <a:rPr lang="en-GB" sz="2400" dirty="0"/>
              <a:t>Both of these statements may be called requirements</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5</a:t>
            </a:fld>
            <a:endParaRPr kumimoji="0" lang="en-US"/>
          </a:p>
        </p:txBody>
      </p:sp>
      <p:sp>
        <p:nvSpPr>
          <p:cNvPr id="5" name="Footer Placeholder 4"/>
          <p:cNvSpPr>
            <a:spLocks noGrp="1"/>
          </p:cNvSpPr>
          <p:nvPr>
            <p:ph type="ftr" sz="quarter" idx="11"/>
          </p:nvPr>
        </p:nvSpPr>
        <p:spPr/>
        <p:txBody>
          <a:bodyPr/>
          <a:lstStyle/>
          <a:p>
            <a:r>
              <a:rPr kumimoji="0" lang="en-US" dirty="0"/>
              <a:t>COMP201 - Software Engineering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5">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819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819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81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uiExpand="1"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404664"/>
            <a:ext cx="8915400" cy="867524"/>
          </a:xfrm>
        </p:spPr>
        <p:txBody>
          <a:bodyPr/>
          <a:lstStyle/>
          <a:p>
            <a:r>
              <a:rPr lang="en-GB" dirty="0"/>
              <a:t>Examples  (requirements iteration)</a:t>
            </a:r>
          </a:p>
        </p:txBody>
      </p:sp>
      <p:sp>
        <p:nvSpPr>
          <p:cNvPr id="3" name="Content Placeholder 2"/>
          <p:cNvSpPr>
            <a:spLocks noGrp="1"/>
          </p:cNvSpPr>
          <p:nvPr>
            <p:ph idx="1"/>
          </p:nvPr>
        </p:nvSpPr>
        <p:spPr>
          <a:xfrm>
            <a:off x="495300" y="1935480"/>
            <a:ext cx="9066212" cy="4389120"/>
          </a:xfrm>
        </p:spPr>
        <p:txBody>
          <a:bodyPr>
            <a:normAutofit lnSpcReduction="10000"/>
          </a:bodyPr>
          <a:lstStyle/>
          <a:p>
            <a:r>
              <a:rPr lang="en-GB" dirty="0"/>
              <a:t>The system will support a wide range of the most commonly used graphics file formats   (high-level)</a:t>
            </a:r>
          </a:p>
          <a:p>
            <a:r>
              <a:rPr lang="en-GB" dirty="0"/>
              <a:t>The system may support the following file formats: </a:t>
            </a:r>
            <a:r>
              <a:rPr lang="en-GB" dirty="0" err="1"/>
              <a:t>png</a:t>
            </a:r>
            <a:r>
              <a:rPr lang="en-GB" dirty="0"/>
              <a:t>, jpeg, tiff and gif  (detailed user)</a:t>
            </a:r>
          </a:p>
          <a:p>
            <a:r>
              <a:rPr lang="en-GB" dirty="0"/>
              <a:t>The system may support the following file formats: </a:t>
            </a:r>
            <a:r>
              <a:rPr lang="en-GB" dirty="0" err="1"/>
              <a:t>png</a:t>
            </a:r>
            <a:r>
              <a:rPr lang="en-GB" dirty="0"/>
              <a:t>, jpeg, tiff and gif, to a maximum resolution of 1024x1024 pixels (system)</a:t>
            </a:r>
          </a:p>
          <a:p>
            <a:r>
              <a:rPr lang="en-GB" dirty="0"/>
              <a:t>The system may support the following file formats: </a:t>
            </a:r>
            <a:r>
              <a:rPr lang="en-GB" dirty="0" err="1"/>
              <a:t>png</a:t>
            </a:r>
            <a:r>
              <a:rPr lang="en-GB" dirty="0"/>
              <a:t>, jpeg, tiff and gif, to a maximum resolution of 1024x1024 pixels and a maximum file size of 20 megabytes with these parameters being extendable easily using plug ins  (software)</a:t>
            </a:r>
          </a:p>
          <a:p>
            <a:endParaRPr lang="en-GB" dirty="0"/>
          </a:p>
          <a:p>
            <a:endParaRPr lang="en-GB" dirty="0"/>
          </a:p>
          <a:p>
            <a:endParaRPr lang="en-GB" dirty="0"/>
          </a:p>
        </p:txBody>
      </p:sp>
      <p:sp>
        <p:nvSpPr>
          <p:cNvPr id="4" name="Footer Placeholder 3"/>
          <p:cNvSpPr>
            <a:spLocks noGrp="1"/>
          </p:cNvSpPr>
          <p:nvPr>
            <p:ph type="ftr" sz="quarter" idx="11"/>
          </p:nvPr>
        </p:nvSpPr>
        <p:spPr/>
        <p:txBody>
          <a:bodyPr/>
          <a:lstStyle/>
          <a:p>
            <a:r>
              <a:rPr kumimoji="0" lang="en-US"/>
              <a:t>COMP201 - 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6</a:t>
            </a:fld>
            <a:endParaRPr kumimoji="0" lang="en-US"/>
          </a:p>
        </p:txBody>
      </p:sp>
    </p:spTree>
    <p:extLst>
      <p:ext uri="{BB962C8B-B14F-4D97-AF65-F5344CB8AC3E}">
        <p14:creationId xmlns:p14="http://schemas.microsoft.com/office/powerpoint/2010/main" val="4188613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09530" y="304800"/>
            <a:ext cx="9072626" cy="1195374"/>
          </a:xfrm>
          <a:noFill/>
        </p:spPr>
        <p:txBody>
          <a:bodyPr/>
          <a:lstStyle/>
          <a:p>
            <a:r>
              <a:rPr lang="en-GB" dirty="0"/>
              <a:t>Types of Requirement</a:t>
            </a:r>
          </a:p>
        </p:txBody>
      </p:sp>
      <p:sp>
        <p:nvSpPr>
          <p:cNvPr id="11267" name="Rectangle 3"/>
          <p:cNvSpPr>
            <a:spLocks noGrp="1" noChangeArrowheads="1"/>
          </p:cNvSpPr>
          <p:nvPr>
            <p:ph idx="1"/>
          </p:nvPr>
        </p:nvSpPr>
        <p:spPr>
          <a:xfrm>
            <a:off x="495300" y="1785926"/>
            <a:ext cx="8915400" cy="4389120"/>
          </a:xfrm>
          <a:noFill/>
        </p:spPr>
        <p:txBody>
          <a:bodyPr>
            <a:normAutofit lnSpcReduction="10000"/>
          </a:bodyPr>
          <a:lstStyle/>
          <a:p>
            <a:r>
              <a:rPr lang="en-GB" b="1" dirty="0">
                <a:solidFill>
                  <a:schemeClr val="accent3"/>
                </a:solidFill>
              </a:rPr>
              <a:t>User requirements</a:t>
            </a:r>
          </a:p>
          <a:p>
            <a:pPr lvl="1"/>
            <a:r>
              <a:rPr lang="en-GB" dirty="0"/>
              <a:t>Statements in natural language plus diagrams of the services the system provides and its operational constraints. Written for </a:t>
            </a:r>
            <a:r>
              <a:rPr lang="en-GB" b="1" dirty="0"/>
              <a:t>customers</a:t>
            </a:r>
          </a:p>
          <a:p>
            <a:r>
              <a:rPr lang="en-GB" b="1" dirty="0">
                <a:solidFill>
                  <a:schemeClr val="accent3"/>
                </a:solidFill>
              </a:rPr>
              <a:t>System requirements</a:t>
            </a:r>
          </a:p>
          <a:p>
            <a:pPr lvl="1"/>
            <a:r>
              <a:rPr lang="en-GB" dirty="0"/>
              <a:t>A structured document setting out detailed descriptions of the system services. Written as a contract between </a:t>
            </a:r>
            <a:r>
              <a:rPr lang="en-GB" b="1" dirty="0"/>
              <a:t>client</a:t>
            </a:r>
            <a:r>
              <a:rPr lang="en-GB" dirty="0"/>
              <a:t> and </a:t>
            </a:r>
            <a:r>
              <a:rPr lang="en-GB" b="1" dirty="0"/>
              <a:t>contractor</a:t>
            </a:r>
          </a:p>
          <a:p>
            <a:r>
              <a:rPr lang="en-GB" b="1" dirty="0">
                <a:solidFill>
                  <a:schemeClr val="accent3"/>
                </a:solidFill>
              </a:rPr>
              <a:t>Software specification</a:t>
            </a:r>
          </a:p>
          <a:p>
            <a:pPr lvl="1"/>
            <a:r>
              <a:rPr lang="en-GB" dirty="0"/>
              <a:t>A detailed software description which can serve as a basis for a design or implementation. Written for </a:t>
            </a:r>
            <a:r>
              <a:rPr lang="en-GB" b="1" dirty="0"/>
              <a:t>developers</a:t>
            </a:r>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7</a:t>
            </a:fld>
            <a:endParaRPr kumimoji="0" lang="en-US"/>
          </a:p>
        </p:txBody>
      </p:sp>
      <p:sp>
        <p:nvSpPr>
          <p:cNvPr id="5" name="Footer Placeholder 4"/>
          <p:cNvSpPr>
            <a:spLocks noGrp="1"/>
          </p:cNvSpPr>
          <p:nvPr>
            <p:ph type="ftr" sz="quarter" idx="11"/>
          </p:nvPr>
        </p:nvSpPr>
        <p:spPr/>
        <p:txBody>
          <a:bodyPr/>
          <a:lstStyle/>
          <a:p>
            <a:r>
              <a:rPr kumimoji="0" lang="en-US"/>
              <a:t>COMP201 - Software Engineering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26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2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548680"/>
            <a:ext cx="8915400" cy="648072"/>
          </a:xfrm>
        </p:spPr>
        <p:txBody>
          <a:bodyPr>
            <a:normAutofit fontScale="90000"/>
          </a:bodyPr>
          <a:lstStyle/>
          <a:p>
            <a:r>
              <a:rPr lang="en-GB" sz="4400" dirty="0"/>
              <a:t>Examples</a:t>
            </a:r>
          </a:p>
        </p:txBody>
      </p:sp>
      <p:sp>
        <p:nvSpPr>
          <p:cNvPr id="3" name="Content Placeholder 2"/>
          <p:cNvSpPr>
            <a:spLocks noGrp="1"/>
          </p:cNvSpPr>
          <p:nvPr>
            <p:ph idx="1"/>
          </p:nvPr>
        </p:nvSpPr>
        <p:spPr>
          <a:xfrm>
            <a:off x="495300" y="1344136"/>
            <a:ext cx="8915400" cy="4389120"/>
          </a:xfrm>
        </p:spPr>
        <p:txBody>
          <a:bodyPr>
            <a:noAutofit/>
          </a:bodyPr>
          <a:lstStyle/>
          <a:p>
            <a:r>
              <a:rPr lang="en-GB" sz="2000" dirty="0"/>
              <a:t>User requirement</a:t>
            </a:r>
          </a:p>
          <a:p>
            <a:pPr lvl="1"/>
            <a:r>
              <a:rPr lang="en-GB" sz="2000" dirty="0"/>
              <a:t>We need to be able to spell check documents in multiple languages</a:t>
            </a:r>
          </a:p>
          <a:p>
            <a:r>
              <a:rPr lang="en-GB" sz="2000" dirty="0"/>
              <a:t>System requirement</a:t>
            </a:r>
          </a:p>
          <a:p>
            <a:pPr lvl="1"/>
            <a:r>
              <a:rPr lang="en-GB" sz="2000" dirty="0"/>
              <a:t>The system needs to be able to spell check documents and provide autocorrect facilities. There will be support for the following languages, English, Chinese, French and German will have plug in support for other languages</a:t>
            </a:r>
          </a:p>
          <a:p>
            <a:r>
              <a:rPr lang="en-GB" sz="2000" dirty="0"/>
              <a:t>Software specification</a:t>
            </a:r>
          </a:p>
          <a:p>
            <a:pPr lvl="1"/>
            <a:r>
              <a:rPr lang="en-GB" sz="2000" dirty="0" err="1"/>
              <a:t>CheckResult</a:t>
            </a:r>
            <a:r>
              <a:rPr lang="en-GB" sz="2000" dirty="0"/>
              <a:t> </a:t>
            </a:r>
            <a:r>
              <a:rPr lang="en-GB" sz="2000" dirty="0" err="1"/>
              <a:t>spellCheck</a:t>
            </a:r>
            <a:r>
              <a:rPr lang="en-GB" sz="2000" dirty="0"/>
              <a:t>(String word, Dictionary dictionary)</a:t>
            </a:r>
          </a:p>
          <a:p>
            <a:pPr lvl="2"/>
            <a:r>
              <a:rPr lang="en-GB" sz="1800" dirty="0"/>
              <a:t>Word is defined in UNICODE formatted string</a:t>
            </a:r>
          </a:p>
          <a:p>
            <a:pPr lvl="2"/>
            <a:r>
              <a:rPr lang="en-GB" sz="1800" dirty="0"/>
              <a:t>The Dictionary structure is defined in S.1.2</a:t>
            </a:r>
          </a:p>
          <a:p>
            <a:pPr lvl="2"/>
            <a:r>
              <a:rPr lang="en-GB" sz="1800" dirty="0"/>
              <a:t>The </a:t>
            </a:r>
            <a:r>
              <a:rPr lang="en-GB" sz="1800" dirty="0" err="1"/>
              <a:t>CheckResult</a:t>
            </a:r>
            <a:r>
              <a:rPr lang="en-GB" sz="1800" dirty="0"/>
              <a:t> is defined in S.1.3 and contains a flag if the word has been found or not, plus a Vector object containing a list of possible other word suggestions depending if the word has been found or not</a:t>
            </a:r>
          </a:p>
          <a:p>
            <a:pPr lvl="2"/>
            <a:r>
              <a:rPr lang="en-GB" sz="1800" dirty="0" err="1"/>
              <a:t>spellCheck</a:t>
            </a:r>
            <a:r>
              <a:rPr lang="en-GB" sz="1800" dirty="0"/>
              <a:t> will ideally use Hashing tables to improve code efficiency</a:t>
            </a:r>
          </a:p>
          <a:p>
            <a:pPr lvl="2"/>
            <a:r>
              <a:rPr lang="en-GB" sz="1800" dirty="0"/>
              <a:t>……</a:t>
            </a:r>
          </a:p>
          <a:p>
            <a:pPr lvl="2"/>
            <a:endParaRPr lang="en-GB" sz="1800" dirty="0"/>
          </a:p>
        </p:txBody>
      </p:sp>
      <p:sp>
        <p:nvSpPr>
          <p:cNvPr id="4" name="Footer Placeholder 3"/>
          <p:cNvSpPr>
            <a:spLocks noGrp="1"/>
          </p:cNvSpPr>
          <p:nvPr>
            <p:ph type="ftr" sz="quarter" idx="11"/>
          </p:nvPr>
        </p:nvSpPr>
        <p:spPr/>
        <p:txBody>
          <a:bodyPr/>
          <a:lstStyle/>
          <a:p>
            <a:r>
              <a:rPr kumimoji="0" lang="en-US"/>
              <a:t>COMP201 - Software Engineering</a:t>
            </a:r>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8</a:t>
            </a:fld>
            <a:endParaRPr kumimoji="0" lang="en-US"/>
          </a:p>
        </p:txBody>
      </p:sp>
    </p:spTree>
    <p:extLst>
      <p:ext uri="{BB962C8B-B14F-4D97-AF65-F5344CB8AC3E}">
        <p14:creationId xmlns:p14="http://schemas.microsoft.com/office/powerpoint/2010/main" val="1504433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EAF3F-3697-DABE-7888-C07CB8F1A889}"/>
              </a:ext>
            </a:extLst>
          </p:cNvPr>
          <p:cNvSpPr>
            <a:spLocks noGrp="1"/>
          </p:cNvSpPr>
          <p:nvPr>
            <p:ph type="title"/>
          </p:nvPr>
        </p:nvSpPr>
        <p:spPr>
          <a:xfrm>
            <a:off x="495300" y="620688"/>
            <a:ext cx="8915400" cy="867524"/>
          </a:xfrm>
        </p:spPr>
        <p:txBody>
          <a:bodyPr/>
          <a:lstStyle/>
          <a:p>
            <a:r>
              <a:rPr lang="en-GB" dirty="0"/>
              <a:t>Notes on requirements </a:t>
            </a:r>
          </a:p>
        </p:txBody>
      </p:sp>
      <p:sp>
        <p:nvSpPr>
          <p:cNvPr id="3" name="Content Placeholder 2">
            <a:extLst>
              <a:ext uri="{FF2B5EF4-FFF2-40B4-BE49-F238E27FC236}">
                <a16:creationId xmlns:a16="http://schemas.microsoft.com/office/drawing/2014/main" id="{2CE06803-5A6A-4949-2E2C-AFE76C54F65F}"/>
              </a:ext>
            </a:extLst>
          </p:cNvPr>
          <p:cNvSpPr>
            <a:spLocks noGrp="1"/>
          </p:cNvSpPr>
          <p:nvPr>
            <p:ph idx="1"/>
          </p:nvPr>
        </p:nvSpPr>
        <p:spPr>
          <a:xfrm>
            <a:off x="495300" y="1628800"/>
            <a:ext cx="8915400" cy="4389120"/>
          </a:xfrm>
        </p:spPr>
        <p:txBody>
          <a:bodyPr/>
          <a:lstStyle/>
          <a:p>
            <a:r>
              <a:rPr lang="en-GB" dirty="0"/>
              <a:t>The specification focuses on the service provided</a:t>
            </a:r>
          </a:p>
          <a:p>
            <a:r>
              <a:rPr lang="en-GB" dirty="0"/>
              <a:t>Software specifications generally </a:t>
            </a:r>
          </a:p>
          <a:p>
            <a:pPr lvl="1"/>
            <a:r>
              <a:rPr lang="en-GB" dirty="0"/>
              <a:t>Do not specify a particular language</a:t>
            </a:r>
          </a:p>
          <a:p>
            <a:pPr lvl="1"/>
            <a:r>
              <a:rPr lang="en-GB" dirty="0"/>
              <a:t>Focus on interface and behaviour</a:t>
            </a:r>
          </a:p>
          <a:p>
            <a:r>
              <a:rPr lang="en-GB" dirty="0"/>
              <a:t>The specification needs to be detailed enough</a:t>
            </a:r>
          </a:p>
          <a:p>
            <a:pPr lvl="1"/>
            <a:r>
              <a:rPr lang="en-GB" dirty="0"/>
              <a:t>To act as a base for the testing</a:t>
            </a:r>
          </a:p>
          <a:p>
            <a:pPr lvl="1"/>
            <a:r>
              <a:rPr lang="en-GB" dirty="0"/>
              <a:t>Given</a:t>
            </a:r>
          </a:p>
          <a:p>
            <a:pPr lvl="2"/>
            <a:r>
              <a:rPr lang="en-GB" dirty="0"/>
              <a:t>The specification is complete</a:t>
            </a:r>
          </a:p>
          <a:p>
            <a:pPr lvl="2"/>
            <a:r>
              <a:rPr lang="en-GB" dirty="0"/>
              <a:t>The testing covers all of the specification</a:t>
            </a:r>
          </a:p>
          <a:p>
            <a:pPr lvl="2"/>
            <a:r>
              <a:rPr lang="en-GB" dirty="0"/>
              <a:t>The product can be assured to be of high quality</a:t>
            </a:r>
          </a:p>
        </p:txBody>
      </p:sp>
      <p:sp>
        <p:nvSpPr>
          <p:cNvPr id="4" name="Footer Placeholder 3">
            <a:extLst>
              <a:ext uri="{FF2B5EF4-FFF2-40B4-BE49-F238E27FC236}">
                <a16:creationId xmlns:a16="http://schemas.microsoft.com/office/drawing/2014/main" id="{AA0EBFFF-1811-F18C-15EC-12EAAA3A2DC5}"/>
              </a:ext>
            </a:extLst>
          </p:cNvPr>
          <p:cNvSpPr>
            <a:spLocks noGrp="1"/>
          </p:cNvSpPr>
          <p:nvPr>
            <p:ph type="ftr" sz="quarter" idx="11"/>
          </p:nvPr>
        </p:nvSpPr>
        <p:spPr/>
        <p:txBody>
          <a:bodyPr/>
          <a:lstStyle/>
          <a:p>
            <a:r>
              <a:rPr kumimoji="0" lang="en-US"/>
              <a:t>COMP201 - Software Engineering</a:t>
            </a:r>
          </a:p>
        </p:txBody>
      </p:sp>
      <p:sp>
        <p:nvSpPr>
          <p:cNvPr id="5" name="Slide Number Placeholder 4">
            <a:extLst>
              <a:ext uri="{FF2B5EF4-FFF2-40B4-BE49-F238E27FC236}">
                <a16:creationId xmlns:a16="http://schemas.microsoft.com/office/drawing/2014/main" id="{651E1C9E-E68D-91BF-931A-AE91A681B334}"/>
              </a:ext>
            </a:extLst>
          </p:cNvPr>
          <p:cNvSpPr>
            <a:spLocks noGrp="1"/>
          </p:cNvSpPr>
          <p:nvPr>
            <p:ph type="sldNum" sz="quarter" idx="12"/>
          </p:nvPr>
        </p:nvSpPr>
        <p:spPr/>
        <p:txBody>
          <a:bodyPr/>
          <a:lstStyle/>
          <a:p>
            <a:fld id="{042AED99-7FB4-404E-8A97-64753DCE42EC}" type="slidenum">
              <a:rPr kumimoji="0" lang="en-US" smtClean="0"/>
              <a:pPr/>
              <a:t>9</a:t>
            </a:fld>
            <a:endParaRPr kumimoji="0" lang="en-US"/>
          </a:p>
        </p:txBody>
      </p:sp>
    </p:spTree>
    <p:extLst>
      <p:ext uri="{BB962C8B-B14F-4D97-AF65-F5344CB8AC3E}">
        <p14:creationId xmlns:p14="http://schemas.microsoft.com/office/powerpoint/2010/main" val="30736883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2">
      <a:dk1>
        <a:sysClr val="windowText" lastClr="000000"/>
      </a:dk1>
      <a:lt1>
        <a:sysClr val="window" lastClr="FFFFFF"/>
      </a:lt1>
      <a:dk2>
        <a:srgbClr val="424456"/>
      </a:dk2>
      <a:lt2>
        <a:srgbClr val="DEDEDE"/>
      </a:lt2>
      <a:accent1>
        <a:srgbClr val="1F1F33"/>
      </a:accent1>
      <a:accent2>
        <a:srgbClr val="B54703"/>
      </a:accent2>
      <a:accent3>
        <a:srgbClr val="CE0202"/>
      </a:accent3>
      <a:accent4>
        <a:srgbClr val="C4652D"/>
      </a:accent4>
      <a:accent5>
        <a:srgbClr val="8B5D3D"/>
      </a:accent5>
      <a:accent6>
        <a:srgbClr val="3F6E8C"/>
      </a:accent6>
      <a:hlink>
        <a:srgbClr val="E0EFF1"/>
      </a:hlink>
      <a:folHlink>
        <a:srgbClr val="C2A87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5915</TotalTime>
  <Pages>29</Pages>
  <Words>1944</Words>
  <Application>Microsoft Office PowerPoint</Application>
  <PresentationFormat>A4 Paper (210x297 mm)</PresentationFormat>
  <Paragraphs>234</Paragraphs>
  <Slides>26</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3" baseType="lpstr">
      <vt:lpstr>Arial</vt:lpstr>
      <vt:lpstr>Calibri</vt:lpstr>
      <vt:lpstr>Times</vt:lpstr>
      <vt:lpstr>Wingdings 2</vt:lpstr>
      <vt:lpstr>Zapf Dingbats</vt:lpstr>
      <vt:lpstr>Flow</vt:lpstr>
      <vt:lpstr>Document</vt:lpstr>
      <vt:lpstr>Software Engineering COMP 201</vt:lpstr>
      <vt:lpstr>Software Requirements  Descriptions and specifications of a system  </vt:lpstr>
      <vt:lpstr>Requirements Engineering</vt:lpstr>
      <vt:lpstr>Why do we need Requirements?</vt:lpstr>
      <vt:lpstr>What is a Requirement?</vt:lpstr>
      <vt:lpstr>Examples  (requirements iteration)</vt:lpstr>
      <vt:lpstr>Types of Requirement</vt:lpstr>
      <vt:lpstr>Examples</vt:lpstr>
      <vt:lpstr>Notes on requirements </vt:lpstr>
      <vt:lpstr>Functional and Non-Functional Requirements</vt:lpstr>
      <vt:lpstr>Examples of Functional Requirements</vt:lpstr>
      <vt:lpstr>Requirements Imprecision</vt:lpstr>
      <vt:lpstr>Requirements Completeness and Consistency</vt:lpstr>
      <vt:lpstr>Non-Functional Requirements</vt:lpstr>
      <vt:lpstr>Non-Functional Classifications</vt:lpstr>
      <vt:lpstr>Non-Functional Requirements Examples</vt:lpstr>
      <vt:lpstr>Goals and Requirements</vt:lpstr>
      <vt:lpstr>Examples</vt:lpstr>
      <vt:lpstr>Requirements Measures</vt:lpstr>
      <vt:lpstr>Requirements Interaction</vt:lpstr>
      <vt:lpstr>Example Domain Requirement</vt:lpstr>
      <vt:lpstr>Domain Requirements Problems</vt:lpstr>
      <vt:lpstr>User Requirements</vt:lpstr>
      <vt:lpstr>Problems with Natural Language</vt:lpstr>
      <vt:lpstr>Guidelines for Writing Requirements</vt:lpstr>
      <vt:lpstr>Lecture Key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Requirements</dc:title>
  <dc:creator>Sebastian Coope</dc:creator>
  <cp:lastModifiedBy>Alex</cp:lastModifiedBy>
  <cp:revision>173</cp:revision>
  <cp:lastPrinted>2001-08-10T22:23:14Z</cp:lastPrinted>
  <dcterms:created xsi:type="dcterms:W3CDTF">1995-12-21T21:11:30Z</dcterms:created>
  <dcterms:modified xsi:type="dcterms:W3CDTF">2024-09-04T17:33:13Z</dcterms:modified>
</cp:coreProperties>
</file>