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326" r:id="rId2"/>
    <p:sldId id="335" r:id="rId3"/>
    <p:sldId id="320" r:id="rId4"/>
    <p:sldId id="327" r:id="rId5"/>
    <p:sldId id="321" r:id="rId6"/>
    <p:sldId id="338" r:id="rId7"/>
    <p:sldId id="339" r:id="rId8"/>
    <p:sldId id="322" r:id="rId9"/>
    <p:sldId id="323" r:id="rId10"/>
    <p:sldId id="333" r:id="rId11"/>
    <p:sldId id="324" r:id="rId12"/>
    <p:sldId id="325" r:id="rId13"/>
    <p:sldId id="334" r:id="rId14"/>
    <p:sldId id="312" r:id="rId15"/>
    <p:sldId id="313" r:id="rId16"/>
    <p:sldId id="314" r:id="rId17"/>
    <p:sldId id="315" r:id="rId18"/>
    <p:sldId id="316" r:id="rId19"/>
    <p:sldId id="337" r:id="rId20"/>
    <p:sldId id="317" r:id="rId21"/>
    <p:sldId id="336" r:id="rId22"/>
    <p:sldId id="329" r:id="rId23"/>
    <p:sldId id="266" r:id="rId24"/>
    <p:sldId id="268" r:id="rId25"/>
    <p:sldId id="295" r:id="rId26"/>
    <p:sldId id="330" r:id="rId27"/>
    <p:sldId id="269" r:id="rId28"/>
    <p:sldId id="270" r:id="rId29"/>
    <p:sldId id="309" r:id="rId30"/>
    <p:sldId id="332" r:id="rId31"/>
    <p:sldId id="328" r:id="rId32"/>
    <p:sldId id="331" r:id="rId33"/>
  </p:sldIdLst>
  <p:sldSz cx="9144000" cy="6858000" type="screen4x3"/>
  <p:notesSz cx="6629400" cy="97536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647B9A"/>
    <a:srgbClr val="333399"/>
    <a:srgbClr val="6C6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48" autoAdjust="0"/>
    <p:restoredTop sz="90929"/>
  </p:normalViewPr>
  <p:slideViewPr>
    <p:cSldViewPr>
      <p:cViewPr varScale="1">
        <p:scale>
          <a:sx n="90" d="100"/>
          <a:sy n="90" d="100"/>
        </p:scale>
        <p:origin x="65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87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00100" y="46355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notes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8700" y="844550"/>
            <a:ext cx="4572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260782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754691" y="9264357"/>
            <a:ext cx="2873155" cy="487680"/>
          </a:xfrm>
          <a:prstGeom prst="rect">
            <a:avLst/>
          </a:prstGeom>
          <a:noFill/>
        </p:spPr>
        <p:txBody>
          <a:bodyPr lIns="89831" tIns="44915" rIns="89831" bIns="44915"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7/21/2009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71480"/>
            <a:ext cx="77724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0712" y="2373313"/>
            <a:ext cx="7924800" cy="3265487"/>
          </a:xfrm>
        </p:spPr>
        <p:txBody>
          <a:bodyPr>
            <a:normAutofit/>
          </a:bodyPr>
          <a:lstStyle/>
          <a:p>
            <a:r>
              <a:rPr lang="en-GB" sz="2000" dirty="0"/>
              <a:t>Lecturer: </a:t>
            </a:r>
            <a:r>
              <a:rPr lang="en-GB" sz="2000" b="1" dirty="0"/>
              <a:t>Sebastian </a:t>
            </a:r>
            <a:r>
              <a:rPr lang="en-GB" sz="2000" b="1" dirty="0" err="1"/>
              <a:t>Coope</a:t>
            </a:r>
            <a:endParaRPr lang="en-GB" sz="2000" b="1" dirty="0"/>
          </a:p>
          <a:p>
            <a:r>
              <a:rPr lang="en-GB" sz="2000" i="1" dirty="0"/>
              <a:t>Ashton Building, Room G.18</a:t>
            </a:r>
          </a:p>
          <a:p>
            <a:r>
              <a:rPr lang="en-GB" sz="2000" i="1" dirty="0"/>
              <a:t>E-mail: </a:t>
            </a:r>
            <a:r>
              <a:rPr lang="en-GB" sz="2000" b="1" i="1" dirty="0"/>
              <a:t>coopes@liverpool.ac.uk </a:t>
            </a:r>
          </a:p>
          <a:p>
            <a:endParaRPr lang="en-GB" sz="1800" b="1" i="1" dirty="0"/>
          </a:p>
          <a:p>
            <a:r>
              <a:rPr lang="en-GB" sz="2000" b="1" dirty="0"/>
              <a:t>COMP 201 web-page:</a:t>
            </a:r>
          </a:p>
          <a:p>
            <a:r>
              <a:rPr lang="en-GB" sz="2000" b="1" dirty="0"/>
              <a:t>http://www.csc.liv.ac.uk/~coopes/comp201</a:t>
            </a:r>
          </a:p>
          <a:p>
            <a:pPr eaLnBrk="1" hangingPunct="1"/>
            <a:endParaRPr lang="en-GB" sz="2800" u="sng" dirty="0"/>
          </a:p>
          <a:p>
            <a:pPr eaLnBrk="1" hangingPunct="1"/>
            <a:r>
              <a:rPr lang="en-GB" sz="2800" u="sng"/>
              <a:t>Lecture 10 </a:t>
            </a:r>
            <a:r>
              <a:rPr lang="en-GB" sz="2800" u="sng" dirty="0"/>
              <a:t>– System Models</a:t>
            </a:r>
          </a:p>
          <a:p>
            <a:pPr eaLnBrk="1" hangingPunct="1"/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Moore Machine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285720" y="4500570"/>
            <a:ext cx="8610600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The output produced by the machine contains a 1 for each occurrence of the substring</a:t>
            </a:r>
            <a:r>
              <a:rPr lang="en-GB" b="1" dirty="0"/>
              <a:t> </a:t>
            </a:r>
            <a:r>
              <a:rPr lang="en-GB" b="1" dirty="0" err="1">
                <a:solidFill>
                  <a:schemeClr val="accent3"/>
                </a:solidFill>
              </a:rPr>
              <a:t>aab</a:t>
            </a:r>
            <a:r>
              <a:rPr lang="en-GB" dirty="0"/>
              <a:t> found in the input string. </a:t>
            </a:r>
          </a:p>
        </p:txBody>
      </p:sp>
      <p:pic>
        <p:nvPicPr>
          <p:cNvPr id="73740" name="Picture 12" descr="Moore machine that counts aab'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785926"/>
            <a:ext cx="5737417" cy="2357454"/>
          </a:xfrm>
          <a:prstGeom prst="rect">
            <a:avLst/>
          </a:prstGeom>
          <a:noFill/>
          <a:ln>
            <a:solidFill>
              <a:schemeClr val="accent1">
                <a:shade val="50000"/>
                <a:satMod val="103000"/>
              </a:schemeClr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73741" name="AutoShape 13"/>
          <p:cNvSpPr>
            <a:spLocks noChangeArrowheads="1"/>
          </p:cNvSpPr>
          <p:nvPr/>
        </p:nvSpPr>
        <p:spPr bwMode="auto">
          <a:xfrm>
            <a:off x="6215074" y="2000240"/>
            <a:ext cx="2667000" cy="1447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GB" sz="2000"/>
              <a:t>This machine might be considered as a "counting" machine.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Mealy Machine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534400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3"/>
                </a:solidFill>
              </a:rPr>
              <a:t>Mealy machines </a:t>
            </a:r>
            <a:r>
              <a:rPr lang="en-GB" sz="2400" dirty="0"/>
              <a:t>are computationally equivalent to Moore machines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(we can implement any Mealy machine using a Moore machine, and vice versa). 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However, Mealy machines move the output function from the state to the transition. This turns out to be easier to deal with in practice, making Mealy machines more practical. </a:t>
            </a:r>
          </a:p>
          <a:p>
            <a:pPr>
              <a:lnSpc>
                <a:spcPct val="90000"/>
              </a:lnSpc>
            </a:pPr>
            <a:endParaRPr lang="en-GB" sz="2400" dirty="0"/>
          </a:p>
        </p:txBody>
      </p:sp>
      <p:pic>
        <p:nvPicPr>
          <p:cNvPr id="74756" name="Picture 4" descr="Mealy machine from page 153 of the text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4143380"/>
            <a:ext cx="3802077" cy="248344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642918"/>
            <a:ext cx="8715436" cy="1143008"/>
          </a:xfrm>
        </p:spPr>
        <p:txBody>
          <a:bodyPr>
            <a:noAutofit/>
          </a:bodyPr>
          <a:lstStyle/>
          <a:p>
            <a:r>
              <a:rPr lang="en-GB" sz="3600" dirty="0"/>
              <a:t>A </a:t>
            </a:r>
            <a:r>
              <a:rPr lang="en-GB" sz="3600" dirty="0">
                <a:solidFill>
                  <a:srgbClr val="333399"/>
                </a:solidFill>
              </a:rPr>
              <a:t>Mealy Machine </a:t>
            </a:r>
            <a:r>
              <a:rPr lang="en-GB" sz="3600" dirty="0"/>
              <a:t>Produces Output </a:t>
            </a:r>
            <a:br>
              <a:rPr lang="en-GB" sz="3600" dirty="0"/>
            </a:br>
            <a:r>
              <a:rPr lang="en-GB" sz="3600" dirty="0"/>
              <a:t>on a Transition</a:t>
            </a:r>
          </a:p>
        </p:txBody>
      </p:sp>
      <p:pic>
        <p:nvPicPr>
          <p:cNvPr id="75783" name="Picture 7" descr="One's complement Mealy machin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9137" y="2247911"/>
            <a:ext cx="3344863" cy="2681287"/>
          </a:xfrm>
          <a:prstGeom prst="rect">
            <a:avLst/>
          </a:prstGeom>
          <a:noFill/>
        </p:spPr>
      </p:pic>
      <p:sp>
        <p:nvSpPr>
          <p:cNvPr id="75784" name="AutoShape 8"/>
          <p:cNvSpPr>
            <a:spLocks/>
          </p:cNvSpPr>
          <p:nvPr/>
        </p:nvSpPr>
        <p:spPr bwMode="auto">
          <a:xfrm>
            <a:off x="214282" y="3467109"/>
            <a:ext cx="5334000" cy="1247775"/>
          </a:xfrm>
          <a:prstGeom prst="borderCallout2">
            <a:avLst>
              <a:gd name="adj1" fmla="val 9162"/>
              <a:gd name="adj2" fmla="val 101431"/>
              <a:gd name="adj3" fmla="val 9162"/>
              <a:gd name="adj4" fmla="val 104194"/>
              <a:gd name="adj5" fmla="val -18319"/>
              <a:gd name="adj6" fmla="val 107144"/>
            </a:avLst>
          </a:prstGeom>
          <a:noFill/>
          <a:ln w="222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2000" dirty="0"/>
              <a:t>The following Mealy machine takes the one's complement of its binary input. In other words, it flips each digit from a 0 to a 1 or from a 1 to a 0.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20" y="1928802"/>
            <a:ext cx="5500726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Zapf Dingbats" charset="2"/>
              <a:buNone/>
            </a:pPr>
            <a:r>
              <a:rPr lang="en-GB" dirty="0"/>
              <a:t>Transitions are labelled </a:t>
            </a:r>
            <a:r>
              <a:rPr lang="en-GB" i="1" dirty="0">
                <a:solidFill>
                  <a:schemeClr val="accent1"/>
                </a:solidFill>
              </a:rPr>
              <a:t>i/o</a:t>
            </a:r>
            <a:r>
              <a:rPr lang="en-GB" dirty="0"/>
              <a:t> where </a:t>
            </a:r>
          </a:p>
          <a:p>
            <a:pPr lvl="1">
              <a:lnSpc>
                <a:spcPct val="90000"/>
              </a:lnSpc>
            </a:pPr>
            <a:r>
              <a:rPr lang="en-GB" sz="2400" b="1" i="1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rgbClr val="333399"/>
                </a:solidFill>
              </a:rPr>
              <a:t> is a character in the input alphabet and </a:t>
            </a:r>
          </a:p>
          <a:p>
            <a:pPr lvl="1">
              <a:lnSpc>
                <a:spcPct val="90000"/>
              </a:lnSpc>
            </a:pPr>
            <a:r>
              <a:rPr lang="en-GB" sz="2400" b="1" i="1" dirty="0">
                <a:solidFill>
                  <a:schemeClr val="accent1"/>
                </a:solidFill>
              </a:rPr>
              <a:t>o</a:t>
            </a:r>
            <a:r>
              <a:rPr lang="en-GB" sz="2400" dirty="0">
                <a:solidFill>
                  <a:srgbClr val="333399"/>
                </a:solidFill>
              </a:rPr>
              <a:t> is a character in the output alphabet.</a:t>
            </a:r>
            <a:r>
              <a:rPr lang="en-GB" sz="2400" dirty="0"/>
              <a:t> 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642918"/>
            <a:ext cx="8715436" cy="1143008"/>
          </a:xfrm>
        </p:spPr>
        <p:txBody>
          <a:bodyPr>
            <a:noAutofit/>
          </a:bodyPr>
          <a:lstStyle/>
          <a:p>
            <a:r>
              <a:rPr lang="en-GB" sz="3600" dirty="0"/>
              <a:t>A </a:t>
            </a:r>
            <a:r>
              <a:rPr lang="en-GB" sz="3600" dirty="0">
                <a:solidFill>
                  <a:srgbClr val="333399"/>
                </a:solidFill>
              </a:rPr>
              <a:t>Mealy Machine </a:t>
            </a:r>
            <a:r>
              <a:rPr lang="en-GB" sz="3600" dirty="0"/>
              <a:t>Produces Output </a:t>
            </a:r>
            <a:br>
              <a:rPr lang="en-GB" sz="3600" dirty="0"/>
            </a:br>
            <a:r>
              <a:rPr lang="en-GB" sz="3600" dirty="0"/>
              <a:t>on a Transition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935480"/>
            <a:ext cx="8329642" cy="43891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Mealy machines are </a:t>
            </a:r>
            <a:r>
              <a:rPr lang="en-GB" sz="2800" dirty="0">
                <a:solidFill>
                  <a:schemeClr val="accent2"/>
                </a:solidFill>
              </a:rPr>
              <a:t>complete</a:t>
            </a:r>
            <a:r>
              <a:rPr lang="en-GB" sz="2800" dirty="0"/>
              <a:t> in the sense that there is a transition for each character in the input alphabet leaving every state. 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There are no accept states in a Mealy machine because it is not a language recogniser, it is an </a:t>
            </a:r>
            <a:r>
              <a:rPr lang="en-GB" sz="2800" i="1" dirty="0"/>
              <a:t>output producer</a:t>
            </a:r>
            <a:r>
              <a:rPr lang="en-GB" sz="2800" dirty="0"/>
              <a:t>. Its output will be the same length as its input.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Petri Net Models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3820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b="1" dirty="0">
                <a:solidFill>
                  <a:schemeClr val="accent3"/>
                </a:solidFill>
              </a:rPr>
              <a:t>Petri Nets</a:t>
            </a:r>
            <a:r>
              <a:rPr lang="en-GB" sz="2800" dirty="0">
                <a:solidFill>
                  <a:schemeClr val="accent3"/>
                </a:solidFill>
              </a:rPr>
              <a:t> </a:t>
            </a:r>
            <a:r>
              <a:rPr lang="en-GB" sz="2800" dirty="0"/>
              <a:t>were developed originally by </a:t>
            </a:r>
            <a:r>
              <a:rPr lang="en-GB" sz="2800" i="1" dirty="0"/>
              <a:t>Carl Adam Petri (when he was 12)</a:t>
            </a:r>
            <a:r>
              <a:rPr lang="en-GB" sz="2800" dirty="0"/>
              <a:t>, and were the subject of his dissertation in 1962. 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Originally to model chemical reactions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Since then, Petri Nets and their concepts have been extended, developed, and applied in a variety of areas.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While the mathematical properties of Petri Nets are interesting and useful, the beginner will find that a good approach is to learn to model systems by constructing them graphically.</a:t>
            </a:r>
          </a:p>
          <a:p>
            <a:pPr>
              <a:lnSpc>
                <a:spcPct val="90000"/>
              </a:lnSpc>
            </a:pP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Basics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5943600" cy="4114800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accent1"/>
                </a:solidFill>
              </a:rPr>
              <a:t>Petri Net</a:t>
            </a:r>
            <a:r>
              <a:rPr lang="en-GB" dirty="0"/>
              <a:t> is a collection of </a:t>
            </a:r>
            <a:r>
              <a:rPr lang="en-GB" u="sng" dirty="0">
                <a:solidFill>
                  <a:schemeClr val="accent2"/>
                </a:solidFill>
              </a:rPr>
              <a:t>directed arcs</a:t>
            </a:r>
            <a:r>
              <a:rPr lang="en-GB" dirty="0"/>
              <a:t> connecting </a:t>
            </a:r>
            <a:r>
              <a:rPr lang="en-GB" u="sng" dirty="0">
                <a:solidFill>
                  <a:schemeClr val="accent2"/>
                </a:solidFill>
              </a:rPr>
              <a:t>places</a:t>
            </a:r>
            <a:r>
              <a:rPr lang="en-GB" dirty="0"/>
              <a:t> and </a:t>
            </a:r>
            <a:r>
              <a:rPr lang="en-GB" u="sng" dirty="0">
                <a:solidFill>
                  <a:schemeClr val="accent2"/>
                </a:solidFill>
              </a:rPr>
              <a:t>transitions</a:t>
            </a:r>
            <a:r>
              <a:rPr lang="en-GB" dirty="0"/>
              <a:t>. </a:t>
            </a:r>
          </a:p>
          <a:p>
            <a:r>
              <a:rPr lang="en-GB" dirty="0">
                <a:solidFill>
                  <a:schemeClr val="accent1"/>
                </a:solidFill>
              </a:rPr>
              <a:t>Places may hold </a:t>
            </a:r>
            <a:r>
              <a:rPr lang="en-GB" u="sng" dirty="0">
                <a:solidFill>
                  <a:schemeClr val="accent2"/>
                </a:solidFill>
              </a:rPr>
              <a:t>tokens</a:t>
            </a:r>
            <a:r>
              <a:rPr lang="en-GB" dirty="0"/>
              <a:t>. </a:t>
            </a:r>
          </a:p>
          <a:p>
            <a:r>
              <a:rPr lang="en-GB" dirty="0"/>
              <a:t>The </a:t>
            </a:r>
            <a:r>
              <a:rPr lang="en-GB" u="sng" dirty="0">
                <a:solidFill>
                  <a:schemeClr val="accent1"/>
                </a:solidFill>
              </a:rPr>
              <a:t>state or marking</a:t>
            </a:r>
            <a:r>
              <a:rPr lang="en-GB" dirty="0"/>
              <a:t> of a net is its assignment of tokens to places.</a:t>
            </a:r>
          </a:p>
          <a:p>
            <a:endParaRPr lang="en-GB" dirty="0"/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6096000" y="3124200"/>
            <a:ext cx="685800" cy="685800"/>
          </a:xfrm>
          <a:prstGeom prst="ellips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63494" name="AutoShape 6"/>
          <p:cNvSpPr>
            <a:spLocks noChangeArrowheads="1"/>
          </p:cNvSpPr>
          <p:nvPr/>
        </p:nvSpPr>
        <p:spPr bwMode="auto">
          <a:xfrm>
            <a:off x="6096000" y="1447800"/>
            <a:ext cx="2743200" cy="1295400"/>
          </a:xfrm>
          <a:prstGeom prst="cloudCallout">
            <a:avLst>
              <a:gd name="adj1" fmla="val -29398"/>
              <a:gd name="adj2" fmla="val 7230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/>
              <a:t>Place with token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5257800" y="4800600"/>
            <a:ext cx="7620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3733800" y="5410200"/>
            <a:ext cx="685800" cy="685800"/>
          </a:xfrm>
          <a:prstGeom prst="ellips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 flipH="1">
            <a:off x="5715000" y="3810000"/>
            <a:ext cx="609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4419600" y="4876800"/>
            <a:ext cx="1219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6934200" y="32004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solidFill>
                  <a:schemeClr val="accent2"/>
                </a:solidFill>
              </a:rPr>
              <a:t>P1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4495800" y="56388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P2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6096000" y="46482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chemeClr val="accent1"/>
                </a:solidFill>
              </a:rPr>
              <a:t>T1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6019800" y="4038600"/>
            <a:ext cx="2286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Arc with capacity 1</a:t>
            </a:r>
          </a:p>
        </p:txBody>
      </p:sp>
      <p:sp>
        <p:nvSpPr>
          <p:cNvPr id="63503" name="Oval 15"/>
          <p:cNvSpPr>
            <a:spLocks noChangeArrowheads="1"/>
          </p:cNvSpPr>
          <p:nvPr/>
        </p:nvSpPr>
        <p:spPr bwMode="auto">
          <a:xfrm>
            <a:off x="6400800" y="32766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3504" name="AutoShape 16"/>
          <p:cNvSpPr>
            <a:spLocks noChangeArrowheads="1"/>
          </p:cNvSpPr>
          <p:nvPr/>
        </p:nvSpPr>
        <p:spPr bwMode="auto">
          <a:xfrm>
            <a:off x="6172200" y="5334000"/>
            <a:ext cx="2743200" cy="685800"/>
          </a:xfrm>
          <a:prstGeom prst="cloudCallout">
            <a:avLst>
              <a:gd name="adj1" fmla="val -61519"/>
              <a:gd name="adj2" fmla="val -9259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/>
              <a:t>Transition</a:t>
            </a:r>
          </a:p>
        </p:txBody>
      </p:sp>
      <p:sp>
        <p:nvSpPr>
          <p:cNvPr id="63505" name="AutoShape 17"/>
          <p:cNvSpPr>
            <a:spLocks noChangeArrowheads="1"/>
          </p:cNvSpPr>
          <p:nvPr/>
        </p:nvSpPr>
        <p:spPr bwMode="auto">
          <a:xfrm>
            <a:off x="152400" y="5029200"/>
            <a:ext cx="2743200" cy="685800"/>
          </a:xfrm>
          <a:prstGeom prst="cloudCallout">
            <a:avLst>
              <a:gd name="adj1" fmla="val 77199"/>
              <a:gd name="adj2" fmla="val 40741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/>
              <a:t>Place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 animBg="1" autoUpdateAnimBg="0"/>
      <p:bldP spid="63504" grpId="0" animBg="1" autoUpdateAnimBg="0"/>
      <p:bldP spid="6350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Capacity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382000" cy="4876800"/>
          </a:xfrm>
        </p:spPr>
        <p:txBody>
          <a:bodyPr/>
          <a:lstStyle/>
          <a:p>
            <a:r>
              <a:rPr lang="en-GB" b="1" u="sng" dirty="0">
                <a:solidFill>
                  <a:schemeClr val="accent2"/>
                </a:solidFill>
              </a:rPr>
              <a:t>Arcs</a:t>
            </a:r>
            <a:r>
              <a:rPr lang="en-GB" b="1" dirty="0">
                <a:solidFill>
                  <a:schemeClr val="accent1"/>
                </a:solidFill>
              </a:rPr>
              <a:t> have capacity 1 by default;</a:t>
            </a:r>
            <a:r>
              <a:rPr lang="en-GB" dirty="0"/>
              <a:t> if other than 1, the capacity is marked on the arc, or else we use multiple arrows to denote the capacity (i.e. 5 arrows for capacity 5). </a:t>
            </a:r>
          </a:p>
          <a:p>
            <a:r>
              <a:rPr lang="en-GB" b="1" u="sng" dirty="0">
                <a:solidFill>
                  <a:schemeClr val="accent2"/>
                </a:solidFill>
              </a:rPr>
              <a:t>Places</a:t>
            </a:r>
            <a:r>
              <a:rPr lang="en-GB" b="1" dirty="0">
                <a:solidFill>
                  <a:schemeClr val="accent1"/>
                </a:solidFill>
              </a:rPr>
              <a:t> have infinite capacity by default</a:t>
            </a:r>
            <a:r>
              <a:rPr lang="en-GB" dirty="0"/>
              <a:t>. </a:t>
            </a:r>
          </a:p>
          <a:p>
            <a:r>
              <a:rPr lang="en-GB" b="1" u="sng" dirty="0">
                <a:solidFill>
                  <a:schemeClr val="accent2"/>
                </a:solidFill>
              </a:rPr>
              <a:t>Transitions</a:t>
            </a:r>
            <a:r>
              <a:rPr lang="en-GB" dirty="0"/>
              <a:t> </a:t>
            </a:r>
            <a:r>
              <a:rPr lang="en-GB" b="1" dirty="0">
                <a:solidFill>
                  <a:schemeClr val="accent1"/>
                </a:solidFill>
              </a:rPr>
              <a:t>have no capacity</a:t>
            </a:r>
            <a:r>
              <a:rPr lang="en-GB" dirty="0"/>
              <a:t>, and cannot store tokens at all. </a:t>
            </a:r>
          </a:p>
          <a:p>
            <a:endParaRPr lang="en-GB" dirty="0"/>
          </a:p>
          <a:p>
            <a:r>
              <a:rPr lang="en-GB" b="1" dirty="0"/>
              <a:t>Arcs can only connect places to transitions and vice versa. </a:t>
            </a:r>
          </a:p>
          <a:p>
            <a:r>
              <a:rPr lang="en-GB" dirty="0"/>
              <a:t>A few other features and considerations will be added as we need them.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 flipV="1">
            <a:off x="285720" y="4389444"/>
            <a:ext cx="8610600" cy="3968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Enabled Transitions and Firing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382000" cy="1676400"/>
          </a:xfrm>
        </p:spPr>
        <p:txBody>
          <a:bodyPr/>
          <a:lstStyle/>
          <a:p>
            <a:r>
              <a:rPr lang="en-GB" sz="2400" dirty="0"/>
              <a:t>A </a:t>
            </a:r>
            <a:r>
              <a:rPr lang="en-GB" sz="2400" b="1" dirty="0">
                <a:solidFill>
                  <a:schemeClr val="accent2"/>
                </a:solidFill>
              </a:rPr>
              <a:t>transition is enabled </a:t>
            </a:r>
            <a:r>
              <a:rPr lang="en-GB" sz="2400" dirty="0"/>
              <a:t>when the number of tokens in each of its input places is at least equal to the arc weight going from the place to the transition. </a:t>
            </a:r>
          </a:p>
          <a:p>
            <a:r>
              <a:rPr lang="en-GB" sz="2400" dirty="0"/>
              <a:t>An enabled transition may fire at any time.</a:t>
            </a:r>
          </a:p>
        </p:txBody>
      </p:sp>
      <p:sp>
        <p:nvSpPr>
          <p:cNvPr id="65543" name="AutoShape 7" descr="http://taylor.ces.clemson.edu/ie340/images/penabled.gif"/>
          <p:cNvSpPr>
            <a:spLocks noChangeAspect="1" noChangeArrowheads="1"/>
          </p:cNvSpPr>
          <p:nvPr/>
        </p:nvSpPr>
        <p:spPr bwMode="auto">
          <a:xfrm>
            <a:off x="2635250" y="2039938"/>
            <a:ext cx="3875088" cy="2778125"/>
          </a:xfrm>
          <a:prstGeom prst="rect">
            <a:avLst/>
          </a:prstGeom>
          <a:noFill/>
        </p:spPr>
        <p:txBody>
          <a:bodyPr/>
          <a:lstStyle/>
          <a:p>
            <a:endParaRPr lang="en-GB"/>
          </a:p>
        </p:txBody>
      </p:sp>
      <p:pic>
        <p:nvPicPr>
          <p:cNvPr id="65544" name="Picture 8" descr="D:\Teaching\COMP201\Lectures\pictures\penable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232150"/>
            <a:ext cx="4572000" cy="3276600"/>
          </a:xfrm>
          <a:prstGeom prst="rect">
            <a:avLst/>
          </a:prstGeom>
          <a:noFill/>
        </p:spPr>
      </p:pic>
      <p:pic>
        <p:nvPicPr>
          <p:cNvPr id="65545" name="Picture 9" descr="D:\Teaching\COMP201\Lectures\pictures\pfired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082925"/>
            <a:ext cx="4114800" cy="3470275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When Arcs have Different Weights…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82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1"/>
                </a:solidFill>
              </a:rPr>
              <a:t>When fired</a:t>
            </a:r>
            <a:r>
              <a:rPr lang="en-GB" sz="2400" dirty="0"/>
              <a:t>, </a:t>
            </a:r>
            <a:r>
              <a:rPr lang="en-GB" sz="2400" dirty="0">
                <a:solidFill>
                  <a:schemeClr val="accent2"/>
                </a:solidFill>
              </a:rPr>
              <a:t>the tokens in the input places are moved to output places</a:t>
            </a:r>
            <a:r>
              <a:rPr lang="en-GB" sz="2400" dirty="0"/>
              <a:t>, according to arc weights and place capacities. 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1"/>
                </a:solidFill>
              </a:rPr>
              <a:t>This results in a new marking of the net</a:t>
            </a:r>
            <a:r>
              <a:rPr lang="en-GB" sz="2400" dirty="0"/>
              <a:t>, a state description of all places.</a:t>
            </a:r>
          </a:p>
        </p:txBody>
      </p:sp>
      <p:pic>
        <p:nvPicPr>
          <p:cNvPr id="66564" name="Picture 4" descr="D:\Teaching\COMP201\Lectures\pictures\penable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97225"/>
            <a:ext cx="4681538" cy="3355975"/>
          </a:xfrm>
          <a:prstGeom prst="rect">
            <a:avLst/>
          </a:prstGeom>
          <a:noFill/>
        </p:spPr>
      </p:pic>
      <p:pic>
        <p:nvPicPr>
          <p:cNvPr id="66565" name="Picture 5" descr="D:\Teaching\COMP201\Lectures\pictures\ptoken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124200"/>
            <a:ext cx="3962400" cy="3465513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7290" y="392906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5666" y="3214686"/>
            <a:ext cx="27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8794" y="535782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43174" y="51435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Inhibition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822304" y="1844824"/>
            <a:ext cx="685800" cy="685800"/>
          </a:xfrm>
          <a:prstGeom prst="ellips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984104" y="3521224"/>
            <a:ext cx="7620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460104" y="4130824"/>
            <a:ext cx="685800" cy="685800"/>
          </a:xfrm>
          <a:prstGeom prst="ellips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4441304" y="2530624"/>
            <a:ext cx="609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3145904" y="3597424"/>
            <a:ext cx="1219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4381500" y="3330724"/>
            <a:ext cx="190500" cy="1905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714256" y="198884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solidFill>
                  <a:schemeClr val="accent2"/>
                </a:solidFill>
              </a:rPr>
              <a:t>P1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75856" y="442724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P2</a:t>
            </a: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5050904" y="2073424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92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Today we shall consider several system models:</a:t>
            </a:r>
          </a:p>
          <a:p>
            <a:pPr lvl="1"/>
            <a:r>
              <a:rPr lang="en-GB" dirty="0"/>
              <a:t>Mealy machines</a:t>
            </a:r>
          </a:p>
          <a:p>
            <a:pPr lvl="1"/>
            <a:r>
              <a:rPr lang="en-GB" dirty="0"/>
              <a:t>Moore machines</a:t>
            </a:r>
          </a:p>
          <a:p>
            <a:pPr lvl="1"/>
            <a:r>
              <a:rPr lang="en-GB" dirty="0"/>
              <a:t>Petri Nets</a:t>
            </a:r>
          </a:p>
          <a:p>
            <a:pPr lvl="1"/>
            <a:r>
              <a:rPr lang="en-GB" dirty="0"/>
              <a:t>UML diagrams.</a:t>
            </a:r>
          </a:p>
          <a:p>
            <a:r>
              <a:rPr lang="en-GB" dirty="0"/>
              <a:t>Each of these can be used for specifying parts of the system and analysing properties.</a:t>
            </a:r>
          </a:p>
          <a:p>
            <a:r>
              <a:rPr lang="en-GB" dirty="0"/>
              <a:t>When you see a new model, ask yourself what type of properties that model could potentially represent.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5526"/>
            <a:ext cx="8229600" cy="1010400"/>
          </a:xfrm>
        </p:spPr>
        <p:txBody>
          <a:bodyPr>
            <a:noAutofit/>
          </a:bodyPr>
          <a:lstStyle/>
          <a:p>
            <a:r>
              <a:rPr lang="en-GB" sz="3600" dirty="0"/>
              <a:t>A Collection of Primitive Structures that Occur in Real Systems</a:t>
            </a:r>
          </a:p>
        </p:txBody>
      </p:sp>
      <p:pic>
        <p:nvPicPr>
          <p:cNvPr id="67588" name="Picture 4" descr="D:\Teaching\COMP201\Lectures\pictures\primitiv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76400"/>
            <a:ext cx="9105678" cy="4704928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Oval 5"/>
          <p:cNvSpPr/>
          <p:nvPr/>
        </p:nvSpPr>
        <p:spPr>
          <a:xfrm>
            <a:off x="8139800" y="5569625"/>
            <a:ext cx="83545" cy="72008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0746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en-GB" dirty="0"/>
              <a:t>Re-cap, Petri-Nets invented for</a:t>
            </a:r>
            <a:br>
              <a:rPr lang="en-GB" dirty="0"/>
            </a:br>
            <a:r>
              <a:rPr lang="en-GB" dirty="0"/>
              <a:t>Chemistry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6" name="Oval 5"/>
          <p:cNvSpPr/>
          <p:nvPr/>
        </p:nvSpPr>
        <p:spPr>
          <a:xfrm>
            <a:off x="3535163" y="2636912"/>
            <a:ext cx="720080" cy="648072"/>
          </a:xfrm>
          <a:prstGeom prst="ellipse">
            <a:avLst/>
          </a:prstGeom>
          <a:solidFill>
            <a:schemeClr val="bg1"/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220072" y="2667704"/>
            <a:ext cx="720080" cy="648072"/>
          </a:xfrm>
          <a:prstGeom prst="ellipse">
            <a:avLst/>
          </a:prstGeom>
          <a:solidFill>
            <a:schemeClr val="bg1"/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548926" y="4797152"/>
            <a:ext cx="720080" cy="648072"/>
          </a:xfrm>
          <a:prstGeom prst="ellipse">
            <a:avLst/>
          </a:prstGeom>
          <a:solidFill>
            <a:schemeClr val="bg1"/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129673" y="216046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Hydrogen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87824" y="2113692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Oxygen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48139" y="3861048"/>
            <a:ext cx="1603981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48139" y="3284984"/>
            <a:ext cx="500787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5269006" y="3315776"/>
            <a:ext cx="311106" cy="545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0"/>
          </p:cNvCxnSpPr>
          <p:nvPr/>
        </p:nvCxnSpPr>
        <p:spPr>
          <a:xfrm>
            <a:off x="4850129" y="4148131"/>
            <a:ext cx="58837" cy="649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36096" y="328498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3623320" y="287744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5279504" y="2862738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Oval 15"/>
          <p:cNvSpPr>
            <a:spLocks noChangeArrowheads="1"/>
          </p:cNvSpPr>
          <p:nvPr/>
        </p:nvSpPr>
        <p:spPr bwMode="auto">
          <a:xfrm>
            <a:off x="5563905" y="2786538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947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Petri Nets?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38674"/>
          </a:xfrm>
        </p:spPr>
        <p:txBody>
          <a:bodyPr/>
          <a:lstStyle/>
          <a:p>
            <a:r>
              <a:rPr lang="en-GB" dirty="0"/>
              <a:t>Petri nets are </a:t>
            </a:r>
            <a:r>
              <a:rPr lang="en-GB" b="1" dirty="0"/>
              <a:t>non-deterministic</a:t>
            </a:r>
            <a:r>
              <a:rPr lang="en-GB" dirty="0"/>
              <a:t> and thus may be used to model </a:t>
            </a:r>
            <a:r>
              <a:rPr lang="en-GB" u="sng" dirty="0"/>
              <a:t>discrete distributed systems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There may be several arcs which can fire and we do not know in which order this will happen..</a:t>
            </a:r>
          </a:p>
          <a:p>
            <a:r>
              <a:rPr lang="en-GB" dirty="0"/>
              <a:t>There have been many variations and extensions of Petri nets to more effectively model a wider variety of systems.</a:t>
            </a:r>
          </a:p>
          <a:p>
            <a:r>
              <a:rPr lang="en-GB" dirty="0"/>
              <a:t>Since Petri nets have a rigorous mathematical notation, many questions about a system may be verified by studying properties of the Petri net. We shall study them more next lecture.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>
          <a:xfrm>
            <a:off x="428596" y="4357694"/>
            <a:ext cx="8215370" cy="1785950"/>
          </a:xfrm>
          <a:prstGeom prst="rect">
            <a:avLst/>
          </a:prstGeom>
          <a:noFill/>
          <a:ln w="31750"/>
          <a:effectLst>
            <a:outerShdw blurRad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Semantic Data Models</a:t>
            </a:r>
            <a:endParaRPr lang="en-GB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1"/>
                </a:solidFill>
              </a:rPr>
              <a:t>Used to describe the logical structure of data</a:t>
            </a:r>
            <a:r>
              <a:rPr lang="en-GB" dirty="0"/>
              <a:t> processed by the system</a:t>
            </a:r>
          </a:p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1"/>
                </a:solidFill>
              </a:rPr>
              <a:t>Entity-relation-attribute  model</a:t>
            </a:r>
            <a:r>
              <a:rPr lang="en-GB" dirty="0"/>
              <a:t> sets out the entities in the system, the relationships between these entities and the entity attributes</a:t>
            </a:r>
          </a:p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2"/>
                </a:solidFill>
              </a:rPr>
              <a:t>Widely used in database design.</a:t>
            </a:r>
            <a:r>
              <a:rPr lang="en-GB" dirty="0"/>
              <a:t> Can readily be implemented using relational databases</a:t>
            </a:r>
          </a:p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2"/>
                </a:solidFill>
              </a:rPr>
              <a:t>No specific notation provided in the UML</a:t>
            </a:r>
            <a:r>
              <a:rPr lang="en-GB" dirty="0"/>
              <a:t> but objects and associations can be used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Class diagrams show some of the same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00042"/>
            <a:ext cx="8229600" cy="833458"/>
          </a:xfrm>
          <a:noFill/>
          <a:ln/>
        </p:spPr>
        <p:txBody>
          <a:bodyPr/>
          <a:lstStyle/>
          <a:p>
            <a:r>
              <a:rPr lang="en-GB" dirty="0"/>
              <a:t>Software Design Semantic Model</a:t>
            </a:r>
          </a:p>
        </p:txBody>
      </p:sp>
      <p:pic>
        <p:nvPicPr>
          <p:cNvPr id="16388" name="Picture 4" descr="7.8 Design-ERD-uml.eps                                         00002F79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500174"/>
            <a:ext cx="5334000" cy="50292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/>
          <a:lstStyle/>
          <a:p>
            <a:r>
              <a:rPr lang="en-GB" dirty="0"/>
              <a:t>Data Dictionary Entries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72" y="1714488"/>
            <a:ext cx="7786742" cy="451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50000"/>
              <a:buFont typeface="Arial" pitchFamily="34" charset="0"/>
              <a:buChar char="•"/>
            </a:pPr>
            <a:r>
              <a:rPr lang="en-GB" sz="2400" b="1" dirty="0">
                <a:latin typeface="+mn-lt"/>
              </a:rPr>
              <a:t>A Data dictionaries</a:t>
            </a:r>
            <a:r>
              <a:rPr lang="en-GB" sz="2400" dirty="0">
                <a:latin typeface="+mn-lt"/>
              </a:rPr>
              <a:t> is a list of all of the names used in the system models. </a:t>
            </a:r>
          </a:p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50000"/>
              <a:buFont typeface="Arial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+mn-lt"/>
              </a:rPr>
              <a:t> Descriptions of the </a:t>
            </a:r>
            <a:r>
              <a:rPr lang="en-GB" sz="2400" u="sng" dirty="0">
                <a:solidFill>
                  <a:schemeClr val="accent3"/>
                </a:solidFill>
                <a:latin typeface="+mn-lt"/>
              </a:rPr>
              <a:t>entities</a:t>
            </a:r>
            <a:r>
              <a:rPr lang="en-GB" sz="2400" dirty="0">
                <a:solidFill>
                  <a:schemeClr val="accent1"/>
                </a:solidFill>
                <a:latin typeface="+mn-lt"/>
              </a:rPr>
              <a:t>, </a:t>
            </a:r>
            <a:r>
              <a:rPr lang="en-GB" sz="2400" u="sng" dirty="0">
                <a:solidFill>
                  <a:schemeClr val="accent3"/>
                </a:solidFill>
                <a:latin typeface="+mn-lt"/>
              </a:rPr>
              <a:t>relationships</a:t>
            </a:r>
            <a:r>
              <a:rPr lang="en-GB" sz="2400" dirty="0">
                <a:solidFill>
                  <a:schemeClr val="accent1"/>
                </a:solidFill>
                <a:latin typeface="+mn-lt"/>
              </a:rPr>
              <a:t> and </a:t>
            </a:r>
            <a:r>
              <a:rPr lang="en-GB" sz="2400" u="sng" dirty="0">
                <a:solidFill>
                  <a:schemeClr val="accent3"/>
                </a:solidFill>
                <a:latin typeface="+mn-lt"/>
              </a:rPr>
              <a:t>attributes</a:t>
            </a:r>
            <a:r>
              <a:rPr lang="en-GB" sz="2400" dirty="0">
                <a:solidFill>
                  <a:schemeClr val="accent1"/>
                </a:solidFill>
                <a:latin typeface="+mn-lt"/>
              </a:rPr>
              <a:t> are also included</a:t>
            </a:r>
          </a:p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50000"/>
              <a:buFont typeface="Arial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+mn-lt"/>
              </a:rPr>
              <a:t> It may be used for </a:t>
            </a:r>
            <a:r>
              <a:rPr lang="en-GB" sz="2400" b="1" dirty="0">
                <a:solidFill>
                  <a:schemeClr val="accent1"/>
                </a:solidFill>
                <a:latin typeface="+mn-lt"/>
              </a:rPr>
              <a:t>name-management </a:t>
            </a:r>
            <a:r>
              <a:rPr lang="en-GB" sz="2400" dirty="0">
                <a:solidFill>
                  <a:schemeClr val="accent1"/>
                </a:solidFill>
                <a:latin typeface="+mn-lt"/>
              </a:rPr>
              <a:t>so that all names used in a system are consistent and do not clash</a:t>
            </a:r>
          </a:p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50000"/>
              <a:buFont typeface="Arial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+mn-lt"/>
              </a:rPr>
              <a:t>It serves as a store of organisational information so that all data is stored in one location.</a:t>
            </a:r>
          </a:p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50000"/>
              <a:buFont typeface="Arial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+mn-lt"/>
              </a:rPr>
              <a:t>On the next slide we shall see an example of a data dictionary..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57224" y="1643050"/>
            <a:ext cx="7500990" cy="41434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sx="101000" sy="101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/>
          <a:lstStyle/>
          <a:p>
            <a:r>
              <a:rPr lang="en-GB" dirty="0"/>
              <a:t>Data Dictionary Example</a:t>
            </a:r>
          </a:p>
        </p:txBody>
      </p:sp>
      <p:graphicFrame>
        <p:nvGraphicFramePr>
          <p:cNvPr id="77824" name="Object 0"/>
          <p:cNvGraphicFramePr>
            <a:graphicFrameLocks noChangeAspect="1"/>
          </p:cNvGraphicFramePr>
          <p:nvPr/>
        </p:nvGraphicFramePr>
        <p:xfrm>
          <a:off x="285720" y="1928802"/>
          <a:ext cx="8262938" cy="428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741800" imgH="4154400" progId="Word.Document.8">
                  <p:embed/>
                </p:oleObj>
              </mc:Choice>
              <mc:Fallback>
                <p:oleObj name="Document" r:id="rId2" imgW="7741800" imgH="41544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359" t="22571" r="5551"/>
                      <a:stretch>
                        <a:fillRect/>
                      </a:stretch>
                    </p:blipFill>
                    <p:spPr bwMode="auto">
                      <a:xfrm>
                        <a:off x="285720" y="1928802"/>
                        <a:ext cx="8262938" cy="4286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Object Models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382000" cy="4495800"/>
          </a:xfrm>
          <a:noFill/>
          <a:ln/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Object models describe the system in terms of object classes</a:t>
            </a:r>
          </a:p>
          <a:p>
            <a:r>
              <a:rPr lang="en-GB" dirty="0"/>
              <a:t>An </a:t>
            </a:r>
            <a:r>
              <a:rPr lang="en-GB" b="1" dirty="0">
                <a:solidFill>
                  <a:schemeClr val="accent2"/>
                </a:solidFill>
              </a:rPr>
              <a:t>object class</a:t>
            </a:r>
            <a:r>
              <a:rPr lang="en-GB" dirty="0"/>
              <a:t> is an abstraction over a set of objects with common attributes and the services (operations) provided by each object</a:t>
            </a:r>
          </a:p>
          <a:p>
            <a:r>
              <a:rPr lang="en-GB" dirty="0">
                <a:solidFill>
                  <a:schemeClr val="accent2"/>
                </a:solidFill>
              </a:rPr>
              <a:t>Various object models may be produced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Inheritance models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Aggregation models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Interaction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Object Models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382000" cy="4495800"/>
          </a:xfrm>
          <a:noFill/>
          <a:ln/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Natural ways of reflecting the real-world entities</a:t>
            </a:r>
            <a:r>
              <a:rPr lang="en-GB" dirty="0"/>
              <a:t> manipulated by the system</a:t>
            </a:r>
          </a:p>
          <a:p>
            <a:r>
              <a:rPr lang="en-GB" dirty="0">
                <a:solidFill>
                  <a:schemeClr val="accent2"/>
                </a:solidFill>
              </a:rPr>
              <a:t>More abstract entities are more difficult</a:t>
            </a:r>
            <a:r>
              <a:rPr lang="en-GB" dirty="0"/>
              <a:t> to model using this approach</a:t>
            </a:r>
          </a:p>
          <a:p>
            <a:r>
              <a:rPr lang="en-GB" dirty="0">
                <a:solidFill>
                  <a:schemeClr val="accent1"/>
                </a:solidFill>
              </a:rPr>
              <a:t>Object class identification is recognised as a difficult process </a:t>
            </a:r>
            <a:r>
              <a:rPr lang="en-GB" dirty="0"/>
              <a:t>requiring a deep understanding of the application domain</a:t>
            </a:r>
          </a:p>
          <a:p>
            <a:r>
              <a:rPr lang="en-GB" dirty="0">
                <a:solidFill>
                  <a:schemeClr val="accent1"/>
                </a:solidFill>
              </a:rPr>
              <a:t>Object classes </a:t>
            </a:r>
            <a:r>
              <a:rPr lang="en-GB" dirty="0"/>
              <a:t>reflecting domain entities</a:t>
            </a:r>
            <a:r>
              <a:rPr lang="en-GB" dirty="0">
                <a:solidFill>
                  <a:schemeClr val="accent1"/>
                </a:solidFill>
              </a:rPr>
              <a:t> are reusable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82000" cy="1233474"/>
          </a:xfrm>
        </p:spPr>
        <p:txBody>
          <a:bodyPr/>
          <a:lstStyle/>
          <a:p>
            <a:r>
              <a:rPr lang="en-GB" dirty="0"/>
              <a:t>The Unified Modelling Language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Devised by the developers of widely used object-oriented analysis and design methods</a:t>
            </a:r>
          </a:p>
          <a:p>
            <a:r>
              <a:rPr lang="en-GB" sz="2800" dirty="0"/>
              <a:t>Has become an effective standard for </a:t>
            </a:r>
            <a:r>
              <a:rPr lang="en-GB" sz="2800" b="1" dirty="0">
                <a:solidFill>
                  <a:schemeClr val="accent3"/>
                </a:solidFill>
              </a:rPr>
              <a:t>object-oriented modelling</a:t>
            </a:r>
          </a:p>
          <a:p>
            <a:r>
              <a:rPr lang="en-GB" sz="2800" dirty="0"/>
              <a:t>We will study UML in more detail in later lectures</a:t>
            </a:r>
          </a:p>
          <a:p>
            <a:pPr lvl="1"/>
            <a:r>
              <a:rPr lang="en-GB" dirty="0"/>
              <a:t>For now, note that UML is an expressive, easy to use, unambiguous and widely used </a:t>
            </a:r>
            <a:r>
              <a:rPr lang="en-GB" dirty="0" err="1"/>
              <a:t>modeling</a:t>
            </a:r>
            <a:r>
              <a:rPr lang="en-GB" dirty="0"/>
              <a:t> language which is well supported by a variety of suitable tools (both proprietary and open source CASE tools).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29600" cy="1104900"/>
          </a:xfrm>
        </p:spPr>
        <p:txBody>
          <a:bodyPr/>
          <a:lstStyle/>
          <a:p>
            <a:r>
              <a:rPr lang="en-GB" dirty="0"/>
              <a:t>Finite State Machines - </a:t>
            </a:r>
            <a:r>
              <a:rPr lang="en-GB" b="0" dirty="0"/>
              <a:t>Recap</a:t>
            </a:r>
          </a:p>
        </p:txBody>
      </p:sp>
      <p:sp>
        <p:nvSpPr>
          <p:cNvPr id="70659" name="Rectangle 1027"/>
          <p:cNvSpPr>
            <a:spLocks noGrp="1" noChangeArrowheads="1"/>
          </p:cNvSpPr>
          <p:nvPr>
            <p:ph idx="1"/>
          </p:nvPr>
        </p:nvSpPr>
        <p:spPr>
          <a:xfrm>
            <a:off x="142844" y="1643050"/>
            <a:ext cx="83820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 </a:t>
            </a:r>
            <a:r>
              <a:rPr lang="en-GB" sz="2800" dirty="0"/>
              <a:t>A </a:t>
            </a:r>
            <a:r>
              <a:rPr lang="en-GB" sz="2800" i="1" dirty="0"/>
              <a:t>model of computation</a:t>
            </a:r>
            <a:r>
              <a:rPr lang="en-GB" sz="2800" dirty="0"/>
              <a:t> consisting of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 set of </a:t>
            </a:r>
            <a:r>
              <a:rPr lang="en-GB" i="1" dirty="0">
                <a:solidFill>
                  <a:schemeClr val="accent3"/>
                </a:solidFill>
              </a:rPr>
              <a:t>states</a:t>
            </a:r>
            <a:r>
              <a:rPr lang="en-GB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 </a:t>
            </a:r>
            <a:r>
              <a:rPr lang="en-GB" i="1" dirty="0">
                <a:solidFill>
                  <a:schemeClr val="accent3"/>
                </a:solidFill>
              </a:rPr>
              <a:t>start state</a:t>
            </a:r>
            <a:r>
              <a:rPr lang="en-GB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an </a:t>
            </a:r>
            <a:r>
              <a:rPr lang="en-GB" dirty="0">
                <a:solidFill>
                  <a:schemeClr val="accent3"/>
                </a:solidFill>
              </a:rPr>
              <a:t>input </a:t>
            </a:r>
            <a:r>
              <a:rPr lang="en-GB" i="1" dirty="0">
                <a:solidFill>
                  <a:schemeClr val="accent3"/>
                </a:solidFill>
              </a:rPr>
              <a:t>alphabet</a:t>
            </a:r>
            <a:r>
              <a:rPr lang="en-GB" dirty="0"/>
              <a:t>, and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 </a:t>
            </a:r>
            <a:r>
              <a:rPr lang="en-GB" i="1" dirty="0">
                <a:solidFill>
                  <a:schemeClr val="accent3"/>
                </a:solidFill>
              </a:rPr>
              <a:t>transition function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/>
              <a:t>that maps input symbols </a:t>
            </a:r>
          </a:p>
          <a:p>
            <a:pPr lvl="1">
              <a:lnSpc>
                <a:spcPct val="90000"/>
              </a:lnSpc>
              <a:buNone/>
            </a:pPr>
            <a:r>
              <a:rPr lang="en-GB" dirty="0"/>
              <a:t>	and current states to a </a:t>
            </a:r>
            <a:r>
              <a:rPr lang="en-GB" i="1" dirty="0">
                <a:solidFill>
                  <a:schemeClr val="accent3"/>
                </a:solidFill>
              </a:rPr>
              <a:t>next state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pic>
        <p:nvPicPr>
          <p:cNvPr id="7" name="Picture 6" descr="FSAPic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9190" y="4121460"/>
            <a:ext cx="3643338" cy="210114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7072330" y="2500306"/>
            <a:ext cx="1785950" cy="1015663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shade val="50000"/>
                <a:satMod val="103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dirty="0"/>
              <a:t>What language is recognised by this FSA?</a:t>
            </a:r>
          </a:p>
        </p:txBody>
      </p:sp>
      <p:cxnSp>
        <p:nvCxnSpPr>
          <p:cNvPr id="17" name="Straight Arrow Connector 16"/>
          <p:cNvCxnSpPr>
            <a:stCxn id="15" idx="2"/>
            <a:endCxn id="7" idx="0"/>
          </p:cNvCxnSpPr>
          <p:nvPr/>
        </p:nvCxnSpPr>
        <p:spPr>
          <a:xfrm rot="5400000">
            <a:off x="7055337" y="3211491"/>
            <a:ext cx="605491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Unified </a:t>
            </a:r>
            <a:r>
              <a:rPr lang="en-GB" dirty="0" err="1"/>
              <a:t>Modeling</a:t>
            </a:r>
            <a:r>
              <a:rPr lang="en-GB" dirty="0"/>
              <a:t>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unified </a:t>
            </a:r>
            <a:r>
              <a:rPr lang="en-GB" dirty="0" err="1"/>
              <a:t>modeling</a:t>
            </a:r>
            <a:r>
              <a:rPr lang="en-GB" dirty="0"/>
              <a:t> language contains many different types of diagram we may use to model systems, for example:</a:t>
            </a:r>
          </a:p>
          <a:p>
            <a:pPr lvl="1"/>
            <a:r>
              <a:rPr lang="en-GB" dirty="0"/>
              <a:t>Use-case diagrams</a:t>
            </a:r>
          </a:p>
          <a:p>
            <a:pPr lvl="1"/>
            <a:r>
              <a:rPr lang="en-GB" dirty="0"/>
              <a:t>Class diagrams</a:t>
            </a:r>
          </a:p>
          <a:p>
            <a:pPr lvl="1"/>
            <a:r>
              <a:rPr lang="en-GB" dirty="0"/>
              <a:t>Sequence diagrams</a:t>
            </a:r>
          </a:p>
          <a:p>
            <a:pPr lvl="1"/>
            <a:r>
              <a:rPr lang="en-GB" dirty="0" err="1"/>
              <a:t>Statechart</a:t>
            </a:r>
            <a:r>
              <a:rPr lang="en-GB" dirty="0"/>
              <a:t> diagrams</a:t>
            </a:r>
          </a:p>
          <a:p>
            <a:pPr lvl="1"/>
            <a:r>
              <a:rPr lang="en-GB" dirty="0"/>
              <a:t>Deployment diagrams</a:t>
            </a:r>
          </a:p>
          <a:p>
            <a:pPr lvl="1"/>
            <a:r>
              <a:rPr lang="en-GB" dirty="0"/>
              <a:t>Etc.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82000" cy="1233474"/>
          </a:xfrm>
        </p:spPr>
        <p:txBody>
          <a:bodyPr/>
          <a:lstStyle/>
          <a:p>
            <a:r>
              <a:rPr lang="en-GB" dirty="0"/>
              <a:t>The Unified </a:t>
            </a:r>
            <a:r>
              <a:rPr lang="en-GB" dirty="0" err="1"/>
              <a:t>Modeling</a:t>
            </a:r>
            <a:r>
              <a:rPr lang="en-GB" dirty="0"/>
              <a:t> Language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Notation for UML Class Diagrams:</a:t>
            </a:r>
          </a:p>
          <a:p>
            <a:pPr lvl="1"/>
            <a:r>
              <a:rPr lang="en-GB" sz="2800" dirty="0"/>
              <a:t>Object classes are rectangles with the </a:t>
            </a:r>
            <a:r>
              <a:rPr lang="en-GB" sz="2800" b="1" dirty="0"/>
              <a:t>name</a:t>
            </a:r>
            <a:r>
              <a:rPr lang="en-GB" sz="2800" dirty="0"/>
              <a:t> at the top, </a:t>
            </a:r>
            <a:r>
              <a:rPr lang="en-GB" sz="2800" b="1" dirty="0"/>
              <a:t>attributes</a:t>
            </a:r>
            <a:r>
              <a:rPr lang="en-GB" sz="2800" dirty="0"/>
              <a:t> in the middle section and </a:t>
            </a:r>
            <a:r>
              <a:rPr lang="en-GB" sz="2800" b="1" dirty="0"/>
              <a:t>operations</a:t>
            </a:r>
            <a:r>
              <a:rPr lang="en-GB" sz="2800" dirty="0"/>
              <a:t> in the bottom section</a:t>
            </a:r>
          </a:p>
          <a:p>
            <a:pPr lvl="1"/>
            <a:r>
              <a:rPr lang="en-GB" sz="2800" dirty="0"/>
              <a:t>Relationships between object classes (known as associations) are shown as lines linking objects</a:t>
            </a:r>
          </a:p>
          <a:p>
            <a:pPr lvl="1"/>
            <a:r>
              <a:rPr lang="en-GB" sz="2800" dirty="0"/>
              <a:t>Inheritance is referred to as generalisation and is shown ‘upwards’ rather than ‘downwards’ in a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dirty="0"/>
              <a:t>Lecture Key Points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4488"/>
            <a:ext cx="8229600" cy="4610112"/>
          </a:xfrm>
          <a:noFill/>
          <a:ln/>
        </p:spPr>
        <p:txBody>
          <a:bodyPr lIns="90487" tIns="44450" rIns="90487" bIns="4445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accent3"/>
                </a:solidFill>
              </a:rPr>
              <a:t>Semantic data models </a:t>
            </a:r>
            <a:r>
              <a:rPr lang="en-GB" sz="2800" dirty="0"/>
              <a:t>describe the logical structure of data which is imported to or exported by the systems.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Object models describe logical system entities, their classification and aggregation.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Sequence models show the interactions between actors and the system objects that they use.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Structured methods provide a framework for developing system models.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Next lecture: an in-depth look at Petri nets.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29600" cy="1104900"/>
          </a:xfrm>
        </p:spPr>
        <p:txBody>
          <a:bodyPr/>
          <a:lstStyle/>
          <a:p>
            <a:r>
              <a:rPr lang="en-GB" dirty="0"/>
              <a:t>Finite State Machines - </a:t>
            </a:r>
            <a:r>
              <a:rPr lang="en-GB" b="0" dirty="0"/>
              <a:t>Recap</a:t>
            </a:r>
          </a:p>
        </p:txBody>
      </p:sp>
      <p:sp>
        <p:nvSpPr>
          <p:cNvPr id="70659" name="Rectangle 1027"/>
          <p:cNvSpPr>
            <a:spLocks noGrp="1" noChangeArrowheads="1"/>
          </p:cNvSpPr>
          <p:nvPr>
            <p:ph idx="1"/>
          </p:nvPr>
        </p:nvSpPr>
        <p:spPr>
          <a:xfrm>
            <a:off x="142844" y="1643050"/>
            <a:ext cx="83820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Computation begins in the start state with an input string. It changes to new states depending on the transition function. </a:t>
            </a:r>
          </a:p>
          <a:p>
            <a:pPr lvl="1">
              <a:lnSpc>
                <a:spcPct val="90000"/>
              </a:lnSpc>
            </a:pPr>
            <a:r>
              <a:rPr lang="en-GB" b="1" i="1" dirty="0">
                <a:solidFill>
                  <a:schemeClr val="accent3"/>
                </a:solidFill>
              </a:rPr>
              <a:t>states</a:t>
            </a:r>
            <a:r>
              <a:rPr lang="en-GB" i="1" dirty="0"/>
              <a:t> define behaviour and may produce actions </a:t>
            </a:r>
          </a:p>
          <a:p>
            <a:pPr lvl="1">
              <a:lnSpc>
                <a:spcPct val="90000"/>
              </a:lnSpc>
            </a:pPr>
            <a:r>
              <a:rPr lang="en-GB" b="1" i="1" dirty="0">
                <a:solidFill>
                  <a:schemeClr val="accent3"/>
                </a:solidFill>
              </a:rPr>
              <a:t>state transitions</a:t>
            </a:r>
            <a:r>
              <a:rPr lang="en-GB" i="1" dirty="0">
                <a:solidFill>
                  <a:schemeClr val="accent3"/>
                </a:solidFill>
              </a:rPr>
              <a:t> </a:t>
            </a:r>
            <a:r>
              <a:rPr lang="en-GB" i="1" dirty="0"/>
              <a:t>are movement from one state to another </a:t>
            </a:r>
          </a:p>
          <a:p>
            <a:pPr lvl="1">
              <a:lnSpc>
                <a:spcPct val="90000"/>
              </a:lnSpc>
            </a:pPr>
            <a:r>
              <a:rPr lang="en-GB" b="1" i="1" dirty="0">
                <a:solidFill>
                  <a:schemeClr val="accent3"/>
                </a:solidFill>
              </a:rPr>
              <a:t>rules or conditions</a:t>
            </a:r>
            <a:r>
              <a:rPr lang="en-GB" i="1" dirty="0">
                <a:solidFill>
                  <a:schemeClr val="accent3"/>
                </a:solidFill>
              </a:rPr>
              <a:t> </a:t>
            </a:r>
            <a:r>
              <a:rPr lang="en-GB" i="1" dirty="0"/>
              <a:t>must be met to allow a state transition</a:t>
            </a:r>
          </a:p>
          <a:p>
            <a:pPr lvl="1">
              <a:lnSpc>
                <a:spcPct val="90000"/>
              </a:lnSpc>
            </a:pPr>
            <a:r>
              <a:rPr lang="en-GB" b="1" i="1" dirty="0">
                <a:solidFill>
                  <a:schemeClr val="accent3"/>
                </a:solidFill>
              </a:rPr>
              <a:t>input events</a:t>
            </a:r>
            <a:r>
              <a:rPr lang="en-GB" i="1" dirty="0">
                <a:solidFill>
                  <a:schemeClr val="accent3"/>
                </a:solidFill>
              </a:rPr>
              <a:t> </a:t>
            </a:r>
            <a:r>
              <a:rPr lang="en-GB" i="1" dirty="0"/>
              <a:t>are either externally </a:t>
            </a:r>
          </a:p>
          <a:p>
            <a:pPr lvl="1">
              <a:lnSpc>
                <a:spcPct val="90000"/>
              </a:lnSpc>
              <a:buNone/>
            </a:pPr>
            <a:r>
              <a:rPr lang="en-GB" i="1" dirty="0"/>
              <a:t>	or internally generated, which </a:t>
            </a:r>
          </a:p>
          <a:p>
            <a:pPr lvl="1">
              <a:lnSpc>
                <a:spcPct val="90000"/>
              </a:lnSpc>
              <a:buNone/>
            </a:pPr>
            <a:r>
              <a:rPr lang="en-GB" i="1" dirty="0"/>
              <a:t>	may possibly trigger rules and </a:t>
            </a:r>
          </a:p>
          <a:p>
            <a:pPr lvl="1">
              <a:lnSpc>
                <a:spcPct val="90000"/>
              </a:lnSpc>
              <a:buNone/>
            </a:pPr>
            <a:r>
              <a:rPr lang="en-GB" i="1" dirty="0"/>
              <a:t>	lead to state transitions.</a:t>
            </a: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pic>
        <p:nvPicPr>
          <p:cNvPr id="8" name="Picture 7" descr="FSAPic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4942" y="4286256"/>
            <a:ext cx="3643338" cy="210114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Variants of FSMs</a:t>
            </a:r>
          </a:p>
        </p:txBody>
      </p:sp>
      <p:sp>
        <p:nvSpPr>
          <p:cNvPr id="71683" name="Rectangle 1027"/>
          <p:cNvSpPr>
            <a:spLocks noGrp="1" noChangeArrowheads="1"/>
          </p:cNvSpPr>
          <p:nvPr>
            <p:ph idx="1"/>
          </p:nvPr>
        </p:nvSpPr>
        <p:spPr>
          <a:xfrm>
            <a:off x="285720" y="1643050"/>
            <a:ext cx="8643998" cy="4714908"/>
          </a:xfrm>
        </p:spPr>
        <p:txBody>
          <a:bodyPr>
            <a:noAutofit/>
          </a:bodyPr>
          <a:lstStyle/>
          <a:p>
            <a:r>
              <a:rPr lang="en-GB" sz="2800" dirty="0"/>
              <a:t>There are many variants, for instance, </a:t>
            </a:r>
          </a:p>
          <a:p>
            <a:pPr lvl="1"/>
            <a:r>
              <a:rPr lang="en-GB" sz="2800" dirty="0"/>
              <a:t>machines having actions (outputs) associated with transitions (</a:t>
            </a:r>
            <a:r>
              <a:rPr lang="en-GB" sz="2800" b="1" i="1" dirty="0"/>
              <a:t>Mealy machine</a:t>
            </a:r>
            <a:r>
              <a:rPr lang="en-GB" sz="2800" dirty="0"/>
              <a:t>) or states (</a:t>
            </a:r>
            <a:r>
              <a:rPr lang="en-GB" sz="2800" b="1" i="1" dirty="0"/>
              <a:t>Moore machine</a:t>
            </a:r>
            <a:r>
              <a:rPr lang="en-GB" sz="2800" dirty="0"/>
              <a:t>), </a:t>
            </a:r>
          </a:p>
          <a:p>
            <a:pPr lvl="1"/>
            <a:r>
              <a:rPr lang="en-GB" sz="2800" dirty="0"/>
              <a:t>multiple start states, </a:t>
            </a:r>
          </a:p>
          <a:p>
            <a:pPr lvl="1"/>
            <a:r>
              <a:rPr lang="en-GB" sz="2800" dirty="0"/>
              <a:t>transitions conditioned on no input symbol (a null) or more than one transition for a given symbol and state (</a:t>
            </a:r>
            <a:r>
              <a:rPr lang="en-GB" sz="2800" b="1" i="1" dirty="0"/>
              <a:t>nondeterministic finite state machine</a:t>
            </a:r>
            <a:r>
              <a:rPr lang="en-GB" sz="2800" dirty="0"/>
              <a:t>), </a:t>
            </a:r>
          </a:p>
          <a:p>
            <a:pPr lvl="1"/>
            <a:r>
              <a:rPr lang="en-GB" sz="2800" dirty="0"/>
              <a:t>one or more states designated as </a:t>
            </a:r>
            <a:r>
              <a:rPr lang="en-GB" sz="2800" i="1" dirty="0"/>
              <a:t>accepting states </a:t>
            </a:r>
            <a:r>
              <a:rPr lang="en-GB" sz="2800" dirty="0"/>
              <a:t>(</a:t>
            </a:r>
            <a:r>
              <a:rPr lang="en-GB" sz="2800" b="1" i="1" dirty="0"/>
              <a:t>recognizer</a:t>
            </a:r>
            <a:r>
              <a:rPr lang="en-GB" sz="2800" dirty="0"/>
              <a:t>),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5AB3-17A2-CAB6-C0DB-E473356D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en-GB" dirty="0"/>
              <a:t>Application of FSM with acceptance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FF2BA-FF8C-2A19-0036-58A4E240F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528" y="1484784"/>
            <a:ext cx="8229600" cy="4389120"/>
          </a:xfrm>
        </p:spPr>
        <p:txBody>
          <a:bodyPr/>
          <a:lstStyle/>
          <a:p>
            <a:r>
              <a:rPr lang="en-GB" dirty="0"/>
              <a:t>Spellchecker     (can be used for predictive tests as well)</a:t>
            </a:r>
          </a:p>
          <a:p>
            <a:r>
              <a:rPr lang="en-GB" dirty="0"/>
              <a:t>The FSM in this case will be a tree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875E8-B31A-7ACF-D27B-F68ECAF5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6E528-E608-B355-DBDC-12712D6A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258736-4F36-7CE1-01F2-3E2AE00C87B5}"/>
              </a:ext>
            </a:extLst>
          </p:cNvPr>
          <p:cNvSpPr/>
          <p:nvPr/>
        </p:nvSpPr>
        <p:spPr>
          <a:xfrm>
            <a:off x="1259632" y="3140968"/>
            <a:ext cx="1152128" cy="9361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B1126D-CD6F-DAD6-7AC9-A9EE02575E9A}"/>
              </a:ext>
            </a:extLst>
          </p:cNvPr>
          <p:cNvSpPr/>
          <p:nvPr/>
        </p:nvSpPr>
        <p:spPr>
          <a:xfrm>
            <a:off x="3821120" y="3068960"/>
            <a:ext cx="1152128" cy="9361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DBB17A-0AF3-69BD-F328-08744AAAEFBC}"/>
              </a:ext>
            </a:extLst>
          </p:cNvPr>
          <p:cNvSpPr/>
          <p:nvPr/>
        </p:nvSpPr>
        <p:spPr>
          <a:xfrm>
            <a:off x="6052944" y="4682112"/>
            <a:ext cx="1152128" cy="9361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D036F1-8E6A-77C5-EF27-B3440B2B3E59}"/>
              </a:ext>
            </a:extLst>
          </p:cNvPr>
          <p:cNvSpPr/>
          <p:nvPr/>
        </p:nvSpPr>
        <p:spPr>
          <a:xfrm>
            <a:off x="2915816" y="5168420"/>
            <a:ext cx="1152128" cy="9361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52AF34-057C-D5D5-F71F-C9A6357F917F}"/>
              </a:ext>
            </a:extLst>
          </p:cNvPr>
          <p:cNvCxnSpPr>
            <a:stCxn id="6" idx="6"/>
          </p:cNvCxnSpPr>
          <p:nvPr/>
        </p:nvCxnSpPr>
        <p:spPr>
          <a:xfrm flipV="1">
            <a:off x="2411760" y="3537012"/>
            <a:ext cx="1409360" cy="720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A02CB0-DB43-5FA6-9191-7C401F7CE4E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942664" y="3706344"/>
            <a:ext cx="1279005" cy="111285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864275-B9F5-A4FD-C258-84F40E19E600}"/>
              </a:ext>
            </a:extLst>
          </p:cNvPr>
          <p:cNvCxnSpPr>
            <a:cxnSpLocks/>
          </p:cNvCxnSpPr>
          <p:nvPr/>
        </p:nvCxnSpPr>
        <p:spPr>
          <a:xfrm flipH="1">
            <a:off x="4144144" y="5301208"/>
            <a:ext cx="2047541" cy="19521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92B1C1-31A8-3F31-70B5-853A0933A3DB}"/>
              </a:ext>
            </a:extLst>
          </p:cNvPr>
          <p:cNvSpPr txBox="1"/>
          <p:nvPr/>
        </p:nvSpPr>
        <p:spPr>
          <a:xfrm>
            <a:off x="2838308" y="311241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3DB4DD-A39A-6B12-F888-6BA6D9990779}"/>
              </a:ext>
            </a:extLst>
          </p:cNvPr>
          <p:cNvSpPr txBox="1"/>
          <p:nvPr/>
        </p:nvSpPr>
        <p:spPr>
          <a:xfrm>
            <a:off x="5370409" y="3706344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E36131-D810-6092-8703-0E6AB999B6E1}"/>
              </a:ext>
            </a:extLst>
          </p:cNvPr>
          <p:cNvSpPr txBox="1"/>
          <p:nvPr/>
        </p:nvSpPr>
        <p:spPr>
          <a:xfrm>
            <a:off x="4552699" y="497320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DC9649-3DC8-3522-8BCF-0D721C7EFEF1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2243035" y="2773988"/>
            <a:ext cx="1111088" cy="50406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97B5BB6-EE88-6B64-023A-1D0479F7002E}"/>
              </a:ext>
            </a:extLst>
          </p:cNvPr>
          <p:cNvSpPr txBox="1"/>
          <p:nvPr/>
        </p:nvSpPr>
        <p:spPr>
          <a:xfrm>
            <a:off x="2455243" y="256258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509307-3380-F41C-E23E-5EC27785DB13}"/>
              </a:ext>
            </a:extLst>
          </p:cNvPr>
          <p:cNvCxnSpPr>
            <a:cxnSpLocks/>
          </p:cNvCxnSpPr>
          <p:nvPr/>
        </p:nvCxnSpPr>
        <p:spPr>
          <a:xfrm flipV="1">
            <a:off x="2395435" y="3077344"/>
            <a:ext cx="1101282" cy="35311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337F0F-049B-D871-D617-0C19DA124022}"/>
              </a:ext>
            </a:extLst>
          </p:cNvPr>
          <p:cNvCxnSpPr>
            <a:cxnSpLocks/>
          </p:cNvCxnSpPr>
          <p:nvPr/>
        </p:nvCxnSpPr>
        <p:spPr>
          <a:xfrm flipV="1">
            <a:off x="1821369" y="2352739"/>
            <a:ext cx="739527" cy="79668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4CABA4-D47F-BD91-63D4-8159446440E2}"/>
              </a:ext>
            </a:extLst>
          </p:cNvPr>
          <p:cNvSpPr txBox="1"/>
          <p:nvPr/>
        </p:nvSpPr>
        <p:spPr>
          <a:xfrm>
            <a:off x="1835696" y="235273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26DBC5-E47B-24F0-F2A7-E884E68C7CD4}"/>
              </a:ext>
            </a:extLst>
          </p:cNvPr>
          <p:cNvSpPr/>
          <p:nvPr/>
        </p:nvSpPr>
        <p:spPr>
          <a:xfrm>
            <a:off x="2839616" y="5063906"/>
            <a:ext cx="1304528" cy="111512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35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3D56-6D06-FF9B-6E77-DFF6B374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FSM predictive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4121E-7EFF-DBF1-03E1-F812F3E3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2168"/>
            <a:ext cx="8229600" cy="489317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Each path to an acceptance state from the current path can be a word suggestion or prediction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This FSM can recognise ALP  ALPINE and ALLIGATOR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D6F0B-43BC-C0F1-0545-7787515A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BFB8A-1D49-EA07-5C14-9551280F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80AF73-CB7C-65C1-1290-056B83CB7910}"/>
              </a:ext>
            </a:extLst>
          </p:cNvPr>
          <p:cNvSpPr/>
          <p:nvPr/>
        </p:nvSpPr>
        <p:spPr>
          <a:xfrm>
            <a:off x="683568" y="2564904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541E09-A836-DF1D-8C15-34312CA91623}"/>
              </a:ext>
            </a:extLst>
          </p:cNvPr>
          <p:cNvSpPr/>
          <p:nvPr/>
        </p:nvSpPr>
        <p:spPr>
          <a:xfrm>
            <a:off x="2018928" y="2564904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49AA79-EAA9-B8C6-DAAE-B65C731513DB}"/>
              </a:ext>
            </a:extLst>
          </p:cNvPr>
          <p:cNvSpPr/>
          <p:nvPr/>
        </p:nvSpPr>
        <p:spPr>
          <a:xfrm>
            <a:off x="3354288" y="2564904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32F352-80FD-0770-75C7-846F8A08138E}"/>
              </a:ext>
            </a:extLst>
          </p:cNvPr>
          <p:cNvSpPr/>
          <p:nvPr/>
        </p:nvSpPr>
        <p:spPr>
          <a:xfrm>
            <a:off x="4689648" y="2564904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FDD3C6-BAD0-F362-AC59-BE20097A6F66}"/>
              </a:ext>
            </a:extLst>
          </p:cNvPr>
          <p:cNvSpPr/>
          <p:nvPr/>
        </p:nvSpPr>
        <p:spPr>
          <a:xfrm>
            <a:off x="6025008" y="2564904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3614F0-9BC3-B78C-E983-DE3F820F5036}"/>
              </a:ext>
            </a:extLst>
          </p:cNvPr>
          <p:cNvSpPr/>
          <p:nvPr/>
        </p:nvSpPr>
        <p:spPr>
          <a:xfrm>
            <a:off x="7360368" y="2564904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8A59E7-A687-006A-E891-28BA2A3D5880}"/>
              </a:ext>
            </a:extLst>
          </p:cNvPr>
          <p:cNvCxnSpPr>
            <a:cxnSpLocks/>
          </p:cNvCxnSpPr>
          <p:nvPr/>
        </p:nvCxnSpPr>
        <p:spPr>
          <a:xfrm>
            <a:off x="1334840" y="2780928"/>
            <a:ext cx="68408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8D992C-8F4B-1117-A880-78EFB99DEF3C}"/>
              </a:ext>
            </a:extLst>
          </p:cNvPr>
          <p:cNvCxnSpPr>
            <a:cxnSpLocks/>
          </p:cNvCxnSpPr>
          <p:nvPr/>
        </p:nvCxnSpPr>
        <p:spPr>
          <a:xfrm>
            <a:off x="2670200" y="2780928"/>
            <a:ext cx="68408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123EED-8286-8E47-EDEC-3682C2CE914C}"/>
              </a:ext>
            </a:extLst>
          </p:cNvPr>
          <p:cNvCxnSpPr>
            <a:cxnSpLocks/>
          </p:cNvCxnSpPr>
          <p:nvPr/>
        </p:nvCxnSpPr>
        <p:spPr>
          <a:xfrm>
            <a:off x="3934884" y="2779149"/>
            <a:ext cx="68408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A1B862-2BC6-469A-9947-BD0D3990BEB2}"/>
              </a:ext>
            </a:extLst>
          </p:cNvPr>
          <p:cNvCxnSpPr>
            <a:cxnSpLocks/>
          </p:cNvCxnSpPr>
          <p:nvPr/>
        </p:nvCxnSpPr>
        <p:spPr>
          <a:xfrm>
            <a:off x="5340920" y="2780928"/>
            <a:ext cx="68408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8E1F8C-A481-69DF-3729-9F369C1B77D2}"/>
              </a:ext>
            </a:extLst>
          </p:cNvPr>
          <p:cNvCxnSpPr>
            <a:cxnSpLocks/>
          </p:cNvCxnSpPr>
          <p:nvPr/>
        </p:nvCxnSpPr>
        <p:spPr>
          <a:xfrm>
            <a:off x="6676280" y="2780928"/>
            <a:ext cx="68408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3A705E9-A59E-B5B5-B867-637F30FE3022}"/>
              </a:ext>
            </a:extLst>
          </p:cNvPr>
          <p:cNvSpPr txBox="1"/>
          <p:nvPr/>
        </p:nvSpPr>
        <p:spPr>
          <a:xfrm>
            <a:off x="1433277" y="2689756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836E52-6DE3-879B-F55B-5FB10FC79DD2}"/>
              </a:ext>
            </a:extLst>
          </p:cNvPr>
          <p:cNvSpPr txBox="1"/>
          <p:nvPr/>
        </p:nvSpPr>
        <p:spPr>
          <a:xfrm>
            <a:off x="4134939" y="2775288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1F275-102F-A3D5-9494-56C89465C5A7}"/>
              </a:ext>
            </a:extLst>
          </p:cNvPr>
          <p:cNvSpPr txBox="1"/>
          <p:nvPr/>
        </p:nvSpPr>
        <p:spPr>
          <a:xfrm>
            <a:off x="5450376" y="2739699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0AB792-7F22-3864-DE5D-A4B564A2BA5B}"/>
              </a:ext>
            </a:extLst>
          </p:cNvPr>
          <p:cNvSpPr txBox="1"/>
          <p:nvPr/>
        </p:nvSpPr>
        <p:spPr>
          <a:xfrm>
            <a:off x="2727449" y="268975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886C29-A277-4F23-C9EE-693CFA1A48BA}"/>
              </a:ext>
            </a:extLst>
          </p:cNvPr>
          <p:cNvSpPr txBox="1"/>
          <p:nvPr/>
        </p:nvSpPr>
        <p:spPr>
          <a:xfrm>
            <a:off x="6755552" y="273534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23A6D-B4A0-FFFA-7F6D-EAF58B854150}"/>
              </a:ext>
            </a:extLst>
          </p:cNvPr>
          <p:cNvSpPr/>
          <p:nvPr/>
        </p:nvSpPr>
        <p:spPr>
          <a:xfrm>
            <a:off x="7366019" y="3713664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C29CE60-50D5-F6AB-A229-CF260BB71D0A}"/>
              </a:ext>
            </a:extLst>
          </p:cNvPr>
          <p:cNvSpPr/>
          <p:nvPr/>
        </p:nvSpPr>
        <p:spPr>
          <a:xfrm>
            <a:off x="7371670" y="4862424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410D016-0736-EF20-5D92-12B5BEF30C60}"/>
              </a:ext>
            </a:extLst>
          </p:cNvPr>
          <p:cNvSpPr/>
          <p:nvPr/>
        </p:nvSpPr>
        <p:spPr>
          <a:xfrm>
            <a:off x="5940152" y="4862424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45775CA-3E15-19B0-AEA8-E6C2C32E7EA1}"/>
              </a:ext>
            </a:extLst>
          </p:cNvPr>
          <p:cNvSpPr/>
          <p:nvPr/>
        </p:nvSpPr>
        <p:spPr>
          <a:xfrm>
            <a:off x="4526724" y="4820499"/>
            <a:ext cx="810995" cy="5232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9D7D2F-DC2E-FDCF-858B-822336C51A6F}"/>
              </a:ext>
            </a:extLst>
          </p:cNvPr>
          <p:cNvSpPr txBox="1"/>
          <p:nvPr/>
        </p:nvSpPr>
        <p:spPr>
          <a:xfrm>
            <a:off x="7981633" y="421916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B64CC2-08B9-29EC-0D58-A759AFC02B7A}"/>
              </a:ext>
            </a:extLst>
          </p:cNvPr>
          <p:cNvSpPr txBox="1"/>
          <p:nvPr/>
        </p:nvSpPr>
        <p:spPr>
          <a:xfrm>
            <a:off x="6737973" y="5090774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D4E5F9-104E-E552-AA5E-E9EED2A21B5C}"/>
              </a:ext>
            </a:extLst>
          </p:cNvPr>
          <p:cNvSpPr txBox="1"/>
          <p:nvPr/>
        </p:nvSpPr>
        <p:spPr>
          <a:xfrm>
            <a:off x="5471207" y="505190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731AF-FB69-7A64-30C2-1244ED3575D6}"/>
              </a:ext>
            </a:extLst>
          </p:cNvPr>
          <p:cNvSpPr txBox="1"/>
          <p:nvPr/>
        </p:nvSpPr>
        <p:spPr>
          <a:xfrm>
            <a:off x="7978012" y="3067306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510E2F-40B8-F45F-3866-2C0B24646CCA}"/>
              </a:ext>
            </a:extLst>
          </p:cNvPr>
          <p:cNvCxnSpPr>
            <a:cxnSpLocks/>
            <a:stCxn id="11" idx="4"/>
            <a:endCxn id="24" idx="0"/>
          </p:cNvCxnSpPr>
          <p:nvPr/>
        </p:nvCxnSpPr>
        <p:spPr>
          <a:xfrm>
            <a:off x="7684404" y="2996952"/>
            <a:ext cx="5651" cy="71671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B23D7B-3045-DB25-FAC7-842EBFF9DA3B}"/>
              </a:ext>
            </a:extLst>
          </p:cNvPr>
          <p:cNvCxnSpPr>
            <a:cxnSpLocks/>
          </p:cNvCxnSpPr>
          <p:nvPr/>
        </p:nvCxnSpPr>
        <p:spPr>
          <a:xfrm>
            <a:off x="7714534" y="4145712"/>
            <a:ext cx="5651" cy="71671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13138B-9730-5DB6-DB97-298A81D89E72}"/>
              </a:ext>
            </a:extLst>
          </p:cNvPr>
          <p:cNvCxnSpPr>
            <a:cxnSpLocks/>
            <a:stCxn id="25" idx="2"/>
            <a:endCxn id="26" idx="6"/>
          </p:cNvCxnSpPr>
          <p:nvPr/>
        </p:nvCxnSpPr>
        <p:spPr>
          <a:xfrm flipH="1">
            <a:off x="6588224" y="5078448"/>
            <a:ext cx="78344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28AD0E-453B-C0B1-2A11-C73A227AE315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5420125" y="5047722"/>
            <a:ext cx="520027" cy="3577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96B28C0-A2E2-8F15-5061-277F15617438}"/>
              </a:ext>
            </a:extLst>
          </p:cNvPr>
          <p:cNvSpPr/>
          <p:nvPr/>
        </p:nvSpPr>
        <p:spPr>
          <a:xfrm>
            <a:off x="4467273" y="4725144"/>
            <a:ext cx="952852" cy="71670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6A156C2-989B-4D95-1416-A7206F1B0724}"/>
              </a:ext>
            </a:extLst>
          </p:cNvPr>
          <p:cNvSpPr/>
          <p:nvPr/>
        </p:nvSpPr>
        <p:spPr>
          <a:xfrm>
            <a:off x="2123728" y="3478763"/>
            <a:ext cx="852273" cy="5983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7C14C62-2004-E410-A5DD-32919957BAEE}"/>
              </a:ext>
            </a:extLst>
          </p:cNvPr>
          <p:cNvCxnSpPr>
            <a:cxnSpLocks/>
            <a:stCxn id="8" idx="3"/>
            <a:endCxn id="53" idx="7"/>
          </p:cNvCxnSpPr>
          <p:nvPr/>
        </p:nvCxnSpPr>
        <p:spPr>
          <a:xfrm flipH="1">
            <a:off x="2895521" y="2933680"/>
            <a:ext cx="553675" cy="6002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DA20732-9D80-5457-0B4E-EF5DFE279DFE}"/>
              </a:ext>
            </a:extLst>
          </p:cNvPr>
          <p:cNvSpPr txBox="1"/>
          <p:nvPr/>
        </p:nvSpPr>
        <p:spPr>
          <a:xfrm>
            <a:off x="3194255" y="303689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DCCC49E-5F56-1DBE-99FE-CA18CDE11960}"/>
              </a:ext>
            </a:extLst>
          </p:cNvPr>
          <p:cNvSpPr/>
          <p:nvPr/>
        </p:nvSpPr>
        <p:spPr>
          <a:xfrm>
            <a:off x="2082211" y="3429011"/>
            <a:ext cx="952852" cy="71670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428D59C-9F38-8C4B-D2FE-9F4312C631CC}"/>
              </a:ext>
            </a:extLst>
          </p:cNvPr>
          <p:cNvSpPr/>
          <p:nvPr/>
        </p:nvSpPr>
        <p:spPr>
          <a:xfrm>
            <a:off x="1423815" y="4317977"/>
            <a:ext cx="852273" cy="5983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9658F5A-B0E1-ED37-B42C-F84354CFFD40}"/>
              </a:ext>
            </a:extLst>
          </p:cNvPr>
          <p:cNvCxnSpPr>
            <a:cxnSpLocks/>
            <a:endCxn id="55" idx="7"/>
          </p:cNvCxnSpPr>
          <p:nvPr/>
        </p:nvCxnSpPr>
        <p:spPr>
          <a:xfrm flipH="1">
            <a:off x="2151276" y="4145712"/>
            <a:ext cx="219026" cy="25988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6A20E29-96FA-4C63-1EC8-50E4588084DB}"/>
              </a:ext>
            </a:extLst>
          </p:cNvPr>
          <p:cNvSpPr txBox="1"/>
          <p:nvPr/>
        </p:nvSpPr>
        <p:spPr>
          <a:xfrm>
            <a:off x="2311213" y="4102862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BDE58CF-F89D-6C20-5F60-8BC2A93BDD6D}"/>
              </a:ext>
            </a:extLst>
          </p:cNvPr>
          <p:cNvSpPr/>
          <p:nvPr/>
        </p:nvSpPr>
        <p:spPr>
          <a:xfrm>
            <a:off x="953808" y="5275969"/>
            <a:ext cx="852273" cy="5983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25EABE-D339-C7B8-223A-99D522F52542}"/>
              </a:ext>
            </a:extLst>
          </p:cNvPr>
          <p:cNvSpPr txBox="1"/>
          <p:nvPr/>
        </p:nvSpPr>
        <p:spPr>
          <a:xfrm>
            <a:off x="1166514" y="4725144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BD68886-9063-09CE-6DAC-D42FC62B39E6}"/>
              </a:ext>
            </a:extLst>
          </p:cNvPr>
          <p:cNvCxnSpPr>
            <a:cxnSpLocks/>
          </p:cNvCxnSpPr>
          <p:nvPr/>
        </p:nvCxnSpPr>
        <p:spPr>
          <a:xfrm flipH="1">
            <a:off x="1588934" y="4891703"/>
            <a:ext cx="110208" cy="38426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F8F7C0B-B76C-2C21-AFC0-A69CA438E9A6}"/>
              </a:ext>
            </a:extLst>
          </p:cNvPr>
          <p:cNvSpPr/>
          <p:nvPr/>
        </p:nvSpPr>
        <p:spPr>
          <a:xfrm>
            <a:off x="2265007" y="5352384"/>
            <a:ext cx="852273" cy="5983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07BF198-883A-F37C-D5B7-16D5292461DE}"/>
              </a:ext>
            </a:extLst>
          </p:cNvPr>
          <p:cNvSpPr/>
          <p:nvPr/>
        </p:nvSpPr>
        <p:spPr>
          <a:xfrm>
            <a:off x="2205603" y="5302556"/>
            <a:ext cx="952852" cy="71670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1200ACA-AEFF-7B0A-495E-62F17258F380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1806081" y="5575124"/>
            <a:ext cx="378669" cy="1763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022A9FE-E244-996A-FD2F-0DFCD5B09673}"/>
              </a:ext>
            </a:extLst>
          </p:cNvPr>
          <p:cNvSpPr txBox="1"/>
          <p:nvPr/>
        </p:nvSpPr>
        <p:spPr>
          <a:xfrm>
            <a:off x="1745687" y="554782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B7F826-8CED-BD07-7A84-D6CE9DB912C9}"/>
              </a:ext>
            </a:extLst>
          </p:cNvPr>
          <p:cNvSpPr/>
          <p:nvPr/>
        </p:nvSpPr>
        <p:spPr>
          <a:xfrm>
            <a:off x="4615759" y="2424267"/>
            <a:ext cx="831417" cy="71670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12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846964"/>
            <a:ext cx="8229600" cy="1081838"/>
          </a:xfrm>
        </p:spPr>
        <p:txBody>
          <a:bodyPr>
            <a:noAutofit/>
          </a:bodyPr>
          <a:lstStyle/>
          <a:p>
            <a:r>
              <a:rPr lang="en-GB" sz="3600" dirty="0"/>
              <a:t>Finite State Machines with Output (Mealy and Moore Machines)</a:t>
            </a:r>
          </a:p>
        </p:txBody>
      </p:sp>
      <p:sp>
        <p:nvSpPr>
          <p:cNvPr id="72707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2040276"/>
            <a:ext cx="8229600" cy="438912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accent3"/>
                </a:solidFill>
              </a:rPr>
              <a:t>Finite state automata </a:t>
            </a:r>
            <a:r>
              <a:rPr lang="en-GB" sz="2800" dirty="0"/>
              <a:t>are like computers in that they receive input and process the input by changing states. </a:t>
            </a:r>
          </a:p>
          <a:p>
            <a:r>
              <a:rPr lang="en-GB" sz="2800" dirty="0"/>
              <a:t>The only output that we have seen finite automata produce so far is a yes/no at the end of processing. </a:t>
            </a:r>
          </a:p>
          <a:p>
            <a:pPr lvl="1"/>
            <a:r>
              <a:rPr lang="en-GB" dirty="0"/>
              <a:t>We will now look at two models of finite automata that produce more output than a yes/no.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Moore Machine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8634442" cy="2438400"/>
          </a:xfrm>
        </p:spPr>
        <p:txBody>
          <a:bodyPr>
            <a:normAutofit/>
          </a:bodyPr>
          <a:lstStyle/>
          <a:p>
            <a:r>
              <a:rPr lang="en-GB" dirty="0"/>
              <a:t>Basically a </a:t>
            </a:r>
            <a:r>
              <a:rPr lang="en-GB" b="1" dirty="0">
                <a:solidFill>
                  <a:schemeClr val="accent3"/>
                </a:solidFill>
              </a:rPr>
              <a:t>Moore machine </a:t>
            </a:r>
            <a:r>
              <a:rPr lang="en-GB" dirty="0"/>
              <a:t>is just a FSA with two extra attributes. </a:t>
            </a:r>
          </a:p>
          <a:p>
            <a:pPr lvl="1">
              <a:buFontTx/>
              <a:buNone/>
            </a:pPr>
            <a:r>
              <a:rPr lang="en-GB" dirty="0"/>
              <a:t>1. It has TWO alphabets, an </a:t>
            </a:r>
            <a:r>
              <a:rPr lang="en-GB" dirty="0">
                <a:solidFill>
                  <a:schemeClr val="accent3"/>
                </a:solidFill>
              </a:rPr>
              <a:t>input</a:t>
            </a:r>
            <a:r>
              <a:rPr lang="en-GB" dirty="0"/>
              <a:t> and </a:t>
            </a:r>
            <a:r>
              <a:rPr lang="en-GB" dirty="0">
                <a:solidFill>
                  <a:schemeClr val="accent3"/>
                </a:solidFill>
              </a:rPr>
              <a:t>output</a:t>
            </a:r>
            <a:r>
              <a:rPr lang="en-GB" dirty="0"/>
              <a:t> alphabet. </a:t>
            </a:r>
          </a:p>
          <a:p>
            <a:pPr lvl="1">
              <a:buFontTx/>
              <a:buNone/>
            </a:pPr>
            <a:r>
              <a:rPr lang="en-GB" dirty="0"/>
              <a:t>2. It has an </a:t>
            </a:r>
            <a:r>
              <a:rPr lang="en-GB" dirty="0">
                <a:solidFill>
                  <a:schemeClr val="accent3"/>
                </a:solidFill>
              </a:rPr>
              <a:t>output letter </a:t>
            </a:r>
            <a:r>
              <a:rPr lang="en-GB" dirty="0"/>
              <a:t>associated with each state. The machine writes the appropriate output letter as it enters each state. </a:t>
            </a:r>
          </a:p>
          <a:p>
            <a:pPr>
              <a:buFont typeface="Zapf Dingbats" charset="2"/>
              <a:buNone/>
            </a:pPr>
            <a:endParaRPr lang="en-GB" dirty="0"/>
          </a:p>
        </p:txBody>
      </p:sp>
      <p:pic>
        <p:nvPicPr>
          <p:cNvPr id="73735" name="Picture 7" descr="Moore machine from page 151 of the text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3772247"/>
            <a:ext cx="3500462" cy="3014339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4194</TotalTime>
  <Pages>31</Pages>
  <Words>1844</Words>
  <Application>Microsoft Office PowerPoint</Application>
  <PresentationFormat>On-screen Show (4:3)</PresentationFormat>
  <Paragraphs>273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Times</vt:lpstr>
      <vt:lpstr>Wingdings 2</vt:lpstr>
      <vt:lpstr>Zapf Dingbats</vt:lpstr>
      <vt:lpstr>Flow</vt:lpstr>
      <vt:lpstr>Document</vt:lpstr>
      <vt:lpstr>Software Engineering COMP 201</vt:lpstr>
      <vt:lpstr>Introduction</vt:lpstr>
      <vt:lpstr>Finite State Machines - Recap</vt:lpstr>
      <vt:lpstr>Finite State Machines - Recap</vt:lpstr>
      <vt:lpstr>Variants of FSMs</vt:lpstr>
      <vt:lpstr>Application of FSM with acceptance state</vt:lpstr>
      <vt:lpstr>Application of FSM predictive test</vt:lpstr>
      <vt:lpstr>Finite State Machines with Output (Mealy and Moore Machines)</vt:lpstr>
      <vt:lpstr>Moore Machine</vt:lpstr>
      <vt:lpstr>Example - Moore Machine</vt:lpstr>
      <vt:lpstr>Mealy Machine</vt:lpstr>
      <vt:lpstr>A Mealy Machine Produces Output  on a Transition</vt:lpstr>
      <vt:lpstr>A Mealy Machine Produces Output  on a Transition</vt:lpstr>
      <vt:lpstr>Petri Net Models</vt:lpstr>
      <vt:lpstr>The Basics</vt:lpstr>
      <vt:lpstr>Capacity</vt:lpstr>
      <vt:lpstr>Enabled Transitions and Firing</vt:lpstr>
      <vt:lpstr>When Arcs have Different Weights…</vt:lpstr>
      <vt:lpstr>Inhibition</vt:lpstr>
      <vt:lpstr>A Collection of Primitive Structures that Occur in Real Systems</vt:lpstr>
      <vt:lpstr>Re-cap, Petri-Nets invented for Chemistry </vt:lpstr>
      <vt:lpstr>Why use Petri Nets?</vt:lpstr>
      <vt:lpstr>Semantic Data Models</vt:lpstr>
      <vt:lpstr>Software Design Semantic Model</vt:lpstr>
      <vt:lpstr>Data Dictionary Entries</vt:lpstr>
      <vt:lpstr>Data Dictionary Example</vt:lpstr>
      <vt:lpstr>Object Models</vt:lpstr>
      <vt:lpstr>Object Models</vt:lpstr>
      <vt:lpstr>The Unified Modelling Language</vt:lpstr>
      <vt:lpstr>The Unified Modeling Language</vt:lpstr>
      <vt:lpstr>The Unified Modeling Language</vt:lpstr>
      <vt:lpstr>Lecture 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models</dc:title>
  <dc:creator>seb.coope@gmail.com</dc:creator>
  <cp:lastModifiedBy>Alex</cp:lastModifiedBy>
  <cp:revision>155</cp:revision>
  <cp:lastPrinted>2001-08-10T22:31:33Z</cp:lastPrinted>
  <dcterms:created xsi:type="dcterms:W3CDTF">1995-12-27T13:19:17Z</dcterms:created>
  <dcterms:modified xsi:type="dcterms:W3CDTF">2024-09-09T09:05:40Z</dcterms:modified>
</cp:coreProperties>
</file>