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 id="2147483662" r:id="rId2"/>
  </p:sldMasterIdLst>
  <p:notesMasterIdLst>
    <p:notesMasterId r:id="rId19"/>
  </p:notesMasterIdLst>
  <p:handoutMasterIdLst>
    <p:handoutMasterId r:id="rId20"/>
  </p:handoutMasterIdLst>
  <p:sldIdLst>
    <p:sldId id="342" r:id="rId3"/>
    <p:sldId id="257" r:id="rId4"/>
    <p:sldId id="343" r:id="rId5"/>
    <p:sldId id="348" r:id="rId6"/>
    <p:sldId id="350" r:id="rId7"/>
    <p:sldId id="349" r:id="rId8"/>
    <p:sldId id="345" r:id="rId9"/>
    <p:sldId id="346" r:id="rId10"/>
    <p:sldId id="347" r:id="rId11"/>
    <p:sldId id="344" r:id="rId12"/>
    <p:sldId id="352" r:id="rId13"/>
    <p:sldId id="354" r:id="rId14"/>
    <p:sldId id="355" r:id="rId15"/>
    <p:sldId id="356" r:id="rId16"/>
    <p:sldId id="353" r:id="rId17"/>
    <p:sldId id="357" r:id="rId18"/>
  </p:sldIdLst>
  <p:sldSz cx="9144000" cy="6858000" type="screen4x3"/>
  <p:notesSz cx="6629400" cy="97536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a:ea typeface="+mn-ea"/>
        <a:cs typeface="+mn-cs"/>
      </a:defRPr>
    </a:lvl1pPr>
    <a:lvl2pPr marL="457200" algn="l" rtl="0" eaLnBrk="0" fontAlgn="base" hangingPunct="0">
      <a:spcBef>
        <a:spcPct val="0"/>
      </a:spcBef>
      <a:spcAft>
        <a:spcPct val="0"/>
      </a:spcAft>
      <a:defRPr sz="2400" kern="1200">
        <a:solidFill>
          <a:schemeClr val="tx1"/>
        </a:solidFill>
        <a:latin typeface="Times"/>
        <a:ea typeface="+mn-ea"/>
        <a:cs typeface="+mn-cs"/>
      </a:defRPr>
    </a:lvl2pPr>
    <a:lvl3pPr marL="914400" algn="l" rtl="0" eaLnBrk="0" fontAlgn="base" hangingPunct="0">
      <a:spcBef>
        <a:spcPct val="0"/>
      </a:spcBef>
      <a:spcAft>
        <a:spcPct val="0"/>
      </a:spcAft>
      <a:defRPr sz="2400" kern="1200">
        <a:solidFill>
          <a:schemeClr val="tx1"/>
        </a:solidFill>
        <a:latin typeface="Times"/>
        <a:ea typeface="+mn-ea"/>
        <a:cs typeface="+mn-cs"/>
      </a:defRPr>
    </a:lvl3pPr>
    <a:lvl4pPr marL="1371600" algn="l" rtl="0" eaLnBrk="0" fontAlgn="base" hangingPunct="0">
      <a:spcBef>
        <a:spcPct val="0"/>
      </a:spcBef>
      <a:spcAft>
        <a:spcPct val="0"/>
      </a:spcAft>
      <a:defRPr sz="2400" kern="1200">
        <a:solidFill>
          <a:schemeClr val="tx1"/>
        </a:solidFill>
        <a:latin typeface="Times"/>
        <a:ea typeface="+mn-ea"/>
        <a:cs typeface="+mn-cs"/>
      </a:defRPr>
    </a:lvl4pPr>
    <a:lvl5pPr marL="1828800" algn="l" rtl="0" eaLnBrk="0" fontAlgn="base" hangingPunct="0">
      <a:spcBef>
        <a:spcPct val="0"/>
      </a:spcBef>
      <a:spcAft>
        <a:spcPct val="0"/>
      </a:spcAft>
      <a:defRPr sz="2400" kern="1200">
        <a:solidFill>
          <a:schemeClr val="tx1"/>
        </a:solidFill>
        <a:latin typeface="Times"/>
        <a:ea typeface="+mn-ea"/>
        <a:cs typeface="+mn-cs"/>
      </a:defRPr>
    </a:lvl5pPr>
    <a:lvl6pPr marL="2286000" algn="l" defTabSz="914400" rtl="0" eaLnBrk="1" latinLnBrk="0" hangingPunct="1">
      <a:defRPr sz="2400" kern="1200">
        <a:solidFill>
          <a:schemeClr val="tx1"/>
        </a:solidFill>
        <a:latin typeface="Times"/>
        <a:ea typeface="+mn-ea"/>
        <a:cs typeface="+mn-cs"/>
      </a:defRPr>
    </a:lvl6pPr>
    <a:lvl7pPr marL="2743200" algn="l" defTabSz="914400" rtl="0" eaLnBrk="1" latinLnBrk="0" hangingPunct="1">
      <a:defRPr sz="2400" kern="1200">
        <a:solidFill>
          <a:schemeClr val="tx1"/>
        </a:solidFill>
        <a:latin typeface="Times"/>
        <a:ea typeface="+mn-ea"/>
        <a:cs typeface="+mn-cs"/>
      </a:defRPr>
    </a:lvl7pPr>
    <a:lvl8pPr marL="3200400" algn="l" defTabSz="914400" rtl="0" eaLnBrk="1" latinLnBrk="0" hangingPunct="1">
      <a:defRPr sz="2400" kern="1200">
        <a:solidFill>
          <a:schemeClr val="tx1"/>
        </a:solidFill>
        <a:latin typeface="Times"/>
        <a:ea typeface="+mn-ea"/>
        <a:cs typeface="+mn-cs"/>
      </a:defRPr>
    </a:lvl8pPr>
    <a:lvl9pPr marL="3657600" algn="l" defTabSz="914400" rtl="0" eaLnBrk="1" latinLnBrk="0" hangingPunct="1">
      <a:defRPr sz="2400" kern="1200">
        <a:solidFill>
          <a:schemeClr val="tx1"/>
        </a:solidFill>
        <a:latin typeface="Times"/>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EFC3"/>
    <a:srgbClr val="030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93" d="100"/>
          <a:sy n="93" d="100"/>
        </p:scale>
        <p:origin x="1162" y="8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340063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2T15:22:26.121"/>
    </inkml:context>
    <inkml:brush xml:id="br0">
      <inkml:brushProperty name="width" value="0.05" units="cm"/>
      <inkml:brushProperty name="height" value="0.05" units="cm"/>
      <inkml:brushProperty name="color" value="#E71224"/>
    </inkml:brush>
  </inkml:definitions>
  <inkml:trace contextRef="#ctx0" brushRef="#br0">438 318 24575,'1'-3'0,"-1"1"0,1-1 0,0 1 0,0-1 0,0 0 0,0 1 0,1 0 0,-1-1 0,1 1 0,0 0 0,0-1 0,0 1 0,0 0 0,1 0 0,-1 0 0,6-2 0,45-26 0,-53 30 0,13-5 0,-1 0 0,1 1 0,0 0 0,0 0 0,0 1 0,1 1 0,15-2 0,101-3 0,-36 3 0,-47 0 0,1-2 0,51-11 0,-63 11 0,0 0 0,0 2 0,46-1 0,114 6 0,-90 1 0,-53-2 0,0 1 0,0 2 0,89 14 0,-105-10 0,0-3 0,69 4 0,79-10 0,-64 0 0,-104 2 0,0 1 0,0 0 0,-1 1 0,1 0 0,-1 1 0,24 6 0,-3 0 0,1-2 0,0 0 0,0-2 0,0-1 0,73 0 0,-63-2 0,-1 1 0,1 1 0,-1 2 0,50 12 0,-39-7 0,0-3 0,78 5 0,121-7 0,-198-5 0,258 15 0,52 1 0,-338-17 0,526-19 0,-243 2 0,-251 15 0,-45 1 0,-1-1 0,1-1 0,32-8 0,-34 7 0,1 0 0,0 1 0,0 0 0,23-1 0,-4 2 0,-1-2 0,0-1 0,59-15 0,-10 2 0,271-43 0,-257 48 0,167-6 0,-110 12 0,28-1 0,-122 6 0,84-11 0,-1 0 0,-56 10 0,-58 4 0,0-2 0,0-1 0,0 0 0,0-2 0,46-10 0,-57 9 0,0 1 0,1 1 0,-1 0 0,40-2 0,82 6 0,-57 1 0,-48-1 0,0-2 0,-1-1 0,43-6 0,-21 3 0,-47 5 0,-1 0 0,1-1 0,-1 0 0,0 0 0,1-1 0,-1 1 0,14-6 0,-10 3 0,2-1 0,-1 1 0,0 1 0,1 0 0,0 1 0,0 0 0,0 0 0,0 2 0,18-1 0,18 4 0,69 9 0,-90-9 0,-20-1 0,-1 0 0,1 0 0,-1 1 0,16 5 0,-17-4 0,1-1 0,0 0 0,1-1 0,-1 0 0,11 2 0,127 10 0,82 9 0,-96-9 0,56 8 0,-174-19 0,6 0 0,0 1 0,0 0 0,0 2 0,-1 0 0,30 11 0,-30-9 0,1-1 0,0 0 0,0-2 0,40 7 0,-16-3 0,43 10 0,1-4 0,1-3 0,0-2 0,164 0 0,-231-10 0,4-2 0,-1 2 0,1 0 0,-1 1 0,0 1 0,0 1 0,50 11 0,-8 5 0,1-1 0,1-3 0,1-3 0,76 7 0,-124-18 0,57 4 0,1 3 0,86 16 0,28 22 0,50 9 0,-198-46 0,0-2 0,1-2 0,63 0 0,-61-5 0,-36-1 0,1 0 0,0 1 0,0 0 0,-1 1 0,1 1 0,0 0 0,-1 0 0,28 8 0,-29-6 0,1-1 0,-1 1 0,1-2 0,0 1 0,0-1 0,21 0 0,90-3 0,-50-1 0,-19 2 0,197-4 0,-206 1 0,0-2 0,0-1 0,58-14 0,-59 9 0,1 2 0,51-5 0,-92 13 0,1-1 0,-1 1 0,0-1 0,0 1 0,0-1 0,7-4 0,26-7 0,12 2 0,78-26 0,-86 24 0,67-11 0,-2 0 0,106-30 0,4 8 0,370-41 0,-434 78 0,202 8 0,-154 3 0,-186-1 0,-1 1 0,0 0 0,0 1 0,0 0 0,-1 0 0,1 1 0,14 6 0,-8-3 0,0-1 0,30 6 0,-37-9 0,0 1 0,0 1 0,-1-1 0,0 2 0,0-1 0,12 8 0,13 5 0,217 116 0,-217-113 0,55 30 0,-88-48 0,0 1 0,0-1 0,-1 1 0,1 0 0,-1 0 0,0 0 0,-1 0 0,5 7 0,17 17 0,-12-16 0,2 0 0,0 0 0,0-1 0,2-1 0,0 0 0,0 0 0,34 13 0,-39-19 0,-1 0 0,0 0 0,-1 1 0,0 1 0,0-1 0,0 2 0,-1-1 0,0 0 0,-1 1 0,1 1 0,-2-1 0,0 1 0,0 0 0,0 0 0,-2 0 0,10 18 0,19 36 0,52 68 0,-69-97 0,-15-27 0,1 0 0,0-1 0,1 1 0,-1 0 0,6 5 0,-4-4 0,-1 0 0,0 0 0,0 1 0,-1-1 0,0 1 0,-1-1 0,0 1 0,1 13 0,4 11 0,-1 1 0,-2 1 0,-2-1 0,-4 52 0,-1-14 0,3-68 0,-1 15 0,1 1 0,2 0 0,0 0 0,1-1 0,1 1 0,9 19 0,-6-18 0,-1 1 0,-1 0 0,-2 1 0,-1-1 0,0 1 0,-5 32 0,4 52 0,9-61 0,-6-31 0,0 0 0,0 16 0,27 196 0,-17-150 0,-11-63 0,1-1 0,0 0 0,8 14 0,-7-15 0,0-1 0,-1 1 0,0-1 0,-1 1 0,1 12 0,-1 35 0,-7 61 0,0-98 0,-2-1 0,0-1 0,-1 1 0,-15 24 0,10-21 0,-15 51 0,21-41 0,5-26 0,0 0 0,0 0 0,-1 0 0,0 0 0,0 0 0,-1 0 0,0-1 0,-1 1 0,-7 10 0,-11 8 0,15-14 0,-2-1 0,0 0 0,-1 0 0,0-1 0,-15 10 0,17-11 0,0-1 0,0 1 0,1 0 0,0 0 0,0 1 0,1 0 0,1 0 0,0 0 0,-3 11 0,3-11 0,-10 30 0,11-28 0,0 0 0,-1 0 0,-11 16 0,-80 105 0,31-44 0,28-41 0,3 2 0,-45 88 0,74-126 0,-1 0 0,0 0 0,0 0 0,-1-1 0,-10 11 0,13-16 0,0 1 0,1-1 0,0 1 0,1 0 0,-1-1 0,1 1 0,1 0 0,0 0 0,0 0 0,0 0 0,2 12 0,-2-8 0,1 0 0,-2 0 0,-2 11 0,-5 18 0,8-32 0,-1 1 0,0 0 0,0 0 0,-1-1 0,0 1 0,0-1 0,-1 1 0,-1-1 0,-8 11 0,1-5 0,1 0 0,1 1 0,1 0 0,-10 21 0,18-32 0,-20 38 0,-23 41 0,26-58 0,-1 0 0,-2-2 0,-38 34 0,-159 125 0,48-47 0,77-62 0,-3-2 0,-188 102 0,-555 245 0,826-411 0,-171 87 0,162-80 0,1 0 0,0 2 0,2 0 0,0 0 0,-30 35 0,-6 26 0,37-50 0,-37 44 0,32-50 0,0 0 0,-1-1 0,-2-1 0,-49 26 0,16-9 0,48-27 0,0 0 0,0 0 0,1 1 0,0 0 0,-11 14 0,-34 54 0,0 0 0,23-37 0,3 1 0,-40 82 0,42-78 0,19-33 0,1 0 0,0 0 0,1 1 0,1-1 0,-5 20 0,2 1 0,-23 54 0,17-52 0,-9 43 0,6 30 0,-13 52 0,-24 77 0,47-203 0,-14 222 0,19-199 0,-3-5 0,-14 52 0,2-15 0,-10 226 0,1-145 0,7-65 0,17-94 0,-1 0 0,-1 0 0,-9 19 0,8-21 0,1 0 0,0 0 0,1 1 0,0-1 0,-2 17 0,5-1 0,0-10 0,-3 27 0,2-38 0,0 0 0,0 0 0,0-1 0,-1 1 0,0 0 0,0-1 0,0 1 0,0-1 0,-1 1 0,0-1 0,0 0 0,-3 3 0,0 0 0,0 1 0,0 0 0,1 0 0,0 0 0,1 0 0,0 0 0,0 1 0,1 0 0,-2 7 0,-11 23 0,-6 2 0,14-30 0,2 1 0,0 0 0,1 0 0,0 0 0,1 1 0,-3 19 0,6-22 0,0-1 0,0 0 0,-1 0 0,0 0 0,-1-1 0,0 1 0,-1 0 0,0-1 0,0 1 0,-1-1 0,-11 13 0,12-16 0,1 1 0,-1 0 0,1 0 0,1 0 0,0 1 0,0-1 0,0 0 0,0 1 0,1-1 0,1 1 0,-1 10 0,-6 26 0,3-30 0,1 1 0,-1-1 0,-1 0 0,-1 0 0,-8 11 0,9-11 0,-1-1 0,2 1 0,0 0 0,0 0 0,2 0 0,0 0 0,0 15 0,-2 10 0,-1 4 0,4-22 0,-2 0 0,0 0 0,-2 0 0,0-1 0,-18 36 0,-1-2 0,18-38 0,0 0 0,-9 13 0,11-22 0,1 0 0,-1 0 0,0-1 0,-1 0 0,0 1 0,1-1 0,-2 0 0,1-1 0,-6 4 0,-8 4 0,11-6 0,0 0 0,0-1 0,-16 6 0,20-9 0,0 0 0,0 0 0,0 0 0,-1 0 0,1-1 0,0 0 0,0 1 0,-1-1 0,1 0 0,0-1 0,0 1 0,-5-1 0,-18-2 0,0 1 0,0 1 0,0 1 0,1 1 0,-45 6 0,50-6 0,0 0 0,0 0 0,0-2 0,0 0 0,0-1 0,-39-7 0,12 2 0,0 1 0,-65-1 0,-99 6 0,114 3 0,-56-3 0,-157 3 0,131 16 0,68-5 0,51-7 0,-325 23 0,-716-40 0,909 9 0,-228 20 0,-137 47 0,410-44 0,-4 0 0,-57 8 0,-266 12 0,122-39 0,-100 4 0,373-2 0,4 0 0,-99 13 0,124-9 0,-60 3 0,91-10 0,-1-1 0,1 0 0,0-1 0,-1-1 0,1 0 0,-20-5 0,-139-26 0,49 11 0,-298-39 0,-5 28 0,110 20 0,-200-18 0,476 24 0,-56-14 0,-1-1 0,-711-78 0,346 50 0,302 27 0,-69-8 0,209 28 0,1-2 0,0 0 0,-26-9 0,46 12 0,-34-7 0,0 1 0,-1 1 0,-77-5 0,-131 6 0,180 5 0,-175 2 0,-113-2 0,345 1 0,0-1 0,0 0 0,0-1 0,-19-3 0,28 4 0,1 1 0,-1-1 0,1 0 0,0 0 0,-1 0 0,1 0 0,0 0 0,0 0 0,-1 0 0,1-1 0,1 1 0,-1-1 0,0 1 0,0-1 0,1 1 0,-1-1 0,1 0 0,-1 0 0,1 1 0,0-1 0,0 0 0,0 0 0,1 0 0,-1 0 0,0-4 0,1-44 0,2 37 0,-2 1 0,0 0 0,-2-12 0,-10-20 0,-2 1 0,-26-52 0,21 56 0,3-1 0,-19-81 0,29 50 0,7-102 0,2 66 0,-4-287 0,3-246 0,8 350 0,3-162 0,-32-214 0,-10-26-399,28 2 57,2 536 450,64-491 513,-10 229-733,-38 218-37,67-678-326,-64 678 475,18-132 0,1-3 401,-5 33-54,5-254-347,-16 317 0,-8 133 0,9-36 0,-11 80 0,3-120 0,-16 164-1365,0 2-5461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800100" y="4635500"/>
            <a:ext cx="50292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a:t>Click to edit Master notes styles</a:t>
            </a:r>
          </a:p>
          <a:p>
            <a:pPr lvl="1"/>
            <a:r>
              <a:rPr lang="en-GB"/>
              <a:t>Second Level</a:t>
            </a:r>
          </a:p>
          <a:p>
            <a:pPr lvl="2"/>
            <a:r>
              <a:rPr lang="en-GB"/>
              <a:t>Third Level</a:t>
            </a:r>
          </a:p>
          <a:p>
            <a:pPr lvl="3"/>
            <a:r>
              <a:rPr lang="en-GB"/>
              <a:t>Fourth Level</a:t>
            </a:r>
          </a:p>
          <a:p>
            <a:pPr lvl="4"/>
            <a:r>
              <a:rPr lang="en-GB"/>
              <a:t>Fifth Level</a:t>
            </a:r>
          </a:p>
        </p:txBody>
      </p:sp>
      <p:sp>
        <p:nvSpPr>
          <p:cNvPr id="2051" name="Rectangle 3"/>
          <p:cNvSpPr>
            <a:spLocks noGrp="1" noRot="1" noChangeAspect="1" noChangeArrowheads="1" noTextEdit="1"/>
          </p:cNvSpPr>
          <p:nvPr>
            <p:ph type="sldImg" idx="2"/>
          </p:nvPr>
        </p:nvSpPr>
        <p:spPr bwMode="auto">
          <a:xfrm>
            <a:off x="1028700" y="844550"/>
            <a:ext cx="4572000" cy="3429000"/>
          </a:xfrm>
          <a:prstGeom prst="rect">
            <a:avLst/>
          </a:prstGeom>
          <a:noFill/>
          <a:ln w="12700">
            <a:solidFill>
              <a:schemeClr val="tx1"/>
            </a:solidFill>
            <a:miter lim="800000"/>
            <a:headEnd/>
            <a:tailEnd/>
          </a:ln>
          <a:effectLst/>
        </p:spPr>
      </p:sp>
    </p:spTree>
    <p:extLst>
      <p:ext uri="{BB962C8B-B14F-4D97-AF65-F5344CB8AC3E}">
        <p14:creationId xmlns:p14="http://schemas.microsoft.com/office/powerpoint/2010/main" val="27083953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a:ea typeface="+mn-ea"/>
        <a:cs typeface="+mn-cs"/>
      </a:defRPr>
    </a:lvl1pPr>
    <a:lvl2pPr marL="457200" algn="l" rtl="0" eaLnBrk="0" fontAlgn="base" hangingPunct="0">
      <a:spcBef>
        <a:spcPct val="30000"/>
      </a:spcBef>
      <a:spcAft>
        <a:spcPct val="0"/>
      </a:spcAft>
      <a:defRPr sz="1200" kern="1200">
        <a:solidFill>
          <a:schemeClr val="tx1"/>
        </a:solidFill>
        <a:latin typeface="Times"/>
        <a:ea typeface="+mn-ea"/>
        <a:cs typeface="+mn-cs"/>
      </a:defRPr>
    </a:lvl2pPr>
    <a:lvl3pPr marL="914400" algn="l" rtl="0" eaLnBrk="0" fontAlgn="base" hangingPunct="0">
      <a:spcBef>
        <a:spcPct val="30000"/>
      </a:spcBef>
      <a:spcAft>
        <a:spcPct val="0"/>
      </a:spcAft>
      <a:defRPr sz="1200" kern="1200">
        <a:solidFill>
          <a:schemeClr val="tx1"/>
        </a:solidFill>
        <a:latin typeface="Times"/>
        <a:ea typeface="+mn-ea"/>
        <a:cs typeface="+mn-cs"/>
      </a:defRPr>
    </a:lvl3pPr>
    <a:lvl4pPr marL="1371600" algn="l" rtl="0" eaLnBrk="0" fontAlgn="base" hangingPunct="0">
      <a:spcBef>
        <a:spcPct val="30000"/>
      </a:spcBef>
      <a:spcAft>
        <a:spcPct val="0"/>
      </a:spcAft>
      <a:defRPr sz="1200" kern="1200">
        <a:solidFill>
          <a:schemeClr val="tx1"/>
        </a:solidFill>
        <a:latin typeface="Times"/>
        <a:ea typeface="+mn-ea"/>
        <a:cs typeface="+mn-cs"/>
      </a:defRPr>
    </a:lvl4pPr>
    <a:lvl5pPr marL="1828800" algn="l" rtl="0" eaLnBrk="0" fontAlgn="base" hangingPunct="0">
      <a:spcBef>
        <a:spcPct val="30000"/>
      </a:spcBef>
      <a:spcAft>
        <a:spcPct val="0"/>
      </a:spcAft>
      <a:defRPr sz="1200" kern="1200">
        <a:solidFill>
          <a:schemeClr val="tx1"/>
        </a:solidFill>
        <a:latin typeface="Times"/>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a:p>
        </p:txBody>
      </p:sp>
      <p:sp>
        <p:nvSpPr>
          <p:cNvPr id="27652" name="Slide Number Placeholder 3"/>
          <p:cNvSpPr>
            <a:spLocks noGrp="1"/>
          </p:cNvSpPr>
          <p:nvPr>
            <p:ph type="sldNum" sz="quarter" idx="5"/>
          </p:nvPr>
        </p:nvSpPr>
        <p:spPr>
          <a:xfrm>
            <a:off x="3754691" y="9264357"/>
            <a:ext cx="2873155" cy="487680"/>
          </a:xfrm>
          <a:prstGeom prst="rect">
            <a:avLst/>
          </a:prstGeom>
          <a:noFill/>
        </p:spPr>
        <p:txBody>
          <a:bodyPr lIns="89831" tIns="44915" rIns="89831" bIns="44915"/>
          <a:lstStyle/>
          <a:p>
            <a:fld id="{7670DF06-4775-4E82-8772-90B18856C867}" type="slidenum">
              <a:rPr lang="en-GB" smtClean="0"/>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4338" y="306388"/>
            <a:ext cx="2030412" cy="5500687"/>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69925" y="306388"/>
            <a:ext cx="5942013" cy="5500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r>
              <a:rPr lang="en-US"/>
              <a:t>8/4/2009</a:t>
            </a:r>
          </a:p>
        </p:txBody>
      </p:sp>
      <p:sp>
        <p:nvSpPr>
          <p:cNvPr id="19" name="Footer Placeholder 18"/>
          <p:cNvSpPr>
            <a:spLocks noGrp="1"/>
          </p:cNvSpPr>
          <p:nvPr>
            <p:ph type="ftr" sz="quarter" idx="11"/>
          </p:nvPr>
        </p:nvSpPr>
        <p:spPr/>
        <p:txBody>
          <a:bodyPr/>
          <a:lstStyle/>
          <a:p>
            <a:r>
              <a:rPr kumimoji="0" lang="en-US"/>
              <a:t>COMP201 - Software Engineering</a:t>
            </a:r>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96086"/>
          </a:xfrm>
        </p:spPr>
        <p:txBody>
          <a:bodyPr>
            <a:normAutofit/>
          </a:bodyPr>
          <a:lstStyle>
            <a:lvl1pPr algn="ctr">
              <a:defRPr sz="4000"/>
            </a:lvl1pPr>
          </a:lstStyle>
          <a:p>
            <a:r>
              <a:rPr kumimoji="0" lang="en-US" dirty="0"/>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8/4/2009</a:t>
            </a:r>
          </a:p>
        </p:txBody>
      </p:sp>
      <p:sp>
        <p:nvSpPr>
          <p:cNvPr id="5" name="Footer Placeholder 4"/>
          <p:cNvSpPr>
            <a:spLocks noGrp="1"/>
          </p:cNvSpPr>
          <p:nvPr>
            <p:ph type="ftr" sz="quarter" idx="11"/>
          </p:nvPr>
        </p:nvSpPr>
        <p:spPr/>
        <p:txBody>
          <a:bodyPr/>
          <a:lstStyle/>
          <a:p>
            <a:r>
              <a:rPr kumimoji="0" lang="en-US"/>
              <a:t>COMP201 - Software Engineering</a:t>
            </a: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r>
              <a:rPr lang="en-US"/>
              <a:t>8/4/2009</a:t>
            </a:r>
          </a:p>
        </p:txBody>
      </p:sp>
      <p:sp>
        <p:nvSpPr>
          <p:cNvPr id="5" name="Footer Placeholder 4"/>
          <p:cNvSpPr>
            <a:spLocks noGrp="1"/>
          </p:cNvSpPr>
          <p:nvPr>
            <p:ph type="ftr" sz="quarter" idx="11"/>
          </p:nvPr>
        </p:nvSpPr>
        <p:spPr/>
        <p:txBody>
          <a:bodyPr/>
          <a:lstStyle/>
          <a:p>
            <a:r>
              <a:rPr kumimoji="0" lang="en-US"/>
              <a:t>COMP201 - Software Engineering</a:t>
            </a: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r>
              <a:rPr lang="en-US"/>
              <a:t>8/4/2009</a:t>
            </a:r>
          </a:p>
        </p:txBody>
      </p:sp>
      <p:sp>
        <p:nvSpPr>
          <p:cNvPr id="6" name="Footer Placeholder 5"/>
          <p:cNvSpPr>
            <a:spLocks noGrp="1"/>
          </p:cNvSpPr>
          <p:nvPr>
            <p:ph type="ftr" sz="quarter" idx="11"/>
          </p:nvPr>
        </p:nvSpPr>
        <p:spPr/>
        <p:txBody>
          <a:bodyPr/>
          <a:lstStyle/>
          <a:p>
            <a:r>
              <a:rPr kumimoji="0" lang="en-US"/>
              <a:t>COMP201 - Software Engineering</a:t>
            </a:r>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r>
              <a:rPr lang="en-US"/>
              <a:t>8/4/2009</a:t>
            </a:r>
          </a:p>
        </p:txBody>
      </p:sp>
      <p:sp>
        <p:nvSpPr>
          <p:cNvPr id="8" name="Footer Placeholder 7"/>
          <p:cNvSpPr>
            <a:spLocks noGrp="1"/>
          </p:cNvSpPr>
          <p:nvPr>
            <p:ph type="ftr" sz="quarter" idx="11"/>
          </p:nvPr>
        </p:nvSpPr>
        <p:spPr/>
        <p:txBody>
          <a:bodyPr/>
          <a:lstStyle/>
          <a:p>
            <a:r>
              <a:rPr kumimoji="0" lang="en-US"/>
              <a:t>COMP201 - Software Engineering</a:t>
            </a:r>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796086"/>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ctr" rtl="0">
              <a:spcBef>
                <a:spcPct val="0"/>
              </a:spcBef>
              <a:buNone/>
              <a:defRPr sz="4000" b="0">
                <a:ln>
                  <a:noFill/>
                </a:ln>
                <a:solidFill>
                  <a:schemeClr val="tx2"/>
                </a:solidFill>
                <a:effectLst/>
                <a:latin typeface="+mj-lt"/>
                <a:ea typeface="+mj-ea"/>
                <a:cs typeface="+mj-cs"/>
              </a:defRPr>
            </a:lvl1pPr>
          </a:lstStyle>
          <a:p>
            <a:r>
              <a:rPr kumimoji="0" lang="en-US" dirty="0"/>
              <a:t>Click to edit Master title style</a:t>
            </a:r>
          </a:p>
        </p:txBody>
      </p:sp>
      <p:sp>
        <p:nvSpPr>
          <p:cNvPr id="3" name="Date Placeholder 2"/>
          <p:cNvSpPr>
            <a:spLocks noGrp="1"/>
          </p:cNvSpPr>
          <p:nvPr>
            <p:ph type="dt" sz="half" idx="10"/>
          </p:nvPr>
        </p:nvSpPr>
        <p:spPr/>
        <p:txBody>
          <a:bodyPr/>
          <a:lstStyle/>
          <a:p>
            <a:r>
              <a:rPr lang="en-US"/>
              <a:t>8/4/2009</a:t>
            </a:r>
          </a:p>
        </p:txBody>
      </p:sp>
      <p:sp>
        <p:nvSpPr>
          <p:cNvPr id="4" name="Footer Placeholder 3"/>
          <p:cNvSpPr>
            <a:spLocks noGrp="1"/>
          </p:cNvSpPr>
          <p:nvPr>
            <p:ph type="ftr" sz="quarter" idx="11"/>
          </p:nvPr>
        </p:nvSpPr>
        <p:spPr/>
        <p:txBody>
          <a:bodyPr/>
          <a:lstStyle/>
          <a:p>
            <a:r>
              <a:rPr kumimoji="0" lang="en-US"/>
              <a:t>COMP201 - 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8/4/2009</a:t>
            </a:r>
          </a:p>
        </p:txBody>
      </p:sp>
      <p:sp>
        <p:nvSpPr>
          <p:cNvPr id="3" name="Footer Placeholder 2"/>
          <p:cNvSpPr>
            <a:spLocks noGrp="1"/>
          </p:cNvSpPr>
          <p:nvPr>
            <p:ph type="ftr" sz="quarter" idx="11"/>
          </p:nvPr>
        </p:nvSpPr>
        <p:spPr/>
        <p:txBody>
          <a:bodyPr/>
          <a:lstStyle/>
          <a:p>
            <a:r>
              <a:rPr kumimoji="0" lang="en-US"/>
              <a:t>COMP201 - Software Engineering</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r>
              <a:rPr lang="en-US"/>
              <a:t>8/4/2009</a:t>
            </a:r>
          </a:p>
        </p:txBody>
      </p:sp>
      <p:sp>
        <p:nvSpPr>
          <p:cNvPr id="6" name="Footer Placeholder 5"/>
          <p:cNvSpPr>
            <a:spLocks noGrp="1"/>
          </p:cNvSpPr>
          <p:nvPr>
            <p:ph type="ftr" sz="quarter" idx="11"/>
          </p:nvPr>
        </p:nvSpPr>
        <p:spPr/>
        <p:txBody>
          <a:bodyPr/>
          <a:lstStyle/>
          <a:p>
            <a:r>
              <a:rPr kumimoji="0" lang="en-US"/>
              <a:t>COMP201 - Software Engineering</a:t>
            </a:r>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en-US"/>
              <a:t>8/4/2009</a:t>
            </a:r>
          </a:p>
        </p:txBody>
      </p:sp>
      <p:sp>
        <p:nvSpPr>
          <p:cNvPr id="6" name="Footer Placeholder 5"/>
          <p:cNvSpPr>
            <a:spLocks noGrp="1"/>
          </p:cNvSpPr>
          <p:nvPr>
            <p:ph type="ftr" sz="quarter" idx="11"/>
          </p:nvPr>
        </p:nvSpPr>
        <p:spPr/>
        <p:txBody>
          <a:bodyPr/>
          <a:lstStyle/>
          <a:p>
            <a:r>
              <a:rPr kumimoji="0" lang="en-US"/>
              <a:t>COMP201 - Software Engineering</a:t>
            </a:r>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8/4/2009</a:t>
            </a:r>
          </a:p>
        </p:txBody>
      </p:sp>
      <p:sp>
        <p:nvSpPr>
          <p:cNvPr id="5" name="Footer Placeholder 4"/>
          <p:cNvSpPr>
            <a:spLocks noGrp="1"/>
          </p:cNvSpPr>
          <p:nvPr>
            <p:ph type="ftr" sz="quarter" idx="11"/>
          </p:nvPr>
        </p:nvSpPr>
        <p:spPr/>
        <p:txBody>
          <a:bodyPr/>
          <a:lstStyle/>
          <a:p>
            <a:r>
              <a:rPr kumimoji="0" lang="en-US"/>
              <a:t>COMP201 - Software Engineering</a:t>
            </a: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8/4/2009</a:t>
            </a:r>
          </a:p>
        </p:txBody>
      </p:sp>
      <p:sp>
        <p:nvSpPr>
          <p:cNvPr id="5" name="Footer Placeholder 4"/>
          <p:cNvSpPr>
            <a:spLocks noGrp="1"/>
          </p:cNvSpPr>
          <p:nvPr>
            <p:ph type="ftr" sz="quarter" idx="11"/>
          </p:nvPr>
        </p:nvSpPr>
        <p:spPr/>
        <p:txBody>
          <a:bodyPr/>
          <a:lstStyle/>
          <a:p>
            <a:r>
              <a:rPr kumimoji="0" lang="en-US"/>
              <a:t>COMP201 - Software Engineering</a:t>
            </a: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990600" y="1676400"/>
            <a:ext cx="3825875" cy="413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968875" y="1676400"/>
            <a:ext cx="3825875" cy="413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6258" name="Line 2"/>
          <p:cNvSpPr>
            <a:spLocks noChangeShapeType="1"/>
          </p:cNvSpPr>
          <p:nvPr/>
        </p:nvSpPr>
        <p:spPr bwMode="auto">
          <a:xfrm>
            <a:off x="25400" y="1371600"/>
            <a:ext cx="9118600" cy="4763"/>
          </a:xfrm>
          <a:prstGeom prst="line">
            <a:avLst/>
          </a:prstGeom>
          <a:noFill/>
          <a:ln w="50800">
            <a:solidFill>
              <a:schemeClr val="accent1"/>
            </a:solidFill>
            <a:round/>
            <a:headEnd/>
            <a:tailEnd/>
          </a:ln>
          <a:effectLst/>
        </p:spPr>
        <p:txBody>
          <a:bodyPr wrap="none" anchor="ctr"/>
          <a:lstStyle/>
          <a:p>
            <a:endParaRPr lang="en-GB" dirty="0"/>
          </a:p>
        </p:txBody>
      </p:sp>
      <p:sp>
        <p:nvSpPr>
          <p:cNvPr id="96259" name="Rectangle 3"/>
          <p:cNvSpPr>
            <a:spLocks noGrp="1" noChangeArrowheads="1"/>
          </p:cNvSpPr>
          <p:nvPr>
            <p:ph type="title"/>
          </p:nvPr>
        </p:nvSpPr>
        <p:spPr bwMode="auto">
          <a:xfrm>
            <a:off x="669925" y="306388"/>
            <a:ext cx="7804150" cy="917575"/>
          </a:xfrm>
          <a:prstGeom prst="rect">
            <a:avLst/>
          </a:prstGeom>
          <a:noFill/>
          <a:ln w="12700">
            <a:noFill/>
            <a:miter lim="800000"/>
            <a:headEnd/>
            <a:tailEnd/>
          </a:ln>
          <a:effectLst/>
        </p:spPr>
        <p:txBody>
          <a:bodyPr vert="horz" wrap="square" lIns="95143" tIns="46738" rIns="95143" bIns="46738" numCol="1" anchor="ctr" anchorCtr="0" compatLnSpc="1">
            <a:prstTxWarp prst="textNoShape">
              <a:avLst/>
            </a:prstTxWarp>
          </a:bodyPr>
          <a:lstStyle/>
          <a:p>
            <a:pPr lvl="0"/>
            <a:r>
              <a:rPr lang="en-GB"/>
              <a:t>Click to edit Master title style</a:t>
            </a:r>
          </a:p>
        </p:txBody>
      </p:sp>
      <p:sp>
        <p:nvSpPr>
          <p:cNvPr id="96260" name="Rectangle 4"/>
          <p:cNvSpPr>
            <a:spLocks noGrp="1" noChangeArrowheads="1"/>
          </p:cNvSpPr>
          <p:nvPr>
            <p:ph type="body" idx="1"/>
          </p:nvPr>
        </p:nvSpPr>
        <p:spPr bwMode="auto">
          <a:xfrm>
            <a:off x="990600" y="1676400"/>
            <a:ext cx="7804150" cy="4130675"/>
          </a:xfrm>
          <a:prstGeom prst="rect">
            <a:avLst/>
          </a:prstGeom>
          <a:noFill/>
          <a:ln w="12700">
            <a:noFill/>
            <a:miter lim="800000"/>
            <a:headEnd/>
            <a:tailEnd/>
          </a:ln>
          <a:effectLst/>
        </p:spPr>
        <p:txBody>
          <a:bodyPr vert="horz" wrap="square" lIns="95143" tIns="46738" rIns="95143" bIns="46738"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96261" name="Rectangle 5"/>
          <p:cNvSpPr>
            <a:spLocks noChangeArrowheads="1"/>
          </p:cNvSpPr>
          <p:nvPr/>
        </p:nvSpPr>
        <p:spPr bwMode="auto">
          <a:xfrm>
            <a:off x="568325" y="6523038"/>
            <a:ext cx="8154988" cy="290512"/>
          </a:xfrm>
          <a:prstGeom prst="rect">
            <a:avLst/>
          </a:prstGeom>
          <a:noFill/>
          <a:ln w="12700">
            <a:noFill/>
            <a:miter lim="800000"/>
            <a:headEnd/>
            <a:tailEnd/>
          </a:ln>
          <a:effectLst/>
        </p:spPr>
        <p:txBody>
          <a:bodyPr lIns="95143" tIns="46738" rIns="95143" bIns="46738">
            <a:spAutoFit/>
          </a:bodyPr>
          <a:lstStyle/>
          <a:p>
            <a:pPr defTabSz="962025"/>
            <a:r>
              <a:rPr lang="en-GB" sz="1300" dirty="0">
                <a:solidFill>
                  <a:schemeClr val="tx2"/>
                </a:solidFill>
              </a:rPr>
              <a:t>©Ian </a:t>
            </a:r>
            <a:r>
              <a:rPr lang="en-GB" sz="1300" dirty="0" err="1">
                <a:solidFill>
                  <a:schemeClr val="tx2"/>
                </a:solidFill>
              </a:rPr>
              <a:t>Sommerville</a:t>
            </a:r>
            <a:r>
              <a:rPr lang="en-GB" sz="1300" dirty="0">
                <a:solidFill>
                  <a:schemeClr val="tx2"/>
                </a:solidFill>
              </a:rPr>
              <a:t> 2006		</a:t>
            </a:r>
            <a:r>
              <a:rPr lang="en-GB" sz="1300" b="1" dirty="0">
                <a:solidFill>
                  <a:schemeClr val="tx2"/>
                </a:solidFill>
              </a:rPr>
              <a:t>Software Engineering, 8th edition. Chapter 7</a:t>
            </a:r>
            <a:r>
              <a:rPr lang="en-GB" sz="1300" dirty="0">
                <a:solidFill>
                  <a:schemeClr val="tx2"/>
                </a:solidFill>
              </a:rPr>
              <a:t>                        Slide  </a:t>
            </a:r>
            <a:fld id="{A63626DA-CEA4-4949-948F-FB2CA04677AE}" type="slidenum">
              <a:rPr lang="en-GB" sz="1300">
                <a:solidFill>
                  <a:schemeClr val="tx2"/>
                </a:solidFill>
              </a:rPr>
              <a:pPr defTabSz="962025"/>
              <a:t>‹#›</a:t>
            </a:fld>
            <a:endParaRPr lang="en-GB" sz="1300" dirty="0">
              <a:solidFill>
                <a:schemeClr val="tx2"/>
              </a:solidFill>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hdr="0" dt="0"/>
  <p:txStyles>
    <p:titleStyle>
      <a:lvl1pPr algn="ctr" defTabSz="962025" rtl="0" fontAlgn="base">
        <a:spcBef>
          <a:spcPct val="0"/>
        </a:spcBef>
        <a:spcAft>
          <a:spcPct val="0"/>
        </a:spcAft>
        <a:defRPr sz="4000">
          <a:solidFill>
            <a:schemeClr val="tx1"/>
          </a:solidFill>
          <a:latin typeface="+mj-lt"/>
          <a:ea typeface="+mj-ea"/>
          <a:cs typeface="+mj-cs"/>
        </a:defRPr>
      </a:lvl1pPr>
      <a:lvl2pPr algn="ctr" defTabSz="962025" rtl="0" fontAlgn="base">
        <a:spcBef>
          <a:spcPct val="0"/>
        </a:spcBef>
        <a:spcAft>
          <a:spcPct val="0"/>
        </a:spcAft>
        <a:defRPr sz="4000">
          <a:solidFill>
            <a:schemeClr val="tx1"/>
          </a:solidFill>
          <a:latin typeface="Arial" charset="0"/>
          <a:cs typeface="Arial" charset="0"/>
        </a:defRPr>
      </a:lvl2pPr>
      <a:lvl3pPr algn="ctr" defTabSz="962025" rtl="0" fontAlgn="base">
        <a:spcBef>
          <a:spcPct val="0"/>
        </a:spcBef>
        <a:spcAft>
          <a:spcPct val="0"/>
        </a:spcAft>
        <a:defRPr sz="4000">
          <a:solidFill>
            <a:schemeClr val="tx1"/>
          </a:solidFill>
          <a:latin typeface="Arial" charset="0"/>
          <a:cs typeface="Arial" charset="0"/>
        </a:defRPr>
      </a:lvl3pPr>
      <a:lvl4pPr algn="ctr" defTabSz="962025" rtl="0" fontAlgn="base">
        <a:spcBef>
          <a:spcPct val="0"/>
        </a:spcBef>
        <a:spcAft>
          <a:spcPct val="0"/>
        </a:spcAft>
        <a:defRPr sz="4000">
          <a:solidFill>
            <a:schemeClr val="tx1"/>
          </a:solidFill>
          <a:latin typeface="Arial" charset="0"/>
          <a:cs typeface="Arial" charset="0"/>
        </a:defRPr>
      </a:lvl4pPr>
      <a:lvl5pPr algn="ctr" defTabSz="962025" rtl="0" fontAlgn="base">
        <a:spcBef>
          <a:spcPct val="0"/>
        </a:spcBef>
        <a:spcAft>
          <a:spcPct val="0"/>
        </a:spcAft>
        <a:defRPr sz="4000">
          <a:solidFill>
            <a:schemeClr val="tx1"/>
          </a:solidFill>
          <a:latin typeface="Arial" charset="0"/>
          <a:cs typeface="Arial" charset="0"/>
        </a:defRPr>
      </a:lvl5pPr>
      <a:lvl6pPr marL="457200" algn="ctr" defTabSz="962025" rtl="0" fontAlgn="base">
        <a:spcBef>
          <a:spcPct val="0"/>
        </a:spcBef>
        <a:spcAft>
          <a:spcPct val="0"/>
        </a:spcAft>
        <a:defRPr sz="4000">
          <a:solidFill>
            <a:schemeClr val="tx1"/>
          </a:solidFill>
          <a:latin typeface="Arial" charset="0"/>
          <a:cs typeface="Arial" charset="0"/>
        </a:defRPr>
      </a:lvl6pPr>
      <a:lvl7pPr marL="914400" algn="ctr" defTabSz="962025" rtl="0" fontAlgn="base">
        <a:spcBef>
          <a:spcPct val="0"/>
        </a:spcBef>
        <a:spcAft>
          <a:spcPct val="0"/>
        </a:spcAft>
        <a:defRPr sz="4000">
          <a:solidFill>
            <a:schemeClr val="tx1"/>
          </a:solidFill>
          <a:latin typeface="Arial" charset="0"/>
          <a:cs typeface="Arial" charset="0"/>
        </a:defRPr>
      </a:lvl7pPr>
      <a:lvl8pPr marL="1371600" algn="ctr" defTabSz="962025" rtl="0" fontAlgn="base">
        <a:spcBef>
          <a:spcPct val="0"/>
        </a:spcBef>
        <a:spcAft>
          <a:spcPct val="0"/>
        </a:spcAft>
        <a:defRPr sz="4000">
          <a:solidFill>
            <a:schemeClr val="tx1"/>
          </a:solidFill>
          <a:latin typeface="Arial" charset="0"/>
          <a:cs typeface="Arial" charset="0"/>
        </a:defRPr>
      </a:lvl8pPr>
      <a:lvl9pPr marL="1828800" algn="ctr" defTabSz="962025" rtl="0" fontAlgn="base">
        <a:spcBef>
          <a:spcPct val="0"/>
        </a:spcBef>
        <a:spcAft>
          <a:spcPct val="0"/>
        </a:spcAft>
        <a:defRPr sz="4000">
          <a:solidFill>
            <a:schemeClr val="tx1"/>
          </a:solidFill>
          <a:latin typeface="Arial" charset="0"/>
          <a:cs typeface="Arial" charset="0"/>
        </a:defRPr>
      </a:lvl9pPr>
    </p:titleStyle>
    <p:bodyStyle>
      <a:lvl1pPr marL="488950" indent="-488950" algn="l" defTabSz="962025" rtl="0" fontAlgn="base">
        <a:spcBef>
          <a:spcPct val="20000"/>
        </a:spcBef>
        <a:spcAft>
          <a:spcPct val="0"/>
        </a:spcAft>
        <a:buClr>
          <a:schemeClr val="tx2"/>
        </a:buClr>
        <a:buSzPct val="50000"/>
        <a:buFont typeface="Zapf Dingbats" charset="2"/>
        <a:buChar char="l"/>
        <a:defRPr sz="2800">
          <a:solidFill>
            <a:schemeClr val="tx2"/>
          </a:solidFill>
          <a:latin typeface="+mn-lt"/>
          <a:ea typeface="+mn-ea"/>
          <a:cs typeface="+mn-cs"/>
        </a:defRPr>
      </a:lvl1pPr>
      <a:lvl2pPr marL="1089025" indent="-482600" algn="l" defTabSz="962025" rtl="0" fontAlgn="base">
        <a:spcBef>
          <a:spcPct val="20000"/>
        </a:spcBef>
        <a:spcAft>
          <a:spcPct val="0"/>
        </a:spcAft>
        <a:buClr>
          <a:schemeClr val="tx1"/>
        </a:buClr>
        <a:buSzPct val="100000"/>
        <a:buChar char="•"/>
        <a:defRPr sz="2400">
          <a:solidFill>
            <a:schemeClr val="tx2"/>
          </a:solidFill>
          <a:latin typeface="+mn-lt"/>
          <a:cs typeface="+mn-cs"/>
        </a:defRPr>
      </a:lvl2pPr>
      <a:lvl3pPr marL="1449388" indent="-241300" algn="l" defTabSz="962025" rtl="0" fontAlgn="base">
        <a:spcBef>
          <a:spcPct val="20000"/>
        </a:spcBef>
        <a:spcAft>
          <a:spcPct val="0"/>
        </a:spcAft>
        <a:buClr>
          <a:schemeClr val="tx1"/>
        </a:buClr>
        <a:buSzPct val="100000"/>
        <a:buChar char="•"/>
        <a:defRPr sz="2000">
          <a:solidFill>
            <a:schemeClr val="tx2"/>
          </a:solidFill>
          <a:latin typeface="+mn-lt"/>
          <a:cs typeface="+mn-cs"/>
        </a:defRPr>
      </a:lvl3pPr>
      <a:lvl4pPr marL="1806575" indent="-236538" algn="l" defTabSz="962025" rtl="0" fontAlgn="base">
        <a:spcBef>
          <a:spcPct val="20000"/>
        </a:spcBef>
        <a:spcAft>
          <a:spcPct val="0"/>
        </a:spcAft>
        <a:buClr>
          <a:schemeClr val="accent2"/>
        </a:buClr>
        <a:buSzPct val="65000"/>
        <a:buFont typeface="Monotype Sorts" charset="2"/>
        <a:buChar char=""/>
        <a:defRPr sz="2100">
          <a:solidFill>
            <a:schemeClr val="tx2"/>
          </a:solidFill>
          <a:latin typeface="+mn-lt"/>
          <a:cs typeface="+mn-cs"/>
        </a:defRPr>
      </a:lvl4pPr>
      <a:lvl5pPr marL="2170113" indent="-239713" algn="l" defTabSz="962025" rtl="0" fontAlgn="base">
        <a:spcBef>
          <a:spcPct val="20000"/>
        </a:spcBef>
        <a:spcAft>
          <a:spcPct val="0"/>
        </a:spcAft>
        <a:buClr>
          <a:schemeClr val="tx1"/>
        </a:buClr>
        <a:buSzPct val="100000"/>
        <a:buChar char="•"/>
        <a:defRPr sz="2100">
          <a:solidFill>
            <a:schemeClr val="tx2"/>
          </a:solidFill>
          <a:latin typeface="+mn-lt"/>
          <a:cs typeface="+mn-cs"/>
        </a:defRPr>
      </a:lvl5pPr>
      <a:lvl6pPr marL="2627313" indent="-239713" algn="l" defTabSz="962025" rtl="0" fontAlgn="base">
        <a:spcBef>
          <a:spcPct val="20000"/>
        </a:spcBef>
        <a:spcAft>
          <a:spcPct val="0"/>
        </a:spcAft>
        <a:buClr>
          <a:schemeClr val="tx1"/>
        </a:buClr>
        <a:buSzPct val="100000"/>
        <a:buChar char="•"/>
        <a:defRPr sz="2100">
          <a:solidFill>
            <a:schemeClr val="tx2"/>
          </a:solidFill>
          <a:latin typeface="+mn-lt"/>
          <a:cs typeface="+mn-cs"/>
        </a:defRPr>
      </a:lvl6pPr>
      <a:lvl7pPr marL="3084513" indent="-239713" algn="l" defTabSz="962025" rtl="0" fontAlgn="base">
        <a:spcBef>
          <a:spcPct val="20000"/>
        </a:spcBef>
        <a:spcAft>
          <a:spcPct val="0"/>
        </a:spcAft>
        <a:buClr>
          <a:schemeClr val="tx1"/>
        </a:buClr>
        <a:buSzPct val="100000"/>
        <a:buChar char="•"/>
        <a:defRPr sz="2100">
          <a:solidFill>
            <a:schemeClr val="tx2"/>
          </a:solidFill>
          <a:latin typeface="+mn-lt"/>
          <a:cs typeface="+mn-cs"/>
        </a:defRPr>
      </a:lvl7pPr>
      <a:lvl8pPr marL="3541713" indent="-239713" algn="l" defTabSz="962025" rtl="0" fontAlgn="base">
        <a:spcBef>
          <a:spcPct val="20000"/>
        </a:spcBef>
        <a:spcAft>
          <a:spcPct val="0"/>
        </a:spcAft>
        <a:buClr>
          <a:schemeClr val="tx1"/>
        </a:buClr>
        <a:buSzPct val="100000"/>
        <a:buChar char="•"/>
        <a:defRPr sz="2100">
          <a:solidFill>
            <a:schemeClr val="tx2"/>
          </a:solidFill>
          <a:latin typeface="+mn-lt"/>
          <a:cs typeface="+mn-cs"/>
        </a:defRPr>
      </a:lvl8pPr>
      <a:lvl9pPr marL="3998913" indent="-239713" algn="l" defTabSz="962025" rtl="0" fontAlgn="base">
        <a:spcBef>
          <a:spcPct val="20000"/>
        </a:spcBef>
        <a:spcAft>
          <a:spcPct val="0"/>
        </a:spcAft>
        <a:buClr>
          <a:schemeClr val="tx1"/>
        </a:buClr>
        <a:buSzPct val="100000"/>
        <a:buChar char="•"/>
        <a:defRPr sz="2100">
          <a:solidFill>
            <a:schemeClr val="tx2"/>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796086"/>
          </a:xfrm>
          <a:prstGeom prst="rect">
            <a:avLst/>
          </a:prstGeom>
        </p:spPr>
        <p:txBody>
          <a:bodyPr vert="horz" lIns="0" rIns="0" bIns="0" anchor="b">
            <a:normAutofit/>
          </a:bodyPr>
          <a:lstStyle/>
          <a:p>
            <a:r>
              <a:rPr kumimoji="0" lang="en-US" dirty="0"/>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8/4/2009</a:t>
            </a:r>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r>
              <a:rPr kumimoji="0" lang="en-US">
                <a:solidFill>
                  <a:schemeClr val="tx2">
                    <a:shade val="90000"/>
                  </a:schemeClr>
                </a:solidFill>
              </a:rPr>
              <a:t>COMP201 - Software Engineering</a:t>
            </a:r>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dt="0"/>
  <p:txStyles>
    <p:titleStyle>
      <a:lvl1pPr algn="ctr" rtl="0" eaLnBrk="1" latinLnBrk="0" hangingPunct="1">
        <a:spcBef>
          <a:spcPct val="0"/>
        </a:spcBef>
        <a:buNone/>
        <a:defRPr kumimoji="0" sz="4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14400" y="571480"/>
            <a:ext cx="7772400" cy="1643074"/>
          </a:xfrm>
        </p:spPr>
        <p:txBody>
          <a:bodyPr>
            <a:normAutofit fontScale="90000"/>
          </a:bodyPr>
          <a:lstStyle/>
          <a:p>
            <a:pPr eaLnBrk="1" hangingPunct="1"/>
            <a:r>
              <a:rPr lang="en-GB" dirty="0">
                <a:solidFill>
                  <a:srgbClr val="FF0000"/>
                </a:solidFill>
                <a:effectLst>
                  <a:outerShdw blurRad="38100" dist="38100" dir="2700000" algn="tl">
                    <a:srgbClr val="000000">
                      <a:alpha val="43137"/>
                    </a:srgbClr>
                  </a:outerShdw>
                </a:effectLst>
              </a:rPr>
              <a:t>Software Engineering</a:t>
            </a:r>
            <a:br>
              <a:rPr lang="en-GB" dirty="0">
                <a:solidFill>
                  <a:srgbClr val="FF0000"/>
                </a:solidFill>
                <a:effectLst>
                  <a:outerShdw blurRad="38100" dist="38100" dir="2700000" algn="tl">
                    <a:srgbClr val="000000">
                      <a:alpha val="43137"/>
                    </a:srgbClr>
                  </a:outerShdw>
                </a:effectLst>
              </a:rPr>
            </a:br>
            <a:r>
              <a:rPr lang="en-GB" dirty="0">
                <a:solidFill>
                  <a:srgbClr val="FF0000"/>
                </a:solidFill>
                <a:effectLst>
                  <a:outerShdw blurRad="38100" dist="38100" dir="2700000" algn="tl">
                    <a:srgbClr val="000000">
                      <a:alpha val="43137"/>
                    </a:srgbClr>
                  </a:outerShdw>
                </a:effectLst>
              </a:rPr>
              <a:t>COMP 201</a:t>
            </a:r>
          </a:p>
        </p:txBody>
      </p:sp>
      <p:sp>
        <p:nvSpPr>
          <p:cNvPr id="2051" name="Rectangle 3"/>
          <p:cNvSpPr>
            <a:spLocks noGrp="1" noChangeArrowheads="1"/>
          </p:cNvSpPr>
          <p:nvPr>
            <p:ph type="subTitle" idx="1"/>
          </p:nvPr>
        </p:nvSpPr>
        <p:spPr>
          <a:xfrm>
            <a:off x="107504" y="2373313"/>
            <a:ext cx="8784976" cy="3265487"/>
          </a:xfrm>
        </p:spPr>
        <p:txBody>
          <a:bodyPr>
            <a:normAutofit fontScale="92500" lnSpcReduction="20000"/>
          </a:bodyPr>
          <a:lstStyle/>
          <a:p>
            <a:r>
              <a:rPr lang="en-GB" dirty="0"/>
              <a:t>Lecturer: </a:t>
            </a:r>
            <a:r>
              <a:rPr lang="en-GB" b="1" dirty="0"/>
              <a:t>Sebastian </a:t>
            </a:r>
            <a:r>
              <a:rPr lang="en-GB" b="1" dirty="0" err="1"/>
              <a:t>Coope</a:t>
            </a:r>
            <a:endParaRPr lang="en-GB" b="1" dirty="0"/>
          </a:p>
          <a:p>
            <a:r>
              <a:rPr lang="en-GB" i="1" dirty="0"/>
              <a:t>Ashton Building, Room G.18</a:t>
            </a:r>
          </a:p>
          <a:p>
            <a:r>
              <a:rPr lang="en-GB" i="1" dirty="0"/>
              <a:t>E-mail: </a:t>
            </a:r>
            <a:r>
              <a:rPr lang="en-GB" b="1" i="1" dirty="0"/>
              <a:t>coopes@liverpool.ac.uk </a:t>
            </a:r>
            <a:endParaRPr lang="en-GB" sz="2400" b="1" i="1" dirty="0"/>
          </a:p>
          <a:p>
            <a:endParaRPr lang="en-GB" sz="2000" b="1" i="1" dirty="0"/>
          </a:p>
          <a:p>
            <a:r>
              <a:rPr lang="en-GB" b="1" dirty="0"/>
              <a:t>COMP 201 web-page:</a:t>
            </a:r>
          </a:p>
          <a:p>
            <a:r>
              <a:rPr lang="en-GB" sz="2200" b="1" dirty="0"/>
              <a:t>http://www.csc.liv.ac.uk/~coopes/comp201</a:t>
            </a:r>
          </a:p>
          <a:p>
            <a:pPr eaLnBrk="1" hangingPunct="1"/>
            <a:endParaRPr lang="en-GB" sz="2800" u="sng" dirty="0"/>
          </a:p>
          <a:p>
            <a:pPr eaLnBrk="1" hangingPunct="1"/>
            <a:r>
              <a:rPr lang="en-GB" sz="2800" u="sng" dirty="0"/>
              <a:t>Lecture 6 – Requirements Case Study Hotel booking and management</a:t>
            </a:r>
          </a:p>
          <a:p>
            <a:pPr eaLnBrk="1" hangingPunct="1"/>
            <a:endParaRPr lang="en-GB" b="1"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9FD46-DEB5-E233-1CBA-7B3C0DEAA25E}"/>
              </a:ext>
            </a:extLst>
          </p:cNvPr>
          <p:cNvSpPr>
            <a:spLocks noGrp="1"/>
          </p:cNvSpPr>
          <p:nvPr>
            <p:ph type="title"/>
          </p:nvPr>
        </p:nvSpPr>
        <p:spPr>
          <a:xfrm>
            <a:off x="395536" y="116632"/>
            <a:ext cx="8229600" cy="796086"/>
          </a:xfrm>
          <a:solidFill>
            <a:schemeClr val="accent6">
              <a:lumMod val="20000"/>
              <a:lumOff val="80000"/>
            </a:schemeClr>
          </a:solidFill>
        </p:spPr>
        <p:txBody>
          <a:bodyPr/>
          <a:lstStyle/>
          <a:p>
            <a:r>
              <a:rPr lang="en-GB" dirty="0"/>
              <a:t>Requirements</a:t>
            </a:r>
          </a:p>
        </p:txBody>
      </p:sp>
      <p:sp>
        <p:nvSpPr>
          <p:cNvPr id="3" name="Content Placeholder 2">
            <a:extLst>
              <a:ext uri="{FF2B5EF4-FFF2-40B4-BE49-F238E27FC236}">
                <a16:creationId xmlns:a16="http://schemas.microsoft.com/office/drawing/2014/main" id="{538BFBD8-D0AD-ED2D-944D-6C6193DDF68C}"/>
              </a:ext>
            </a:extLst>
          </p:cNvPr>
          <p:cNvSpPr>
            <a:spLocks noGrp="1"/>
          </p:cNvSpPr>
          <p:nvPr>
            <p:ph idx="1"/>
          </p:nvPr>
        </p:nvSpPr>
        <p:spPr>
          <a:xfrm>
            <a:off x="457200" y="1200120"/>
            <a:ext cx="8229600" cy="4389120"/>
          </a:xfrm>
        </p:spPr>
        <p:txBody>
          <a:bodyPr>
            <a:noAutofit/>
          </a:bodyPr>
          <a:lstStyle/>
          <a:p>
            <a:r>
              <a:rPr lang="en-US" sz="1800" dirty="0"/>
              <a:t>1. Search for hotel, room with given criteria, location, price, pool, air conditioning, pet friendly etc.  (Guest)</a:t>
            </a:r>
          </a:p>
          <a:p>
            <a:r>
              <a:rPr lang="en-US" sz="1800" dirty="0"/>
              <a:t>2. Make booking request (Guest)</a:t>
            </a:r>
          </a:p>
          <a:p>
            <a:r>
              <a:rPr lang="en-US" sz="1800" dirty="0"/>
              <a:t>3. Confirm booking request (Receptionist)</a:t>
            </a:r>
          </a:p>
          <a:p>
            <a:r>
              <a:rPr lang="en-US" sz="1800" dirty="0"/>
              <a:t>4. Delete booking (Receptionist)</a:t>
            </a:r>
          </a:p>
          <a:p>
            <a:r>
              <a:rPr lang="en-US" sz="1800" dirty="0"/>
              <a:t>5. Check guest in (Receptionist)</a:t>
            </a:r>
          </a:p>
          <a:p>
            <a:r>
              <a:rPr lang="en-US" sz="1800" dirty="0"/>
              <a:t>6. Check current room occupancy (Cleaner)</a:t>
            </a:r>
          </a:p>
          <a:p>
            <a:r>
              <a:rPr lang="en-US" sz="1800" dirty="0"/>
              <a:t>7. Mark room as cleaned (Cleaner)</a:t>
            </a:r>
          </a:p>
          <a:p>
            <a:r>
              <a:rPr lang="en-US" sz="1800" dirty="0"/>
              <a:t>8. Generate guest checkout invoice (Receptionist)</a:t>
            </a:r>
          </a:p>
          <a:p>
            <a:r>
              <a:rPr lang="en-US" sz="1800" dirty="0"/>
              <a:t>9. Allow secure login (Receptionist, Owner, Cleaning staff)</a:t>
            </a:r>
          </a:p>
          <a:p>
            <a:r>
              <a:rPr lang="en-US" sz="1800" dirty="0"/>
              <a:t>10. Make meal booking request (breakfast, lunch dinner) with dietary requirements section (e.g. vegetarian, allergies) (Guest, Receptionist)</a:t>
            </a:r>
          </a:p>
          <a:p>
            <a:r>
              <a:rPr lang="en-US" sz="1800" dirty="0"/>
              <a:t>11. Generate end of year account receipts (Accountant, tax inspector)</a:t>
            </a:r>
          </a:p>
          <a:p>
            <a:r>
              <a:rPr lang="en-US" sz="1800" dirty="0"/>
              <a:t>12. Control marketing and loyalty scheme (discount for multiple stays)</a:t>
            </a:r>
          </a:p>
          <a:p>
            <a:r>
              <a:rPr lang="en-US" sz="1800" dirty="0"/>
              <a:t>13. Generate cleaning </a:t>
            </a:r>
            <a:r>
              <a:rPr lang="en-US" sz="1800" dirty="0" err="1"/>
              <a:t>rota</a:t>
            </a:r>
            <a:r>
              <a:rPr lang="en-US" sz="1800" dirty="0"/>
              <a:t> (Cleaning staff)</a:t>
            </a:r>
          </a:p>
          <a:p>
            <a:r>
              <a:rPr lang="en-US" sz="1800" dirty="0"/>
              <a:t>14. Show meal bookings (Waiting staff)</a:t>
            </a:r>
            <a:endParaRPr lang="en-GB" sz="1800" dirty="0"/>
          </a:p>
        </p:txBody>
      </p:sp>
      <p:sp>
        <p:nvSpPr>
          <p:cNvPr id="4" name="Footer Placeholder 3">
            <a:extLst>
              <a:ext uri="{FF2B5EF4-FFF2-40B4-BE49-F238E27FC236}">
                <a16:creationId xmlns:a16="http://schemas.microsoft.com/office/drawing/2014/main" id="{0E1CB869-39E7-7E5E-2AC2-4032B8358336}"/>
              </a:ext>
            </a:extLst>
          </p:cNvPr>
          <p:cNvSpPr>
            <a:spLocks noGrp="1"/>
          </p:cNvSpPr>
          <p:nvPr>
            <p:ph type="ftr" sz="quarter" idx="11"/>
          </p:nvPr>
        </p:nvSpPr>
        <p:spPr/>
        <p:txBody>
          <a:bodyPr/>
          <a:lstStyle/>
          <a:p>
            <a:r>
              <a:rPr kumimoji="0" lang="en-US"/>
              <a:t>COMP201 - Software Engineering</a:t>
            </a:r>
          </a:p>
        </p:txBody>
      </p:sp>
      <p:sp>
        <p:nvSpPr>
          <p:cNvPr id="5" name="Slide Number Placeholder 4">
            <a:extLst>
              <a:ext uri="{FF2B5EF4-FFF2-40B4-BE49-F238E27FC236}">
                <a16:creationId xmlns:a16="http://schemas.microsoft.com/office/drawing/2014/main" id="{BC8BF825-5F06-F734-5C7E-7E9B8428FA5D}"/>
              </a:ext>
            </a:extLst>
          </p:cNvPr>
          <p:cNvSpPr>
            <a:spLocks noGrp="1"/>
          </p:cNvSpPr>
          <p:nvPr>
            <p:ph type="sldNum" sz="quarter" idx="12"/>
          </p:nvPr>
        </p:nvSpPr>
        <p:spPr/>
        <p:txBody>
          <a:bodyPr/>
          <a:lstStyle/>
          <a:p>
            <a:fld id="{042AED99-7FB4-404E-8A97-64753DCE42EC}" type="slidenum">
              <a:rPr kumimoji="0" lang="en-US" smtClean="0"/>
              <a:pPr/>
              <a:t>10</a:t>
            </a:fld>
            <a:endParaRPr kumimoji="0" lang="en-US"/>
          </a:p>
        </p:txBody>
      </p:sp>
    </p:spTree>
    <p:extLst>
      <p:ext uri="{BB962C8B-B14F-4D97-AF65-F5344CB8AC3E}">
        <p14:creationId xmlns:p14="http://schemas.microsoft.com/office/powerpoint/2010/main" val="1606865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7E6CE-C32D-B777-B9B0-36361A106B39}"/>
              </a:ext>
            </a:extLst>
          </p:cNvPr>
          <p:cNvSpPr>
            <a:spLocks noGrp="1"/>
          </p:cNvSpPr>
          <p:nvPr>
            <p:ph type="title"/>
          </p:nvPr>
        </p:nvSpPr>
        <p:spPr>
          <a:xfrm>
            <a:off x="457200" y="332656"/>
            <a:ext cx="8229600" cy="796086"/>
          </a:xfrm>
          <a:solidFill>
            <a:schemeClr val="accent1">
              <a:tint val="20000"/>
            </a:schemeClr>
          </a:solidFill>
        </p:spPr>
        <p:txBody>
          <a:bodyPr/>
          <a:lstStyle/>
          <a:p>
            <a:r>
              <a:rPr lang="en-GB" dirty="0"/>
              <a:t>Use case example</a:t>
            </a:r>
          </a:p>
        </p:txBody>
      </p:sp>
      <p:graphicFrame>
        <p:nvGraphicFramePr>
          <p:cNvPr id="6" name="Content Placeholder 5">
            <a:extLst>
              <a:ext uri="{FF2B5EF4-FFF2-40B4-BE49-F238E27FC236}">
                <a16:creationId xmlns:a16="http://schemas.microsoft.com/office/drawing/2014/main" id="{81BB1458-FCD3-9D22-EB0B-258AC99F3791}"/>
              </a:ext>
            </a:extLst>
          </p:cNvPr>
          <p:cNvGraphicFramePr>
            <a:graphicFrameLocks noGrp="1"/>
          </p:cNvGraphicFramePr>
          <p:nvPr>
            <p:ph idx="1"/>
            <p:extLst>
              <p:ext uri="{D42A27DB-BD31-4B8C-83A1-F6EECF244321}">
                <p14:modId xmlns:p14="http://schemas.microsoft.com/office/powerpoint/2010/main" val="1245469734"/>
              </p:ext>
            </p:extLst>
          </p:nvPr>
        </p:nvGraphicFramePr>
        <p:xfrm>
          <a:off x="179512" y="1227143"/>
          <a:ext cx="8712968" cy="5474793"/>
        </p:xfrm>
        <a:graphic>
          <a:graphicData uri="http://schemas.openxmlformats.org/drawingml/2006/table">
            <a:tbl>
              <a:tblPr firstRow="1" firstCol="1" bandRow="1">
                <a:tableStyleId>{5C22544A-7EE6-4342-B048-85BDC9FD1C3A}</a:tableStyleId>
              </a:tblPr>
              <a:tblGrid>
                <a:gridCol w="2050678">
                  <a:extLst>
                    <a:ext uri="{9D8B030D-6E8A-4147-A177-3AD203B41FA5}">
                      <a16:colId xmlns:a16="http://schemas.microsoft.com/office/drawing/2014/main" val="276699815"/>
                    </a:ext>
                  </a:extLst>
                </a:gridCol>
                <a:gridCol w="6662290">
                  <a:extLst>
                    <a:ext uri="{9D8B030D-6E8A-4147-A177-3AD203B41FA5}">
                      <a16:colId xmlns:a16="http://schemas.microsoft.com/office/drawing/2014/main" val="4027065737"/>
                    </a:ext>
                  </a:extLst>
                </a:gridCol>
              </a:tblGrid>
              <a:tr h="207299">
                <a:tc>
                  <a:txBody>
                    <a:bodyPr/>
                    <a:lstStyle/>
                    <a:p>
                      <a:pPr>
                        <a:lnSpc>
                          <a:spcPct val="107000"/>
                        </a:lnSpc>
                        <a:spcAft>
                          <a:spcPts val="800"/>
                        </a:spcAft>
                      </a:pPr>
                      <a:r>
                        <a:rPr lang="en-GB" sz="1100">
                          <a:effectLst/>
                        </a:rPr>
                        <a:t>Actor list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dirty="0">
                          <a:effectLst/>
                        </a:rPr>
                        <a:t>Any user and external email service</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01249614"/>
                  </a:ext>
                </a:extLst>
              </a:tr>
              <a:tr h="207299">
                <a:tc>
                  <a:txBody>
                    <a:bodyPr/>
                    <a:lstStyle/>
                    <a:p>
                      <a:pPr>
                        <a:lnSpc>
                          <a:spcPct val="107000"/>
                        </a:lnSpc>
                        <a:spcAft>
                          <a:spcPts val="800"/>
                        </a:spcAft>
                      </a:pPr>
                      <a:r>
                        <a:rPr lang="en-GB" sz="1100">
                          <a:effectLst/>
                        </a:rPr>
                        <a:t>Id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600">
                          <a:effectLst/>
                        </a:rPr>
                        <a:t>UC1</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81341730"/>
                  </a:ext>
                </a:extLst>
              </a:tr>
              <a:tr h="207299">
                <a:tc>
                  <a:txBody>
                    <a:bodyPr/>
                    <a:lstStyle/>
                    <a:p>
                      <a:pPr>
                        <a:lnSpc>
                          <a:spcPct val="107000"/>
                        </a:lnSpc>
                        <a:spcAft>
                          <a:spcPts val="800"/>
                        </a:spcAft>
                      </a:pPr>
                      <a:r>
                        <a:rPr lang="en-GB" sz="1100">
                          <a:effectLst/>
                        </a:rPr>
                        <a:t>Name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600">
                          <a:effectLst/>
                        </a:rPr>
                        <a:t>User registration</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7436718"/>
                  </a:ext>
                </a:extLst>
              </a:tr>
              <a:tr h="207299">
                <a:tc>
                  <a:txBody>
                    <a:bodyPr/>
                    <a:lstStyle/>
                    <a:p>
                      <a:pPr>
                        <a:lnSpc>
                          <a:spcPct val="107000"/>
                        </a:lnSpc>
                        <a:spcAft>
                          <a:spcPts val="800"/>
                        </a:spcAft>
                      </a:pPr>
                      <a:r>
                        <a:rPr lang="en-GB" sz="1100">
                          <a:effectLst/>
                        </a:rPr>
                        <a:t>Description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600">
                          <a:effectLst/>
                        </a:rPr>
                        <a:t>This allows the user to create an new account</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19048573"/>
                  </a:ext>
                </a:extLst>
              </a:tr>
              <a:tr h="207299">
                <a:tc>
                  <a:txBody>
                    <a:bodyPr/>
                    <a:lstStyle/>
                    <a:p>
                      <a:pPr>
                        <a:lnSpc>
                          <a:spcPct val="107000"/>
                        </a:lnSpc>
                        <a:spcAft>
                          <a:spcPts val="800"/>
                        </a:spcAft>
                      </a:pPr>
                      <a:r>
                        <a:rPr lang="en-GB" sz="1100">
                          <a:effectLst/>
                        </a:rPr>
                        <a:t>Pre-condition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600" dirty="0">
                          <a:effectLst/>
                        </a:rPr>
                        <a:t>The system has to be operation and have working email service</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38395638"/>
                  </a:ext>
                </a:extLst>
              </a:tr>
              <a:tr h="2990482">
                <a:tc>
                  <a:txBody>
                    <a:bodyPr/>
                    <a:lstStyle/>
                    <a:p>
                      <a:pPr>
                        <a:lnSpc>
                          <a:spcPct val="107000"/>
                        </a:lnSpc>
                        <a:spcAft>
                          <a:spcPts val="800"/>
                        </a:spcAft>
                      </a:pPr>
                      <a:r>
                        <a:rPr lang="en-GB" sz="1100">
                          <a:effectLst/>
                        </a:rPr>
                        <a:t>Event flow</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600" dirty="0">
                          <a:effectLst/>
                        </a:rPr>
                        <a:t>1.  The user enters their email address, proposed username and role (guest, receptionist, manager, cleaner etc), the role may be fixed in the webpage, they also enter a password</a:t>
                      </a:r>
                    </a:p>
                    <a:p>
                      <a:pPr>
                        <a:lnSpc>
                          <a:spcPct val="107000"/>
                        </a:lnSpc>
                        <a:spcAft>
                          <a:spcPts val="800"/>
                        </a:spcAft>
                      </a:pPr>
                      <a:r>
                        <a:rPr lang="en-GB" sz="1600" dirty="0">
                          <a:effectLst/>
                        </a:rPr>
                        <a:t>2. If email invalid, error message, then back to step 1</a:t>
                      </a:r>
                    </a:p>
                    <a:p>
                      <a:pPr>
                        <a:lnSpc>
                          <a:spcPct val="107000"/>
                        </a:lnSpc>
                        <a:spcAft>
                          <a:spcPts val="800"/>
                        </a:spcAft>
                      </a:pPr>
                      <a:r>
                        <a:rPr lang="en-GB" sz="1600" dirty="0">
                          <a:effectLst/>
                        </a:rPr>
                        <a:t>3. If username already used, or password does not comply with non-functional requirement </a:t>
                      </a:r>
                      <a:r>
                        <a:rPr kumimoji="0" lang="en-GB" sz="1800" b="1" kern="1200" dirty="0">
                          <a:solidFill>
                            <a:schemeClr val="dk1"/>
                          </a:solidFill>
                          <a:effectLst/>
                          <a:latin typeface="+mn-lt"/>
                          <a:ea typeface="+mn-ea"/>
                          <a:cs typeface="+mn-cs"/>
                        </a:rPr>
                        <a:t>NFR5</a:t>
                      </a:r>
                      <a:r>
                        <a:rPr lang="en-GB" sz="1600" dirty="0">
                          <a:effectLst/>
                        </a:rPr>
                        <a:t>, then error message and back to 1</a:t>
                      </a:r>
                    </a:p>
                    <a:p>
                      <a:pPr>
                        <a:lnSpc>
                          <a:spcPct val="107000"/>
                        </a:lnSpc>
                        <a:spcAft>
                          <a:spcPts val="800"/>
                        </a:spcAft>
                      </a:pPr>
                      <a:r>
                        <a:rPr lang="en-GB" sz="1600" dirty="0">
                          <a:effectLst/>
                        </a:rPr>
                        <a:t>4. For new guest accounts, no permission is required, if other account is requested then user must be logged in as system administrator</a:t>
                      </a:r>
                    </a:p>
                    <a:p>
                      <a:pPr>
                        <a:lnSpc>
                          <a:spcPct val="107000"/>
                        </a:lnSpc>
                        <a:spcAft>
                          <a:spcPts val="800"/>
                        </a:spcAft>
                      </a:pPr>
                      <a:r>
                        <a:rPr lang="en-GB" sz="1600" dirty="0">
                          <a:effectLst/>
                        </a:rPr>
                        <a:t>5. The user checks their email inbox and clicks on received link, this opens browser window, this confirms email possession of user</a:t>
                      </a:r>
                    </a:p>
                    <a:p>
                      <a:pPr>
                        <a:lnSpc>
                          <a:spcPct val="107000"/>
                        </a:lnSpc>
                        <a:spcAft>
                          <a:spcPts val="800"/>
                        </a:spcAft>
                      </a:pPr>
                      <a:r>
                        <a:rPr lang="en-GB" sz="1600" dirty="0">
                          <a:effectLst/>
                        </a:rPr>
                        <a:t>6. The user is then taken to login window</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78673193"/>
                  </a:ext>
                </a:extLst>
              </a:tr>
              <a:tr h="207299">
                <a:tc>
                  <a:txBody>
                    <a:bodyPr/>
                    <a:lstStyle/>
                    <a:p>
                      <a:pPr>
                        <a:lnSpc>
                          <a:spcPct val="107000"/>
                        </a:lnSpc>
                        <a:spcAft>
                          <a:spcPts val="800"/>
                        </a:spcAft>
                      </a:pPr>
                      <a:r>
                        <a:rPr lang="en-GB" sz="1100">
                          <a:effectLst/>
                        </a:rPr>
                        <a:t>Post-condition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600" dirty="0">
                          <a:effectLst/>
                        </a:rPr>
                        <a:t>The new user’s account is created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98046860"/>
                  </a:ext>
                </a:extLst>
              </a:tr>
              <a:tr h="207299">
                <a:tc>
                  <a:txBody>
                    <a:bodyPr/>
                    <a:lstStyle/>
                    <a:p>
                      <a:pPr>
                        <a:lnSpc>
                          <a:spcPct val="107000"/>
                        </a:lnSpc>
                        <a:spcAft>
                          <a:spcPts val="800"/>
                        </a:spcAft>
                      </a:pPr>
                      <a:r>
                        <a:rPr lang="en-GB" sz="1100">
                          <a:effectLst/>
                        </a:rPr>
                        <a:t>Includes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a:effectLst/>
                        </a:rPr>
                        <a:t>None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7666169"/>
                  </a:ext>
                </a:extLst>
              </a:tr>
              <a:tr h="207299">
                <a:tc>
                  <a:txBody>
                    <a:bodyPr/>
                    <a:lstStyle/>
                    <a:p>
                      <a:pPr>
                        <a:lnSpc>
                          <a:spcPct val="107000"/>
                        </a:lnSpc>
                        <a:spcAft>
                          <a:spcPts val="800"/>
                        </a:spcAft>
                      </a:pPr>
                      <a:r>
                        <a:rPr lang="en-GB" sz="1100">
                          <a:effectLst/>
                        </a:rPr>
                        <a:t>Extensions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a:effectLst/>
                        </a:rPr>
                        <a:t>None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5075262"/>
                  </a:ext>
                </a:extLst>
              </a:tr>
              <a:tr h="207299">
                <a:tc>
                  <a:txBody>
                    <a:bodyPr/>
                    <a:lstStyle/>
                    <a:p>
                      <a:pPr>
                        <a:lnSpc>
                          <a:spcPct val="107000"/>
                        </a:lnSpc>
                        <a:spcAft>
                          <a:spcPts val="800"/>
                        </a:spcAft>
                      </a:pPr>
                      <a:r>
                        <a:rPr lang="en-GB" sz="1100">
                          <a:effectLst/>
                        </a:rPr>
                        <a:t>Triggers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dirty="0">
                          <a:effectLst/>
                        </a:rPr>
                        <a:t>User has pressed/clicked the registration button</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7812297"/>
                  </a:ext>
                </a:extLst>
              </a:tr>
            </a:tbl>
          </a:graphicData>
        </a:graphic>
      </p:graphicFrame>
      <p:sp>
        <p:nvSpPr>
          <p:cNvPr id="5" name="Slide Number Placeholder 4">
            <a:extLst>
              <a:ext uri="{FF2B5EF4-FFF2-40B4-BE49-F238E27FC236}">
                <a16:creationId xmlns:a16="http://schemas.microsoft.com/office/drawing/2014/main" id="{2101D604-E385-B7F3-AE72-6518F7B9E8DB}"/>
              </a:ext>
            </a:extLst>
          </p:cNvPr>
          <p:cNvSpPr>
            <a:spLocks noGrp="1"/>
          </p:cNvSpPr>
          <p:nvPr>
            <p:ph type="sldNum" sz="quarter" idx="12"/>
          </p:nvPr>
        </p:nvSpPr>
        <p:spPr/>
        <p:txBody>
          <a:bodyPr/>
          <a:lstStyle/>
          <a:p>
            <a:fld id="{042AED99-7FB4-404E-8A97-64753DCE42EC}" type="slidenum">
              <a:rPr kumimoji="0" lang="en-US" smtClean="0"/>
              <a:pPr/>
              <a:t>11</a:t>
            </a:fld>
            <a:endParaRPr kumimoji="0" lang="en-US"/>
          </a:p>
        </p:txBody>
      </p:sp>
    </p:spTree>
    <p:extLst>
      <p:ext uri="{BB962C8B-B14F-4D97-AF65-F5344CB8AC3E}">
        <p14:creationId xmlns:p14="http://schemas.microsoft.com/office/powerpoint/2010/main" val="1960170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D93F6-D24A-D154-C57A-D52995D2E9C3}"/>
              </a:ext>
            </a:extLst>
          </p:cNvPr>
          <p:cNvSpPr>
            <a:spLocks noGrp="1"/>
          </p:cNvSpPr>
          <p:nvPr>
            <p:ph type="title"/>
          </p:nvPr>
        </p:nvSpPr>
        <p:spPr>
          <a:xfrm>
            <a:off x="457200" y="476672"/>
            <a:ext cx="8229600" cy="796086"/>
          </a:xfrm>
        </p:spPr>
        <p:txBody>
          <a:bodyPr/>
          <a:lstStyle/>
          <a:p>
            <a:r>
              <a:rPr lang="en-GB" dirty="0"/>
              <a:t>Use case example</a:t>
            </a:r>
          </a:p>
        </p:txBody>
      </p:sp>
      <p:sp>
        <p:nvSpPr>
          <p:cNvPr id="4" name="Footer Placeholder 3">
            <a:extLst>
              <a:ext uri="{FF2B5EF4-FFF2-40B4-BE49-F238E27FC236}">
                <a16:creationId xmlns:a16="http://schemas.microsoft.com/office/drawing/2014/main" id="{C5FC240C-CA08-E7E7-AEE4-32E0F31DF8AF}"/>
              </a:ext>
            </a:extLst>
          </p:cNvPr>
          <p:cNvSpPr>
            <a:spLocks noGrp="1"/>
          </p:cNvSpPr>
          <p:nvPr>
            <p:ph type="ftr" sz="quarter" idx="11"/>
          </p:nvPr>
        </p:nvSpPr>
        <p:spPr/>
        <p:txBody>
          <a:bodyPr/>
          <a:lstStyle/>
          <a:p>
            <a:r>
              <a:rPr kumimoji="0" lang="en-US"/>
              <a:t>COMP201 - Software Engineering</a:t>
            </a:r>
          </a:p>
        </p:txBody>
      </p:sp>
      <p:sp>
        <p:nvSpPr>
          <p:cNvPr id="5" name="Slide Number Placeholder 4">
            <a:extLst>
              <a:ext uri="{FF2B5EF4-FFF2-40B4-BE49-F238E27FC236}">
                <a16:creationId xmlns:a16="http://schemas.microsoft.com/office/drawing/2014/main" id="{12C71272-CF03-F47E-62A3-7B002A9CC45F}"/>
              </a:ext>
            </a:extLst>
          </p:cNvPr>
          <p:cNvSpPr>
            <a:spLocks noGrp="1"/>
          </p:cNvSpPr>
          <p:nvPr>
            <p:ph type="sldNum" sz="quarter" idx="12"/>
          </p:nvPr>
        </p:nvSpPr>
        <p:spPr/>
        <p:txBody>
          <a:bodyPr/>
          <a:lstStyle/>
          <a:p>
            <a:fld id="{042AED99-7FB4-404E-8A97-64753DCE42EC}" type="slidenum">
              <a:rPr kumimoji="0" lang="en-US" smtClean="0"/>
              <a:pPr/>
              <a:t>12</a:t>
            </a:fld>
            <a:endParaRPr kumimoji="0" lang="en-US"/>
          </a:p>
        </p:txBody>
      </p:sp>
      <p:graphicFrame>
        <p:nvGraphicFramePr>
          <p:cNvPr id="6" name="Table 5">
            <a:extLst>
              <a:ext uri="{FF2B5EF4-FFF2-40B4-BE49-F238E27FC236}">
                <a16:creationId xmlns:a16="http://schemas.microsoft.com/office/drawing/2014/main" id="{6B7F1FE9-FCD1-1143-35DB-13C2C8EEB15B}"/>
              </a:ext>
            </a:extLst>
          </p:cNvPr>
          <p:cNvGraphicFramePr>
            <a:graphicFrameLocks noGrp="1"/>
          </p:cNvGraphicFramePr>
          <p:nvPr>
            <p:extLst>
              <p:ext uri="{D42A27DB-BD31-4B8C-83A1-F6EECF244321}">
                <p14:modId xmlns:p14="http://schemas.microsoft.com/office/powerpoint/2010/main" val="4088925836"/>
              </p:ext>
            </p:extLst>
          </p:nvPr>
        </p:nvGraphicFramePr>
        <p:xfrm>
          <a:off x="261864" y="1429719"/>
          <a:ext cx="8424936" cy="4926631"/>
        </p:xfrm>
        <a:graphic>
          <a:graphicData uri="http://schemas.openxmlformats.org/drawingml/2006/table">
            <a:tbl>
              <a:tblPr firstRow="1" firstCol="1" bandRow="1">
                <a:tableStyleId>{5C22544A-7EE6-4342-B048-85BDC9FD1C3A}</a:tableStyleId>
              </a:tblPr>
              <a:tblGrid>
                <a:gridCol w="1982888">
                  <a:extLst>
                    <a:ext uri="{9D8B030D-6E8A-4147-A177-3AD203B41FA5}">
                      <a16:colId xmlns:a16="http://schemas.microsoft.com/office/drawing/2014/main" val="2033711675"/>
                    </a:ext>
                  </a:extLst>
                </a:gridCol>
                <a:gridCol w="6442048">
                  <a:extLst>
                    <a:ext uri="{9D8B030D-6E8A-4147-A177-3AD203B41FA5}">
                      <a16:colId xmlns:a16="http://schemas.microsoft.com/office/drawing/2014/main" val="1266084888"/>
                    </a:ext>
                  </a:extLst>
                </a:gridCol>
              </a:tblGrid>
              <a:tr h="302891">
                <a:tc>
                  <a:txBody>
                    <a:bodyPr/>
                    <a:lstStyle/>
                    <a:p>
                      <a:pPr>
                        <a:lnSpc>
                          <a:spcPct val="107000"/>
                        </a:lnSpc>
                        <a:spcAft>
                          <a:spcPts val="800"/>
                        </a:spcAft>
                      </a:pPr>
                      <a:r>
                        <a:rPr lang="en-GB" sz="1100">
                          <a:effectLst/>
                        </a:rPr>
                        <a:t>Actor list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dirty="0">
                          <a:effectLst/>
                        </a:rPr>
                        <a:t>Any user</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7678596"/>
                  </a:ext>
                </a:extLst>
              </a:tr>
              <a:tr h="302891">
                <a:tc>
                  <a:txBody>
                    <a:bodyPr/>
                    <a:lstStyle/>
                    <a:p>
                      <a:pPr>
                        <a:lnSpc>
                          <a:spcPct val="107000"/>
                        </a:lnSpc>
                        <a:spcAft>
                          <a:spcPts val="800"/>
                        </a:spcAft>
                      </a:pPr>
                      <a:r>
                        <a:rPr lang="en-GB" sz="1100">
                          <a:effectLst/>
                        </a:rPr>
                        <a:t>Id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800" dirty="0">
                          <a:effectLst/>
                        </a:rPr>
                        <a:t>UC2</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94830369"/>
                  </a:ext>
                </a:extLst>
              </a:tr>
              <a:tr h="302891">
                <a:tc>
                  <a:txBody>
                    <a:bodyPr/>
                    <a:lstStyle/>
                    <a:p>
                      <a:pPr>
                        <a:lnSpc>
                          <a:spcPct val="107000"/>
                        </a:lnSpc>
                        <a:spcAft>
                          <a:spcPts val="800"/>
                        </a:spcAft>
                      </a:pPr>
                      <a:r>
                        <a:rPr lang="en-GB" sz="1100">
                          <a:effectLst/>
                        </a:rPr>
                        <a:t>Name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800" dirty="0">
                          <a:effectLst/>
                        </a:rPr>
                        <a:t>User Login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93590205"/>
                  </a:ext>
                </a:extLst>
              </a:tr>
              <a:tr h="302891">
                <a:tc>
                  <a:txBody>
                    <a:bodyPr/>
                    <a:lstStyle/>
                    <a:p>
                      <a:pPr>
                        <a:lnSpc>
                          <a:spcPct val="107000"/>
                        </a:lnSpc>
                        <a:spcAft>
                          <a:spcPts val="800"/>
                        </a:spcAft>
                      </a:pPr>
                      <a:r>
                        <a:rPr lang="en-GB" sz="1100">
                          <a:effectLst/>
                        </a:rPr>
                        <a:t>Description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800" dirty="0">
                          <a:effectLst/>
                        </a:rPr>
                        <a:t>This allows the user to Login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92236036"/>
                  </a:ext>
                </a:extLst>
              </a:tr>
              <a:tr h="302891">
                <a:tc>
                  <a:txBody>
                    <a:bodyPr/>
                    <a:lstStyle/>
                    <a:p>
                      <a:pPr>
                        <a:lnSpc>
                          <a:spcPct val="107000"/>
                        </a:lnSpc>
                        <a:spcAft>
                          <a:spcPts val="800"/>
                        </a:spcAft>
                      </a:pPr>
                      <a:r>
                        <a:rPr lang="en-GB" sz="1100">
                          <a:effectLst/>
                        </a:rPr>
                        <a:t>Pre-condition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800" dirty="0">
                          <a:effectLst/>
                        </a:rPr>
                        <a:t>The system has to be operation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21461940"/>
                  </a:ext>
                </a:extLst>
              </a:tr>
              <a:tr h="1612613">
                <a:tc>
                  <a:txBody>
                    <a:bodyPr/>
                    <a:lstStyle/>
                    <a:p>
                      <a:pPr>
                        <a:lnSpc>
                          <a:spcPct val="107000"/>
                        </a:lnSpc>
                        <a:spcAft>
                          <a:spcPts val="800"/>
                        </a:spcAft>
                      </a:pPr>
                      <a:r>
                        <a:rPr lang="en-GB" sz="1100">
                          <a:effectLst/>
                        </a:rPr>
                        <a:t>Event flow</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800" dirty="0">
                          <a:effectLst/>
                        </a:rPr>
                        <a:t>1.  The user enters their username and enter a password</a:t>
                      </a:r>
                    </a:p>
                    <a:p>
                      <a:pPr>
                        <a:lnSpc>
                          <a:spcPct val="107000"/>
                        </a:lnSpc>
                        <a:spcAft>
                          <a:spcPts val="800"/>
                        </a:spcAft>
                      </a:pPr>
                      <a:r>
                        <a:rPr lang="en-GB" sz="1800" dirty="0">
                          <a:effectLst/>
                        </a:rPr>
                        <a:t>2. If the details are incorrect they are taken back to step 1</a:t>
                      </a:r>
                    </a:p>
                    <a:p>
                      <a:pPr>
                        <a:lnSpc>
                          <a:spcPct val="107000"/>
                        </a:lnSpc>
                        <a:spcAft>
                          <a:spcPts val="800"/>
                        </a:spcAft>
                      </a:pPr>
                      <a:r>
                        <a:rPr lang="en-GB" sz="1800" dirty="0">
                          <a:effectLst/>
                        </a:rPr>
                        <a:t>3. The user is taken to the homepage depending on role, </a:t>
                      </a:r>
                      <a:r>
                        <a:rPr lang="en-GB" sz="1800" dirty="0" err="1">
                          <a:effectLst/>
                        </a:rPr>
                        <a:t>guestHome</a:t>
                      </a:r>
                      <a:r>
                        <a:rPr lang="en-GB" sz="1800" dirty="0">
                          <a:effectLst/>
                        </a:rPr>
                        <a:t>, </a:t>
                      </a:r>
                      <a:r>
                        <a:rPr lang="en-GB" sz="1800" dirty="0" err="1">
                          <a:effectLst/>
                        </a:rPr>
                        <a:t>receptionistHome</a:t>
                      </a:r>
                      <a:r>
                        <a:rPr lang="en-GB" sz="1800" dirty="0">
                          <a:effectLst/>
                        </a:rPr>
                        <a:t>, </a:t>
                      </a:r>
                      <a:r>
                        <a:rPr lang="en-GB" sz="1800" dirty="0" err="1">
                          <a:effectLst/>
                        </a:rPr>
                        <a:t>managerHome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27978328"/>
                  </a:ext>
                </a:extLst>
              </a:tr>
              <a:tr h="302891">
                <a:tc>
                  <a:txBody>
                    <a:bodyPr/>
                    <a:lstStyle/>
                    <a:p>
                      <a:pPr>
                        <a:lnSpc>
                          <a:spcPct val="107000"/>
                        </a:lnSpc>
                        <a:spcAft>
                          <a:spcPts val="800"/>
                        </a:spcAft>
                      </a:pPr>
                      <a:r>
                        <a:rPr lang="en-GB" sz="1100">
                          <a:effectLst/>
                        </a:rPr>
                        <a:t>Post-condition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800" dirty="0">
                          <a:effectLst/>
                        </a:rPr>
                        <a:t>If wrong password  entered 5 times account is locked, if correct username and password then user status=logged in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68460178"/>
                  </a:ext>
                </a:extLst>
              </a:tr>
              <a:tr h="302891">
                <a:tc>
                  <a:txBody>
                    <a:bodyPr/>
                    <a:lstStyle/>
                    <a:p>
                      <a:pPr>
                        <a:lnSpc>
                          <a:spcPct val="107000"/>
                        </a:lnSpc>
                        <a:spcAft>
                          <a:spcPts val="800"/>
                        </a:spcAft>
                      </a:pPr>
                      <a:r>
                        <a:rPr lang="en-GB" sz="1100">
                          <a:effectLst/>
                        </a:rPr>
                        <a:t>Includes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800" dirty="0">
                          <a:effectLst/>
                        </a:rPr>
                        <a:t>None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1562283"/>
                  </a:ext>
                </a:extLst>
              </a:tr>
              <a:tr h="302891">
                <a:tc>
                  <a:txBody>
                    <a:bodyPr/>
                    <a:lstStyle/>
                    <a:p>
                      <a:pPr>
                        <a:lnSpc>
                          <a:spcPct val="107000"/>
                        </a:lnSpc>
                        <a:spcAft>
                          <a:spcPts val="800"/>
                        </a:spcAft>
                      </a:pPr>
                      <a:r>
                        <a:rPr lang="en-GB" sz="1100">
                          <a:effectLst/>
                        </a:rPr>
                        <a:t>Extensions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800" dirty="0">
                          <a:effectLst/>
                        </a:rPr>
                        <a:t>None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0748662"/>
                  </a:ext>
                </a:extLst>
              </a:tr>
              <a:tr h="619804">
                <a:tc>
                  <a:txBody>
                    <a:bodyPr/>
                    <a:lstStyle/>
                    <a:p>
                      <a:pPr>
                        <a:lnSpc>
                          <a:spcPct val="107000"/>
                        </a:lnSpc>
                        <a:spcAft>
                          <a:spcPts val="800"/>
                        </a:spcAft>
                      </a:pPr>
                      <a:r>
                        <a:rPr lang="en-GB" sz="1100">
                          <a:effectLst/>
                        </a:rPr>
                        <a:t>Triggers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800" dirty="0">
                          <a:effectLst/>
                        </a:rPr>
                        <a:t>User has pressed/clicked the login button or has attempted an action that requires authentication and is currently logged out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7757284"/>
                  </a:ext>
                </a:extLst>
              </a:tr>
            </a:tbl>
          </a:graphicData>
        </a:graphic>
      </p:graphicFrame>
    </p:spTree>
    <p:extLst>
      <p:ext uri="{BB962C8B-B14F-4D97-AF65-F5344CB8AC3E}">
        <p14:creationId xmlns:p14="http://schemas.microsoft.com/office/powerpoint/2010/main" val="1732403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F8929-4B9D-E621-4C45-486BC6C86816}"/>
              </a:ext>
            </a:extLst>
          </p:cNvPr>
          <p:cNvSpPr>
            <a:spLocks noGrp="1"/>
          </p:cNvSpPr>
          <p:nvPr>
            <p:ph type="title"/>
          </p:nvPr>
        </p:nvSpPr>
        <p:spPr/>
        <p:txBody>
          <a:bodyPr/>
          <a:lstStyle/>
          <a:p>
            <a:r>
              <a:rPr lang="en-GB" dirty="0"/>
              <a:t>Use case</a:t>
            </a:r>
          </a:p>
        </p:txBody>
      </p:sp>
      <p:sp>
        <p:nvSpPr>
          <p:cNvPr id="4" name="Footer Placeholder 3">
            <a:extLst>
              <a:ext uri="{FF2B5EF4-FFF2-40B4-BE49-F238E27FC236}">
                <a16:creationId xmlns:a16="http://schemas.microsoft.com/office/drawing/2014/main" id="{E85FF006-DA74-BADD-26F1-B64391A04C9F}"/>
              </a:ext>
            </a:extLst>
          </p:cNvPr>
          <p:cNvSpPr>
            <a:spLocks noGrp="1"/>
          </p:cNvSpPr>
          <p:nvPr>
            <p:ph type="ftr" sz="quarter" idx="11"/>
          </p:nvPr>
        </p:nvSpPr>
        <p:spPr/>
        <p:txBody>
          <a:bodyPr/>
          <a:lstStyle/>
          <a:p>
            <a:r>
              <a:rPr kumimoji="0" lang="en-US"/>
              <a:t>COMP201 - Software Engineering</a:t>
            </a:r>
          </a:p>
        </p:txBody>
      </p:sp>
      <p:sp>
        <p:nvSpPr>
          <p:cNvPr id="5" name="Slide Number Placeholder 4">
            <a:extLst>
              <a:ext uri="{FF2B5EF4-FFF2-40B4-BE49-F238E27FC236}">
                <a16:creationId xmlns:a16="http://schemas.microsoft.com/office/drawing/2014/main" id="{45BFD9FB-E5E9-7D9A-8DBC-9CF868BFAC58}"/>
              </a:ext>
            </a:extLst>
          </p:cNvPr>
          <p:cNvSpPr>
            <a:spLocks noGrp="1"/>
          </p:cNvSpPr>
          <p:nvPr>
            <p:ph type="sldNum" sz="quarter" idx="12"/>
          </p:nvPr>
        </p:nvSpPr>
        <p:spPr/>
        <p:txBody>
          <a:bodyPr/>
          <a:lstStyle/>
          <a:p>
            <a:fld id="{042AED99-7FB4-404E-8A97-64753DCE42EC}" type="slidenum">
              <a:rPr kumimoji="0" lang="en-US" smtClean="0"/>
              <a:pPr/>
              <a:t>13</a:t>
            </a:fld>
            <a:endParaRPr kumimoji="0" lang="en-US"/>
          </a:p>
        </p:txBody>
      </p:sp>
      <p:graphicFrame>
        <p:nvGraphicFramePr>
          <p:cNvPr id="6" name="Table 5">
            <a:extLst>
              <a:ext uri="{FF2B5EF4-FFF2-40B4-BE49-F238E27FC236}">
                <a16:creationId xmlns:a16="http://schemas.microsoft.com/office/drawing/2014/main" id="{457F3713-8A0C-3FBA-5F3E-F0B7B4427E3A}"/>
              </a:ext>
            </a:extLst>
          </p:cNvPr>
          <p:cNvGraphicFramePr>
            <a:graphicFrameLocks noGrp="1"/>
          </p:cNvGraphicFramePr>
          <p:nvPr>
            <p:extLst>
              <p:ext uri="{D42A27DB-BD31-4B8C-83A1-F6EECF244321}">
                <p14:modId xmlns:p14="http://schemas.microsoft.com/office/powerpoint/2010/main" val="1080267772"/>
              </p:ext>
            </p:extLst>
          </p:nvPr>
        </p:nvGraphicFramePr>
        <p:xfrm>
          <a:off x="457200" y="1988840"/>
          <a:ext cx="8075240" cy="4248470"/>
        </p:xfrm>
        <a:graphic>
          <a:graphicData uri="http://schemas.openxmlformats.org/drawingml/2006/table">
            <a:tbl>
              <a:tblPr firstRow="1" firstCol="1" bandRow="1">
                <a:tableStyleId>{5C22544A-7EE6-4342-B048-85BDC9FD1C3A}</a:tableStyleId>
              </a:tblPr>
              <a:tblGrid>
                <a:gridCol w="1900584">
                  <a:extLst>
                    <a:ext uri="{9D8B030D-6E8A-4147-A177-3AD203B41FA5}">
                      <a16:colId xmlns:a16="http://schemas.microsoft.com/office/drawing/2014/main" val="1885534613"/>
                    </a:ext>
                  </a:extLst>
                </a:gridCol>
                <a:gridCol w="6174656">
                  <a:extLst>
                    <a:ext uri="{9D8B030D-6E8A-4147-A177-3AD203B41FA5}">
                      <a16:colId xmlns:a16="http://schemas.microsoft.com/office/drawing/2014/main" val="2223775252"/>
                    </a:ext>
                  </a:extLst>
                </a:gridCol>
              </a:tblGrid>
              <a:tr h="191022">
                <a:tc>
                  <a:txBody>
                    <a:bodyPr/>
                    <a:lstStyle/>
                    <a:p>
                      <a:pPr>
                        <a:lnSpc>
                          <a:spcPct val="107000"/>
                        </a:lnSpc>
                        <a:spcAft>
                          <a:spcPts val="800"/>
                        </a:spcAft>
                      </a:pPr>
                      <a:r>
                        <a:rPr lang="en-GB" sz="1100">
                          <a:effectLst/>
                        </a:rPr>
                        <a:t>Actor list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a:effectLst/>
                        </a:rPr>
                        <a:t>Guest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818234"/>
                  </a:ext>
                </a:extLst>
              </a:tr>
              <a:tr h="191022">
                <a:tc>
                  <a:txBody>
                    <a:bodyPr/>
                    <a:lstStyle/>
                    <a:p>
                      <a:pPr>
                        <a:lnSpc>
                          <a:spcPct val="107000"/>
                        </a:lnSpc>
                        <a:spcAft>
                          <a:spcPts val="800"/>
                        </a:spcAft>
                      </a:pPr>
                      <a:r>
                        <a:rPr lang="en-GB" sz="1100">
                          <a:effectLst/>
                        </a:rPr>
                        <a:t>Id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a:effectLst/>
                        </a:rPr>
                        <a:t>UC3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65829749"/>
                  </a:ext>
                </a:extLst>
              </a:tr>
              <a:tr h="191022">
                <a:tc>
                  <a:txBody>
                    <a:bodyPr/>
                    <a:lstStyle/>
                    <a:p>
                      <a:pPr>
                        <a:lnSpc>
                          <a:spcPct val="107000"/>
                        </a:lnSpc>
                        <a:spcAft>
                          <a:spcPts val="800"/>
                        </a:spcAft>
                      </a:pPr>
                      <a:r>
                        <a:rPr lang="en-GB" sz="1100">
                          <a:effectLst/>
                        </a:rPr>
                        <a:t>Name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a:effectLst/>
                        </a:rPr>
                        <a:t>Room search</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2070798"/>
                  </a:ext>
                </a:extLst>
              </a:tr>
              <a:tr h="390888">
                <a:tc>
                  <a:txBody>
                    <a:bodyPr/>
                    <a:lstStyle/>
                    <a:p>
                      <a:pPr>
                        <a:lnSpc>
                          <a:spcPct val="107000"/>
                        </a:lnSpc>
                        <a:spcAft>
                          <a:spcPts val="800"/>
                        </a:spcAft>
                      </a:pPr>
                      <a:r>
                        <a:rPr lang="en-GB" sz="1100">
                          <a:effectLst/>
                        </a:rPr>
                        <a:t>Description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a:effectLst/>
                        </a:rPr>
                        <a:t>Provides the facility to search for rooms based on occupancy, dates of stay and room and hotel facilities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6556315"/>
                  </a:ext>
                </a:extLst>
              </a:tr>
              <a:tr h="191022">
                <a:tc>
                  <a:txBody>
                    <a:bodyPr/>
                    <a:lstStyle/>
                    <a:p>
                      <a:pPr>
                        <a:lnSpc>
                          <a:spcPct val="107000"/>
                        </a:lnSpc>
                        <a:spcAft>
                          <a:spcPts val="800"/>
                        </a:spcAft>
                      </a:pPr>
                      <a:r>
                        <a:rPr lang="en-GB" sz="1100">
                          <a:effectLst/>
                        </a:rPr>
                        <a:t>Pre-condition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a:effectLst/>
                        </a:rPr>
                        <a:t>The system has to be operation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7352159"/>
                  </a:ext>
                </a:extLst>
              </a:tr>
              <a:tr h="2329406">
                <a:tc>
                  <a:txBody>
                    <a:bodyPr/>
                    <a:lstStyle/>
                    <a:p>
                      <a:pPr>
                        <a:lnSpc>
                          <a:spcPct val="107000"/>
                        </a:lnSpc>
                        <a:spcAft>
                          <a:spcPts val="800"/>
                        </a:spcAft>
                      </a:pPr>
                      <a:r>
                        <a:rPr lang="en-GB" sz="1100">
                          <a:effectLst/>
                        </a:rPr>
                        <a:t>Event flow</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a:effectLst/>
                        </a:rPr>
                        <a:t>1.  The user enters their search details, dates, location, numbers of guests and ages and hotel detail requests (swimming pool etc)</a:t>
                      </a:r>
                    </a:p>
                    <a:p>
                      <a:pPr>
                        <a:lnSpc>
                          <a:spcPct val="107000"/>
                        </a:lnSpc>
                        <a:spcAft>
                          <a:spcPts val="800"/>
                        </a:spcAft>
                      </a:pPr>
                      <a:r>
                        <a:rPr lang="en-GB" sz="1100">
                          <a:effectLst/>
                        </a:rPr>
                        <a:t>2. If the system finds exact match, it will list the results in order of (depending on user preference) distance to location, price or recommendation level</a:t>
                      </a:r>
                    </a:p>
                    <a:p>
                      <a:pPr>
                        <a:lnSpc>
                          <a:spcPct val="107000"/>
                        </a:lnSpc>
                        <a:spcAft>
                          <a:spcPts val="800"/>
                        </a:spcAft>
                      </a:pPr>
                      <a:r>
                        <a:rPr lang="en-GB" sz="1100">
                          <a:effectLst/>
                        </a:rPr>
                        <a:t>3. For each possible match the user is shown pictures of the rooms, details of the rooms and hotel</a:t>
                      </a:r>
                    </a:p>
                    <a:p>
                      <a:pPr>
                        <a:lnSpc>
                          <a:spcPct val="107000"/>
                        </a:lnSpc>
                        <a:spcAft>
                          <a:spcPts val="800"/>
                        </a:spcAft>
                      </a:pPr>
                      <a:r>
                        <a:rPr lang="en-GB" sz="1100">
                          <a:effectLst/>
                        </a:rPr>
                        <a:t>4. If the system cannot find exact match it tries to find rooms which provide closest match to the users requirements, this matching scoring is yet to be decided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68751188"/>
                  </a:ext>
                </a:extLst>
              </a:tr>
              <a:tr h="191022">
                <a:tc>
                  <a:txBody>
                    <a:bodyPr/>
                    <a:lstStyle/>
                    <a:p>
                      <a:pPr>
                        <a:lnSpc>
                          <a:spcPct val="107000"/>
                        </a:lnSpc>
                        <a:spcAft>
                          <a:spcPts val="800"/>
                        </a:spcAft>
                      </a:pPr>
                      <a:r>
                        <a:rPr lang="en-GB" sz="1100">
                          <a:effectLst/>
                        </a:rPr>
                        <a:t>Post-condition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Searched saved in recent searches list</a:t>
                      </a:r>
                    </a:p>
                  </a:txBody>
                  <a:tcPr marL="68580" marR="68580" marT="0" marB="0"/>
                </a:tc>
                <a:extLst>
                  <a:ext uri="{0D108BD9-81ED-4DB2-BD59-A6C34878D82A}">
                    <a16:rowId xmlns:a16="http://schemas.microsoft.com/office/drawing/2014/main" val="665485717"/>
                  </a:ext>
                </a:extLst>
              </a:tr>
              <a:tr h="191022">
                <a:tc>
                  <a:txBody>
                    <a:bodyPr/>
                    <a:lstStyle/>
                    <a:p>
                      <a:pPr>
                        <a:lnSpc>
                          <a:spcPct val="107000"/>
                        </a:lnSpc>
                        <a:spcAft>
                          <a:spcPts val="800"/>
                        </a:spcAft>
                      </a:pPr>
                      <a:r>
                        <a:rPr lang="en-GB" sz="1100">
                          <a:effectLst/>
                        </a:rPr>
                        <a:t>Includes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a:effectLst/>
                        </a:rPr>
                        <a:t>None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6542763"/>
                  </a:ext>
                </a:extLst>
              </a:tr>
              <a:tr h="191022">
                <a:tc>
                  <a:txBody>
                    <a:bodyPr/>
                    <a:lstStyle/>
                    <a:p>
                      <a:pPr>
                        <a:lnSpc>
                          <a:spcPct val="107000"/>
                        </a:lnSpc>
                        <a:spcAft>
                          <a:spcPts val="800"/>
                        </a:spcAft>
                      </a:pPr>
                      <a:r>
                        <a:rPr lang="en-GB" sz="1100">
                          <a:effectLst/>
                        </a:rPr>
                        <a:t>Extensions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a:effectLst/>
                        </a:rPr>
                        <a:t>None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66110877"/>
                  </a:ext>
                </a:extLst>
              </a:tr>
              <a:tr h="191022">
                <a:tc>
                  <a:txBody>
                    <a:bodyPr/>
                    <a:lstStyle/>
                    <a:p>
                      <a:pPr>
                        <a:lnSpc>
                          <a:spcPct val="107000"/>
                        </a:lnSpc>
                        <a:spcAft>
                          <a:spcPts val="800"/>
                        </a:spcAft>
                      </a:pPr>
                      <a:r>
                        <a:rPr lang="en-GB" sz="1100">
                          <a:effectLst/>
                        </a:rPr>
                        <a:t>Triggers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dirty="0">
                          <a:effectLst/>
                        </a:rPr>
                        <a:t>User has navigated to search room page</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8235729"/>
                  </a:ext>
                </a:extLst>
              </a:tr>
            </a:tbl>
          </a:graphicData>
        </a:graphic>
      </p:graphicFrame>
    </p:spTree>
    <p:extLst>
      <p:ext uri="{BB962C8B-B14F-4D97-AF65-F5344CB8AC3E}">
        <p14:creationId xmlns:p14="http://schemas.microsoft.com/office/powerpoint/2010/main" val="1581540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D5B33-BFE7-EB7E-B170-70065FF4A467}"/>
              </a:ext>
            </a:extLst>
          </p:cNvPr>
          <p:cNvSpPr>
            <a:spLocks noGrp="1"/>
          </p:cNvSpPr>
          <p:nvPr>
            <p:ph type="title"/>
          </p:nvPr>
        </p:nvSpPr>
        <p:spPr/>
        <p:txBody>
          <a:bodyPr/>
          <a:lstStyle/>
          <a:p>
            <a:r>
              <a:rPr lang="en-GB" dirty="0"/>
              <a:t>Non-functional requirements</a:t>
            </a:r>
          </a:p>
        </p:txBody>
      </p:sp>
      <p:sp>
        <p:nvSpPr>
          <p:cNvPr id="3" name="Content Placeholder 2">
            <a:extLst>
              <a:ext uri="{FF2B5EF4-FFF2-40B4-BE49-F238E27FC236}">
                <a16:creationId xmlns:a16="http://schemas.microsoft.com/office/drawing/2014/main" id="{D1A7BAD6-4308-B22B-C45F-59F67CB8814F}"/>
              </a:ext>
            </a:extLst>
          </p:cNvPr>
          <p:cNvSpPr>
            <a:spLocks noGrp="1"/>
          </p:cNvSpPr>
          <p:nvPr>
            <p:ph idx="1"/>
          </p:nvPr>
        </p:nvSpPr>
        <p:spPr/>
        <p:txBody>
          <a:bodyPr/>
          <a:lstStyle/>
          <a:p>
            <a:r>
              <a:rPr lang="en-GB" dirty="0"/>
              <a:t>The system is compatible with</a:t>
            </a:r>
          </a:p>
          <a:p>
            <a:pPr lvl="1"/>
            <a:r>
              <a:rPr lang="en-GB" dirty="0"/>
              <a:t>Chrome</a:t>
            </a:r>
          </a:p>
          <a:p>
            <a:pPr lvl="1"/>
            <a:r>
              <a:rPr lang="en-GB" dirty="0"/>
              <a:t>Safari </a:t>
            </a:r>
          </a:p>
          <a:p>
            <a:r>
              <a:rPr lang="en-GB" dirty="0"/>
              <a:t>The system should respond to all report requests with a maximum response time of 500ms</a:t>
            </a:r>
          </a:p>
          <a:p>
            <a:r>
              <a:rPr lang="en-GB" dirty="0"/>
              <a:t>The system should have enough storage to handle a minimum of 5 million guest transactions </a:t>
            </a:r>
          </a:p>
          <a:p>
            <a:endParaRPr lang="en-GB" dirty="0"/>
          </a:p>
        </p:txBody>
      </p:sp>
      <p:sp>
        <p:nvSpPr>
          <p:cNvPr id="4" name="Footer Placeholder 3">
            <a:extLst>
              <a:ext uri="{FF2B5EF4-FFF2-40B4-BE49-F238E27FC236}">
                <a16:creationId xmlns:a16="http://schemas.microsoft.com/office/drawing/2014/main" id="{A1A1AB72-60BD-E132-64C1-997438764B65}"/>
              </a:ext>
            </a:extLst>
          </p:cNvPr>
          <p:cNvSpPr>
            <a:spLocks noGrp="1"/>
          </p:cNvSpPr>
          <p:nvPr>
            <p:ph type="ftr" sz="quarter" idx="11"/>
          </p:nvPr>
        </p:nvSpPr>
        <p:spPr/>
        <p:txBody>
          <a:bodyPr/>
          <a:lstStyle/>
          <a:p>
            <a:r>
              <a:rPr kumimoji="0" lang="en-US"/>
              <a:t>COMP201 - Software Engineering</a:t>
            </a:r>
          </a:p>
        </p:txBody>
      </p:sp>
      <p:sp>
        <p:nvSpPr>
          <p:cNvPr id="5" name="Slide Number Placeholder 4">
            <a:extLst>
              <a:ext uri="{FF2B5EF4-FFF2-40B4-BE49-F238E27FC236}">
                <a16:creationId xmlns:a16="http://schemas.microsoft.com/office/drawing/2014/main" id="{3B05BECB-8480-F46C-35A5-3039DF6F1697}"/>
              </a:ext>
            </a:extLst>
          </p:cNvPr>
          <p:cNvSpPr>
            <a:spLocks noGrp="1"/>
          </p:cNvSpPr>
          <p:nvPr>
            <p:ph type="sldNum" sz="quarter" idx="12"/>
          </p:nvPr>
        </p:nvSpPr>
        <p:spPr/>
        <p:txBody>
          <a:bodyPr/>
          <a:lstStyle/>
          <a:p>
            <a:fld id="{042AED99-7FB4-404E-8A97-64753DCE42EC}" type="slidenum">
              <a:rPr kumimoji="0" lang="en-US" smtClean="0"/>
              <a:pPr/>
              <a:t>14</a:t>
            </a:fld>
            <a:endParaRPr kumimoji="0" lang="en-US"/>
          </a:p>
        </p:txBody>
      </p:sp>
    </p:spTree>
    <p:extLst>
      <p:ext uri="{BB962C8B-B14F-4D97-AF65-F5344CB8AC3E}">
        <p14:creationId xmlns:p14="http://schemas.microsoft.com/office/powerpoint/2010/main" val="3358954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94F8E-C876-653D-189C-4CC7607573AE}"/>
              </a:ext>
            </a:extLst>
          </p:cNvPr>
          <p:cNvSpPr>
            <a:spLocks noGrp="1"/>
          </p:cNvSpPr>
          <p:nvPr>
            <p:ph type="title"/>
          </p:nvPr>
        </p:nvSpPr>
        <p:spPr/>
        <p:txBody>
          <a:bodyPr/>
          <a:lstStyle/>
          <a:p>
            <a:r>
              <a:rPr lang="en-GB" dirty="0"/>
              <a:t>Non-functional requirement</a:t>
            </a:r>
          </a:p>
        </p:txBody>
      </p:sp>
      <p:sp>
        <p:nvSpPr>
          <p:cNvPr id="3" name="Content Placeholder 2">
            <a:extLst>
              <a:ext uri="{FF2B5EF4-FFF2-40B4-BE49-F238E27FC236}">
                <a16:creationId xmlns:a16="http://schemas.microsoft.com/office/drawing/2014/main" id="{00562422-F15B-1C1C-2947-434E7407D3BD}"/>
              </a:ext>
            </a:extLst>
          </p:cNvPr>
          <p:cNvSpPr>
            <a:spLocks noGrp="1"/>
          </p:cNvSpPr>
          <p:nvPr>
            <p:ph idx="1"/>
          </p:nvPr>
        </p:nvSpPr>
        <p:spPr/>
        <p:txBody>
          <a:bodyPr/>
          <a:lstStyle/>
          <a:p>
            <a:r>
              <a:rPr lang="en-GB" dirty="0"/>
              <a:t>NFR5</a:t>
            </a:r>
          </a:p>
          <a:p>
            <a:pPr lvl="1"/>
            <a:r>
              <a:rPr lang="en-US" dirty="0"/>
              <a:t>The password must be at least 8 characters long and include both upper case and lower-case letters and a numerical digit</a:t>
            </a:r>
          </a:p>
          <a:p>
            <a:pPr lvl="1"/>
            <a:r>
              <a:rPr lang="en-GB" dirty="0"/>
              <a:t>All usernames must be 10 characters</a:t>
            </a:r>
          </a:p>
        </p:txBody>
      </p:sp>
      <p:sp>
        <p:nvSpPr>
          <p:cNvPr id="4" name="Footer Placeholder 3">
            <a:extLst>
              <a:ext uri="{FF2B5EF4-FFF2-40B4-BE49-F238E27FC236}">
                <a16:creationId xmlns:a16="http://schemas.microsoft.com/office/drawing/2014/main" id="{A74F9C7E-28C7-5F3E-0342-F071F1711253}"/>
              </a:ext>
            </a:extLst>
          </p:cNvPr>
          <p:cNvSpPr>
            <a:spLocks noGrp="1"/>
          </p:cNvSpPr>
          <p:nvPr>
            <p:ph type="ftr" sz="quarter" idx="11"/>
          </p:nvPr>
        </p:nvSpPr>
        <p:spPr/>
        <p:txBody>
          <a:bodyPr/>
          <a:lstStyle/>
          <a:p>
            <a:r>
              <a:rPr kumimoji="0" lang="en-US"/>
              <a:t>COMP201 - Software Engineering</a:t>
            </a:r>
          </a:p>
        </p:txBody>
      </p:sp>
      <p:sp>
        <p:nvSpPr>
          <p:cNvPr id="5" name="Slide Number Placeholder 4">
            <a:extLst>
              <a:ext uri="{FF2B5EF4-FFF2-40B4-BE49-F238E27FC236}">
                <a16:creationId xmlns:a16="http://schemas.microsoft.com/office/drawing/2014/main" id="{3A1C66F1-57AF-F5D4-2706-C5DDA1B6B618}"/>
              </a:ext>
            </a:extLst>
          </p:cNvPr>
          <p:cNvSpPr>
            <a:spLocks noGrp="1"/>
          </p:cNvSpPr>
          <p:nvPr>
            <p:ph type="sldNum" sz="quarter" idx="12"/>
          </p:nvPr>
        </p:nvSpPr>
        <p:spPr/>
        <p:txBody>
          <a:bodyPr/>
          <a:lstStyle/>
          <a:p>
            <a:fld id="{042AED99-7FB4-404E-8A97-64753DCE42EC}" type="slidenum">
              <a:rPr kumimoji="0" lang="en-US" smtClean="0"/>
              <a:pPr/>
              <a:t>15</a:t>
            </a:fld>
            <a:endParaRPr kumimoji="0" lang="en-US"/>
          </a:p>
        </p:txBody>
      </p:sp>
    </p:spTree>
    <p:extLst>
      <p:ext uri="{BB962C8B-B14F-4D97-AF65-F5344CB8AC3E}">
        <p14:creationId xmlns:p14="http://schemas.microsoft.com/office/powerpoint/2010/main" val="2249410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BE14E-C0DB-47B3-657F-CA62F30031FC}"/>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7BC45B9B-881C-6750-795F-1FE831B19C46}"/>
              </a:ext>
            </a:extLst>
          </p:cNvPr>
          <p:cNvSpPr>
            <a:spLocks noGrp="1"/>
          </p:cNvSpPr>
          <p:nvPr>
            <p:ph idx="1"/>
          </p:nvPr>
        </p:nvSpPr>
        <p:spPr/>
        <p:txBody>
          <a:bodyPr/>
          <a:lstStyle/>
          <a:p>
            <a:r>
              <a:rPr lang="en-GB" dirty="0"/>
              <a:t>Always consider the boundary of the system</a:t>
            </a:r>
          </a:p>
          <a:p>
            <a:pPr lvl="1"/>
            <a:r>
              <a:rPr lang="en-GB" dirty="0"/>
              <a:t>What is included and excluded from the system</a:t>
            </a:r>
          </a:p>
          <a:p>
            <a:pPr lvl="1"/>
            <a:r>
              <a:rPr lang="en-GB" dirty="0"/>
              <a:t>What external systems does the system need to interact with and what use cases need support</a:t>
            </a:r>
          </a:p>
          <a:p>
            <a:r>
              <a:rPr lang="en-GB" dirty="0"/>
              <a:t>List the users and stakeholders</a:t>
            </a:r>
          </a:p>
          <a:p>
            <a:r>
              <a:rPr lang="en-GB" dirty="0"/>
              <a:t>Try and breakdown functionality in use cases to determine the systems external interface/functionality</a:t>
            </a:r>
          </a:p>
          <a:p>
            <a:r>
              <a:rPr lang="en-GB" dirty="0"/>
              <a:t>Remember to include specification of non-functional requirements</a:t>
            </a:r>
          </a:p>
        </p:txBody>
      </p:sp>
      <p:sp>
        <p:nvSpPr>
          <p:cNvPr id="4" name="Footer Placeholder 3">
            <a:extLst>
              <a:ext uri="{FF2B5EF4-FFF2-40B4-BE49-F238E27FC236}">
                <a16:creationId xmlns:a16="http://schemas.microsoft.com/office/drawing/2014/main" id="{17D78022-1118-4733-A02E-407B738BBFC6}"/>
              </a:ext>
            </a:extLst>
          </p:cNvPr>
          <p:cNvSpPr>
            <a:spLocks noGrp="1"/>
          </p:cNvSpPr>
          <p:nvPr>
            <p:ph type="ftr" sz="quarter" idx="11"/>
          </p:nvPr>
        </p:nvSpPr>
        <p:spPr/>
        <p:txBody>
          <a:bodyPr/>
          <a:lstStyle/>
          <a:p>
            <a:r>
              <a:rPr kumimoji="0" lang="en-US"/>
              <a:t>COMP201 - Software Engineering</a:t>
            </a:r>
          </a:p>
        </p:txBody>
      </p:sp>
      <p:sp>
        <p:nvSpPr>
          <p:cNvPr id="5" name="Slide Number Placeholder 4">
            <a:extLst>
              <a:ext uri="{FF2B5EF4-FFF2-40B4-BE49-F238E27FC236}">
                <a16:creationId xmlns:a16="http://schemas.microsoft.com/office/drawing/2014/main" id="{83743011-4438-4994-D0E7-D7CFE4F23E94}"/>
              </a:ext>
            </a:extLst>
          </p:cNvPr>
          <p:cNvSpPr>
            <a:spLocks noGrp="1"/>
          </p:cNvSpPr>
          <p:nvPr>
            <p:ph type="sldNum" sz="quarter" idx="12"/>
          </p:nvPr>
        </p:nvSpPr>
        <p:spPr/>
        <p:txBody>
          <a:bodyPr/>
          <a:lstStyle/>
          <a:p>
            <a:fld id="{042AED99-7FB4-404E-8A97-64753DCE42EC}" type="slidenum">
              <a:rPr kumimoji="0" lang="en-US" smtClean="0"/>
              <a:pPr/>
              <a:t>16</a:t>
            </a:fld>
            <a:endParaRPr kumimoji="0" lang="en-US"/>
          </a:p>
        </p:txBody>
      </p:sp>
    </p:spTree>
    <p:extLst>
      <p:ext uri="{BB962C8B-B14F-4D97-AF65-F5344CB8AC3E}">
        <p14:creationId xmlns:p14="http://schemas.microsoft.com/office/powerpoint/2010/main" val="147089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lIns="90487" tIns="44450" rIns="90487" bIns="44450" anchor="b"/>
          <a:lstStyle/>
          <a:p>
            <a:r>
              <a:rPr lang="en-GB"/>
              <a:t>Objectives</a:t>
            </a:r>
          </a:p>
        </p:txBody>
      </p:sp>
      <p:sp>
        <p:nvSpPr>
          <p:cNvPr id="5123" name="Rectangle 3"/>
          <p:cNvSpPr>
            <a:spLocks noGrp="1" noChangeArrowheads="1"/>
          </p:cNvSpPr>
          <p:nvPr>
            <p:ph idx="1"/>
          </p:nvPr>
        </p:nvSpPr>
        <p:spPr>
          <a:xfrm>
            <a:off x="457200" y="1785926"/>
            <a:ext cx="8229600" cy="4538674"/>
          </a:xfrm>
          <a:noFill/>
          <a:ln/>
        </p:spPr>
        <p:txBody>
          <a:bodyPr lIns="90487" tIns="44450" rIns="90487" bIns="44450">
            <a:normAutofit/>
          </a:bodyPr>
          <a:lstStyle/>
          <a:p>
            <a:pPr>
              <a:lnSpc>
                <a:spcPct val="90000"/>
              </a:lnSpc>
            </a:pPr>
            <a:r>
              <a:rPr lang="en-GB" sz="2800" dirty="0"/>
              <a:t>Explore a requirements engineering problem</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8DCC2-61F5-66A7-147D-89B683C95873}"/>
              </a:ext>
            </a:extLst>
          </p:cNvPr>
          <p:cNvSpPr>
            <a:spLocks noGrp="1"/>
          </p:cNvSpPr>
          <p:nvPr>
            <p:ph type="title"/>
          </p:nvPr>
        </p:nvSpPr>
        <p:spPr/>
        <p:txBody>
          <a:bodyPr/>
          <a:lstStyle/>
          <a:p>
            <a:r>
              <a:rPr lang="en-GB" dirty="0"/>
              <a:t>The problem</a:t>
            </a:r>
          </a:p>
        </p:txBody>
      </p:sp>
      <p:sp>
        <p:nvSpPr>
          <p:cNvPr id="3" name="Content Placeholder 2">
            <a:extLst>
              <a:ext uri="{FF2B5EF4-FFF2-40B4-BE49-F238E27FC236}">
                <a16:creationId xmlns:a16="http://schemas.microsoft.com/office/drawing/2014/main" id="{97F3253F-CA92-128A-78BF-A76424DE7CFB}"/>
              </a:ext>
            </a:extLst>
          </p:cNvPr>
          <p:cNvSpPr>
            <a:spLocks noGrp="1"/>
          </p:cNvSpPr>
          <p:nvPr>
            <p:ph idx="1"/>
          </p:nvPr>
        </p:nvSpPr>
        <p:spPr/>
        <p:txBody>
          <a:bodyPr>
            <a:normAutofit lnSpcReduction="10000"/>
          </a:bodyPr>
          <a:lstStyle/>
          <a:p>
            <a:r>
              <a:rPr lang="en-US" dirty="0"/>
              <a:t>Consider a</a:t>
            </a:r>
          </a:p>
          <a:p>
            <a:pPr lvl="1"/>
            <a:r>
              <a:rPr lang="en-US" dirty="0"/>
              <a:t>Hotel Booking System</a:t>
            </a:r>
          </a:p>
          <a:p>
            <a:r>
              <a:rPr lang="en-US" dirty="0"/>
              <a:t>What stakeholders would there be?</a:t>
            </a:r>
          </a:p>
          <a:p>
            <a:r>
              <a:rPr lang="en-US" dirty="0"/>
              <a:t>List requirements</a:t>
            </a:r>
          </a:p>
          <a:p>
            <a:r>
              <a:rPr lang="en-US" dirty="0"/>
              <a:t>For each requirement there needs to be:</a:t>
            </a:r>
          </a:p>
          <a:p>
            <a:pPr lvl="1"/>
            <a:r>
              <a:rPr lang="en-US" dirty="0"/>
              <a:t>Relevant user(s) of the system or an external system</a:t>
            </a:r>
            <a:endParaRPr lang="en-GB" dirty="0"/>
          </a:p>
          <a:p>
            <a:r>
              <a:rPr lang="en-US" dirty="0"/>
              <a:t>List stakeholders/users.</a:t>
            </a:r>
          </a:p>
          <a:p>
            <a:r>
              <a:rPr lang="en-US" dirty="0"/>
              <a:t>List requirements.</a:t>
            </a:r>
          </a:p>
          <a:p>
            <a:r>
              <a:rPr lang="en-US" dirty="0"/>
              <a:t>Consider business rules of system (who can do what function, with what limits)</a:t>
            </a:r>
          </a:p>
        </p:txBody>
      </p:sp>
      <p:sp>
        <p:nvSpPr>
          <p:cNvPr id="4" name="Footer Placeholder 3">
            <a:extLst>
              <a:ext uri="{FF2B5EF4-FFF2-40B4-BE49-F238E27FC236}">
                <a16:creationId xmlns:a16="http://schemas.microsoft.com/office/drawing/2014/main" id="{525D7B00-96D2-8324-9808-CA8B29F77FE2}"/>
              </a:ext>
            </a:extLst>
          </p:cNvPr>
          <p:cNvSpPr>
            <a:spLocks noGrp="1"/>
          </p:cNvSpPr>
          <p:nvPr>
            <p:ph type="ftr" sz="quarter" idx="11"/>
          </p:nvPr>
        </p:nvSpPr>
        <p:spPr/>
        <p:txBody>
          <a:bodyPr/>
          <a:lstStyle/>
          <a:p>
            <a:r>
              <a:rPr kumimoji="0" lang="en-US"/>
              <a:t>COMP201 - Software Engineering</a:t>
            </a:r>
          </a:p>
        </p:txBody>
      </p:sp>
      <p:sp>
        <p:nvSpPr>
          <p:cNvPr id="5" name="Slide Number Placeholder 4">
            <a:extLst>
              <a:ext uri="{FF2B5EF4-FFF2-40B4-BE49-F238E27FC236}">
                <a16:creationId xmlns:a16="http://schemas.microsoft.com/office/drawing/2014/main" id="{191CD28F-10CA-1B09-A5E3-A7B33804AB76}"/>
              </a:ext>
            </a:extLst>
          </p:cNvPr>
          <p:cNvSpPr>
            <a:spLocks noGrp="1"/>
          </p:cNvSpPr>
          <p:nvPr>
            <p:ph type="sldNum" sz="quarter" idx="12"/>
          </p:nvPr>
        </p:nvSpPr>
        <p:spPr/>
        <p:txBody>
          <a:bodyPr/>
          <a:lstStyle/>
          <a:p>
            <a:fld id="{042AED99-7FB4-404E-8A97-64753DCE42EC}" type="slidenum">
              <a:rPr kumimoji="0" lang="en-US" smtClean="0"/>
              <a:pPr/>
              <a:t>3</a:t>
            </a:fld>
            <a:endParaRPr kumimoji="0" lang="en-US"/>
          </a:p>
        </p:txBody>
      </p:sp>
    </p:spTree>
    <p:extLst>
      <p:ext uri="{BB962C8B-B14F-4D97-AF65-F5344CB8AC3E}">
        <p14:creationId xmlns:p14="http://schemas.microsoft.com/office/powerpoint/2010/main" val="3182684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0ACE1-8972-18F5-BCD2-9CCBDC38D59C}"/>
              </a:ext>
            </a:extLst>
          </p:cNvPr>
          <p:cNvSpPr>
            <a:spLocks noGrp="1"/>
          </p:cNvSpPr>
          <p:nvPr>
            <p:ph type="title"/>
          </p:nvPr>
        </p:nvSpPr>
        <p:spPr/>
        <p:txBody>
          <a:bodyPr/>
          <a:lstStyle/>
          <a:p>
            <a:r>
              <a:rPr lang="en-GB" dirty="0"/>
              <a:t>Consider the boundary</a:t>
            </a:r>
          </a:p>
        </p:txBody>
      </p:sp>
      <p:sp>
        <p:nvSpPr>
          <p:cNvPr id="4" name="Footer Placeholder 3">
            <a:extLst>
              <a:ext uri="{FF2B5EF4-FFF2-40B4-BE49-F238E27FC236}">
                <a16:creationId xmlns:a16="http://schemas.microsoft.com/office/drawing/2014/main" id="{012CD9FE-BE68-479A-03C9-5DFB198DF9D4}"/>
              </a:ext>
            </a:extLst>
          </p:cNvPr>
          <p:cNvSpPr>
            <a:spLocks noGrp="1"/>
          </p:cNvSpPr>
          <p:nvPr>
            <p:ph type="ftr" sz="quarter" idx="11"/>
          </p:nvPr>
        </p:nvSpPr>
        <p:spPr/>
        <p:txBody>
          <a:bodyPr/>
          <a:lstStyle/>
          <a:p>
            <a:r>
              <a:rPr kumimoji="0" lang="en-US"/>
              <a:t>COMP201 - Software Engineering</a:t>
            </a:r>
          </a:p>
        </p:txBody>
      </p:sp>
      <p:sp>
        <p:nvSpPr>
          <p:cNvPr id="5" name="Slide Number Placeholder 4">
            <a:extLst>
              <a:ext uri="{FF2B5EF4-FFF2-40B4-BE49-F238E27FC236}">
                <a16:creationId xmlns:a16="http://schemas.microsoft.com/office/drawing/2014/main" id="{7EA806E1-37F2-1552-095C-FA9706F2C2AE}"/>
              </a:ext>
            </a:extLst>
          </p:cNvPr>
          <p:cNvSpPr>
            <a:spLocks noGrp="1"/>
          </p:cNvSpPr>
          <p:nvPr>
            <p:ph type="sldNum" sz="quarter" idx="12"/>
          </p:nvPr>
        </p:nvSpPr>
        <p:spPr/>
        <p:txBody>
          <a:bodyPr/>
          <a:lstStyle/>
          <a:p>
            <a:fld id="{042AED99-7FB4-404E-8A97-64753DCE42EC}" type="slidenum">
              <a:rPr kumimoji="0" lang="en-US" smtClean="0"/>
              <a:pPr/>
              <a:t>4</a:t>
            </a:fld>
            <a:endParaRPr kumimoji="0" lang="en-US"/>
          </a:p>
        </p:txBody>
      </p:sp>
      <p:sp>
        <p:nvSpPr>
          <p:cNvPr id="6" name="Rectangle 5">
            <a:extLst>
              <a:ext uri="{FF2B5EF4-FFF2-40B4-BE49-F238E27FC236}">
                <a16:creationId xmlns:a16="http://schemas.microsoft.com/office/drawing/2014/main" id="{670545D2-3B4A-D922-0A79-D6F275679830}"/>
              </a:ext>
            </a:extLst>
          </p:cNvPr>
          <p:cNvSpPr/>
          <p:nvPr/>
        </p:nvSpPr>
        <p:spPr>
          <a:xfrm>
            <a:off x="755576" y="1916832"/>
            <a:ext cx="2530624" cy="1440160"/>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Room booking</a:t>
            </a:r>
          </a:p>
          <a:p>
            <a:pPr algn="ctr"/>
            <a:r>
              <a:rPr lang="en-GB" dirty="0">
                <a:solidFill>
                  <a:schemeClr val="tx1"/>
                </a:solidFill>
              </a:rPr>
              <a:t>Checking in/out</a:t>
            </a:r>
          </a:p>
        </p:txBody>
      </p:sp>
      <p:sp>
        <p:nvSpPr>
          <p:cNvPr id="7" name="Rectangle 6">
            <a:extLst>
              <a:ext uri="{FF2B5EF4-FFF2-40B4-BE49-F238E27FC236}">
                <a16:creationId xmlns:a16="http://schemas.microsoft.com/office/drawing/2014/main" id="{AFC7A6BD-D3C8-479A-3E93-7BC65A553428}"/>
              </a:ext>
            </a:extLst>
          </p:cNvPr>
          <p:cNvSpPr/>
          <p:nvPr/>
        </p:nvSpPr>
        <p:spPr>
          <a:xfrm>
            <a:off x="3923928" y="1916832"/>
            <a:ext cx="4762872" cy="1728192"/>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Payments          </a:t>
            </a:r>
          </a:p>
        </p:txBody>
      </p:sp>
      <p:sp>
        <p:nvSpPr>
          <p:cNvPr id="8" name="Rectangle 7">
            <a:extLst>
              <a:ext uri="{FF2B5EF4-FFF2-40B4-BE49-F238E27FC236}">
                <a16:creationId xmlns:a16="http://schemas.microsoft.com/office/drawing/2014/main" id="{9B064B54-E962-4F84-739C-EAC1FF1F2C87}"/>
              </a:ext>
            </a:extLst>
          </p:cNvPr>
          <p:cNvSpPr/>
          <p:nvPr/>
        </p:nvSpPr>
        <p:spPr>
          <a:xfrm>
            <a:off x="6156176" y="4149080"/>
            <a:ext cx="2530624" cy="648072"/>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Meal booking</a:t>
            </a:r>
          </a:p>
        </p:txBody>
      </p:sp>
      <p:sp>
        <p:nvSpPr>
          <p:cNvPr id="10" name="Rectangle 9">
            <a:extLst>
              <a:ext uri="{FF2B5EF4-FFF2-40B4-BE49-F238E27FC236}">
                <a16:creationId xmlns:a16="http://schemas.microsoft.com/office/drawing/2014/main" id="{65CE3B42-00A4-C3FF-BD70-64F8E81D446C}"/>
              </a:ext>
            </a:extLst>
          </p:cNvPr>
          <p:cNvSpPr/>
          <p:nvPr/>
        </p:nvSpPr>
        <p:spPr>
          <a:xfrm>
            <a:off x="6591620" y="2060848"/>
            <a:ext cx="1940820" cy="495672"/>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Paypal</a:t>
            </a:r>
            <a:endParaRPr lang="en-GB" dirty="0">
              <a:solidFill>
                <a:schemeClr val="tx1"/>
              </a:solidFill>
            </a:endParaRPr>
          </a:p>
        </p:txBody>
      </p:sp>
      <p:sp>
        <p:nvSpPr>
          <p:cNvPr id="11" name="Rectangle 10">
            <a:extLst>
              <a:ext uri="{FF2B5EF4-FFF2-40B4-BE49-F238E27FC236}">
                <a16:creationId xmlns:a16="http://schemas.microsoft.com/office/drawing/2014/main" id="{94DD4BD1-80F4-D62D-8025-9F4BDCAB3E69}"/>
              </a:ext>
            </a:extLst>
          </p:cNvPr>
          <p:cNvSpPr/>
          <p:nvPr/>
        </p:nvSpPr>
        <p:spPr>
          <a:xfrm>
            <a:off x="6559564" y="2973178"/>
            <a:ext cx="1940820" cy="495672"/>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Googlepay</a:t>
            </a:r>
            <a:endParaRPr lang="en-GB" dirty="0">
              <a:solidFill>
                <a:schemeClr val="tx1"/>
              </a:solidFill>
            </a:endParaRPr>
          </a:p>
        </p:txBody>
      </p:sp>
      <p:sp>
        <p:nvSpPr>
          <p:cNvPr id="12" name="Rectangle 11">
            <a:extLst>
              <a:ext uri="{FF2B5EF4-FFF2-40B4-BE49-F238E27FC236}">
                <a16:creationId xmlns:a16="http://schemas.microsoft.com/office/drawing/2014/main" id="{CAAEF46F-F0AD-67BC-FDA6-A34000E2CB7B}"/>
              </a:ext>
            </a:extLst>
          </p:cNvPr>
          <p:cNvSpPr/>
          <p:nvPr/>
        </p:nvSpPr>
        <p:spPr>
          <a:xfrm>
            <a:off x="1043608" y="3861048"/>
            <a:ext cx="4608512" cy="2160240"/>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a:p>
            <a:pPr algn="ctr"/>
            <a:r>
              <a:rPr lang="en-GB" dirty="0">
                <a:solidFill>
                  <a:schemeClr val="tx1"/>
                </a:solidFill>
              </a:rPr>
              <a:t>Marketing</a:t>
            </a:r>
          </a:p>
          <a:p>
            <a:pPr algn="ctr"/>
            <a:endParaRPr lang="en-GB" dirty="0">
              <a:solidFill>
                <a:schemeClr val="tx1"/>
              </a:solidFill>
            </a:endParaRPr>
          </a:p>
          <a:p>
            <a:pPr algn="ctr"/>
            <a:endParaRPr lang="en-GB" dirty="0">
              <a:solidFill>
                <a:schemeClr val="tx1"/>
              </a:solidFill>
            </a:endParaRPr>
          </a:p>
        </p:txBody>
      </p:sp>
      <p:sp>
        <p:nvSpPr>
          <p:cNvPr id="13" name="Rectangle 12">
            <a:extLst>
              <a:ext uri="{FF2B5EF4-FFF2-40B4-BE49-F238E27FC236}">
                <a16:creationId xmlns:a16="http://schemas.microsoft.com/office/drawing/2014/main" id="{2E859F6C-D249-B5A2-4257-68BC380683EE}"/>
              </a:ext>
            </a:extLst>
          </p:cNvPr>
          <p:cNvSpPr/>
          <p:nvPr/>
        </p:nvSpPr>
        <p:spPr>
          <a:xfrm>
            <a:off x="4215356" y="2030703"/>
            <a:ext cx="1940820" cy="495672"/>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Cash</a:t>
            </a:r>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F571D439-6D99-2390-6846-6138D28B6C0A}"/>
                  </a:ext>
                </a:extLst>
              </p14:cNvPr>
              <p14:cNvContentPartPr/>
              <p14:nvPr/>
            </p14:nvContentPartPr>
            <p14:xfrm>
              <a:off x="344799" y="1613517"/>
              <a:ext cx="6164280" cy="3615683"/>
            </p14:xfrm>
          </p:contentPart>
        </mc:Choice>
        <mc:Fallback xmlns="">
          <p:pic>
            <p:nvPicPr>
              <p:cNvPr id="16" name="Ink 15">
                <a:extLst>
                  <a:ext uri="{FF2B5EF4-FFF2-40B4-BE49-F238E27FC236}">
                    <a16:creationId xmlns:a16="http://schemas.microsoft.com/office/drawing/2014/main" id="{F571D439-6D99-2390-6846-6138D28B6C0A}"/>
                  </a:ext>
                </a:extLst>
              </p:cNvPr>
              <p:cNvPicPr/>
              <p:nvPr/>
            </p:nvPicPr>
            <p:blipFill>
              <a:blip r:embed="rId3"/>
              <a:stretch>
                <a:fillRect/>
              </a:stretch>
            </p:blipFill>
            <p:spPr>
              <a:xfrm>
                <a:off x="336159" y="1604517"/>
                <a:ext cx="6181920" cy="3633322"/>
              </a:xfrm>
              <a:prstGeom prst="rect">
                <a:avLst/>
              </a:prstGeom>
            </p:spPr>
          </p:pic>
        </mc:Fallback>
      </mc:AlternateContent>
      <p:sp>
        <p:nvSpPr>
          <p:cNvPr id="17" name="Rectangle 16">
            <a:extLst>
              <a:ext uri="{FF2B5EF4-FFF2-40B4-BE49-F238E27FC236}">
                <a16:creationId xmlns:a16="http://schemas.microsoft.com/office/drawing/2014/main" id="{9B7C667E-5C50-A325-85AE-A3CEB517FE05}"/>
              </a:ext>
            </a:extLst>
          </p:cNvPr>
          <p:cNvSpPr/>
          <p:nvPr/>
        </p:nvSpPr>
        <p:spPr>
          <a:xfrm>
            <a:off x="1115616" y="5431175"/>
            <a:ext cx="1940820" cy="495672"/>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Expedia</a:t>
            </a:r>
          </a:p>
        </p:txBody>
      </p:sp>
      <p:sp>
        <p:nvSpPr>
          <p:cNvPr id="18" name="Rectangle 17">
            <a:extLst>
              <a:ext uri="{FF2B5EF4-FFF2-40B4-BE49-F238E27FC236}">
                <a16:creationId xmlns:a16="http://schemas.microsoft.com/office/drawing/2014/main" id="{C72C9CEE-CD3A-44DB-7295-3B1EEBCCA914}"/>
              </a:ext>
            </a:extLst>
          </p:cNvPr>
          <p:cNvSpPr/>
          <p:nvPr/>
        </p:nvSpPr>
        <p:spPr>
          <a:xfrm>
            <a:off x="1326845" y="4077072"/>
            <a:ext cx="1940820" cy="495672"/>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Hotel website</a:t>
            </a:r>
          </a:p>
        </p:txBody>
      </p:sp>
    </p:spTree>
    <p:extLst>
      <p:ext uri="{BB962C8B-B14F-4D97-AF65-F5344CB8AC3E}">
        <p14:creationId xmlns:p14="http://schemas.microsoft.com/office/powerpoint/2010/main" val="497289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574E1-6FE3-6567-D764-34F26263D23C}"/>
              </a:ext>
            </a:extLst>
          </p:cNvPr>
          <p:cNvSpPr>
            <a:spLocks noGrp="1"/>
          </p:cNvSpPr>
          <p:nvPr>
            <p:ph type="title"/>
          </p:nvPr>
        </p:nvSpPr>
        <p:spPr/>
        <p:txBody>
          <a:bodyPr/>
          <a:lstStyle/>
          <a:p>
            <a:r>
              <a:rPr lang="en-GB" dirty="0"/>
              <a:t>Business rules</a:t>
            </a:r>
          </a:p>
        </p:txBody>
      </p:sp>
      <p:sp>
        <p:nvSpPr>
          <p:cNvPr id="3" name="Content Placeholder 2">
            <a:extLst>
              <a:ext uri="{FF2B5EF4-FFF2-40B4-BE49-F238E27FC236}">
                <a16:creationId xmlns:a16="http://schemas.microsoft.com/office/drawing/2014/main" id="{1E8030A7-1D55-152A-704E-7FBCFCCF338D}"/>
              </a:ext>
            </a:extLst>
          </p:cNvPr>
          <p:cNvSpPr>
            <a:spLocks noGrp="1"/>
          </p:cNvSpPr>
          <p:nvPr>
            <p:ph idx="1"/>
          </p:nvPr>
        </p:nvSpPr>
        <p:spPr/>
        <p:txBody>
          <a:bodyPr/>
          <a:lstStyle/>
          <a:p>
            <a:endParaRPr lang="en-GB"/>
          </a:p>
        </p:txBody>
      </p:sp>
      <p:sp>
        <p:nvSpPr>
          <p:cNvPr id="4" name="Footer Placeholder 3">
            <a:extLst>
              <a:ext uri="{FF2B5EF4-FFF2-40B4-BE49-F238E27FC236}">
                <a16:creationId xmlns:a16="http://schemas.microsoft.com/office/drawing/2014/main" id="{47F0C939-911C-649A-822B-8CA371B4B444}"/>
              </a:ext>
            </a:extLst>
          </p:cNvPr>
          <p:cNvSpPr>
            <a:spLocks noGrp="1"/>
          </p:cNvSpPr>
          <p:nvPr>
            <p:ph type="ftr" sz="quarter" idx="11"/>
          </p:nvPr>
        </p:nvSpPr>
        <p:spPr/>
        <p:txBody>
          <a:bodyPr/>
          <a:lstStyle/>
          <a:p>
            <a:r>
              <a:rPr kumimoji="0" lang="en-US"/>
              <a:t>COMP201 - Software Engineering</a:t>
            </a:r>
          </a:p>
        </p:txBody>
      </p:sp>
      <p:sp>
        <p:nvSpPr>
          <p:cNvPr id="5" name="Slide Number Placeholder 4">
            <a:extLst>
              <a:ext uri="{FF2B5EF4-FFF2-40B4-BE49-F238E27FC236}">
                <a16:creationId xmlns:a16="http://schemas.microsoft.com/office/drawing/2014/main" id="{AA11F37F-8E97-D79F-B7F8-1B163989716A}"/>
              </a:ext>
            </a:extLst>
          </p:cNvPr>
          <p:cNvSpPr>
            <a:spLocks noGrp="1"/>
          </p:cNvSpPr>
          <p:nvPr>
            <p:ph type="sldNum" sz="quarter" idx="12"/>
          </p:nvPr>
        </p:nvSpPr>
        <p:spPr/>
        <p:txBody>
          <a:bodyPr/>
          <a:lstStyle/>
          <a:p>
            <a:fld id="{042AED99-7FB4-404E-8A97-64753DCE42EC}" type="slidenum">
              <a:rPr kumimoji="0" lang="en-US" smtClean="0"/>
              <a:pPr/>
              <a:t>5</a:t>
            </a:fld>
            <a:endParaRPr kumimoji="0" lang="en-US"/>
          </a:p>
        </p:txBody>
      </p:sp>
    </p:spTree>
    <p:extLst>
      <p:ext uri="{BB962C8B-B14F-4D97-AF65-F5344CB8AC3E}">
        <p14:creationId xmlns:p14="http://schemas.microsoft.com/office/powerpoint/2010/main" val="1115755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2483E-E1CD-B198-2C24-D8B6986121E9}"/>
              </a:ext>
            </a:extLst>
          </p:cNvPr>
          <p:cNvSpPr>
            <a:spLocks noGrp="1"/>
          </p:cNvSpPr>
          <p:nvPr>
            <p:ph type="title"/>
          </p:nvPr>
        </p:nvSpPr>
        <p:spPr/>
        <p:txBody>
          <a:bodyPr/>
          <a:lstStyle/>
          <a:p>
            <a:r>
              <a:rPr lang="en-GB" dirty="0"/>
              <a:t>Business rules</a:t>
            </a:r>
          </a:p>
        </p:txBody>
      </p:sp>
      <p:sp>
        <p:nvSpPr>
          <p:cNvPr id="3" name="Content Placeholder 2">
            <a:extLst>
              <a:ext uri="{FF2B5EF4-FFF2-40B4-BE49-F238E27FC236}">
                <a16:creationId xmlns:a16="http://schemas.microsoft.com/office/drawing/2014/main" id="{ED23E720-C39B-D99C-875A-07D123055C3A}"/>
              </a:ext>
            </a:extLst>
          </p:cNvPr>
          <p:cNvSpPr>
            <a:spLocks noGrp="1"/>
          </p:cNvSpPr>
          <p:nvPr>
            <p:ph idx="1"/>
          </p:nvPr>
        </p:nvSpPr>
        <p:spPr/>
        <p:txBody>
          <a:bodyPr>
            <a:normAutofit fontScale="85000" lnSpcReduction="10000"/>
          </a:bodyPr>
          <a:lstStyle/>
          <a:p>
            <a:r>
              <a:rPr lang="en-US" dirty="0"/>
              <a:t>Guests can request a booking, only receptionist can confirm booking. Guest can cancel booking up to 3 days before stay. If after 3 days before stay a cancellation charge of 1 day’s stay is levied.</a:t>
            </a:r>
          </a:p>
          <a:p>
            <a:r>
              <a:rPr lang="en-US" dirty="0"/>
              <a:t>Cleaning </a:t>
            </a:r>
            <a:r>
              <a:rPr lang="en-US" dirty="0" err="1"/>
              <a:t>rota</a:t>
            </a:r>
            <a:r>
              <a:rPr lang="en-US" dirty="0"/>
              <a:t> will be organized so that rooms that are booked for that day and need cleaning are cleaned first. Meal booking requests for special requirements have to be confirmed by the kitchen staff, before being confirmed to the guest.</a:t>
            </a:r>
          </a:p>
          <a:p>
            <a:r>
              <a:rPr lang="en-US" dirty="0"/>
              <a:t>Receptionist can see the name of the guests and their postcode but not other contact details, only the manager can see these, this is to maximize guest privacy.</a:t>
            </a:r>
          </a:p>
          <a:p>
            <a:r>
              <a:rPr lang="en-US" dirty="0"/>
              <a:t>Depending on current pandemic regulations room will be left unoccupied for 24 before being able to be cleaned and occupied again, to prevent virus transmission.</a:t>
            </a:r>
          </a:p>
          <a:p>
            <a:endParaRPr lang="en-GB" dirty="0"/>
          </a:p>
        </p:txBody>
      </p:sp>
      <p:sp>
        <p:nvSpPr>
          <p:cNvPr id="4" name="Footer Placeholder 3">
            <a:extLst>
              <a:ext uri="{FF2B5EF4-FFF2-40B4-BE49-F238E27FC236}">
                <a16:creationId xmlns:a16="http://schemas.microsoft.com/office/drawing/2014/main" id="{DFD42FA4-0D9A-CA4F-D0E5-83D8E46F37F0}"/>
              </a:ext>
            </a:extLst>
          </p:cNvPr>
          <p:cNvSpPr>
            <a:spLocks noGrp="1"/>
          </p:cNvSpPr>
          <p:nvPr>
            <p:ph type="ftr" sz="quarter" idx="11"/>
          </p:nvPr>
        </p:nvSpPr>
        <p:spPr/>
        <p:txBody>
          <a:bodyPr/>
          <a:lstStyle/>
          <a:p>
            <a:r>
              <a:rPr kumimoji="0" lang="en-US"/>
              <a:t>COMP201 - Software Engineering</a:t>
            </a:r>
          </a:p>
        </p:txBody>
      </p:sp>
      <p:sp>
        <p:nvSpPr>
          <p:cNvPr id="5" name="Slide Number Placeholder 4">
            <a:extLst>
              <a:ext uri="{FF2B5EF4-FFF2-40B4-BE49-F238E27FC236}">
                <a16:creationId xmlns:a16="http://schemas.microsoft.com/office/drawing/2014/main" id="{244E02E6-84D2-9353-FAFE-F68E2642A26F}"/>
              </a:ext>
            </a:extLst>
          </p:cNvPr>
          <p:cNvSpPr>
            <a:spLocks noGrp="1"/>
          </p:cNvSpPr>
          <p:nvPr>
            <p:ph type="sldNum" sz="quarter" idx="12"/>
          </p:nvPr>
        </p:nvSpPr>
        <p:spPr/>
        <p:txBody>
          <a:bodyPr/>
          <a:lstStyle/>
          <a:p>
            <a:fld id="{042AED99-7FB4-404E-8A97-64753DCE42EC}" type="slidenum">
              <a:rPr kumimoji="0" lang="en-US" smtClean="0"/>
              <a:pPr/>
              <a:t>6</a:t>
            </a:fld>
            <a:endParaRPr kumimoji="0" lang="en-US"/>
          </a:p>
        </p:txBody>
      </p:sp>
    </p:spTree>
    <p:extLst>
      <p:ext uri="{BB962C8B-B14F-4D97-AF65-F5344CB8AC3E}">
        <p14:creationId xmlns:p14="http://schemas.microsoft.com/office/powerpoint/2010/main" val="3917985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7D0FE-0790-C4C9-7A08-2D841B872DD7}"/>
              </a:ext>
            </a:extLst>
          </p:cNvPr>
          <p:cNvSpPr>
            <a:spLocks noGrp="1"/>
          </p:cNvSpPr>
          <p:nvPr>
            <p:ph type="title"/>
          </p:nvPr>
        </p:nvSpPr>
        <p:spPr/>
        <p:txBody>
          <a:bodyPr/>
          <a:lstStyle/>
          <a:p>
            <a:r>
              <a:rPr lang="en-GB" dirty="0"/>
              <a:t>Stakeholders/users</a:t>
            </a:r>
          </a:p>
        </p:txBody>
      </p:sp>
      <p:sp>
        <p:nvSpPr>
          <p:cNvPr id="3" name="Content Placeholder 2">
            <a:extLst>
              <a:ext uri="{FF2B5EF4-FFF2-40B4-BE49-F238E27FC236}">
                <a16:creationId xmlns:a16="http://schemas.microsoft.com/office/drawing/2014/main" id="{B6AD0820-8164-7277-7529-FEF5EA816A84}"/>
              </a:ext>
            </a:extLst>
          </p:cNvPr>
          <p:cNvSpPr>
            <a:spLocks noGrp="1"/>
          </p:cNvSpPr>
          <p:nvPr>
            <p:ph idx="1"/>
          </p:nvPr>
        </p:nvSpPr>
        <p:spPr/>
        <p:txBody>
          <a:bodyPr/>
          <a:lstStyle/>
          <a:p>
            <a:r>
              <a:rPr lang="en-GB" dirty="0"/>
              <a:t>Consider all  human and non-human (other systems)</a:t>
            </a:r>
          </a:p>
        </p:txBody>
      </p:sp>
      <p:sp>
        <p:nvSpPr>
          <p:cNvPr id="4" name="Footer Placeholder 3">
            <a:extLst>
              <a:ext uri="{FF2B5EF4-FFF2-40B4-BE49-F238E27FC236}">
                <a16:creationId xmlns:a16="http://schemas.microsoft.com/office/drawing/2014/main" id="{9C5D3BC6-4F16-B0DA-61FF-8851AA9AA05D}"/>
              </a:ext>
            </a:extLst>
          </p:cNvPr>
          <p:cNvSpPr>
            <a:spLocks noGrp="1"/>
          </p:cNvSpPr>
          <p:nvPr>
            <p:ph type="ftr" sz="quarter" idx="11"/>
          </p:nvPr>
        </p:nvSpPr>
        <p:spPr/>
        <p:txBody>
          <a:bodyPr/>
          <a:lstStyle/>
          <a:p>
            <a:r>
              <a:rPr kumimoji="0" lang="en-US"/>
              <a:t>COMP201 - Software Engineering</a:t>
            </a:r>
          </a:p>
        </p:txBody>
      </p:sp>
      <p:sp>
        <p:nvSpPr>
          <p:cNvPr id="5" name="Slide Number Placeholder 4">
            <a:extLst>
              <a:ext uri="{FF2B5EF4-FFF2-40B4-BE49-F238E27FC236}">
                <a16:creationId xmlns:a16="http://schemas.microsoft.com/office/drawing/2014/main" id="{11527E94-E8ED-7AD9-7458-A11FF7D758B5}"/>
              </a:ext>
            </a:extLst>
          </p:cNvPr>
          <p:cNvSpPr>
            <a:spLocks noGrp="1"/>
          </p:cNvSpPr>
          <p:nvPr>
            <p:ph type="sldNum" sz="quarter" idx="12"/>
          </p:nvPr>
        </p:nvSpPr>
        <p:spPr/>
        <p:txBody>
          <a:bodyPr/>
          <a:lstStyle/>
          <a:p>
            <a:fld id="{042AED99-7FB4-404E-8A97-64753DCE42EC}" type="slidenum">
              <a:rPr kumimoji="0" lang="en-US" smtClean="0"/>
              <a:pPr/>
              <a:t>7</a:t>
            </a:fld>
            <a:endParaRPr kumimoji="0" lang="en-US"/>
          </a:p>
        </p:txBody>
      </p:sp>
    </p:spTree>
    <p:extLst>
      <p:ext uri="{BB962C8B-B14F-4D97-AF65-F5344CB8AC3E}">
        <p14:creationId xmlns:p14="http://schemas.microsoft.com/office/powerpoint/2010/main" val="2879563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51DAB-1C9E-FBCF-56EF-6CCAD54D56AE}"/>
              </a:ext>
            </a:extLst>
          </p:cNvPr>
          <p:cNvSpPr>
            <a:spLocks noGrp="1"/>
          </p:cNvSpPr>
          <p:nvPr>
            <p:ph type="title"/>
          </p:nvPr>
        </p:nvSpPr>
        <p:spPr/>
        <p:txBody>
          <a:bodyPr/>
          <a:lstStyle/>
          <a:p>
            <a:r>
              <a:rPr lang="en-GB" dirty="0"/>
              <a:t>Stakeholders/users</a:t>
            </a:r>
          </a:p>
        </p:txBody>
      </p:sp>
      <p:sp>
        <p:nvSpPr>
          <p:cNvPr id="3" name="Content Placeholder 2">
            <a:extLst>
              <a:ext uri="{FF2B5EF4-FFF2-40B4-BE49-F238E27FC236}">
                <a16:creationId xmlns:a16="http://schemas.microsoft.com/office/drawing/2014/main" id="{AB9D9C00-CACF-6ECD-D8AD-D864F170F1D1}"/>
              </a:ext>
            </a:extLst>
          </p:cNvPr>
          <p:cNvSpPr>
            <a:spLocks noGrp="1"/>
          </p:cNvSpPr>
          <p:nvPr>
            <p:ph idx="1"/>
          </p:nvPr>
        </p:nvSpPr>
        <p:spPr/>
        <p:txBody>
          <a:bodyPr/>
          <a:lstStyle/>
          <a:p>
            <a:r>
              <a:rPr lang="en-US" dirty="0"/>
              <a:t>Receptionist</a:t>
            </a:r>
          </a:p>
          <a:p>
            <a:r>
              <a:rPr lang="en-US" dirty="0"/>
              <a:t>Hotel owner,</a:t>
            </a:r>
          </a:p>
          <a:p>
            <a:r>
              <a:rPr lang="en-US" dirty="0"/>
              <a:t>Guest</a:t>
            </a:r>
          </a:p>
          <a:p>
            <a:r>
              <a:rPr lang="en-US" dirty="0"/>
              <a:t>Tax inspector</a:t>
            </a:r>
          </a:p>
          <a:p>
            <a:r>
              <a:rPr lang="en-US" dirty="0"/>
              <a:t>Accountant</a:t>
            </a:r>
          </a:p>
          <a:p>
            <a:r>
              <a:rPr lang="en-US" dirty="0"/>
              <a:t>Marketing team</a:t>
            </a:r>
          </a:p>
          <a:p>
            <a:r>
              <a:rPr lang="en-US" dirty="0"/>
              <a:t>Hotel cleaning staff</a:t>
            </a:r>
          </a:p>
          <a:p>
            <a:r>
              <a:rPr lang="en-US" dirty="0"/>
              <a:t>Hotel manager</a:t>
            </a:r>
            <a:endParaRPr lang="en-GB" dirty="0"/>
          </a:p>
        </p:txBody>
      </p:sp>
      <p:sp>
        <p:nvSpPr>
          <p:cNvPr id="4" name="Footer Placeholder 3">
            <a:extLst>
              <a:ext uri="{FF2B5EF4-FFF2-40B4-BE49-F238E27FC236}">
                <a16:creationId xmlns:a16="http://schemas.microsoft.com/office/drawing/2014/main" id="{815EA778-9C6F-50E3-CD35-6A7AD7CA1D83}"/>
              </a:ext>
            </a:extLst>
          </p:cNvPr>
          <p:cNvSpPr>
            <a:spLocks noGrp="1"/>
          </p:cNvSpPr>
          <p:nvPr>
            <p:ph type="ftr" sz="quarter" idx="11"/>
          </p:nvPr>
        </p:nvSpPr>
        <p:spPr/>
        <p:txBody>
          <a:bodyPr/>
          <a:lstStyle/>
          <a:p>
            <a:r>
              <a:rPr kumimoji="0" lang="en-US"/>
              <a:t>COMP201 - Software Engineering</a:t>
            </a:r>
          </a:p>
        </p:txBody>
      </p:sp>
      <p:sp>
        <p:nvSpPr>
          <p:cNvPr id="5" name="Slide Number Placeholder 4">
            <a:extLst>
              <a:ext uri="{FF2B5EF4-FFF2-40B4-BE49-F238E27FC236}">
                <a16:creationId xmlns:a16="http://schemas.microsoft.com/office/drawing/2014/main" id="{04F71B3C-44C4-351A-84E6-889A74AB47ED}"/>
              </a:ext>
            </a:extLst>
          </p:cNvPr>
          <p:cNvSpPr>
            <a:spLocks noGrp="1"/>
          </p:cNvSpPr>
          <p:nvPr>
            <p:ph type="sldNum" sz="quarter" idx="12"/>
          </p:nvPr>
        </p:nvSpPr>
        <p:spPr/>
        <p:txBody>
          <a:bodyPr/>
          <a:lstStyle/>
          <a:p>
            <a:fld id="{042AED99-7FB4-404E-8A97-64753DCE42EC}" type="slidenum">
              <a:rPr kumimoji="0" lang="en-US" smtClean="0"/>
              <a:pPr/>
              <a:t>8</a:t>
            </a:fld>
            <a:endParaRPr kumimoji="0" lang="en-US"/>
          </a:p>
        </p:txBody>
      </p:sp>
    </p:spTree>
    <p:extLst>
      <p:ext uri="{BB962C8B-B14F-4D97-AF65-F5344CB8AC3E}">
        <p14:creationId xmlns:p14="http://schemas.microsoft.com/office/powerpoint/2010/main" val="2474897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123B9-A8A4-B657-D11A-E06674F6BF64}"/>
              </a:ext>
            </a:extLst>
          </p:cNvPr>
          <p:cNvSpPr>
            <a:spLocks noGrp="1"/>
          </p:cNvSpPr>
          <p:nvPr>
            <p:ph type="title"/>
          </p:nvPr>
        </p:nvSpPr>
        <p:spPr/>
        <p:txBody>
          <a:bodyPr/>
          <a:lstStyle/>
          <a:p>
            <a:r>
              <a:rPr lang="en-GB" dirty="0"/>
              <a:t>Non-human actors</a:t>
            </a:r>
          </a:p>
        </p:txBody>
      </p:sp>
      <p:sp>
        <p:nvSpPr>
          <p:cNvPr id="3" name="Content Placeholder 2">
            <a:extLst>
              <a:ext uri="{FF2B5EF4-FFF2-40B4-BE49-F238E27FC236}">
                <a16:creationId xmlns:a16="http://schemas.microsoft.com/office/drawing/2014/main" id="{AF952A8C-5644-F4D5-8A91-DAF05151A881}"/>
              </a:ext>
            </a:extLst>
          </p:cNvPr>
          <p:cNvSpPr>
            <a:spLocks noGrp="1"/>
          </p:cNvSpPr>
          <p:nvPr>
            <p:ph idx="1"/>
          </p:nvPr>
        </p:nvSpPr>
        <p:spPr/>
        <p:txBody>
          <a:bodyPr/>
          <a:lstStyle/>
          <a:p>
            <a:r>
              <a:rPr lang="en-GB" dirty="0"/>
              <a:t>Important for </a:t>
            </a:r>
          </a:p>
          <a:p>
            <a:r>
              <a:rPr lang="en-GB" dirty="0" err="1"/>
              <a:t>Paypal</a:t>
            </a:r>
            <a:endParaRPr lang="en-GB" dirty="0"/>
          </a:p>
          <a:p>
            <a:r>
              <a:rPr lang="en-GB" dirty="0"/>
              <a:t>Hotel.com</a:t>
            </a:r>
          </a:p>
          <a:p>
            <a:r>
              <a:rPr lang="en-GB" dirty="0"/>
              <a:t>Expedia</a:t>
            </a:r>
          </a:p>
          <a:p>
            <a:endParaRPr lang="en-GB" dirty="0"/>
          </a:p>
        </p:txBody>
      </p:sp>
      <p:sp>
        <p:nvSpPr>
          <p:cNvPr id="4" name="Footer Placeholder 3">
            <a:extLst>
              <a:ext uri="{FF2B5EF4-FFF2-40B4-BE49-F238E27FC236}">
                <a16:creationId xmlns:a16="http://schemas.microsoft.com/office/drawing/2014/main" id="{13215FED-6B7C-7119-490B-5FACADDBE6D6}"/>
              </a:ext>
            </a:extLst>
          </p:cNvPr>
          <p:cNvSpPr>
            <a:spLocks noGrp="1"/>
          </p:cNvSpPr>
          <p:nvPr>
            <p:ph type="ftr" sz="quarter" idx="11"/>
          </p:nvPr>
        </p:nvSpPr>
        <p:spPr/>
        <p:txBody>
          <a:bodyPr/>
          <a:lstStyle/>
          <a:p>
            <a:r>
              <a:rPr kumimoji="0" lang="en-US"/>
              <a:t>COMP201 - Software Engineering</a:t>
            </a:r>
          </a:p>
        </p:txBody>
      </p:sp>
      <p:sp>
        <p:nvSpPr>
          <p:cNvPr id="5" name="Slide Number Placeholder 4">
            <a:extLst>
              <a:ext uri="{FF2B5EF4-FFF2-40B4-BE49-F238E27FC236}">
                <a16:creationId xmlns:a16="http://schemas.microsoft.com/office/drawing/2014/main" id="{55AF66A4-86A9-B1A1-B95B-9F8A14FED79C}"/>
              </a:ext>
            </a:extLst>
          </p:cNvPr>
          <p:cNvSpPr>
            <a:spLocks noGrp="1"/>
          </p:cNvSpPr>
          <p:nvPr>
            <p:ph type="sldNum" sz="quarter" idx="12"/>
          </p:nvPr>
        </p:nvSpPr>
        <p:spPr/>
        <p:txBody>
          <a:bodyPr/>
          <a:lstStyle/>
          <a:p>
            <a:fld id="{042AED99-7FB4-404E-8A97-64753DCE42EC}" type="slidenum">
              <a:rPr kumimoji="0" lang="en-US" smtClean="0"/>
              <a:pPr/>
              <a:t>9</a:t>
            </a:fld>
            <a:endParaRPr kumimoji="0" lang="en-US"/>
          </a:p>
        </p:txBody>
      </p:sp>
    </p:spTree>
    <p:extLst>
      <p:ext uri="{BB962C8B-B14F-4D97-AF65-F5344CB8AC3E}">
        <p14:creationId xmlns:p14="http://schemas.microsoft.com/office/powerpoint/2010/main" val="259818006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0273710133_design">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0273710133_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a:defRPr>
        </a:defPPr>
      </a:lstStyle>
    </a:lnDef>
  </a:objectDefaults>
  <a:extraClrSchemeLst>
    <a:extraClrScheme>
      <a:clrScheme name="0273710133_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0273710133_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0273710133_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0273710133_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0273710133_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0273710133_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0273710133_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Flow">
  <a:themeElements>
    <a:clrScheme name="Custom 2">
      <a:dk1>
        <a:sysClr val="windowText" lastClr="000000"/>
      </a:dk1>
      <a:lt1>
        <a:sysClr val="window" lastClr="FFFFFF"/>
      </a:lt1>
      <a:dk2>
        <a:srgbClr val="424456"/>
      </a:dk2>
      <a:lt2>
        <a:srgbClr val="DEDEDE"/>
      </a:lt2>
      <a:accent1>
        <a:srgbClr val="1F1F33"/>
      </a:accent1>
      <a:accent2>
        <a:srgbClr val="B54703"/>
      </a:accent2>
      <a:accent3>
        <a:srgbClr val="CE0202"/>
      </a:accent3>
      <a:accent4>
        <a:srgbClr val="C4652D"/>
      </a:accent4>
      <a:accent5>
        <a:srgbClr val="8B5D3D"/>
      </a:accent5>
      <a:accent6>
        <a:srgbClr val="3F6E8C"/>
      </a:accent6>
      <a:hlink>
        <a:srgbClr val="E0EFF1"/>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1501</TotalTime>
  <Pages>39</Pages>
  <Words>1183</Words>
  <Application>Microsoft Office PowerPoint</Application>
  <PresentationFormat>On-screen Show (4:3)</PresentationFormat>
  <Paragraphs>192</Paragraphs>
  <Slides>16</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Calibri</vt:lpstr>
      <vt:lpstr>Monotype Sorts</vt:lpstr>
      <vt:lpstr>Times</vt:lpstr>
      <vt:lpstr>Wingdings 2</vt:lpstr>
      <vt:lpstr>Zapf Dingbats</vt:lpstr>
      <vt:lpstr>0273710133_design</vt:lpstr>
      <vt:lpstr>Flow</vt:lpstr>
      <vt:lpstr>Software Engineering COMP 201</vt:lpstr>
      <vt:lpstr>Objectives</vt:lpstr>
      <vt:lpstr>The problem</vt:lpstr>
      <vt:lpstr>Consider the boundary</vt:lpstr>
      <vt:lpstr>Business rules</vt:lpstr>
      <vt:lpstr>Business rules</vt:lpstr>
      <vt:lpstr>Stakeholders/users</vt:lpstr>
      <vt:lpstr>Stakeholders/users</vt:lpstr>
      <vt:lpstr>Non-human actors</vt:lpstr>
      <vt:lpstr>Requirements</vt:lpstr>
      <vt:lpstr>Use case example</vt:lpstr>
      <vt:lpstr>Use case example</vt:lpstr>
      <vt:lpstr>Use case</vt:lpstr>
      <vt:lpstr>Non-functional requirements</vt:lpstr>
      <vt:lpstr>Non-functional requirement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Requirements Engineering Processes</dc:title>
  <dc:creator>Sebastian Coope</dc:creator>
  <cp:lastModifiedBy>Alex</cp:lastModifiedBy>
  <cp:revision>171</cp:revision>
  <cp:lastPrinted>2009-04-22T19:24:48Z</cp:lastPrinted>
  <dcterms:created xsi:type="dcterms:W3CDTF">1995-12-27T10:52:51Z</dcterms:created>
  <dcterms:modified xsi:type="dcterms:W3CDTF">2024-09-04T19:36:56Z</dcterms:modified>
</cp:coreProperties>
</file>