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6" r:id="rId2"/>
    <p:sldId id="256" r:id="rId3"/>
    <p:sldId id="328" r:id="rId4"/>
    <p:sldId id="259" r:id="rId5"/>
    <p:sldId id="339" r:id="rId6"/>
    <p:sldId id="329" r:id="rId7"/>
    <p:sldId id="303" r:id="rId8"/>
    <p:sldId id="304" r:id="rId9"/>
    <p:sldId id="287" r:id="rId10"/>
    <p:sldId id="288" r:id="rId11"/>
    <p:sldId id="289" r:id="rId12"/>
    <p:sldId id="261" r:id="rId13"/>
    <p:sldId id="306" r:id="rId14"/>
    <p:sldId id="330" r:id="rId15"/>
    <p:sldId id="341" r:id="rId16"/>
    <p:sldId id="340" r:id="rId17"/>
    <p:sldId id="342" r:id="rId18"/>
    <p:sldId id="307" r:id="rId19"/>
    <p:sldId id="332" r:id="rId20"/>
    <p:sldId id="290" r:id="rId21"/>
    <p:sldId id="335" r:id="rId22"/>
    <p:sldId id="337" r:id="rId23"/>
    <p:sldId id="338" r:id="rId24"/>
    <p:sldId id="333" r:id="rId25"/>
    <p:sldId id="334" r:id="rId26"/>
    <p:sldId id="345" r:id="rId27"/>
    <p:sldId id="343" r:id="rId28"/>
    <p:sldId id="346" r:id="rId29"/>
    <p:sldId id="318" r:id="rId30"/>
    <p:sldId id="320" r:id="rId31"/>
    <p:sldId id="327" r:id="rId32"/>
    <p:sldId id="331" r:id="rId33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2883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030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178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90" d="100"/>
          <a:sy n="90" d="100"/>
        </p:scale>
        <p:origin x="6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125594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8700" y="844550"/>
            <a:ext cx="4572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1"/>
            <a:ext cx="7851648" cy="1828800"/>
          </a:xfrm>
          <a:ln>
            <a:noFill/>
          </a:ln>
        </p:spPr>
        <p:txBody>
          <a:bodyPr vert="horz" tIns="0" rIns="1828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6"/>
          <a:lstStyle>
            <a:lvl1pPr marL="0" marR="45715" indent="0" algn="r">
              <a:buNone/>
              <a:defRPr>
                <a:solidFill>
                  <a:schemeClr val="tx1"/>
                </a:solidFill>
              </a:defRPr>
            </a:lvl1pPr>
            <a:lvl2pPr marL="457147" indent="0" algn="ctr">
              <a:buNone/>
            </a:lvl2pPr>
            <a:lvl3pPr marL="914294" indent="0" algn="ctr">
              <a:buNone/>
            </a:lvl3pPr>
            <a:lvl4pPr marL="1371442" indent="0" algn="ctr">
              <a:buNone/>
            </a:lvl4pPr>
            <a:lvl5pPr marL="1828589" indent="0" algn="ctr">
              <a:buNone/>
            </a:lvl5pPr>
            <a:lvl6pPr marL="2285736" indent="0" algn="ctr">
              <a:buNone/>
            </a:lvl6pPr>
            <a:lvl7pPr marL="2742883" indent="0" algn="ctr">
              <a:buNone/>
            </a:lvl7pPr>
            <a:lvl8pPr marL="3200030" indent="0" algn="ctr">
              <a:buNone/>
            </a:lvl8pPr>
            <a:lvl9pPr marL="365717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914402"/>
            <a:ext cx="2057401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1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15" rIns="45715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15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15" tIns="0" rIns="45715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15" tIns="0" rIns="45715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1" cy="1143000"/>
          </a:xfrm>
        </p:spPr>
        <p:txBody>
          <a:bodyPr vert="horz" tIns="457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1" y="1676401"/>
            <a:ext cx="2743200" cy="4572000"/>
          </a:xfrm>
        </p:spPr>
        <p:txBody>
          <a:bodyPr lIns="18286" rIns="18286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1" y="1676401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1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15" tIns="45715" rIns="45715" bIns="45715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1" cy="2179320"/>
          </a:xfrm>
        </p:spPr>
        <p:txBody>
          <a:bodyPr lIns="64001" rIns="45715" bIns="45715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8"/>
            <a:ext cx="461772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1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1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9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6" indent="-24685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indent="-24685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82" indent="-21028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71" indent="-21028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60" indent="-21028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18" indent="-18285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307" indent="-18285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594" indent="-18285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4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Lecture 9 </a:t>
            </a:r>
            <a:r>
              <a:rPr lang="en-GB" sz="2800" u="sng" dirty="0"/>
              <a:t>– System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66" y="571480"/>
            <a:ext cx="8229600" cy="796086"/>
          </a:xfrm>
        </p:spPr>
        <p:txBody>
          <a:bodyPr>
            <a:normAutofit/>
          </a:bodyPr>
          <a:lstStyle/>
          <a:p>
            <a:r>
              <a:rPr lang="en-GB" sz="3200" dirty="0"/>
              <a:t>Example – Architectural Model of an ATM System</a:t>
            </a:r>
          </a:p>
        </p:txBody>
      </p:sp>
      <p:pic>
        <p:nvPicPr>
          <p:cNvPr id="36868" name="Picture 4" descr="7.1 ATM-context.eps  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1809"/>
            <a:ext cx="7300938" cy="46475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Behavioural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0"/>
            <a:ext cx="8382000" cy="4419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Behavioural models</a:t>
            </a:r>
            <a:r>
              <a:rPr lang="en-GB" dirty="0"/>
              <a:t> are used to describe the overall behaviour of a system</a:t>
            </a:r>
          </a:p>
          <a:p>
            <a:r>
              <a:rPr lang="en-GB" dirty="0"/>
              <a:t>Two types of behavioural model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Data processing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how data is processed as it moves through the system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State machine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the systems response to events</a:t>
            </a:r>
          </a:p>
          <a:p>
            <a:r>
              <a:rPr lang="en-GB" b="1" dirty="0"/>
              <a:t>Both</a:t>
            </a:r>
            <a:r>
              <a:rPr lang="en-GB" dirty="0"/>
              <a:t> of these models are required for a description of the system’s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Data-Processing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 flow diagrams</a:t>
            </a:r>
            <a:r>
              <a:rPr lang="en-GB" dirty="0"/>
              <a:t> are used to model the system’s data processing</a:t>
            </a:r>
          </a:p>
          <a:p>
            <a:r>
              <a:rPr lang="en-GB" dirty="0"/>
              <a:t>These show the processing steps as data flows through a system</a:t>
            </a:r>
          </a:p>
          <a:p>
            <a:endParaRPr lang="en-GB" sz="1000" dirty="0">
              <a:solidFill>
                <a:srgbClr val="333399"/>
              </a:solidFill>
            </a:endParaRPr>
          </a:p>
          <a:p>
            <a:r>
              <a:rPr lang="en-GB" dirty="0"/>
              <a:t>IMPORTANT part of many analysis methods</a:t>
            </a:r>
          </a:p>
          <a:p>
            <a:endParaRPr lang="en-GB" sz="1000" b="1" u="sng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Simple and intuitive notation</a:t>
            </a:r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Show end-to-end processing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Data Flow Diagrams </a:t>
            </a:r>
            <a:r>
              <a:rPr lang="en-GB" dirty="0">
                <a:solidFill>
                  <a:schemeClr val="accent1"/>
                </a:solidFill>
              </a:rPr>
              <a:t>track and document</a:t>
            </a:r>
            <a:r>
              <a:rPr lang="en-GB" dirty="0"/>
              <a:t> </a:t>
            </a:r>
            <a:r>
              <a:rPr lang="en-GB" i="1" dirty="0"/>
              <a:t>how the data associated with a process</a:t>
            </a:r>
            <a:r>
              <a:rPr lang="en-GB" dirty="0"/>
              <a:t> is helpful to develop an overall understanding of the system</a:t>
            </a:r>
          </a:p>
          <a:p>
            <a:r>
              <a:rPr lang="en-GB" dirty="0">
                <a:solidFill>
                  <a:schemeClr val="accent1"/>
                </a:solidFill>
              </a:rPr>
              <a:t>Data flow diagrams</a:t>
            </a:r>
            <a:r>
              <a:rPr lang="en-GB" dirty="0"/>
              <a:t> may also be used in </a:t>
            </a:r>
            <a:r>
              <a:rPr lang="en-GB" dirty="0">
                <a:solidFill>
                  <a:schemeClr val="accent2"/>
                </a:solidFill>
              </a:rPr>
              <a:t>showing the data exchange</a:t>
            </a:r>
            <a:r>
              <a:rPr lang="en-GB" dirty="0"/>
              <a:t> between a system and </a:t>
            </a:r>
            <a:r>
              <a:rPr lang="en-GB" i="1" dirty="0"/>
              <a:t>other systems </a:t>
            </a:r>
            <a:r>
              <a:rPr lang="en-GB" dirty="0"/>
              <a:t>in its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Data Flow Diagrams </a:t>
            </a:r>
            <a:r>
              <a:rPr lang="en-GB" dirty="0">
                <a:solidFill>
                  <a:schemeClr val="accent1"/>
                </a:solidFill>
              </a:rPr>
              <a:t>have an advantage in that they are simple and intuitive and can thus be shown to users who can help in </a:t>
            </a:r>
            <a:r>
              <a:rPr lang="en-GB" i="1" dirty="0">
                <a:solidFill>
                  <a:schemeClr val="accent1"/>
                </a:solidFill>
              </a:rPr>
              <a:t>validating the analysis</a:t>
            </a:r>
          </a:p>
          <a:p>
            <a:r>
              <a:rPr lang="en-GB" dirty="0">
                <a:solidFill>
                  <a:schemeClr val="accent1"/>
                </a:solidFill>
              </a:rPr>
              <a:t>Developing data flow diagrams is usually a </a:t>
            </a:r>
            <a:r>
              <a:rPr lang="en-GB" i="1" dirty="0">
                <a:solidFill>
                  <a:schemeClr val="accent1"/>
                </a:solidFill>
              </a:rPr>
              <a:t>top-down process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We begin by evaluating the overall process we wish to model before considering sub-processes</a:t>
            </a:r>
          </a:p>
          <a:p>
            <a:r>
              <a:rPr lang="en-GB" dirty="0">
                <a:solidFill>
                  <a:schemeClr val="accent1"/>
                </a:solidFill>
              </a:rPr>
              <a:t>Data flow diagrams show a </a:t>
            </a:r>
            <a:r>
              <a:rPr lang="en-GB" b="1" dirty="0">
                <a:solidFill>
                  <a:schemeClr val="accent2"/>
                </a:solidFill>
              </a:rPr>
              <a:t>functional perspective </a:t>
            </a:r>
            <a:r>
              <a:rPr lang="en-GB" dirty="0">
                <a:solidFill>
                  <a:schemeClr val="accent1"/>
                </a:solidFill>
              </a:rPr>
              <a:t>where each transformation represents a single function or process which is particularly useful during requirements analysis since it shows end-to-end processing.</a:t>
            </a:r>
          </a:p>
          <a:p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28658"/>
            <a:ext cx="8229600" cy="796086"/>
          </a:xfrm>
        </p:spPr>
        <p:txBody>
          <a:bodyPr/>
          <a:lstStyle/>
          <a:p>
            <a:r>
              <a:rPr lang="en-GB" dirty="0"/>
              <a:t>DFD Context diagram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5988" y="1219200"/>
          <a:ext cx="7313612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11600" imgH="4902840" progId="Visio.Drawing.11">
                  <p:embed/>
                </p:oleObj>
              </mc:Choice>
              <mc:Fallback>
                <p:oleObj name="VISIO" r:id="rId2" imgW="7311600" imgH="49028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219200"/>
                        <a:ext cx="7313612" cy="490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48475" y="6353175"/>
            <a:ext cx="1905000" cy="457200"/>
          </a:xfrm>
        </p:spPr>
        <p:txBody>
          <a:bodyPr/>
          <a:lstStyle/>
          <a:p>
            <a:r>
              <a:rPr lang="en-IE"/>
              <a:t>slide </a:t>
            </a:r>
            <a:fld id="{281581C4-A251-4EA1-986A-E19F8F15239A}" type="slidenum">
              <a:rPr lang="en-IE"/>
              <a:pPr/>
              <a:t>16</a:t>
            </a:fld>
            <a:endParaRPr lang="en-IE" sz="1400" b="0" i="0">
              <a:latin typeface="Times New Roman" pitchFamily="18" charset="0"/>
            </a:endParaRPr>
          </a:p>
        </p:txBody>
      </p:sp>
      <p:sp>
        <p:nvSpPr>
          <p:cNvPr id="23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3SFE519 S Coope 2004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724400" y="609600"/>
            <a:ext cx="4419600" cy="1143000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Level 0 DFD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51205"/>
              </p:ext>
            </p:extLst>
          </p:nvPr>
        </p:nvGraphicFramePr>
        <p:xfrm>
          <a:off x="1219200" y="87313"/>
          <a:ext cx="6858000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9243" imgH="7398512" progId="Visio.Drawing.11">
                  <p:embed/>
                </p:oleObj>
              </mc:Choice>
              <mc:Fallback>
                <p:oleObj name="Visio" r:id="rId2" imgW="7659243" imgH="7398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7313"/>
                        <a:ext cx="6858000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48475" y="6353175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slide </a:t>
            </a:r>
            <a:fld id="{DD7C4365-E949-4517-890A-FB8FD65E5826}" type="slidenum">
              <a:rPr lang="en-IE" smtClean="0"/>
              <a:pPr/>
              <a:t>17</a:t>
            </a:fld>
            <a:endParaRPr lang="en-IE" sz="1400">
              <a:latin typeface="Times New Roman" pitchFamily="18" charset="0"/>
            </a:endParaRP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3SFE519 S Coope 2004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48200" y="5410200"/>
            <a:ext cx="4267200" cy="1143000"/>
          </a:xfrm>
          <a:prstGeom prst="rect">
            <a:avLst/>
          </a:prstGeom>
        </p:spPr>
        <p:txBody>
          <a:bodyPr vert="horz" lIns="0" tIns="45715" rIns="0" bIns="0" anchor="b">
            <a:normAutofit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Level 1 DFD</a:t>
            </a:r>
            <a:br>
              <a:rPr lang="en-GB"/>
            </a:br>
            <a:r>
              <a:rPr lang="en-GB"/>
              <a:t>Operation control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94981"/>
              </p:ext>
            </p:extLst>
          </p:nvPr>
        </p:nvGraphicFramePr>
        <p:xfrm>
          <a:off x="0" y="0"/>
          <a:ext cx="9448800" cy="662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59927" imgH="5999683" progId="Visio.Drawing.11">
                  <p:embed/>
                </p:oleObj>
              </mc:Choice>
              <mc:Fallback>
                <p:oleObj name="Visio" r:id="rId2" imgW="8559927" imgH="5999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48800" cy="662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7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err="1"/>
              <a:t>Statechart</a:t>
            </a:r>
            <a:r>
              <a:rPr lang="en-GB" dirty="0"/>
              <a:t> Diagrams (or State machine models ) show the behaviour of the system in response to </a:t>
            </a:r>
            <a:r>
              <a:rPr lang="en-GB" dirty="0">
                <a:solidFill>
                  <a:schemeClr val="accent2"/>
                </a:solidFill>
              </a:rPr>
              <a:t>external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internal</a:t>
            </a:r>
            <a:r>
              <a:rPr lang="en-GB" dirty="0"/>
              <a:t> events</a:t>
            </a:r>
          </a:p>
          <a:p>
            <a:pPr>
              <a:lnSpc>
                <a:spcPct val="90000"/>
              </a:lnSpc>
            </a:pPr>
            <a:r>
              <a:rPr lang="en-GB" dirty="0"/>
              <a:t>They are commonly used for embedded systems and data communication software</a:t>
            </a:r>
          </a:p>
          <a:p>
            <a:pPr>
              <a:lnSpc>
                <a:spcPct val="90000"/>
              </a:lnSpc>
            </a:pPr>
            <a:r>
              <a:rPr lang="en-GB" dirty="0"/>
              <a:t>They show the system’s responses to stimuli (the event-action paradigm) so are often used for modelling </a:t>
            </a:r>
            <a:r>
              <a:rPr lang="en-GB" b="1" dirty="0"/>
              <a:t>real-time systems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Statechart</a:t>
            </a:r>
            <a:r>
              <a:rPr lang="en-GB" dirty="0"/>
              <a:t> diagrams show </a:t>
            </a:r>
            <a:r>
              <a:rPr lang="en-GB" b="1" dirty="0"/>
              <a:t>system states </a:t>
            </a:r>
            <a:r>
              <a:rPr lang="en-GB" dirty="0"/>
              <a:t>as nodes and </a:t>
            </a:r>
            <a:r>
              <a:rPr lang="en-GB" b="1" dirty="0"/>
              <a:t>events</a:t>
            </a:r>
            <a:r>
              <a:rPr lang="en-GB" dirty="0"/>
              <a:t> as arcs between these nodes. When an event occurs, the system moves from one state to another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1"/>
                </a:solidFill>
              </a:rPr>
              <a:t>Statecharts</a:t>
            </a:r>
            <a:r>
              <a:rPr lang="en-GB" dirty="0">
                <a:solidFill>
                  <a:schemeClr val="accent1"/>
                </a:solidFill>
              </a:rPr>
              <a:t> are an integral part of the </a:t>
            </a:r>
            <a:r>
              <a:rPr lang="en-GB" b="1" dirty="0">
                <a:solidFill>
                  <a:schemeClr val="accent1"/>
                </a:solidFill>
              </a:rPr>
              <a:t>Unified </a:t>
            </a:r>
            <a:r>
              <a:rPr lang="en-GB" b="1" dirty="0" err="1">
                <a:solidFill>
                  <a:schemeClr val="accent1"/>
                </a:solidFill>
              </a:rPr>
              <a:t>Modeling</a:t>
            </a:r>
            <a:r>
              <a:rPr lang="en-GB" b="1" dirty="0">
                <a:solidFill>
                  <a:schemeClr val="accent1"/>
                </a:solidFill>
              </a:rPr>
              <a:t> Language</a:t>
            </a:r>
            <a:r>
              <a:rPr lang="en-GB" dirty="0">
                <a:solidFill>
                  <a:schemeClr val="accent1"/>
                </a:solidFill>
              </a:rPr>
              <a:t>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An </a:t>
            </a:r>
            <a:r>
              <a:rPr lang="en-GB" b="1" dirty="0"/>
              <a:t>initial state </a:t>
            </a:r>
            <a:r>
              <a:rPr lang="en-GB" dirty="0"/>
              <a:t>is denoted by a solid circle and is optional (sometimes the system will start in different places and thus the initial state should be omitted). </a:t>
            </a:r>
          </a:p>
          <a:p>
            <a:pPr>
              <a:lnSpc>
                <a:spcPct val="90000"/>
              </a:lnSpc>
            </a:pPr>
            <a:r>
              <a:rPr lang="en-GB" dirty="0"/>
              <a:t>If required, a </a:t>
            </a:r>
            <a:r>
              <a:rPr lang="en-GB" b="1" dirty="0"/>
              <a:t>final state </a:t>
            </a:r>
            <a:r>
              <a:rPr lang="en-GB" dirty="0"/>
              <a:t>can also be used; this is denoted by a solid circle with a ring around it.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We use a level of abstraction so that we can observe the </a:t>
            </a:r>
            <a:r>
              <a:rPr lang="en-GB" i="1" dirty="0">
                <a:solidFill>
                  <a:schemeClr val="accent1"/>
                </a:solidFill>
              </a:rPr>
              <a:t>essential behaviour </a:t>
            </a:r>
            <a:r>
              <a:rPr lang="en-GB" dirty="0">
                <a:solidFill>
                  <a:schemeClr val="accent1"/>
                </a:solidFill>
              </a:rPr>
              <a:t>of the system we want to model.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Rounded rectangles are used for states. Each state contains two components, the </a:t>
            </a:r>
            <a:r>
              <a:rPr lang="en-GB" b="1" dirty="0">
                <a:solidFill>
                  <a:schemeClr val="accent1"/>
                </a:solidFill>
              </a:rPr>
              <a:t>state name </a:t>
            </a:r>
            <a:r>
              <a:rPr lang="en-GB" dirty="0">
                <a:solidFill>
                  <a:schemeClr val="accent1"/>
                </a:solidFill>
              </a:rPr>
              <a:t>and a brief description of the </a:t>
            </a:r>
            <a:r>
              <a:rPr lang="en-GB" b="1" dirty="0">
                <a:solidFill>
                  <a:schemeClr val="accent1"/>
                </a:solidFill>
              </a:rPr>
              <a:t>action performed </a:t>
            </a:r>
            <a:r>
              <a:rPr lang="en-GB" dirty="0">
                <a:solidFill>
                  <a:schemeClr val="accent1"/>
                </a:solidFill>
              </a:rPr>
              <a:t>in that state (see next slide).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27" y="500042"/>
            <a:ext cx="8153401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Lecture Overview</a:t>
            </a:r>
            <a:endParaRPr lang="en-GB" b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381001" y="1928802"/>
            <a:ext cx="8382000" cy="4114800"/>
          </a:xfrm>
          <a:noFill/>
          <a:ln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System models </a:t>
            </a:r>
            <a:r>
              <a:rPr lang="en-GB" sz="2800" dirty="0"/>
              <a:t>are abstract descriptions of systems whose requirements are being analysed</a:t>
            </a:r>
            <a:endParaRPr lang="en-GB" dirty="0"/>
          </a:p>
          <a:p>
            <a:r>
              <a:rPr lang="en-GB" dirty="0"/>
              <a:t>Objectives - To explain why the context of a system should be modelled as part of the RE process</a:t>
            </a:r>
          </a:p>
          <a:p>
            <a:r>
              <a:rPr lang="en-GB" dirty="0"/>
              <a:t>To describe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Behavioural modelling </a:t>
            </a:r>
            <a:r>
              <a:rPr lang="en-GB" dirty="0">
                <a:solidFill>
                  <a:schemeClr val="accent2"/>
                </a:solidFill>
              </a:rPr>
              <a:t>(FSM, Petri-nets)</a:t>
            </a:r>
            <a:r>
              <a:rPr lang="en-GB" dirty="0"/>
              <a:t>,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Data modelling</a:t>
            </a:r>
            <a:r>
              <a:rPr lang="en-GB" dirty="0"/>
              <a:t> and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Object modelling</a:t>
            </a:r>
            <a:r>
              <a:rPr lang="en-GB" dirty="0"/>
              <a:t> (Unified Modelling Language, 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/>
          <a:lstStyle/>
          <a:p>
            <a:r>
              <a:rPr lang="en-GB" dirty="0"/>
              <a:t>Example - Microwave Oven Model</a:t>
            </a:r>
          </a:p>
        </p:txBody>
      </p:sp>
      <p:pic>
        <p:nvPicPr>
          <p:cNvPr id="38916" name="Picture 4" descr="7.5 Microwave-state.eps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1"/>
            <a:ext cx="7696201" cy="4941888"/>
          </a:xfrm>
          <a:prstGeom prst="rect">
            <a:avLst/>
          </a:prstGeom>
          <a:noFill/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486401" y="1447801"/>
            <a:ext cx="3443318" cy="138977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A state machine model </a:t>
            </a:r>
            <a:r>
              <a:rPr lang="en-GB" dirty="0">
                <a:solidFill>
                  <a:schemeClr val="accent2"/>
                </a:solidFill>
              </a:rPr>
              <a:t>does not show flow of data </a:t>
            </a:r>
            <a:r>
              <a:rPr lang="en-GB" dirty="0"/>
              <a:t>within the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142845" y="285749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428596" y="3000372"/>
            <a:ext cx="285752" cy="1588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44" y="5786454"/>
            <a:ext cx="1857388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/>
                </a:solidFill>
              </a:rPr>
              <a:t>Q</a:t>
            </a:r>
            <a:r>
              <a:rPr lang="en-GB" sz="2000" dirty="0"/>
              <a:t>: Why is there no final state?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Microwave Oven Stimuli</a:t>
            </a:r>
          </a:p>
        </p:txBody>
      </p:sp>
      <p:graphicFrame>
        <p:nvGraphicFramePr>
          <p:cNvPr id="76800" name="Object 0"/>
          <p:cNvGraphicFramePr>
            <a:graphicFrameLocks noChangeAspect="1"/>
          </p:cNvGraphicFramePr>
          <p:nvPr/>
        </p:nvGraphicFramePr>
        <p:xfrm>
          <a:off x="152400" y="2133601"/>
          <a:ext cx="8763001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91760" imgH="1749600" progId="Word.Document.8">
                  <p:embed/>
                </p:oleObj>
              </mc:Choice>
              <mc:Fallback>
                <p:oleObj name="Document" r:id="rId2" imgW="5891760" imgH="1749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3351"/>
                      <a:stretch>
                        <a:fillRect/>
                      </a:stretch>
                    </p:blipFill>
                    <p:spPr bwMode="auto">
                      <a:xfrm>
                        <a:off x="152400" y="2133601"/>
                        <a:ext cx="8763001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/>
              <a:t>Statecharts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5721" y="1714488"/>
            <a:ext cx="8572560" cy="4610112"/>
          </a:xfrm>
        </p:spPr>
        <p:txBody>
          <a:bodyPr>
            <a:normAutofit/>
          </a:bodyPr>
          <a:lstStyle/>
          <a:p>
            <a:r>
              <a:rPr lang="en-GB" sz="2800" dirty="0" err="1">
                <a:solidFill>
                  <a:schemeClr val="accent1"/>
                </a:solidFill>
              </a:rPr>
              <a:t>Statecharts</a:t>
            </a:r>
            <a:r>
              <a:rPr lang="en-GB" sz="2800" dirty="0">
                <a:solidFill>
                  <a:schemeClr val="accent1"/>
                </a:solidFill>
              </a:rPr>
              <a:t> also allow the decomposition</a:t>
            </a:r>
            <a:r>
              <a:rPr lang="en-GB" sz="2800" dirty="0"/>
              <a:t> of a</a:t>
            </a:r>
            <a:r>
              <a:rPr lang="en-GB" sz="2800" dirty="0">
                <a:solidFill>
                  <a:srgbClr val="333399"/>
                </a:solidFill>
              </a:rPr>
              <a:t> </a:t>
            </a:r>
            <a:r>
              <a:rPr lang="en-GB" sz="2800" dirty="0">
                <a:solidFill>
                  <a:schemeClr val="accent2"/>
                </a:solidFill>
              </a:rPr>
              <a:t>model</a:t>
            </a:r>
            <a:r>
              <a:rPr lang="en-GB" sz="2800" dirty="0"/>
              <a:t> into </a:t>
            </a:r>
            <a:r>
              <a:rPr lang="en-GB" sz="2800" dirty="0">
                <a:solidFill>
                  <a:schemeClr val="accent2"/>
                </a:solidFill>
              </a:rPr>
              <a:t>sub-models</a:t>
            </a:r>
            <a:r>
              <a:rPr lang="en-GB" sz="2800" dirty="0"/>
              <a:t> (see figure on next slide).</a:t>
            </a:r>
          </a:p>
          <a:p>
            <a:r>
              <a:rPr lang="en-GB" sz="2800" dirty="0"/>
              <a:t>A brief description of the actions is included following the ‘do’ in each state (the word “do” is optional).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Can be complemented by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tables describing the states and the stimuli.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</a:t>
            </a:r>
          </a:p>
        </p:txBody>
      </p:sp>
      <p:pic>
        <p:nvPicPr>
          <p:cNvPr id="57348" name="Picture 4" descr="7.7 Operate-state.eps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643050"/>
            <a:ext cx="8042592" cy="442915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The </a:t>
            </a:r>
            <a:r>
              <a:rPr lang="en-GB" sz="2800" b="1" dirty="0"/>
              <a:t>label</a:t>
            </a:r>
            <a:r>
              <a:rPr lang="en-GB" sz="2800" dirty="0"/>
              <a:t> on an arc can denote the method called to move from one state to the next (the </a:t>
            </a:r>
            <a:r>
              <a:rPr lang="en-GB" sz="2800" i="1" dirty="0"/>
              <a:t>event</a:t>
            </a:r>
            <a:r>
              <a:rPr lang="en-GB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 </a:t>
            </a:r>
            <a:r>
              <a:rPr lang="en-GB" sz="2800" b="1" dirty="0"/>
              <a:t>guard</a:t>
            </a:r>
            <a:r>
              <a:rPr lang="en-GB" sz="2800" dirty="0"/>
              <a:t> is used to ensure that the system only moves from one state to the other if the expression is satisfied.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A state can contain a </a:t>
            </a:r>
            <a:r>
              <a:rPr lang="en-GB" sz="2800" dirty="0" err="1">
                <a:solidFill>
                  <a:schemeClr val="accent1"/>
                </a:solidFill>
              </a:rPr>
              <a:t>subdiagram</a:t>
            </a:r>
            <a:r>
              <a:rPr lang="en-GB" sz="2800" dirty="0">
                <a:solidFill>
                  <a:schemeClr val="accent1"/>
                </a:solidFill>
              </a:rPr>
              <a:t> within it (also called a </a:t>
            </a:r>
            <a:r>
              <a:rPr lang="en-GB" sz="2800" b="1" dirty="0">
                <a:solidFill>
                  <a:schemeClr val="accent3"/>
                </a:solidFill>
              </a:rPr>
              <a:t>composite state</a:t>
            </a:r>
            <a:r>
              <a:rPr lang="en-GB" sz="2800" dirty="0">
                <a:solidFill>
                  <a:schemeClr val="accent1"/>
                </a:solidFill>
              </a:rPr>
              <a:t>). This is useful for example when we wish to model a subsystem or </a:t>
            </a:r>
            <a:r>
              <a:rPr lang="en-GB" sz="2800" dirty="0" err="1">
                <a:solidFill>
                  <a:schemeClr val="accent1"/>
                </a:solidFill>
              </a:rPr>
              <a:t>substates</a:t>
            </a:r>
            <a:r>
              <a:rPr lang="en-GB" sz="28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On the next slide, we can see all these elements of a </a:t>
            </a:r>
            <a:r>
              <a:rPr lang="en-GB" sz="2800" dirty="0"/>
              <a:t>UML </a:t>
            </a:r>
            <a:r>
              <a:rPr lang="en-GB" sz="2800" dirty="0" err="1"/>
              <a:t>statechart</a:t>
            </a:r>
            <a:r>
              <a:rPr lang="en-GB" sz="2800" dirty="0"/>
              <a:t> diagram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1" y="4929198"/>
            <a:ext cx="1223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Initial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50" y="4929198"/>
            <a:ext cx="114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Final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6" y="4929199"/>
            <a:ext cx="11904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lang="en-GB" sz="1800" dirty="0">
                <a:latin typeface="+mn-lt"/>
              </a:rPr>
              <a:t>Composite</a:t>
            </a:r>
          </a:p>
          <a:p>
            <a:pPr algn="ctr"/>
            <a:r>
              <a:rPr lang="en-GB" sz="1800" dirty="0">
                <a:latin typeface="+mn-lt"/>
              </a:rPr>
              <a:t>States</a:t>
            </a:r>
          </a:p>
        </p:txBody>
      </p:sp>
      <p:pic>
        <p:nvPicPr>
          <p:cNvPr id="11" name="Picture 10" descr="stateCh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8" y="1857365"/>
            <a:ext cx="8929718" cy="281347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rot="16200000" flipV="1">
            <a:off x="-122903" y="3551871"/>
            <a:ext cx="1928826" cy="82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3142807" y="4285824"/>
            <a:ext cx="857256" cy="42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rot="5400000" flipH="1" flipV="1">
            <a:off x="5333968" y="4119532"/>
            <a:ext cx="785802" cy="833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rot="16200000" flipV="1">
            <a:off x="4369549" y="3988644"/>
            <a:ext cx="1000132" cy="88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2066" y="2000240"/>
            <a:ext cx="7618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Guard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rot="16200000" flipH="1">
            <a:off x="5411466" y="2411078"/>
            <a:ext cx="345048" cy="26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2427" y="4857760"/>
            <a:ext cx="878744" cy="369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Actions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143776" y="4357686"/>
            <a:ext cx="785802" cy="2143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1"/>
          </p:cNvCxnSpPr>
          <p:nvPr/>
        </p:nvCxnSpPr>
        <p:spPr>
          <a:xfrm rot="10800000" flipV="1">
            <a:off x="3000364" y="2184906"/>
            <a:ext cx="2071702" cy="386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8152"/>
            <a:ext cx="8229600" cy="4389120"/>
          </a:xfrm>
        </p:spPr>
        <p:txBody>
          <a:bodyPr/>
          <a:lstStyle/>
          <a:p>
            <a:r>
              <a:rPr lang="en-GB" dirty="0"/>
              <a:t>You can put actions after the event using a 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1763688" y="3789040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 of ink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6096" y="3861048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13" name="Curved Connector 12"/>
          <p:cNvCxnSpPr>
            <a:stCxn id="6" idx="0"/>
            <a:endCxn id="7" idx="0"/>
          </p:cNvCxnSpPr>
          <p:nvPr/>
        </p:nvCxnSpPr>
        <p:spPr>
          <a:xfrm rot="16200000" flipH="1">
            <a:off x="4716016" y="1988840"/>
            <a:ext cx="72008" cy="3672408"/>
          </a:xfrm>
          <a:prstGeom prst="curvedConnector3">
            <a:avLst>
              <a:gd name="adj1" fmla="val -145504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9086" y="2204864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Ink available/clear display</a:t>
            </a:r>
          </a:p>
        </p:txBody>
      </p:sp>
      <p:cxnSp>
        <p:nvCxnSpPr>
          <p:cNvPr id="37" name="Curved Connector 36"/>
          <p:cNvCxnSpPr>
            <a:stCxn id="6" idx="2"/>
            <a:endCxn id="7" idx="2"/>
          </p:cNvCxnSpPr>
          <p:nvPr/>
        </p:nvCxnSpPr>
        <p:spPr>
          <a:xfrm rot="16200000" flipH="1">
            <a:off x="4716016" y="3068960"/>
            <a:ext cx="72008" cy="3672408"/>
          </a:xfrm>
          <a:prstGeom prst="curvedConnector3">
            <a:avLst>
              <a:gd name="adj1" fmla="val 1316948"/>
            </a:avLst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5733256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Ink low/show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8208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hints on state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have an Idle state where the process is not active</a:t>
            </a:r>
          </a:p>
          <a:p>
            <a:r>
              <a:rPr lang="en-GB" dirty="0"/>
              <a:t>All states need some exit (no deadlock, even in error conditions)</a:t>
            </a:r>
          </a:p>
          <a:p>
            <a:r>
              <a:rPr lang="en-GB" dirty="0"/>
              <a:t>Use multiple state charts to keep the design simple</a:t>
            </a:r>
          </a:p>
          <a:p>
            <a:r>
              <a:rPr lang="en-GB" dirty="0"/>
              <a:t>Do NOT need to have a state chart as sub state of other state chart</a:t>
            </a:r>
          </a:p>
          <a:p>
            <a:pPr lvl="1"/>
            <a:r>
              <a:rPr lang="en-GB" dirty="0"/>
              <a:t>System can be described by multiple state machines running concurrently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2472"/>
            <a:ext cx="5191921" cy="63728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9637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812926" y="1746251"/>
            <a:ext cx="5121275" cy="5247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endParaRPr lang="en-GB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71472" y="1857364"/>
            <a:ext cx="7848601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pPr algn="just" fontAlgn="t">
              <a:spcBef>
                <a:spcPct val="50000"/>
              </a:spcBef>
              <a:buFont typeface="Arial" pitchFamily="34" charset="0"/>
              <a:buChar char="•"/>
            </a:pPr>
            <a:r>
              <a:rPr lang="en-GB" i="1" dirty="0">
                <a:latin typeface="+mn-lt"/>
              </a:rPr>
              <a:t>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Finite State Machines </a:t>
            </a:r>
            <a:r>
              <a:rPr lang="en-GB" dirty="0">
                <a:latin typeface="+mn-lt"/>
              </a:rPr>
              <a:t>(FSM), also known as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Finite State Automata</a:t>
            </a:r>
            <a:r>
              <a:rPr lang="en-GB" dirty="0">
                <a:latin typeface="+mn-lt"/>
              </a:rPr>
              <a:t> (FSA) are models of the behaviours of a system or a complex object, with a limited number of defined conditions or modes, where mode transitions change with circumstance.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4429132"/>
            <a:ext cx="4181702" cy="1474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5140" y="4643446"/>
            <a:ext cx="19288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1800" b="1" dirty="0">
                <a:solidFill>
                  <a:schemeClr val="accent3"/>
                </a:solidFill>
                <a:latin typeface="+mn-lt"/>
              </a:rPr>
              <a:t>Question</a:t>
            </a:r>
            <a:r>
              <a:rPr lang="en-GB" sz="1800" dirty="0">
                <a:latin typeface="+mn-lt"/>
              </a:rPr>
              <a:t>: What language does this FSA recognise?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1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3"/>
                </a:solidFill>
              </a:rPr>
              <a:t>User requirements </a:t>
            </a:r>
            <a:r>
              <a:rPr lang="en-GB" dirty="0"/>
              <a:t>must be written in such a way that non-technical experts can understand them, e.g., by using natural language</a:t>
            </a:r>
          </a:p>
          <a:p>
            <a:r>
              <a:rPr lang="en-GB" dirty="0"/>
              <a:t>Detailed </a:t>
            </a:r>
            <a:r>
              <a:rPr lang="en-GB" dirty="0">
                <a:solidFill>
                  <a:schemeClr val="accent3"/>
                </a:solidFill>
              </a:rPr>
              <a:t>system requirements </a:t>
            </a:r>
            <a:r>
              <a:rPr lang="en-GB" dirty="0"/>
              <a:t>may be expressed in a more technical way however</a:t>
            </a:r>
          </a:p>
          <a:p>
            <a:pPr lvl="1"/>
            <a:r>
              <a:rPr lang="en-GB" dirty="0"/>
              <a:t>One widely used technique is to document the system specification as a set of </a:t>
            </a:r>
            <a:r>
              <a:rPr lang="en-GB" dirty="0">
                <a:solidFill>
                  <a:schemeClr val="accent2"/>
                </a:solidFill>
              </a:rPr>
              <a:t>system models</a:t>
            </a:r>
          </a:p>
          <a:p>
            <a:pPr lvl="1"/>
            <a:r>
              <a:rPr lang="en-GB" dirty="0"/>
              <a:t>These are graphical representations which describe business processes and the system to be developed</a:t>
            </a:r>
          </a:p>
          <a:p>
            <a:pPr lvl="1"/>
            <a:r>
              <a:rPr lang="en-GB" dirty="0"/>
              <a:t>They are an important bridge between the analysis and design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(initial)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and current states to a </a:t>
            </a:r>
            <a:r>
              <a:rPr lang="en-GB" i="1" dirty="0">
                <a:solidFill>
                  <a:schemeClr val="accent3"/>
                </a:solidFill>
              </a:rPr>
              <a:t>next state</a:t>
            </a:r>
          </a:p>
          <a:p>
            <a:pPr>
              <a:lnSpc>
                <a:spcPct val="90000"/>
              </a:lnSpc>
            </a:pPr>
            <a:r>
              <a:rPr lang="en-GB" i="1" dirty="0"/>
              <a:t>You may recall finite state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/>
              <a:t>	machines (or automata)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/>
              <a:t>	from COMP209.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1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1" y="2500307"/>
            <a:ext cx="17859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2000" dirty="0"/>
              <a:t>What language is recognised by this FSA?</a:t>
            </a:r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Computation 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or internally generated, which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may possibly trigger rules and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lead to state 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76" tIns="44445" rIns="90476" bIns="44445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76" tIns="44445" rIns="90476" bIns="44445"/>
          <a:lstStyle/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b="1" dirty="0"/>
              <a:t>model</a:t>
            </a:r>
            <a:r>
              <a:rPr lang="en-GB" dirty="0"/>
              <a:t> is an abstract system view. Complementary types of model provide different system information.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Context models </a:t>
            </a:r>
            <a:r>
              <a:rPr lang="en-GB" dirty="0"/>
              <a:t>show the position of a system in its environment with other systems and processes.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Data flow models </a:t>
            </a:r>
            <a:r>
              <a:rPr lang="en-GB" dirty="0"/>
              <a:t>may be used to model the data processing in a system.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State machine models </a:t>
            </a:r>
            <a:r>
              <a:rPr lang="en-GB" dirty="0"/>
              <a:t>model the system’s behaviour in response to internal or external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System Modelling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81" y="1676400"/>
            <a:ext cx="8534400" cy="44196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System modelling</a:t>
            </a:r>
            <a:r>
              <a:rPr lang="en-GB" dirty="0"/>
              <a:t> helps the analyst </a:t>
            </a:r>
            <a:r>
              <a:rPr lang="en-GB" dirty="0">
                <a:solidFill>
                  <a:schemeClr val="accent2"/>
                </a:solidFill>
              </a:rPr>
              <a:t>to understand the functionality of the system</a:t>
            </a:r>
            <a:r>
              <a:rPr lang="en-GB" dirty="0"/>
              <a:t> and models are used to communicate with customers</a:t>
            </a:r>
          </a:p>
          <a:p>
            <a:r>
              <a:rPr lang="en-GB" dirty="0"/>
              <a:t>Different models present the system from different perspectives: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External perspective</a:t>
            </a:r>
            <a:r>
              <a:rPr lang="en-GB" dirty="0"/>
              <a:t> showing the system’s context or environment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Behavioural perspective</a:t>
            </a:r>
            <a:r>
              <a:rPr lang="en-GB" dirty="0"/>
              <a:t> showing the behaviour of the system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Structural perspective</a:t>
            </a:r>
            <a:r>
              <a:rPr lang="en-GB" dirty="0"/>
              <a:t> showing the system or data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20-DFC3-4088-862A-12A3851400A1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571473" y="428604"/>
            <a:ext cx="7962928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“A Picture Paints a Thousand Words”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685800" y="1603394"/>
          <a:ext cx="78279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28560" imgH="4468320" progId="">
                  <p:embed/>
                </p:oleObj>
              </mc:Choice>
              <mc:Fallback>
                <p:oleObj name="VISIO" r:id="rId2" imgW="7828560" imgH="4468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3394"/>
                        <a:ext cx="78279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Model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389120"/>
          </a:xfrm>
        </p:spPr>
        <p:txBody>
          <a:bodyPr/>
          <a:lstStyle/>
          <a:p>
            <a:r>
              <a:rPr lang="en-GB" dirty="0"/>
              <a:t>They can be easier to understand than using a verbose natural language description</a:t>
            </a:r>
          </a:p>
          <a:p>
            <a:r>
              <a:rPr lang="en-GB" dirty="0"/>
              <a:t>System models can leave out unnecessary details of the system so way may focus on </a:t>
            </a:r>
            <a:r>
              <a:rPr lang="en-GB" b="1" dirty="0"/>
              <a:t>what is important</a:t>
            </a:r>
          </a:p>
          <a:p>
            <a:pPr lvl="1"/>
            <a:r>
              <a:rPr lang="en-GB" dirty="0"/>
              <a:t>A system </a:t>
            </a:r>
            <a:r>
              <a:rPr lang="en-GB" b="1" dirty="0">
                <a:solidFill>
                  <a:schemeClr val="accent3"/>
                </a:solidFill>
              </a:rPr>
              <a:t>representation</a:t>
            </a:r>
            <a:r>
              <a:rPr lang="en-GB" dirty="0"/>
              <a:t> should maintain all the information of a system</a:t>
            </a:r>
          </a:p>
          <a:p>
            <a:pPr lvl="1"/>
            <a:r>
              <a:rPr lang="en-GB" dirty="0"/>
              <a:t>An </a:t>
            </a:r>
            <a:r>
              <a:rPr lang="en-GB" b="1" dirty="0">
                <a:solidFill>
                  <a:schemeClr val="accent3"/>
                </a:solidFill>
              </a:rPr>
              <a:t>abstraction</a:t>
            </a:r>
            <a:r>
              <a:rPr lang="en-GB" dirty="0"/>
              <a:t> deliberately simplifies the system and picks out its most salient characteristics</a:t>
            </a:r>
          </a:p>
          <a:p>
            <a:r>
              <a:rPr lang="en-GB" dirty="0"/>
              <a:t>Different models can focus on different approaches to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Model Weaknesses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do not model </a:t>
            </a:r>
            <a:r>
              <a:rPr lang="en-GB" b="1" dirty="0">
                <a:solidFill>
                  <a:schemeClr val="accent1"/>
                </a:solidFill>
              </a:rPr>
              <a:t>non-functional</a:t>
            </a:r>
            <a:r>
              <a:rPr lang="en-GB" dirty="0">
                <a:solidFill>
                  <a:schemeClr val="accent1"/>
                </a:solidFill>
              </a:rPr>
              <a:t> system requirements</a:t>
            </a:r>
          </a:p>
          <a:p>
            <a:r>
              <a:rPr lang="en-GB" dirty="0"/>
              <a:t>They do not usually include information about whether a method is appropriate for a given problem</a:t>
            </a:r>
          </a:p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may produce too much documentation</a:t>
            </a:r>
          </a:p>
          <a:p>
            <a:r>
              <a:rPr lang="en-GB" dirty="0"/>
              <a:t>System models are </a:t>
            </a:r>
            <a:r>
              <a:rPr lang="en-GB" dirty="0">
                <a:solidFill>
                  <a:schemeClr val="accent2"/>
                </a:solidFill>
              </a:rPr>
              <a:t>sometimes too detailed and difficult for users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1" cy="4572000"/>
          </a:xfrm>
        </p:spPr>
        <p:txBody>
          <a:bodyPr/>
          <a:lstStyle/>
          <a:p>
            <a:r>
              <a:rPr lang="en-GB" sz="2400" b="1" dirty="0">
                <a:solidFill>
                  <a:schemeClr val="accent2"/>
                </a:solidFill>
              </a:rPr>
              <a:t>Data processing model</a:t>
            </a:r>
            <a:r>
              <a:rPr lang="en-GB" sz="2400" dirty="0"/>
              <a:t> - showing how the data is processed at different stages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Composition model</a:t>
            </a:r>
            <a:r>
              <a:rPr lang="en-GB" sz="2400" dirty="0"/>
              <a:t> - showing how entities are composed of other entities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Architectural model</a:t>
            </a:r>
            <a:r>
              <a:rPr lang="en-GB" sz="2400" dirty="0"/>
              <a:t> - showing principal sub-systems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Classification model</a:t>
            </a:r>
            <a:r>
              <a:rPr lang="en-GB" sz="2400" dirty="0"/>
              <a:t> - showing how entities have common characteristics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Stimulus/response model</a:t>
            </a:r>
            <a:r>
              <a:rPr lang="en-GB" sz="2400" dirty="0"/>
              <a:t> - showing the system’s reaction to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 Models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Context models</a:t>
            </a:r>
            <a:r>
              <a:rPr lang="en-GB" dirty="0"/>
              <a:t> are used to illustrate the boundaries of a system</a:t>
            </a:r>
          </a:p>
          <a:p>
            <a:pPr lvl="1"/>
            <a:r>
              <a:rPr lang="en-GB" dirty="0"/>
              <a:t>Identifying the boundaries of the system to be developed is not always straightforward</a:t>
            </a:r>
          </a:p>
          <a:p>
            <a:r>
              <a:rPr lang="en-GB" b="1" dirty="0">
                <a:solidFill>
                  <a:schemeClr val="accent2"/>
                </a:solidFill>
              </a:rPr>
              <a:t>Social and organisational concerns </a:t>
            </a:r>
            <a:r>
              <a:rPr lang="en-GB" dirty="0"/>
              <a:t>may affect the decision on where to position system boundaries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Architectural models</a:t>
            </a:r>
            <a:r>
              <a:rPr lang="en-GB" dirty="0"/>
              <a:t> show the system and its relationship with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4020</TotalTime>
  <Pages>31</Pages>
  <Words>1615</Words>
  <Application>Microsoft Office PowerPoint</Application>
  <PresentationFormat>On-screen Show (4:3)</PresentationFormat>
  <Paragraphs>216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Impact</vt:lpstr>
      <vt:lpstr>Times</vt:lpstr>
      <vt:lpstr>Times New Roman</vt:lpstr>
      <vt:lpstr>Wingdings 2</vt:lpstr>
      <vt:lpstr>Flow</vt:lpstr>
      <vt:lpstr>VISIO</vt:lpstr>
      <vt:lpstr>Visio</vt:lpstr>
      <vt:lpstr>Document</vt:lpstr>
      <vt:lpstr>Software Engineering COMP 201</vt:lpstr>
      <vt:lpstr>Lecture Overview</vt:lpstr>
      <vt:lpstr>System Models</vt:lpstr>
      <vt:lpstr>System Modelling</vt:lpstr>
      <vt:lpstr>PowerPoint Presentation</vt:lpstr>
      <vt:lpstr>System Model Advantages</vt:lpstr>
      <vt:lpstr>System Model Weaknesses</vt:lpstr>
      <vt:lpstr>Model Types</vt:lpstr>
      <vt:lpstr>Context Models</vt:lpstr>
      <vt:lpstr>Example – Architectural Model of an ATM System</vt:lpstr>
      <vt:lpstr>Behavioural Models</vt:lpstr>
      <vt:lpstr>Data-Processing Models</vt:lpstr>
      <vt:lpstr>Data Flow Diagrams</vt:lpstr>
      <vt:lpstr>Data Flow Diagrams</vt:lpstr>
      <vt:lpstr>DFD Context diagram</vt:lpstr>
      <vt:lpstr>PowerPoint Presentation</vt:lpstr>
      <vt:lpstr>PowerPoint Presentation</vt:lpstr>
      <vt:lpstr>Statechart Diagrams</vt:lpstr>
      <vt:lpstr>Statechart Diagrams</vt:lpstr>
      <vt:lpstr>Example - Microwave Oven Model</vt:lpstr>
      <vt:lpstr>Microwave Oven Stimuli</vt:lpstr>
      <vt:lpstr>Statecharts</vt:lpstr>
      <vt:lpstr>Statechart Diagram</vt:lpstr>
      <vt:lpstr>Statechart Diagrams</vt:lpstr>
      <vt:lpstr>Statechart Diagrams</vt:lpstr>
      <vt:lpstr>Actions</vt:lpstr>
      <vt:lpstr>More hints on state charts</vt:lpstr>
      <vt:lpstr>PowerPoint Presentation</vt:lpstr>
      <vt:lpstr>Finite State Machines</vt:lpstr>
      <vt:lpstr>Finite State Machines - Definition</vt:lpstr>
      <vt:lpstr>Finite State Machines - Definition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Paul Bell</dc:creator>
  <cp:lastModifiedBy>Alex</cp:lastModifiedBy>
  <cp:revision>177</cp:revision>
  <cp:lastPrinted>2001-08-10T22:31:33Z</cp:lastPrinted>
  <dcterms:created xsi:type="dcterms:W3CDTF">1995-12-27T13:19:17Z</dcterms:created>
  <dcterms:modified xsi:type="dcterms:W3CDTF">2024-09-05T09:42:47Z</dcterms:modified>
</cp:coreProperties>
</file>