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9" r:id="rId5"/>
    <p:sldId id="276" r:id="rId6"/>
    <p:sldId id="257" r:id="rId7"/>
    <p:sldId id="258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F7AA-AA94-4C0B-AC35-2D9FE5D26F58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D806-65CC-41D6-ADCB-E7FF4FA9B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3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coursework 1.1</a:t>
            </a:r>
            <a:br>
              <a:rPr lang="en-GB" dirty="0"/>
            </a:br>
            <a:r>
              <a:rPr lang="en-GB" dirty="0"/>
              <a:t>and Use Case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3623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Article Printing Use-Case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85800" y="2286000"/>
            <a:ext cx="76962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67000"/>
              </a:prst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6019800" cy="2089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643050"/>
            <a:ext cx="88517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8" y="1714488"/>
            <a:ext cx="12698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Use case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702261" y="2545562"/>
            <a:ext cx="895657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16200000" flipH="1">
            <a:off x="5798968" y="2727143"/>
            <a:ext cx="1109973" cy="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0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Actors</a:t>
            </a:r>
          </a:p>
          <a:p>
            <a:pPr lvl="1"/>
            <a:r>
              <a:rPr lang="en-GB" dirty="0"/>
              <a:t>Customers</a:t>
            </a:r>
          </a:p>
          <a:p>
            <a:pPr lvl="1"/>
            <a:r>
              <a:rPr lang="en-GB" dirty="0"/>
              <a:t>Bank staff</a:t>
            </a:r>
          </a:p>
          <a:p>
            <a:pPr lvl="1"/>
            <a:r>
              <a:rPr lang="en-GB" dirty="0"/>
              <a:t>ATM service engineer</a:t>
            </a:r>
          </a:p>
          <a:p>
            <a:r>
              <a:rPr lang="en-GB" dirty="0"/>
              <a:t>Use cases</a:t>
            </a:r>
          </a:p>
          <a:p>
            <a:pPr lvl="1"/>
            <a:r>
              <a:rPr lang="en-GB" dirty="0"/>
              <a:t>Withdraw cash</a:t>
            </a:r>
          </a:p>
          <a:p>
            <a:pPr lvl="1"/>
            <a:r>
              <a:rPr lang="en-GB" dirty="0"/>
              <a:t>Check balance</a:t>
            </a:r>
          </a:p>
          <a:p>
            <a:pPr lvl="1"/>
            <a:r>
              <a:rPr lang="en-GB" dirty="0"/>
              <a:t>Add cash to machine</a:t>
            </a:r>
          </a:p>
          <a:p>
            <a:pPr lvl="1"/>
            <a:r>
              <a:rPr lang="en-GB" dirty="0"/>
              <a:t>Check security video recording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47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ATM Use Case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4024"/>
            <a:ext cx="6048672" cy="46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draw a box (with a label) around a set of use cases to denote the system boundary, as on the previous slide (“ATM system”).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 can be used between actors to show that all use cases of one actor are available to the other: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906256" y="4665826"/>
            <a:ext cx="314633" cy="851406"/>
            <a:chOff x="3215148" y="4143380"/>
            <a:chExt cx="521110" cy="1254529"/>
          </a:xfrm>
        </p:grpSpPr>
        <p:sp>
          <p:nvSpPr>
            <p:cNvPr id="25" name="Oval 24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>
            <a:off x="2984049" y="4665826"/>
            <a:ext cx="314633" cy="851406"/>
            <a:chOff x="3215148" y="4143380"/>
            <a:chExt cx="521110" cy="1254529"/>
          </a:xfrm>
        </p:grpSpPr>
        <p:sp>
          <p:nvSpPr>
            <p:cNvPr id="37" name="Oval 36"/>
            <p:cNvSpPr/>
            <p:nvPr/>
          </p:nvSpPr>
          <p:spPr>
            <a:xfrm>
              <a:off x="3286116" y="4143380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 rot="16200000" flipH="1">
              <a:off x="3176396" y="4788885"/>
              <a:ext cx="582707" cy="6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00400" y="5098026"/>
              <a:ext cx="294968" cy="2654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3441290" y="5102941"/>
              <a:ext cx="314633" cy="2753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4813" y="4729316"/>
              <a:ext cx="4719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36682" y="5651956"/>
            <a:ext cx="124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 Engineer</a:t>
            </a:r>
            <a:endParaRPr lang="en-GB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9992" y="5651956"/>
            <a:ext cx="19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Bank Staff</a:t>
            </a:r>
            <a:endParaRPr lang="en-GB" sz="1800" dirty="0"/>
          </a:p>
        </p:txBody>
      </p:sp>
      <p:grpSp>
        <p:nvGrpSpPr>
          <p:cNvPr id="8" name="Group 48"/>
          <p:cNvGrpSpPr/>
          <p:nvPr/>
        </p:nvGrpSpPr>
        <p:grpSpPr>
          <a:xfrm>
            <a:off x="3539571" y="4941168"/>
            <a:ext cx="1140542" cy="226140"/>
            <a:chOff x="1936955" y="4984958"/>
            <a:chExt cx="1140542" cy="226140"/>
          </a:xfrm>
        </p:grpSpPr>
        <p:sp>
          <p:nvSpPr>
            <p:cNvPr id="46" name="Isosceles Triangle 45"/>
            <p:cNvSpPr/>
            <p:nvPr/>
          </p:nvSpPr>
          <p:spPr>
            <a:xfrm rot="5400000">
              <a:off x="2861189" y="4994789"/>
              <a:ext cx="226140" cy="20647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rot="10800000" flipV="1">
              <a:off x="1936955" y="5098028"/>
              <a:ext cx="934066" cy="49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40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8000"/>
            <a:ext cx="8229600" cy="4389120"/>
          </a:xfrm>
        </p:spPr>
        <p:txBody>
          <a:bodyPr/>
          <a:lstStyle/>
          <a:p>
            <a:r>
              <a:rPr lang="en-GB" dirty="0"/>
              <a:t>If several use cases include, as part of their functionality, another use case, we have a special way to show this in a use-case diagram with an </a:t>
            </a:r>
            <a:r>
              <a:rPr lang="en-GB" b="1" dirty="0">
                <a:solidFill>
                  <a:schemeClr val="accent3"/>
                </a:solidFill>
              </a:rPr>
              <a:t>&lt;&lt;include&gt;&gt; </a:t>
            </a:r>
            <a:r>
              <a:rPr lang="en-GB" dirty="0"/>
              <a:t>relation.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3"/>
            <a:ext cx="7920880" cy="26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086"/>
          </a:xfrm>
        </p:spPr>
        <p:txBody>
          <a:bodyPr/>
          <a:lstStyle/>
          <a:p>
            <a:r>
              <a:rPr lang="en-GB" dirty="0"/>
              <a:t>Extend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/>
              <a:t>If a use-case has two or more significantly different  outcomes, we can show this by </a:t>
            </a:r>
            <a:r>
              <a:rPr lang="en-GB" b="1" dirty="0">
                <a:solidFill>
                  <a:schemeClr val="accent3"/>
                </a:solidFill>
              </a:rPr>
              <a:t>extending</a:t>
            </a:r>
            <a:r>
              <a:rPr lang="en-GB" dirty="0"/>
              <a:t> the use case to a </a:t>
            </a:r>
            <a:r>
              <a:rPr lang="en-GB" dirty="0">
                <a:solidFill>
                  <a:schemeClr val="accent3"/>
                </a:solidFill>
              </a:rPr>
              <a:t>main use case </a:t>
            </a:r>
            <a:r>
              <a:rPr lang="en-GB" dirty="0"/>
              <a:t>and one or more </a:t>
            </a:r>
            <a:r>
              <a:rPr lang="en-GB" dirty="0">
                <a:solidFill>
                  <a:schemeClr val="accent3"/>
                </a:solidFill>
              </a:rPr>
              <a:t>subsidiary cases</a:t>
            </a:r>
            <a:r>
              <a:rPr lang="en-GB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96952"/>
            <a:ext cx="87536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</a:t>
            </a:r>
          </a:p>
          <a:p>
            <a:pPr lvl="1"/>
            <a:r>
              <a:rPr lang="en-GB" dirty="0"/>
              <a:t>When the other use case is always part of the main use case</a:t>
            </a:r>
          </a:p>
          <a:p>
            <a:r>
              <a:rPr lang="en-GB" dirty="0"/>
              <a:t>Extend</a:t>
            </a:r>
          </a:p>
          <a:p>
            <a:pPr lvl="1"/>
            <a:r>
              <a:rPr lang="en-GB" dirty="0"/>
              <a:t>When the other use case, is needed as an optional outcome due to certain circumstances/scenarios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468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on Extend/Include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Note the directions of the arrows in the previous two slides, they are different for each (according to whether a use case “includes” another, or “extends” it).</a:t>
            </a:r>
          </a:p>
          <a:p>
            <a:r>
              <a:rPr lang="en-GB" dirty="0"/>
              <a:t>One of the benefits of UML diagrams is their simplicity and that they can be shown to and worked through with, customers.</a:t>
            </a:r>
          </a:p>
          <a:p>
            <a:r>
              <a:rPr lang="en-GB" dirty="0"/>
              <a:t>This is to some extent lost by using more advanced features like “include” and “extend” relations; they should thus be used with care.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C9D3-3A4B-42A1-A51C-1F97B528EF21}" type="slidenum">
              <a:rPr lang="en-GB" smtClean="0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6086"/>
          </a:xfrm>
        </p:spPr>
        <p:txBody>
          <a:bodyPr/>
          <a:lstStyle/>
          <a:p>
            <a:r>
              <a:rPr lang="en-GB" dirty="0"/>
              <a:t>Full use case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4389120"/>
          </a:xfrm>
        </p:spPr>
        <p:txBody>
          <a:bodyPr>
            <a:noAutofit/>
          </a:bodyPr>
          <a:lstStyle/>
          <a:p>
            <a:r>
              <a:rPr lang="en-GB" sz="1800" b="1" dirty="0"/>
              <a:t>ID</a:t>
            </a:r>
          </a:p>
          <a:p>
            <a:pPr lvl="1"/>
            <a:r>
              <a:rPr lang="en-GB" sz="1600" dirty="0"/>
              <a:t>Short ID  (useful for diagrams and reference)  Example UC1</a:t>
            </a:r>
          </a:p>
          <a:p>
            <a:r>
              <a:rPr lang="en-GB" sz="1800" b="1" dirty="0"/>
              <a:t>Name</a:t>
            </a:r>
          </a:p>
          <a:p>
            <a:pPr lvl="1"/>
            <a:r>
              <a:rPr lang="en-GB" sz="1600" dirty="0"/>
              <a:t>Full name	Login</a:t>
            </a:r>
          </a:p>
          <a:p>
            <a:r>
              <a:rPr lang="en-GB" sz="1800" b="1" dirty="0"/>
              <a:t>Description</a:t>
            </a:r>
          </a:p>
          <a:p>
            <a:pPr lvl="1"/>
            <a:r>
              <a:rPr lang="en-GB" sz="1600" dirty="0"/>
              <a:t>Full description	User login</a:t>
            </a:r>
          </a:p>
          <a:p>
            <a:r>
              <a:rPr lang="en-GB" sz="1800" b="1" dirty="0"/>
              <a:t>Pre-condition</a:t>
            </a:r>
          </a:p>
          <a:p>
            <a:pPr lvl="1"/>
            <a:r>
              <a:rPr lang="en-GB" sz="1600" dirty="0"/>
              <a:t>What must be true before the use case can proceed	System is online</a:t>
            </a:r>
          </a:p>
          <a:p>
            <a:r>
              <a:rPr lang="en-GB" sz="1800" b="1" dirty="0"/>
              <a:t>Event flow</a:t>
            </a:r>
          </a:p>
          <a:p>
            <a:pPr lvl="1"/>
            <a:r>
              <a:rPr lang="en-GB" sz="1600" dirty="0"/>
              <a:t>Flow of behaviour that makes up this use case, can include other use cases</a:t>
            </a:r>
            <a:br>
              <a:rPr lang="en-GB" sz="1600" dirty="0"/>
            </a:br>
            <a:r>
              <a:rPr lang="en-GB" sz="1600" dirty="0"/>
              <a:t>user enters username + password, if credentials correct user is authenticated</a:t>
            </a:r>
          </a:p>
          <a:p>
            <a:r>
              <a:rPr lang="en-GB" sz="1800" b="1" dirty="0"/>
              <a:t>Post-condition</a:t>
            </a:r>
          </a:p>
          <a:p>
            <a:pPr lvl="1"/>
            <a:r>
              <a:rPr lang="en-GB" sz="1600" dirty="0"/>
              <a:t>Possible change of internal state (e.g. authenticated=true if username, password correct,   user account locked if wrong password 3 times)</a:t>
            </a:r>
          </a:p>
          <a:p>
            <a:r>
              <a:rPr lang="en-GB" sz="1800" b="1" dirty="0"/>
              <a:t>Includes</a:t>
            </a:r>
          </a:p>
          <a:p>
            <a:pPr lvl="1"/>
            <a:r>
              <a:rPr lang="en-GB" sz="1600" dirty="0"/>
              <a:t>What other use cases are used  </a:t>
            </a:r>
          </a:p>
          <a:p>
            <a:r>
              <a:rPr lang="en-GB" sz="1800" b="1" dirty="0"/>
              <a:t>Extensions</a:t>
            </a:r>
          </a:p>
          <a:p>
            <a:pPr lvl="1"/>
            <a:r>
              <a:rPr lang="en-GB" sz="1600" dirty="0"/>
              <a:t>Optional behaviour</a:t>
            </a:r>
          </a:p>
          <a:p>
            <a:r>
              <a:rPr lang="en-GB" sz="1800" b="1" dirty="0"/>
              <a:t>Triggers</a:t>
            </a:r>
          </a:p>
          <a:p>
            <a:pPr lvl="1"/>
            <a:r>
              <a:rPr lang="en-GB" sz="1600" dirty="0"/>
              <a:t>What makes this use case happen</a:t>
            </a:r>
          </a:p>
          <a:p>
            <a:pPr lvl="1"/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310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about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do NOT describe internal behaviour</a:t>
            </a:r>
          </a:p>
          <a:p>
            <a:r>
              <a:rPr lang="en-GB" dirty="0"/>
              <a:t>Must describe behaviour with external Actors</a:t>
            </a:r>
          </a:p>
          <a:p>
            <a:r>
              <a:rPr lang="en-GB" dirty="0"/>
              <a:t>But external Actor can be</a:t>
            </a:r>
          </a:p>
          <a:p>
            <a:pPr lvl="1"/>
            <a:r>
              <a:rPr lang="en-GB" dirty="0"/>
              <a:t>External system (e.g.  </a:t>
            </a:r>
            <a:r>
              <a:rPr lang="en-GB" dirty="0" err="1"/>
              <a:t>Paypal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External hardware (e.g. smoke detector fire alarm)</a:t>
            </a:r>
          </a:p>
          <a:p>
            <a:pPr lvl="1"/>
            <a:r>
              <a:rPr lang="en-GB" dirty="0"/>
              <a:t>External agency (e.g. Police, fire brigade)</a:t>
            </a:r>
          </a:p>
          <a:p>
            <a:r>
              <a:rPr lang="en-GB" dirty="0"/>
              <a:t>So use cases are always involve external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55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37F-0101-4D83-9332-521DC7A2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5E0A-50B5-4585-9949-22FEB4BE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GB" dirty="0"/>
              <a:t>Can be functional</a:t>
            </a:r>
          </a:p>
          <a:p>
            <a:pPr lvl="1"/>
            <a:r>
              <a:rPr lang="en-GB" dirty="0"/>
              <a:t>What the system should do</a:t>
            </a:r>
          </a:p>
          <a:p>
            <a:pPr lvl="1"/>
            <a:r>
              <a:rPr lang="en-GB" dirty="0"/>
              <a:t>e.g. provide a login facility that uses a username and password</a:t>
            </a:r>
          </a:p>
          <a:p>
            <a:r>
              <a:rPr lang="en-GB" dirty="0"/>
              <a:t>Can be non-functional</a:t>
            </a:r>
          </a:p>
          <a:p>
            <a:pPr lvl="1"/>
            <a:r>
              <a:rPr lang="en-GB" dirty="0"/>
              <a:t>Constrains on how the functions are provided</a:t>
            </a:r>
          </a:p>
          <a:p>
            <a:pPr lvl="1"/>
            <a:r>
              <a:rPr lang="en-GB" dirty="0"/>
              <a:t>Username must be longer than six characters</a:t>
            </a:r>
          </a:p>
          <a:p>
            <a:pPr lvl="1"/>
            <a:r>
              <a:rPr lang="en-GB" dirty="0"/>
              <a:t>Software must be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62532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086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ATM use case descriptions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>
                <a:latin typeface="Arial" panose="020B0604020202020204" pitchFamily="34" charset="0"/>
                <a:cs typeface="Arial" panose="020B0604020202020204" pitchFamily="34" charset="0"/>
              </a:rPr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39663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7200" y="2939663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9909"/>
              </p:ext>
            </p:extLst>
          </p:nvPr>
        </p:nvGraphicFramePr>
        <p:xfrm>
          <a:off x="755576" y="1484784"/>
          <a:ext cx="7632848" cy="432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UC1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Withdraw cash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Bank customer withdraws cash from machine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has sufficient cash stock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2. Choose quick cash or enter exact amount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3. Choose receipt option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4. Take cash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 case 4 “Balance too low”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5"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Triggers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l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Withdraw cash button pressed</a:t>
                      </a:r>
                      <a:endParaRPr lang="en-GB" sz="1200" u="sng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805264"/>
            <a:ext cx="3816424" cy="28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5805264"/>
            <a:ext cx="3816424" cy="284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Transaction added to account</a:t>
            </a:r>
          </a:p>
        </p:txBody>
      </p:sp>
    </p:spTree>
    <p:extLst>
      <p:ext uri="{BB962C8B-B14F-4D97-AF65-F5344CB8AC3E}">
        <p14:creationId xmlns:p14="http://schemas.microsoft.com/office/powerpoint/2010/main" val="121255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0980"/>
              </p:ext>
            </p:extLst>
          </p:nvPr>
        </p:nvGraphicFramePr>
        <p:xfrm>
          <a:off x="611560" y="1556792"/>
          <a:ext cx="7848872" cy="4622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UC2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Authenticate customer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34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Description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proves their identity to the ATM.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Pre-condition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ATM in service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 marL="1803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Pre-condition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not authenticated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929510"/>
                  </a:ext>
                </a:extLst>
              </a:tr>
              <a:tr h="1234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Event flow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1. If user already authenticated exit from user case.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2. User enters card and PIN number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3. User re-enters PIN if PIN incorrect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Use case 5 “Card stolen”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 case 6 “PIN entry failure”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Authenticated service requested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User is authenticated if credentials correct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849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013"/>
            <a:ext cx="8229600" cy="1143000"/>
          </a:xfrm>
        </p:spPr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72141"/>
              </p:ext>
            </p:extLst>
          </p:nvPr>
        </p:nvGraphicFramePr>
        <p:xfrm>
          <a:off x="755576" y="1628798"/>
          <a:ext cx="7920880" cy="448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UC3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Check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retrieves a balance for their account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ATM in service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269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 Include Use case 2 “Authenticate customer”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 Choose onscreen or paper balance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Check balanced requested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2941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66257"/>
              </p:ext>
            </p:extLst>
          </p:nvPr>
        </p:nvGraphicFramePr>
        <p:xfrm>
          <a:off x="611560" y="1916832"/>
          <a:ext cx="806489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UC4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Balance too low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Bank customer cannot make cash withdrawal due to low balance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flow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2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1. Customer chooses smaller amount or cancels transaction</a:t>
                      </a:r>
                      <a:endParaRPr lang="en-GB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Extension points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Triggers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endParaRPr lang="en-GB" sz="1600" b="1" dirty="0">
                        <a:effectLst/>
                      </a:endParaRP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Cash chosen greater than available balance</a:t>
                      </a:r>
                      <a:endParaRPr lang="en-GB" sz="14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Post-condition</a:t>
                      </a:r>
                      <a:endParaRPr lang="en-GB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</a:p>
                    <a:p>
                      <a:pPr marL="180340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7200" y="3124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0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C9D-AD24-952F-EA0F-7E4D2AC7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E7CF-7993-229C-B802-2235B61F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look at Hotel booking case study</a:t>
            </a:r>
          </a:p>
          <a:p>
            <a:r>
              <a:rPr lang="en-GB" dirty="0"/>
              <a:t>Please prepare this case </a:t>
            </a:r>
            <a:r>
              <a:rPr lang="en-GB"/>
              <a:t>study problem..</a:t>
            </a:r>
          </a:p>
        </p:txBody>
      </p:sp>
    </p:spTree>
    <p:extLst>
      <p:ext uri="{BB962C8B-B14F-4D97-AF65-F5344CB8AC3E}">
        <p14:creationId xmlns:p14="http://schemas.microsoft.com/office/powerpoint/2010/main" val="10353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4585-DF45-6744-5841-89E7D109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2DD6-860E-24E8-9AB3-B74EC52C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module we will be focusing on the application of use cases for requirements analysis</a:t>
            </a:r>
          </a:p>
          <a:p>
            <a:r>
              <a:rPr lang="en-GB" dirty="0"/>
              <a:t>User stories are less formal and simpler to define than use cases and are widely used in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5927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913-2ED5-9A63-4E50-B8C4A7C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FDD0-AC68-ACFE-1BD7-24F692E0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As a </a:t>
            </a:r>
            <a:r>
              <a:rPr lang="en-US" dirty="0">
                <a:solidFill>
                  <a:srgbClr val="FF0000"/>
                </a:solidFill>
              </a:rPr>
              <a:t>returning user</a:t>
            </a:r>
            <a:r>
              <a:rPr lang="en-US" dirty="0"/>
              <a:t>, I want to log in using my username and password to access my account. The login page should display clear labels for username and password fields.</a:t>
            </a:r>
          </a:p>
          <a:p>
            <a:r>
              <a:rPr lang="en-US" dirty="0"/>
              <a:t>History Kent Beck 1997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4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6F36-DC22-4B34-A90A-922464D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 cases</a:t>
            </a:r>
            <a:br>
              <a:rPr lang="en-GB" dirty="0"/>
            </a:br>
            <a:r>
              <a:rPr lang="en-GB" dirty="0"/>
              <a:t>(</a:t>
            </a:r>
            <a:r>
              <a:rPr lang="en-GB" b="0" i="0" dirty="0">
                <a:solidFill>
                  <a:srgbClr val="001D35"/>
                </a:solidFill>
                <a:effectLst/>
                <a:highlight>
                  <a:srgbClr val="E5EDFF"/>
                </a:highlight>
                <a:latin typeface="Google Sans"/>
              </a:rPr>
              <a:t>Jacobson 1986)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CE55-9544-4BCA-9510-1310007F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>
                <a:sym typeface="Wingdings" panose="05000000000000000000" pitchFamily="2" charset="2"/>
              </a:rPr>
              <a:t> How you use the system</a:t>
            </a:r>
          </a:p>
          <a:p>
            <a:r>
              <a:rPr lang="en-GB" dirty="0">
                <a:sym typeface="Wingdings" panose="05000000000000000000" pitchFamily="2" charset="2"/>
              </a:rPr>
              <a:t>Case  An example  scenario</a:t>
            </a:r>
            <a:endParaRPr lang="en-GB" dirty="0"/>
          </a:p>
          <a:p>
            <a:r>
              <a:rPr lang="en-GB" dirty="0"/>
              <a:t>Functional modelling of requirements</a:t>
            </a:r>
          </a:p>
          <a:p>
            <a:r>
              <a:rPr lang="en-GB" dirty="0"/>
              <a:t>Show the external view of the system</a:t>
            </a:r>
          </a:p>
          <a:p>
            <a:pPr lvl="1"/>
            <a:r>
              <a:rPr lang="en-GB" dirty="0"/>
              <a:t>(Does not model internal processes)</a:t>
            </a:r>
          </a:p>
          <a:p>
            <a:r>
              <a:rPr lang="en-GB" dirty="0"/>
              <a:t>Show the system relative to different users of the system</a:t>
            </a:r>
          </a:p>
          <a:p>
            <a:r>
              <a:rPr lang="en-GB" dirty="0"/>
              <a:t>Users of the system are termed  </a:t>
            </a:r>
            <a:r>
              <a:rPr lang="en-GB" b="1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161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Use-Cases</a:t>
            </a:r>
            <a:r>
              <a:rPr lang="en-GB" dirty="0"/>
              <a:t> are a scenario based technique in the Unified </a:t>
            </a:r>
            <a:r>
              <a:rPr lang="en-GB" dirty="0" err="1"/>
              <a:t>Modeling</a:t>
            </a:r>
            <a:r>
              <a:rPr lang="en-GB" dirty="0"/>
              <a:t> Language (UML) which identify the </a:t>
            </a:r>
            <a:r>
              <a:rPr lang="en-GB" b="1" dirty="0"/>
              <a:t>actors</a:t>
            </a:r>
            <a:r>
              <a:rPr lang="en-GB" dirty="0"/>
              <a:t> in an interaction and which describe the interaction itself.</a:t>
            </a:r>
          </a:p>
          <a:p>
            <a:r>
              <a:rPr lang="en-GB" dirty="0"/>
              <a:t>A set of use-cases should describe all possible interactions with the system.</a:t>
            </a:r>
          </a:p>
          <a:p>
            <a:r>
              <a:rPr lang="en-GB" dirty="0">
                <a:solidFill>
                  <a:schemeClr val="accent3"/>
                </a:solidFill>
              </a:rPr>
              <a:t>Sequence diagrams </a:t>
            </a:r>
            <a:r>
              <a:rPr lang="en-GB" dirty="0"/>
              <a:t>may be used to add detail to use-cases by showing the sequence of event processing in the system (we shall study sequence diagrams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3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935480"/>
            <a:ext cx="8572560" cy="4493916"/>
          </a:xfrm>
        </p:spPr>
        <p:txBody>
          <a:bodyPr>
            <a:normAutofit/>
          </a:bodyPr>
          <a:lstStyle/>
          <a:p>
            <a:r>
              <a:rPr lang="en-GB" dirty="0"/>
              <a:t>In a </a:t>
            </a:r>
            <a:r>
              <a:rPr lang="en-GB" dirty="0">
                <a:solidFill>
                  <a:schemeClr val="accent3"/>
                </a:solidFill>
              </a:rPr>
              <a:t>use-case diagram</a:t>
            </a:r>
            <a:r>
              <a:rPr lang="en-GB" dirty="0"/>
              <a:t>, an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is a user of the system (i.e. Something external to the system; can be human or non-human) acting in a particular role.</a:t>
            </a:r>
          </a:p>
          <a:p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use-case</a:t>
            </a:r>
            <a:r>
              <a:rPr lang="en-GB" dirty="0"/>
              <a:t> is a task which the </a:t>
            </a:r>
            <a:r>
              <a:rPr lang="en-GB" b="1" dirty="0">
                <a:solidFill>
                  <a:schemeClr val="accent2"/>
                </a:solidFill>
              </a:rPr>
              <a:t>actor</a:t>
            </a:r>
            <a:r>
              <a:rPr lang="en-GB" dirty="0"/>
              <a:t> needs to perform with the help of the system, e.g., find details of a book or print a copy of a receipt in a bookshop.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99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/>
              <a:t>Actors (players)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Anything external to the system which the system interacts with</a:t>
            </a:r>
          </a:p>
          <a:p>
            <a:r>
              <a:rPr lang="en-GB" sz="2800" dirty="0"/>
              <a:t>Can be human</a:t>
            </a:r>
          </a:p>
          <a:p>
            <a:pPr lvl="1"/>
            <a:r>
              <a:rPr lang="en-GB" sz="2400" dirty="0"/>
              <a:t>Customer</a:t>
            </a:r>
          </a:p>
          <a:p>
            <a:pPr lvl="1"/>
            <a:r>
              <a:rPr lang="en-GB" sz="2400" dirty="0"/>
              <a:t>Player (game)</a:t>
            </a:r>
          </a:p>
          <a:p>
            <a:pPr lvl="1"/>
            <a:r>
              <a:rPr lang="en-GB" sz="2400" dirty="0"/>
              <a:t>Driver</a:t>
            </a:r>
          </a:p>
          <a:p>
            <a:r>
              <a:rPr lang="en-GB" sz="2800" dirty="0"/>
              <a:t>Can be non-human</a:t>
            </a:r>
          </a:p>
          <a:p>
            <a:pPr lvl="1"/>
            <a:r>
              <a:rPr lang="en-GB" sz="2400" dirty="0"/>
              <a:t>Sensor (smoke detector)</a:t>
            </a:r>
          </a:p>
          <a:p>
            <a:pPr lvl="1"/>
            <a:r>
              <a:rPr lang="en-GB" sz="2400" dirty="0"/>
              <a:t>Payment service (credit cards)</a:t>
            </a:r>
          </a:p>
          <a:p>
            <a:pPr lvl="1"/>
            <a:r>
              <a:rPr lang="en-GB" sz="2400" dirty="0"/>
              <a:t>Geo location</a:t>
            </a:r>
          </a:p>
          <a:p>
            <a:pPr lvl="1"/>
            <a:r>
              <a:rPr lang="en-GB" sz="2400" dirty="0"/>
              <a:t>Robotic arm</a:t>
            </a:r>
          </a:p>
          <a:p>
            <a:pPr lvl="1"/>
            <a:r>
              <a:rPr lang="en-GB" sz="2400" dirty="0"/>
              <a:t>Email server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018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The details of each use case should also be documented by a use case description: </a:t>
            </a:r>
            <a:r>
              <a:rPr lang="en-GB" dirty="0"/>
              <a:t>E.g.,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Print receipt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– A customer has paid for an item via a valid payment method. The till should print a receipt indicating the current date and time, the price, the payment type and the member of staff who dealt with the sale.</a:t>
            </a:r>
          </a:p>
          <a:p>
            <a:pPr lvl="2"/>
            <a:r>
              <a:rPr lang="en-GB" sz="2400" b="1" dirty="0"/>
              <a:t>[Alternate Case] </a:t>
            </a:r>
            <a:r>
              <a:rPr lang="en-GB" sz="2400" dirty="0"/>
              <a:t>– No print paper available – Print out “Please enter new till paper” to the cashier’s terminal. Try to print again after 10 seconds.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5643578"/>
            <a:ext cx="6357982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An alternate case here is something that could potentially go wrong and denotes a different course of action.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16200000" flipV="1">
            <a:off x="4089794" y="4482710"/>
            <a:ext cx="357190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9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1331</Words>
  <Application>Microsoft Office PowerPoint</Application>
  <PresentationFormat>On-screen Show (4:3)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Google Sans</vt:lpstr>
      <vt:lpstr>Impact</vt:lpstr>
      <vt:lpstr>Times New Roman</vt:lpstr>
      <vt:lpstr>Wingdings</vt:lpstr>
      <vt:lpstr>Office Theme</vt:lpstr>
      <vt:lpstr>Introduction to coursework 1.1 and Use Case Analysis</vt:lpstr>
      <vt:lpstr>Requirements</vt:lpstr>
      <vt:lpstr>Use cases and user stories</vt:lpstr>
      <vt:lpstr>User story</vt:lpstr>
      <vt:lpstr>Use cases (Jacobson 1986)</vt:lpstr>
      <vt:lpstr>Use Cases</vt:lpstr>
      <vt:lpstr>Use Cases</vt:lpstr>
      <vt:lpstr>Actors (players)</vt:lpstr>
      <vt:lpstr>Use Cases</vt:lpstr>
      <vt:lpstr>Example - Article Printing Use-Case</vt:lpstr>
      <vt:lpstr>ATM machine</vt:lpstr>
      <vt:lpstr>Example - ATM Use Case Diagram</vt:lpstr>
      <vt:lpstr>Advanced Use Case Diagrams</vt:lpstr>
      <vt:lpstr>Include Relations</vt:lpstr>
      <vt:lpstr>Extend Relations</vt:lpstr>
      <vt:lpstr>In summary</vt:lpstr>
      <vt:lpstr>A Word on Extend/Include</vt:lpstr>
      <vt:lpstr>Full use case template</vt:lpstr>
      <vt:lpstr>Notes about use cases</vt:lpstr>
      <vt:lpstr>ATM use case descriptions</vt:lpstr>
      <vt:lpstr>ATM use cases</vt:lpstr>
      <vt:lpstr>ATM use cases</vt:lpstr>
      <vt:lpstr>ATM use cases</vt:lpstr>
      <vt:lpstr>Next lecture…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coursework 1 and Use Case Analysis</dc:title>
  <dc:creator>CSC</dc:creator>
  <cp:lastModifiedBy>Alex</cp:lastModifiedBy>
  <cp:revision>20</cp:revision>
  <dcterms:created xsi:type="dcterms:W3CDTF">2017-09-29T07:14:23Z</dcterms:created>
  <dcterms:modified xsi:type="dcterms:W3CDTF">2024-09-04T18:56:19Z</dcterms:modified>
</cp:coreProperties>
</file>