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8" r:id="rId2"/>
    <p:sldMasterId id="2147483680" r:id="rId3"/>
  </p:sldMasterIdLst>
  <p:notesMasterIdLst>
    <p:notesMasterId r:id="rId25"/>
  </p:notesMasterIdLst>
  <p:sldIdLst>
    <p:sldId id="297" r:id="rId4"/>
    <p:sldId id="260" r:id="rId5"/>
    <p:sldId id="262" r:id="rId6"/>
    <p:sldId id="265" r:id="rId7"/>
    <p:sldId id="272" r:id="rId8"/>
    <p:sldId id="279" r:id="rId9"/>
    <p:sldId id="292" r:id="rId10"/>
    <p:sldId id="298" r:id="rId11"/>
    <p:sldId id="274" r:id="rId12"/>
    <p:sldId id="266" r:id="rId13"/>
    <p:sldId id="286" r:id="rId14"/>
    <p:sldId id="299" r:id="rId15"/>
    <p:sldId id="273" r:id="rId16"/>
    <p:sldId id="267" r:id="rId17"/>
    <p:sldId id="300" r:id="rId18"/>
    <p:sldId id="301" r:id="rId19"/>
    <p:sldId id="302" r:id="rId20"/>
    <p:sldId id="275" r:id="rId21"/>
    <p:sldId id="283" r:id="rId22"/>
    <p:sldId id="303" r:id="rId23"/>
    <p:sldId id="304" r:id="rId2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9B4ED"/>
    <a:srgbClr val="B2E4C9"/>
    <a:srgbClr val="87BF04"/>
    <a:srgbClr val="036AB5"/>
    <a:srgbClr val="FFFFFF"/>
    <a:srgbClr val="A6DAF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845" autoAdjust="0"/>
    <p:restoredTop sz="94620" autoAdjust="0"/>
  </p:normalViewPr>
  <p:slideViewPr>
    <p:cSldViewPr snapToGrid="0" showGuides="1">
      <p:cViewPr varScale="1">
        <p:scale>
          <a:sx n="108" d="100"/>
          <a:sy n="108" d="100"/>
        </p:scale>
        <p:origin x="-738" y="-84"/>
      </p:cViewPr>
      <p:guideLst>
        <p:guide orient="horz" pos="2160"/>
        <p:guide pos="3840"/>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5B9BDF0-BEF5-48CE-A5AA-676CB6FA68E9}" type="datetimeFigureOut">
              <a:rPr lang="zh-CN" altLang="en-US" smtClean="0"/>
              <a:t>2020/9/3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9393C5-5D54-44FE-985E-2D36120129E3}" type="slidenum">
              <a:rPr lang="zh-CN" altLang="en-US" smtClean="0"/>
              <a:t>‹#›</a:t>
            </a:fld>
            <a:endParaRPr lang="zh-CN" altLang="en-US"/>
          </a:p>
        </p:txBody>
      </p:sp>
    </p:spTree>
    <p:extLst>
      <p:ext uri="{BB962C8B-B14F-4D97-AF65-F5344CB8AC3E}">
        <p14:creationId xmlns:p14="http://schemas.microsoft.com/office/powerpoint/2010/main" val="4355280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09393C5-5D54-44FE-985E-2D36120129E3}" type="slidenum">
              <a:rPr lang="zh-CN" altLang="en-US" smtClean="0"/>
              <a:t>2</a:t>
            </a:fld>
            <a:endParaRPr lang="zh-CN" altLang="en-US"/>
          </a:p>
        </p:txBody>
      </p:sp>
    </p:spTree>
    <p:extLst>
      <p:ext uri="{BB962C8B-B14F-4D97-AF65-F5344CB8AC3E}">
        <p14:creationId xmlns:p14="http://schemas.microsoft.com/office/powerpoint/2010/main" val="10342195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09393C5-5D54-44FE-985E-2D36120129E3}" type="slidenum">
              <a:rPr lang="zh-CN" altLang="en-US" smtClean="0"/>
              <a:t>11</a:t>
            </a:fld>
            <a:endParaRPr lang="zh-CN" altLang="en-US"/>
          </a:p>
        </p:txBody>
      </p:sp>
    </p:spTree>
    <p:extLst>
      <p:ext uri="{BB962C8B-B14F-4D97-AF65-F5344CB8AC3E}">
        <p14:creationId xmlns:p14="http://schemas.microsoft.com/office/powerpoint/2010/main" val="25854010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09393C5-5D54-44FE-985E-2D36120129E3}" type="slidenum">
              <a:rPr lang="zh-CN" altLang="en-US" smtClean="0"/>
              <a:t>12</a:t>
            </a:fld>
            <a:endParaRPr lang="zh-CN" altLang="en-US"/>
          </a:p>
        </p:txBody>
      </p:sp>
    </p:spTree>
    <p:extLst>
      <p:ext uri="{BB962C8B-B14F-4D97-AF65-F5344CB8AC3E}">
        <p14:creationId xmlns:p14="http://schemas.microsoft.com/office/powerpoint/2010/main" val="25854010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09393C5-5D54-44FE-985E-2D36120129E3}" type="slidenum">
              <a:rPr lang="zh-CN" altLang="en-US" smtClean="0"/>
              <a:t>13</a:t>
            </a:fld>
            <a:endParaRPr lang="zh-CN" altLang="en-US"/>
          </a:p>
        </p:txBody>
      </p:sp>
    </p:spTree>
    <p:extLst>
      <p:ext uri="{BB962C8B-B14F-4D97-AF65-F5344CB8AC3E}">
        <p14:creationId xmlns:p14="http://schemas.microsoft.com/office/powerpoint/2010/main" val="29578033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09393C5-5D54-44FE-985E-2D36120129E3}" type="slidenum">
              <a:rPr lang="zh-CN" altLang="en-US" smtClean="0"/>
              <a:t>14</a:t>
            </a:fld>
            <a:endParaRPr lang="zh-CN" altLang="en-US"/>
          </a:p>
        </p:txBody>
      </p:sp>
    </p:spTree>
    <p:extLst>
      <p:ext uri="{BB962C8B-B14F-4D97-AF65-F5344CB8AC3E}">
        <p14:creationId xmlns:p14="http://schemas.microsoft.com/office/powerpoint/2010/main" val="21860797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09393C5-5D54-44FE-985E-2D36120129E3}" type="slidenum">
              <a:rPr lang="zh-CN" altLang="en-US" smtClean="0"/>
              <a:t>15</a:t>
            </a:fld>
            <a:endParaRPr lang="zh-CN" altLang="en-US"/>
          </a:p>
        </p:txBody>
      </p:sp>
    </p:spTree>
    <p:extLst>
      <p:ext uri="{BB962C8B-B14F-4D97-AF65-F5344CB8AC3E}">
        <p14:creationId xmlns:p14="http://schemas.microsoft.com/office/powerpoint/2010/main" val="21860797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09393C5-5D54-44FE-985E-2D36120129E3}" type="slidenum">
              <a:rPr lang="zh-CN" altLang="en-US" smtClean="0"/>
              <a:t>16</a:t>
            </a:fld>
            <a:endParaRPr lang="zh-CN" altLang="en-US"/>
          </a:p>
        </p:txBody>
      </p:sp>
    </p:spTree>
    <p:extLst>
      <p:ext uri="{BB962C8B-B14F-4D97-AF65-F5344CB8AC3E}">
        <p14:creationId xmlns:p14="http://schemas.microsoft.com/office/powerpoint/2010/main" val="21860797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09393C5-5D54-44FE-985E-2D36120129E3}" type="slidenum">
              <a:rPr lang="zh-CN" altLang="en-US" smtClean="0"/>
              <a:t>17</a:t>
            </a:fld>
            <a:endParaRPr lang="zh-CN" altLang="en-US"/>
          </a:p>
        </p:txBody>
      </p:sp>
    </p:spTree>
    <p:extLst>
      <p:ext uri="{BB962C8B-B14F-4D97-AF65-F5344CB8AC3E}">
        <p14:creationId xmlns:p14="http://schemas.microsoft.com/office/powerpoint/2010/main" val="21860797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09393C5-5D54-44FE-985E-2D36120129E3}" type="slidenum">
              <a:rPr lang="zh-CN" altLang="en-US" smtClean="0"/>
              <a:t>18</a:t>
            </a:fld>
            <a:endParaRPr lang="zh-CN" altLang="en-US"/>
          </a:p>
        </p:txBody>
      </p:sp>
    </p:spTree>
    <p:extLst>
      <p:ext uri="{BB962C8B-B14F-4D97-AF65-F5344CB8AC3E}">
        <p14:creationId xmlns:p14="http://schemas.microsoft.com/office/powerpoint/2010/main" val="25929612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09393C5-5D54-44FE-985E-2D36120129E3}" type="slidenum">
              <a:rPr lang="zh-CN" altLang="en-US" smtClean="0"/>
              <a:t>19</a:t>
            </a:fld>
            <a:endParaRPr lang="zh-CN" altLang="en-US"/>
          </a:p>
        </p:txBody>
      </p:sp>
    </p:spTree>
    <p:extLst>
      <p:ext uri="{BB962C8B-B14F-4D97-AF65-F5344CB8AC3E}">
        <p14:creationId xmlns:p14="http://schemas.microsoft.com/office/powerpoint/2010/main" val="7098889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09393C5-5D54-44FE-985E-2D36120129E3}" type="slidenum">
              <a:rPr lang="zh-CN" altLang="en-US" smtClean="0"/>
              <a:t>20</a:t>
            </a:fld>
            <a:endParaRPr lang="zh-CN" altLang="en-US"/>
          </a:p>
        </p:txBody>
      </p:sp>
    </p:spTree>
    <p:extLst>
      <p:ext uri="{BB962C8B-B14F-4D97-AF65-F5344CB8AC3E}">
        <p14:creationId xmlns:p14="http://schemas.microsoft.com/office/powerpoint/2010/main" val="7098889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09393C5-5D54-44FE-985E-2D36120129E3}" type="slidenum">
              <a:rPr lang="zh-CN" altLang="en-US" smtClean="0"/>
              <a:t>3</a:t>
            </a:fld>
            <a:endParaRPr lang="zh-CN" altLang="en-US"/>
          </a:p>
        </p:txBody>
      </p:sp>
    </p:spTree>
    <p:extLst>
      <p:ext uri="{BB962C8B-B14F-4D97-AF65-F5344CB8AC3E}">
        <p14:creationId xmlns:p14="http://schemas.microsoft.com/office/powerpoint/2010/main" val="30598400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09393C5-5D54-44FE-985E-2D36120129E3}" type="slidenum">
              <a:rPr lang="zh-CN" altLang="en-US" smtClean="0"/>
              <a:t>4</a:t>
            </a:fld>
            <a:endParaRPr lang="zh-CN" altLang="en-US"/>
          </a:p>
        </p:txBody>
      </p:sp>
    </p:spTree>
    <p:extLst>
      <p:ext uri="{BB962C8B-B14F-4D97-AF65-F5344CB8AC3E}">
        <p14:creationId xmlns:p14="http://schemas.microsoft.com/office/powerpoint/2010/main" val="8474736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09393C5-5D54-44FE-985E-2D36120129E3}" type="slidenum">
              <a:rPr lang="zh-CN" altLang="en-US" smtClean="0"/>
              <a:t>5</a:t>
            </a:fld>
            <a:endParaRPr lang="zh-CN" altLang="en-US"/>
          </a:p>
        </p:txBody>
      </p:sp>
    </p:spTree>
    <p:extLst>
      <p:ext uri="{BB962C8B-B14F-4D97-AF65-F5344CB8AC3E}">
        <p14:creationId xmlns:p14="http://schemas.microsoft.com/office/powerpoint/2010/main" val="21172012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09393C5-5D54-44FE-985E-2D36120129E3}" type="slidenum">
              <a:rPr lang="zh-CN" altLang="en-US" smtClean="0"/>
              <a:t>6</a:t>
            </a:fld>
            <a:endParaRPr lang="zh-CN" altLang="en-US"/>
          </a:p>
        </p:txBody>
      </p:sp>
    </p:spTree>
    <p:extLst>
      <p:ext uri="{BB962C8B-B14F-4D97-AF65-F5344CB8AC3E}">
        <p14:creationId xmlns:p14="http://schemas.microsoft.com/office/powerpoint/2010/main" val="31212705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09393C5-5D54-44FE-985E-2D36120129E3}" type="slidenum">
              <a:rPr lang="zh-CN" altLang="en-US" smtClean="0"/>
              <a:t>7</a:t>
            </a:fld>
            <a:endParaRPr lang="zh-CN" altLang="en-US"/>
          </a:p>
        </p:txBody>
      </p:sp>
    </p:spTree>
    <p:extLst>
      <p:ext uri="{BB962C8B-B14F-4D97-AF65-F5344CB8AC3E}">
        <p14:creationId xmlns:p14="http://schemas.microsoft.com/office/powerpoint/2010/main" val="15716910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09393C5-5D54-44FE-985E-2D36120129E3}" type="slidenum">
              <a:rPr lang="zh-CN" altLang="en-US" smtClean="0"/>
              <a:t>8</a:t>
            </a:fld>
            <a:endParaRPr lang="zh-CN" altLang="en-US"/>
          </a:p>
        </p:txBody>
      </p:sp>
    </p:spTree>
    <p:extLst>
      <p:ext uri="{BB962C8B-B14F-4D97-AF65-F5344CB8AC3E}">
        <p14:creationId xmlns:p14="http://schemas.microsoft.com/office/powerpoint/2010/main" val="15716910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09393C5-5D54-44FE-985E-2D36120129E3}" type="slidenum">
              <a:rPr lang="zh-CN" altLang="en-US" smtClean="0"/>
              <a:t>9</a:t>
            </a:fld>
            <a:endParaRPr lang="zh-CN" altLang="en-US"/>
          </a:p>
        </p:txBody>
      </p:sp>
    </p:spTree>
    <p:extLst>
      <p:ext uri="{BB962C8B-B14F-4D97-AF65-F5344CB8AC3E}">
        <p14:creationId xmlns:p14="http://schemas.microsoft.com/office/powerpoint/2010/main" val="22572629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09393C5-5D54-44FE-985E-2D36120129E3}" type="slidenum">
              <a:rPr lang="zh-CN" altLang="en-US" smtClean="0"/>
              <a:t>10</a:t>
            </a:fld>
            <a:endParaRPr lang="zh-CN" altLang="en-US"/>
          </a:p>
        </p:txBody>
      </p:sp>
    </p:spTree>
    <p:extLst>
      <p:ext uri="{BB962C8B-B14F-4D97-AF65-F5344CB8AC3E}">
        <p14:creationId xmlns:p14="http://schemas.microsoft.com/office/powerpoint/2010/main" val="149249668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封底版式1">
    <p:spTree>
      <p:nvGrpSpPr>
        <p:cNvPr id="1" name=""/>
        <p:cNvGrpSpPr/>
        <p:nvPr/>
      </p:nvGrpSpPr>
      <p:grpSpPr>
        <a:xfrm>
          <a:off x="0" y="0"/>
          <a:ext cx="0" cy="0"/>
          <a:chOff x="0" y="0"/>
          <a:chExt cx="0" cy="0"/>
        </a:xfrm>
      </p:grpSpPr>
      <p:pic>
        <p:nvPicPr>
          <p:cNvPr id="7" name="图片 6"/>
          <p:cNvPicPr>
            <a:picLocks noChangeAspect="1"/>
          </p:cNvPicPr>
          <p:nvPr userDrawn="1"/>
        </p:nvPicPr>
        <p:blipFill rotWithShape="1">
          <a:blip r:embed="rId2" cstate="print">
            <a:extLst>
              <a:ext uri="{28A0092B-C50C-407E-A947-70E740481C1C}">
                <a14:useLocalDpi xmlns:a14="http://schemas.microsoft.com/office/drawing/2010/main" val="0"/>
              </a:ext>
            </a:extLst>
          </a:blip>
          <a:srcRect t="12351" b="2805"/>
          <a:stretch/>
        </p:blipFill>
        <p:spPr>
          <a:xfrm>
            <a:off x="1" y="0"/>
            <a:ext cx="12192000" cy="6858000"/>
          </a:xfrm>
          <a:prstGeom prst="rect">
            <a:avLst/>
          </a:prstGeom>
        </p:spPr>
      </p:pic>
      <p:sp>
        <p:nvSpPr>
          <p:cNvPr id="8" name="矩形 7"/>
          <p:cNvSpPr/>
          <p:nvPr userDrawn="1"/>
        </p:nvSpPr>
        <p:spPr>
          <a:xfrm>
            <a:off x="0" y="1"/>
            <a:ext cx="12192001" cy="6858000"/>
          </a:xfrm>
          <a:prstGeom prst="rect">
            <a:avLst/>
          </a:prstGeom>
          <a:solidFill>
            <a:schemeClr val="tx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8"/>
          <p:cNvSpPr/>
          <p:nvPr userDrawn="1"/>
        </p:nvSpPr>
        <p:spPr>
          <a:xfrm>
            <a:off x="-33338" y="2397957"/>
            <a:ext cx="12225338" cy="4460043"/>
          </a:xfrm>
          <a:custGeom>
            <a:avLst/>
            <a:gdLst>
              <a:gd name="connsiteX0" fmla="*/ 12225338 w 12225338"/>
              <a:gd name="connsiteY0" fmla="*/ 0 h 4460043"/>
              <a:gd name="connsiteX1" fmla="*/ 12225338 w 12225338"/>
              <a:gd name="connsiteY1" fmla="*/ 4460043 h 4460043"/>
              <a:gd name="connsiteX2" fmla="*/ 10331450 w 12225338"/>
              <a:gd name="connsiteY2" fmla="*/ 4460043 h 4460043"/>
              <a:gd name="connsiteX3" fmla="*/ 5616684 w 12225338"/>
              <a:gd name="connsiteY3" fmla="*/ 3513092 h 4460043"/>
              <a:gd name="connsiteX4" fmla="*/ 0 w 12225338"/>
              <a:gd name="connsiteY4" fmla="*/ 3007480 h 4460043"/>
              <a:gd name="connsiteX5" fmla="*/ 0 w 12225338"/>
              <a:gd name="connsiteY5" fmla="*/ 1162497 h 4460043"/>
              <a:gd name="connsiteX6" fmla="*/ 801569 w 12225338"/>
              <a:gd name="connsiteY6" fmla="*/ 1166061 h 4460043"/>
              <a:gd name="connsiteX7" fmla="*/ 6707473 w 12225338"/>
              <a:gd name="connsiteY7" fmla="*/ 898391 h 4460043"/>
              <a:gd name="connsiteX8" fmla="*/ 10901109 w 12225338"/>
              <a:gd name="connsiteY8" fmla="*/ 261357 h 4460043"/>
              <a:gd name="connsiteX9" fmla="*/ 12225338 w 12225338"/>
              <a:gd name="connsiteY9" fmla="*/ 0 h 44600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25338" h="4460043">
                <a:moveTo>
                  <a:pt x="12225338" y="0"/>
                </a:moveTo>
                <a:lnTo>
                  <a:pt x="12225338" y="4460043"/>
                </a:lnTo>
                <a:lnTo>
                  <a:pt x="10331450" y="4460043"/>
                </a:lnTo>
                <a:cubicBezTo>
                  <a:pt x="8758437" y="4155819"/>
                  <a:pt x="7193972" y="3791607"/>
                  <a:pt x="5616684" y="3513092"/>
                </a:cubicBezTo>
                <a:cubicBezTo>
                  <a:pt x="3748731" y="3178874"/>
                  <a:pt x="1872228" y="3046044"/>
                  <a:pt x="0" y="3007480"/>
                </a:cubicBezTo>
                <a:lnTo>
                  <a:pt x="0" y="1162497"/>
                </a:lnTo>
                <a:lnTo>
                  <a:pt x="801569" y="1166061"/>
                </a:lnTo>
                <a:cubicBezTo>
                  <a:pt x="2767177" y="1167658"/>
                  <a:pt x="4740629" y="1114184"/>
                  <a:pt x="6707473" y="898391"/>
                </a:cubicBezTo>
                <a:cubicBezTo>
                  <a:pt x="8105352" y="742631"/>
                  <a:pt x="9503230" y="523593"/>
                  <a:pt x="10901109" y="261357"/>
                </a:cubicBezTo>
                <a:lnTo>
                  <a:pt x="12225338"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9"/>
          <p:cNvSpPr/>
          <p:nvPr userDrawn="1"/>
        </p:nvSpPr>
        <p:spPr>
          <a:xfrm>
            <a:off x="0" y="5442090"/>
            <a:ext cx="8467771" cy="1415910"/>
          </a:xfrm>
          <a:custGeom>
            <a:avLst/>
            <a:gdLst>
              <a:gd name="connsiteX0" fmla="*/ 0 w 8467771"/>
              <a:gd name="connsiteY0" fmla="*/ 0 h 1396860"/>
              <a:gd name="connsiteX1" fmla="*/ 4753237 w 8467771"/>
              <a:gd name="connsiteY1" fmla="*/ 437055 h 1396860"/>
              <a:gd name="connsiteX2" fmla="*/ 8467771 w 8467771"/>
              <a:gd name="connsiteY2" fmla="*/ 1396860 h 1396860"/>
              <a:gd name="connsiteX3" fmla="*/ 0 w 8467771"/>
              <a:gd name="connsiteY3" fmla="*/ 1396860 h 1396860"/>
              <a:gd name="connsiteX4" fmla="*/ 0 w 8467771"/>
              <a:gd name="connsiteY4" fmla="*/ 0 h 13968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67771" h="1396860">
                <a:moveTo>
                  <a:pt x="0" y="0"/>
                </a:moveTo>
                <a:cubicBezTo>
                  <a:pt x="1581563" y="29994"/>
                  <a:pt x="3171674" y="145685"/>
                  <a:pt x="4753237" y="437055"/>
                </a:cubicBezTo>
                <a:cubicBezTo>
                  <a:pt x="5992840" y="668436"/>
                  <a:pt x="7232443" y="1015509"/>
                  <a:pt x="8467771" y="1396860"/>
                </a:cubicBezTo>
                <a:lnTo>
                  <a:pt x="0" y="1396860"/>
                </a:lnTo>
                <a:lnTo>
                  <a:pt x="0"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任意多边形 14"/>
          <p:cNvSpPr/>
          <p:nvPr userDrawn="1"/>
        </p:nvSpPr>
        <p:spPr>
          <a:xfrm>
            <a:off x="-16669" y="2115202"/>
            <a:ext cx="12225338" cy="1471016"/>
          </a:xfrm>
          <a:custGeom>
            <a:avLst/>
            <a:gdLst>
              <a:gd name="connsiteX0" fmla="*/ 12225338 w 12225338"/>
              <a:gd name="connsiteY0" fmla="*/ 0 h 1471016"/>
              <a:gd name="connsiteX1" fmla="*/ 12225338 w 12225338"/>
              <a:gd name="connsiteY1" fmla="*/ 304921 h 1471016"/>
              <a:gd name="connsiteX2" fmla="*/ 10901109 w 12225338"/>
              <a:gd name="connsiteY2" fmla="*/ 566278 h 1471016"/>
              <a:gd name="connsiteX3" fmla="*/ 6707473 w 12225338"/>
              <a:gd name="connsiteY3" fmla="*/ 1203312 h 1471016"/>
              <a:gd name="connsiteX4" fmla="*/ 801569 w 12225338"/>
              <a:gd name="connsiteY4" fmla="*/ 1470982 h 1471016"/>
              <a:gd name="connsiteX5" fmla="*/ 0 w 12225338"/>
              <a:gd name="connsiteY5" fmla="*/ 1467418 h 1471016"/>
              <a:gd name="connsiteX6" fmla="*/ 0 w 12225338"/>
              <a:gd name="connsiteY6" fmla="*/ 1419640 h 1471016"/>
              <a:gd name="connsiteX7" fmla="*/ 755889 w 12225338"/>
              <a:gd name="connsiteY7" fmla="*/ 1419544 h 1471016"/>
              <a:gd name="connsiteX8" fmla="*/ 6332117 w 12225338"/>
              <a:gd name="connsiteY8" fmla="*/ 1095145 h 1471016"/>
              <a:gd name="connsiteX9" fmla="*/ 11553128 w 12225338"/>
              <a:gd name="connsiteY9" fmla="*/ 153419 h 1471016"/>
              <a:gd name="connsiteX10" fmla="*/ 12225338 w 12225338"/>
              <a:gd name="connsiteY10" fmla="*/ 0 h 14710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225338" h="1471016">
                <a:moveTo>
                  <a:pt x="12225338" y="0"/>
                </a:moveTo>
                <a:lnTo>
                  <a:pt x="12225338" y="304921"/>
                </a:lnTo>
                <a:lnTo>
                  <a:pt x="10901109" y="566278"/>
                </a:lnTo>
                <a:cubicBezTo>
                  <a:pt x="9503230" y="828514"/>
                  <a:pt x="8105352" y="1047552"/>
                  <a:pt x="6707473" y="1203312"/>
                </a:cubicBezTo>
                <a:cubicBezTo>
                  <a:pt x="4740628" y="1419105"/>
                  <a:pt x="2767176" y="1472579"/>
                  <a:pt x="801569" y="1470982"/>
                </a:cubicBezTo>
                <a:lnTo>
                  <a:pt x="0" y="1467418"/>
                </a:lnTo>
                <a:lnTo>
                  <a:pt x="0" y="1419640"/>
                </a:lnTo>
                <a:lnTo>
                  <a:pt x="755889" y="1419544"/>
                </a:lnTo>
                <a:cubicBezTo>
                  <a:pt x="2614081" y="1410789"/>
                  <a:pt x="4474751" y="1337439"/>
                  <a:pt x="6332117" y="1095145"/>
                </a:cubicBezTo>
                <a:cubicBezTo>
                  <a:pt x="8072455" y="871781"/>
                  <a:pt x="9812791" y="542414"/>
                  <a:pt x="11553128" y="153419"/>
                </a:cubicBezTo>
                <a:lnTo>
                  <a:pt x="1222533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Freeform 8"/>
          <p:cNvSpPr>
            <a:spLocks/>
          </p:cNvSpPr>
          <p:nvPr userDrawn="1"/>
        </p:nvSpPr>
        <p:spPr bwMode="auto">
          <a:xfrm>
            <a:off x="-19050" y="5405437"/>
            <a:ext cx="10331450" cy="1452563"/>
          </a:xfrm>
          <a:custGeom>
            <a:avLst/>
            <a:gdLst>
              <a:gd name="T0" fmla="*/ 0 w 2417"/>
              <a:gd name="T1" fmla="*/ 0 h 339"/>
              <a:gd name="T2" fmla="*/ 1314 w 2417"/>
              <a:gd name="T3" fmla="*/ 118 h 339"/>
              <a:gd name="T4" fmla="*/ 2417 w 2417"/>
              <a:gd name="T5" fmla="*/ 339 h 339"/>
              <a:gd name="T6" fmla="*/ 1981 w 2417"/>
              <a:gd name="T7" fmla="*/ 339 h 339"/>
              <a:gd name="T8" fmla="*/ 1112 w 2417"/>
              <a:gd name="T9" fmla="*/ 115 h 339"/>
              <a:gd name="T10" fmla="*/ 0 w 2417"/>
              <a:gd name="T11" fmla="*/ 13 h 339"/>
              <a:gd name="T12" fmla="*/ 0 w 2417"/>
              <a:gd name="T13" fmla="*/ 0 h 339"/>
            </a:gdLst>
            <a:ahLst/>
            <a:cxnLst>
              <a:cxn ang="0">
                <a:pos x="T0" y="T1"/>
              </a:cxn>
              <a:cxn ang="0">
                <a:pos x="T2" y="T3"/>
              </a:cxn>
              <a:cxn ang="0">
                <a:pos x="T4" y="T5"/>
              </a:cxn>
              <a:cxn ang="0">
                <a:pos x="T6" y="T7"/>
              </a:cxn>
              <a:cxn ang="0">
                <a:pos x="T8" y="T9"/>
              </a:cxn>
              <a:cxn ang="0">
                <a:pos x="T10" y="T11"/>
              </a:cxn>
              <a:cxn ang="0">
                <a:pos x="T12" y="T13"/>
              </a:cxn>
            </a:cxnLst>
            <a:rect l="0" t="0" r="r" b="b"/>
            <a:pathLst>
              <a:path w="2417" h="339">
                <a:moveTo>
                  <a:pt x="0" y="0"/>
                </a:moveTo>
                <a:cubicBezTo>
                  <a:pt x="438" y="9"/>
                  <a:pt x="877" y="40"/>
                  <a:pt x="1314" y="118"/>
                </a:cubicBezTo>
                <a:cubicBezTo>
                  <a:pt x="1683" y="183"/>
                  <a:pt x="2049" y="268"/>
                  <a:pt x="2417" y="339"/>
                </a:cubicBezTo>
                <a:cubicBezTo>
                  <a:pt x="1981" y="339"/>
                  <a:pt x="1981" y="339"/>
                  <a:pt x="1981" y="339"/>
                </a:cubicBezTo>
                <a:cubicBezTo>
                  <a:pt x="1692" y="250"/>
                  <a:pt x="1402" y="169"/>
                  <a:pt x="1112" y="115"/>
                </a:cubicBezTo>
                <a:cubicBezTo>
                  <a:pt x="742" y="47"/>
                  <a:pt x="370" y="20"/>
                  <a:pt x="0" y="13"/>
                </a:cubicBezTo>
                <a:cubicBezTo>
                  <a:pt x="0" y="9"/>
                  <a:pt x="0" y="5"/>
                  <a:pt x="0" y="0"/>
                </a:cubicBezTo>
                <a:close/>
              </a:path>
            </a:pathLst>
          </a:custGeom>
          <a:solidFill>
            <a:schemeClr val="accent1">
              <a:lumMod val="50000"/>
            </a:schemeClr>
          </a:solidFill>
          <a:ln>
            <a:noFill/>
          </a:ln>
          <a:extLst/>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2169224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anim calcmode="lin" valueType="num">
                                      <p:cBhvr>
                                        <p:cTn id="8" dur="500" fill="hold"/>
                                        <p:tgtEl>
                                          <p:spTgt spid="7"/>
                                        </p:tgtEl>
                                        <p:attrNameLst>
                                          <p:attrName>ppt_x</p:attrName>
                                        </p:attrNameLst>
                                      </p:cBhvr>
                                      <p:tavLst>
                                        <p:tav tm="0">
                                          <p:val>
                                            <p:strVal val="#ppt_x"/>
                                          </p:val>
                                        </p:tav>
                                        <p:tav tm="100000">
                                          <p:val>
                                            <p:strVal val="#ppt_x"/>
                                          </p:val>
                                        </p:tav>
                                      </p:tavLst>
                                    </p:anim>
                                    <p:anim calcmode="lin" valueType="num">
                                      <p:cBhvr>
                                        <p:cTn id="9" dur="500" fill="hold"/>
                                        <p:tgtEl>
                                          <p:spTgt spid="7"/>
                                        </p:tgtEl>
                                        <p:attrNameLst>
                                          <p:attrName>ppt_y</p:attrName>
                                        </p:attrNameLst>
                                      </p:cBhvr>
                                      <p:tavLst>
                                        <p:tav tm="0">
                                          <p:val>
                                            <p:strVal val="#ppt_y+.1"/>
                                          </p:val>
                                        </p:tav>
                                        <p:tav tm="100000">
                                          <p:val>
                                            <p:strVal val="#ppt_y"/>
                                          </p:val>
                                        </p:tav>
                                      </p:tavLst>
                                    </p:anim>
                                  </p:childTnLst>
                                </p:cTn>
                              </p:par>
                              <p:par>
                                <p:cTn id="10" presetID="10" presetClass="entr" presetSubtype="0" fill="hold" grpId="0" nodeType="withEffect">
                                  <p:stCondLst>
                                    <p:cond delay="50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par>
                                <p:cTn id="13" presetID="22" presetClass="entr" presetSubtype="8" fill="hold" grpId="0" nodeType="withEffect">
                                  <p:stCondLst>
                                    <p:cond delay="500"/>
                                  </p:stCondLst>
                                  <p:childTnLst>
                                    <p:set>
                                      <p:cBhvr>
                                        <p:cTn id="14" dur="1" fill="hold">
                                          <p:stCondLst>
                                            <p:cond delay="0"/>
                                          </p:stCondLst>
                                        </p:cTn>
                                        <p:tgtEl>
                                          <p:spTgt spid="9"/>
                                        </p:tgtEl>
                                        <p:attrNameLst>
                                          <p:attrName>style.visibility</p:attrName>
                                        </p:attrNameLst>
                                      </p:cBhvr>
                                      <p:to>
                                        <p:strVal val="visible"/>
                                      </p:to>
                                    </p:set>
                                    <p:animEffect transition="in" filter="wipe(left)">
                                      <p:cBhvr>
                                        <p:cTn id="15" dur="500"/>
                                        <p:tgtEl>
                                          <p:spTgt spid="9"/>
                                        </p:tgtEl>
                                      </p:cBhvr>
                                    </p:animEffect>
                                  </p:childTnLst>
                                </p:cTn>
                              </p:par>
                              <p:par>
                                <p:cTn id="16" presetID="22" presetClass="entr" presetSubtype="8" fill="hold" grpId="0" nodeType="withEffect">
                                  <p:stCondLst>
                                    <p:cond delay="750"/>
                                  </p:stCondLst>
                                  <p:childTnLst>
                                    <p:set>
                                      <p:cBhvr>
                                        <p:cTn id="17" dur="1" fill="hold">
                                          <p:stCondLst>
                                            <p:cond delay="0"/>
                                          </p:stCondLst>
                                        </p:cTn>
                                        <p:tgtEl>
                                          <p:spTgt spid="15"/>
                                        </p:tgtEl>
                                        <p:attrNameLst>
                                          <p:attrName>style.visibility</p:attrName>
                                        </p:attrNameLst>
                                      </p:cBhvr>
                                      <p:to>
                                        <p:strVal val="visible"/>
                                      </p:to>
                                    </p:set>
                                    <p:animEffect transition="in" filter="wipe(left)">
                                      <p:cBhvr>
                                        <p:cTn id="18" dur="500"/>
                                        <p:tgtEl>
                                          <p:spTgt spid="15"/>
                                        </p:tgtEl>
                                      </p:cBhvr>
                                    </p:animEffect>
                                  </p:childTnLst>
                                </p:cTn>
                              </p:par>
                              <p:par>
                                <p:cTn id="19" presetID="22" presetClass="entr" presetSubtype="8" fill="hold" grpId="0" nodeType="withEffect">
                                  <p:stCondLst>
                                    <p:cond delay="750"/>
                                  </p:stCondLst>
                                  <p:childTnLst>
                                    <p:set>
                                      <p:cBhvr>
                                        <p:cTn id="20" dur="1" fill="hold">
                                          <p:stCondLst>
                                            <p:cond delay="0"/>
                                          </p:stCondLst>
                                        </p:cTn>
                                        <p:tgtEl>
                                          <p:spTgt spid="16"/>
                                        </p:tgtEl>
                                        <p:attrNameLst>
                                          <p:attrName>style.visibility</p:attrName>
                                        </p:attrNameLst>
                                      </p:cBhvr>
                                      <p:to>
                                        <p:strVal val="visible"/>
                                      </p:to>
                                    </p:set>
                                    <p:animEffect transition="in" filter="wipe(left)">
                                      <p:cBhvr>
                                        <p:cTn id="21" dur="500"/>
                                        <p:tgtEl>
                                          <p:spTgt spid="16"/>
                                        </p:tgtEl>
                                      </p:cBhvr>
                                    </p:animEffect>
                                  </p:childTnLst>
                                </p:cTn>
                              </p:par>
                              <p:par>
                                <p:cTn id="22" presetID="22" presetClass="entr" presetSubtype="8" fill="hold" grpId="0" nodeType="withEffect">
                                  <p:stCondLst>
                                    <p:cond delay="750"/>
                                  </p:stCondLst>
                                  <p:childTnLst>
                                    <p:set>
                                      <p:cBhvr>
                                        <p:cTn id="23" dur="1" fill="hold">
                                          <p:stCondLst>
                                            <p:cond delay="0"/>
                                          </p:stCondLst>
                                        </p:cTn>
                                        <p:tgtEl>
                                          <p:spTgt spid="10"/>
                                        </p:tgtEl>
                                        <p:attrNameLst>
                                          <p:attrName>style.visibility</p:attrName>
                                        </p:attrNameLst>
                                      </p:cBhvr>
                                      <p:to>
                                        <p:strVal val="visible"/>
                                      </p:to>
                                    </p:set>
                                    <p:animEffect transition="in" filter="wipe(left)">
                                      <p:cBhvr>
                                        <p:cTn id="24"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5" grpId="0" animBg="1"/>
      <p:bldP spid="16" grpId="0"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4"/>
            <a:ext cx="54102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600204"/>
            <a:ext cx="54102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171150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2" y="1535113"/>
            <a:ext cx="53863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2" y="2174875"/>
            <a:ext cx="53863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2837" y="1535113"/>
            <a:ext cx="5389563"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2837" y="2174875"/>
            <a:ext cx="5389563"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4847740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13586567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483385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7267" y="273052"/>
            <a:ext cx="6815137"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0" y="1435102"/>
            <a:ext cx="40116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21202369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188" y="612775"/>
            <a:ext cx="73152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89188" y="5367338"/>
            <a:ext cx="7315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31188485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1600204"/>
            <a:ext cx="109728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4756700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9"/>
            <a:ext cx="80772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8639408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47"/>
            <a:ext cx="103632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extLst>
      <p:ext uri="{BB962C8B-B14F-4D97-AF65-F5344CB8AC3E}">
        <p14:creationId xmlns:p14="http://schemas.microsoft.com/office/powerpoint/2010/main" val="424603813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609600" y="1600204"/>
            <a:ext cx="109728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5697595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封面/封底版式2">
    <p:spTree>
      <p:nvGrpSpPr>
        <p:cNvPr id="1" name=""/>
        <p:cNvGrpSpPr/>
        <p:nvPr/>
      </p:nvGrpSpPr>
      <p:grpSpPr>
        <a:xfrm>
          <a:off x="0" y="0"/>
          <a:ext cx="0" cy="0"/>
          <a:chOff x="0" y="0"/>
          <a:chExt cx="0" cy="0"/>
        </a:xfrm>
      </p:grpSpPr>
      <p:pic>
        <p:nvPicPr>
          <p:cNvPr id="7" name="图片 6"/>
          <p:cNvPicPr>
            <a:picLocks noChangeAspect="1"/>
          </p:cNvPicPr>
          <p:nvPr userDrawn="1"/>
        </p:nvPicPr>
        <p:blipFill rotWithShape="1">
          <a:blip r:embed="rId2" cstate="print">
            <a:extLst>
              <a:ext uri="{28A0092B-C50C-407E-A947-70E740481C1C}">
                <a14:useLocalDpi xmlns:a14="http://schemas.microsoft.com/office/drawing/2010/main" val="0"/>
              </a:ext>
            </a:extLst>
          </a:blip>
          <a:srcRect t="12351" b="2805"/>
          <a:stretch/>
        </p:blipFill>
        <p:spPr>
          <a:xfrm>
            <a:off x="1" y="0"/>
            <a:ext cx="12192000" cy="6858000"/>
          </a:xfrm>
          <a:prstGeom prst="rect">
            <a:avLst/>
          </a:prstGeom>
        </p:spPr>
      </p:pic>
      <p:sp>
        <p:nvSpPr>
          <p:cNvPr id="8" name="矩形 7"/>
          <p:cNvSpPr/>
          <p:nvPr userDrawn="1"/>
        </p:nvSpPr>
        <p:spPr>
          <a:xfrm>
            <a:off x="0" y="1"/>
            <a:ext cx="12192001" cy="6858000"/>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8"/>
          <p:cNvSpPr>
            <a:spLocks/>
          </p:cNvSpPr>
          <p:nvPr userDrawn="1"/>
        </p:nvSpPr>
        <p:spPr bwMode="auto">
          <a:xfrm>
            <a:off x="-33338" y="2397957"/>
            <a:ext cx="12225338" cy="4460043"/>
          </a:xfrm>
          <a:custGeom>
            <a:avLst/>
            <a:gdLst>
              <a:gd name="connsiteX0" fmla="*/ 12225338 w 12225338"/>
              <a:gd name="connsiteY0" fmla="*/ 0 h 4460043"/>
              <a:gd name="connsiteX1" fmla="*/ 12225338 w 12225338"/>
              <a:gd name="connsiteY1" fmla="*/ 4460043 h 4460043"/>
              <a:gd name="connsiteX2" fmla="*/ 10345738 w 12225338"/>
              <a:gd name="connsiteY2" fmla="*/ 4460043 h 4460043"/>
              <a:gd name="connsiteX3" fmla="*/ 10331450 w 12225338"/>
              <a:gd name="connsiteY3" fmla="*/ 4460043 h 4460043"/>
              <a:gd name="connsiteX4" fmla="*/ 10095751 w 12225338"/>
              <a:gd name="connsiteY4" fmla="*/ 4460043 h 4460043"/>
              <a:gd name="connsiteX5" fmla="*/ 8511179 w 12225338"/>
              <a:gd name="connsiteY5" fmla="*/ 4460043 h 4460043"/>
              <a:gd name="connsiteX6" fmla="*/ 8501109 w 12225338"/>
              <a:gd name="connsiteY6" fmla="*/ 4460043 h 4460043"/>
              <a:gd name="connsiteX7" fmla="*/ 8482059 w 12225338"/>
              <a:gd name="connsiteY7" fmla="*/ 4460043 h 4460043"/>
              <a:gd name="connsiteX8" fmla="*/ 33338 w 12225338"/>
              <a:gd name="connsiteY8" fmla="*/ 4460043 h 4460043"/>
              <a:gd name="connsiteX9" fmla="*/ 33338 w 12225338"/>
              <a:gd name="connsiteY9" fmla="*/ 3063679 h 4460043"/>
              <a:gd name="connsiteX10" fmla="*/ 14288 w 12225338"/>
              <a:gd name="connsiteY10" fmla="*/ 3063183 h 4460043"/>
              <a:gd name="connsiteX11" fmla="*/ 14288 w 12225338"/>
              <a:gd name="connsiteY11" fmla="*/ 3007869 h 4460043"/>
              <a:gd name="connsiteX12" fmla="*/ 0 w 12225338"/>
              <a:gd name="connsiteY12" fmla="*/ 3007480 h 4460043"/>
              <a:gd name="connsiteX13" fmla="*/ 0 w 12225338"/>
              <a:gd name="connsiteY13" fmla="*/ 1162497 h 4460043"/>
              <a:gd name="connsiteX14" fmla="*/ 801569 w 12225338"/>
              <a:gd name="connsiteY14" fmla="*/ 1166061 h 4460043"/>
              <a:gd name="connsiteX15" fmla="*/ 6707473 w 12225338"/>
              <a:gd name="connsiteY15" fmla="*/ 898391 h 4460043"/>
              <a:gd name="connsiteX16" fmla="*/ 10901109 w 12225338"/>
              <a:gd name="connsiteY16" fmla="*/ 261357 h 44600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2225338" h="4460043">
                <a:moveTo>
                  <a:pt x="12225338" y="0"/>
                </a:moveTo>
                <a:lnTo>
                  <a:pt x="12225338" y="4460043"/>
                </a:lnTo>
                <a:lnTo>
                  <a:pt x="10345738" y="4460043"/>
                </a:lnTo>
                <a:lnTo>
                  <a:pt x="10331450" y="4460043"/>
                </a:lnTo>
                <a:lnTo>
                  <a:pt x="10095751" y="4460043"/>
                </a:lnTo>
                <a:cubicBezTo>
                  <a:pt x="8905323" y="4460043"/>
                  <a:pt x="8593079" y="4460043"/>
                  <a:pt x="8511179" y="4460043"/>
                </a:cubicBezTo>
                <a:lnTo>
                  <a:pt x="8501109" y="4460043"/>
                </a:lnTo>
                <a:lnTo>
                  <a:pt x="8482059" y="4460043"/>
                </a:lnTo>
                <a:lnTo>
                  <a:pt x="33338" y="4460043"/>
                </a:lnTo>
                <a:lnTo>
                  <a:pt x="33338" y="3063679"/>
                </a:lnTo>
                <a:lnTo>
                  <a:pt x="14288" y="3063183"/>
                </a:lnTo>
                <a:lnTo>
                  <a:pt x="14288" y="3007869"/>
                </a:lnTo>
                <a:lnTo>
                  <a:pt x="0" y="3007480"/>
                </a:lnTo>
                <a:lnTo>
                  <a:pt x="0" y="1162497"/>
                </a:lnTo>
                <a:lnTo>
                  <a:pt x="801569" y="1166061"/>
                </a:lnTo>
                <a:cubicBezTo>
                  <a:pt x="2767177" y="1167658"/>
                  <a:pt x="4740629" y="1114184"/>
                  <a:pt x="6707473" y="898391"/>
                </a:cubicBezTo>
                <a:cubicBezTo>
                  <a:pt x="8105352" y="742631"/>
                  <a:pt x="9503230" y="523593"/>
                  <a:pt x="10901109" y="261357"/>
                </a:cubicBezTo>
                <a:close/>
              </a:path>
            </a:pathLst>
          </a:custGeom>
          <a:solidFill>
            <a:schemeClr val="accent1"/>
          </a:solidFill>
          <a:ln>
            <a:noFill/>
          </a:ln>
          <a:extLst/>
        </p:spPr>
        <p:txBody>
          <a:bodyPr vert="horz" wrap="square" lIns="91440" tIns="45720" rIns="91440" bIns="45720" numCol="1" anchor="t" anchorCtr="0" compatLnSpc="1">
            <a:prstTxWarp prst="textNoShape">
              <a:avLst/>
            </a:prstTxWarp>
            <a:noAutofit/>
          </a:bodyPr>
          <a:lstStyle/>
          <a:p>
            <a:endParaRPr lang="zh-CN" altLang="en-US"/>
          </a:p>
        </p:txBody>
      </p:sp>
      <p:sp>
        <p:nvSpPr>
          <p:cNvPr id="12" name="任意多边形 11"/>
          <p:cNvSpPr/>
          <p:nvPr userDrawn="1"/>
        </p:nvSpPr>
        <p:spPr>
          <a:xfrm>
            <a:off x="-16669" y="2115202"/>
            <a:ext cx="12225338" cy="1471016"/>
          </a:xfrm>
          <a:custGeom>
            <a:avLst/>
            <a:gdLst>
              <a:gd name="connsiteX0" fmla="*/ 12225338 w 12225338"/>
              <a:gd name="connsiteY0" fmla="*/ 0 h 1471016"/>
              <a:gd name="connsiteX1" fmla="*/ 12225338 w 12225338"/>
              <a:gd name="connsiteY1" fmla="*/ 304921 h 1471016"/>
              <a:gd name="connsiteX2" fmla="*/ 10901109 w 12225338"/>
              <a:gd name="connsiteY2" fmla="*/ 566278 h 1471016"/>
              <a:gd name="connsiteX3" fmla="*/ 6707473 w 12225338"/>
              <a:gd name="connsiteY3" fmla="*/ 1203312 h 1471016"/>
              <a:gd name="connsiteX4" fmla="*/ 801569 w 12225338"/>
              <a:gd name="connsiteY4" fmla="*/ 1470982 h 1471016"/>
              <a:gd name="connsiteX5" fmla="*/ 0 w 12225338"/>
              <a:gd name="connsiteY5" fmla="*/ 1467418 h 1471016"/>
              <a:gd name="connsiteX6" fmla="*/ 0 w 12225338"/>
              <a:gd name="connsiteY6" fmla="*/ 1419640 h 1471016"/>
              <a:gd name="connsiteX7" fmla="*/ 755889 w 12225338"/>
              <a:gd name="connsiteY7" fmla="*/ 1419544 h 1471016"/>
              <a:gd name="connsiteX8" fmla="*/ 6332117 w 12225338"/>
              <a:gd name="connsiteY8" fmla="*/ 1095145 h 1471016"/>
              <a:gd name="connsiteX9" fmla="*/ 11553128 w 12225338"/>
              <a:gd name="connsiteY9" fmla="*/ 153419 h 1471016"/>
              <a:gd name="connsiteX10" fmla="*/ 12225338 w 12225338"/>
              <a:gd name="connsiteY10" fmla="*/ 0 h 14710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225338" h="1471016">
                <a:moveTo>
                  <a:pt x="12225338" y="0"/>
                </a:moveTo>
                <a:lnTo>
                  <a:pt x="12225338" y="304921"/>
                </a:lnTo>
                <a:lnTo>
                  <a:pt x="10901109" y="566278"/>
                </a:lnTo>
                <a:cubicBezTo>
                  <a:pt x="9503230" y="828514"/>
                  <a:pt x="8105352" y="1047552"/>
                  <a:pt x="6707473" y="1203312"/>
                </a:cubicBezTo>
                <a:cubicBezTo>
                  <a:pt x="4740628" y="1419105"/>
                  <a:pt x="2767176" y="1472579"/>
                  <a:pt x="801569" y="1470982"/>
                </a:cubicBezTo>
                <a:lnTo>
                  <a:pt x="0" y="1467418"/>
                </a:lnTo>
                <a:lnTo>
                  <a:pt x="0" y="1419640"/>
                </a:lnTo>
                <a:lnTo>
                  <a:pt x="755889" y="1419544"/>
                </a:lnTo>
                <a:cubicBezTo>
                  <a:pt x="2614081" y="1410789"/>
                  <a:pt x="4474751" y="1337439"/>
                  <a:pt x="6332117" y="1095145"/>
                </a:cubicBezTo>
                <a:cubicBezTo>
                  <a:pt x="8072455" y="871781"/>
                  <a:pt x="9812791" y="542414"/>
                  <a:pt x="11553128" y="153419"/>
                </a:cubicBezTo>
                <a:lnTo>
                  <a:pt x="1222533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761724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anim calcmode="lin" valueType="num">
                                      <p:cBhvr>
                                        <p:cTn id="8" dur="500" fill="hold"/>
                                        <p:tgtEl>
                                          <p:spTgt spid="7"/>
                                        </p:tgtEl>
                                        <p:attrNameLst>
                                          <p:attrName>ppt_x</p:attrName>
                                        </p:attrNameLst>
                                      </p:cBhvr>
                                      <p:tavLst>
                                        <p:tav tm="0">
                                          <p:val>
                                            <p:strVal val="#ppt_x"/>
                                          </p:val>
                                        </p:tav>
                                        <p:tav tm="100000">
                                          <p:val>
                                            <p:strVal val="#ppt_x"/>
                                          </p:val>
                                        </p:tav>
                                      </p:tavLst>
                                    </p:anim>
                                    <p:anim calcmode="lin" valueType="num">
                                      <p:cBhvr>
                                        <p:cTn id="9" dur="500" fill="hold"/>
                                        <p:tgtEl>
                                          <p:spTgt spid="7"/>
                                        </p:tgtEl>
                                        <p:attrNameLst>
                                          <p:attrName>ppt_y</p:attrName>
                                        </p:attrNameLst>
                                      </p:cBhvr>
                                      <p:tavLst>
                                        <p:tav tm="0">
                                          <p:val>
                                            <p:strVal val="#ppt_y+.1"/>
                                          </p:val>
                                        </p:tav>
                                        <p:tav tm="100000">
                                          <p:val>
                                            <p:strVal val="#ppt_y"/>
                                          </p:val>
                                        </p:tav>
                                      </p:tavLst>
                                    </p:anim>
                                  </p:childTnLst>
                                </p:cTn>
                              </p:par>
                              <p:par>
                                <p:cTn id="10" presetID="10" presetClass="entr" presetSubtype="0" fill="hold" grpId="0" nodeType="withEffect">
                                  <p:stCondLst>
                                    <p:cond delay="50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par>
                                <p:cTn id="13" presetID="22" presetClass="entr" presetSubtype="8" fill="hold" grpId="0" nodeType="withEffect">
                                  <p:stCondLst>
                                    <p:cond delay="750"/>
                                  </p:stCondLst>
                                  <p:childTnLst>
                                    <p:set>
                                      <p:cBhvr>
                                        <p:cTn id="14" dur="1" fill="hold">
                                          <p:stCondLst>
                                            <p:cond delay="0"/>
                                          </p:stCondLst>
                                        </p:cTn>
                                        <p:tgtEl>
                                          <p:spTgt spid="12"/>
                                        </p:tgtEl>
                                        <p:attrNameLst>
                                          <p:attrName>style.visibility</p:attrName>
                                        </p:attrNameLst>
                                      </p:cBhvr>
                                      <p:to>
                                        <p:strVal val="visible"/>
                                      </p:to>
                                    </p:set>
                                    <p:animEffect transition="in" filter="wipe(left)">
                                      <p:cBhvr>
                                        <p:cTn id="15" dur="500"/>
                                        <p:tgtEl>
                                          <p:spTgt spid="12"/>
                                        </p:tgtEl>
                                      </p:cBhvr>
                                    </p:animEffect>
                                  </p:childTnLst>
                                </p:cTn>
                              </p:par>
                              <p:par>
                                <p:cTn id="16" presetID="22" presetClass="entr" presetSubtype="8" fill="hold" grpId="0" nodeType="withEffect">
                                  <p:stCondLst>
                                    <p:cond delay="500"/>
                                  </p:stCondLst>
                                  <p:childTnLst>
                                    <p:set>
                                      <p:cBhvr>
                                        <p:cTn id="17" dur="1" fill="hold">
                                          <p:stCondLst>
                                            <p:cond delay="0"/>
                                          </p:stCondLst>
                                        </p:cTn>
                                        <p:tgtEl>
                                          <p:spTgt spid="9"/>
                                        </p:tgtEl>
                                        <p:attrNameLst>
                                          <p:attrName>style.visibility</p:attrName>
                                        </p:attrNameLst>
                                      </p:cBhvr>
                                      <p:to>
                                        <p:strVal val="visible"/>
                                      </p:to>
                                    </p:set>
                                    <p:animEffect transition="in" filter="wipe(left)">
                                      <p:cBhvr>
                                        <p:cTn id="1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2" grpId="0" animBg="1"/>
    </p:bld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22"/>
            <a:ext cx="103632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613" y="2906713"/>
            <a:ext cx="103632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406919220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4"/>
            <a:ext cx="54102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600204"/>
            <a:ext cx="54102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421542130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2" y="1535113"/>
            <a:ext cx="53863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2" y="2174875"/>
            <a:ext cx="53863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2837" y="1535113"/>
            <a:ext cx="5389563"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2837" y="2174875"/>
            <a:ext cx="5389563"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69219117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159512949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7321238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7267" y="273052"/>
            <a:ext cx="6815137"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0" y="1435102"/>
            <a:ext cx="40116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104380152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188" y="612775"/>
            <a:ext cx="73152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89188" y="5367338"/>
            <a:ext cx="7315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128998734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1600204"/>
            <a:ext cx="109728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51971862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9"/>
            <a:ext cx="80772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8064107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目录页版式">
    <p:spTree>
      <p:nvGrpSpPr>
        <p:cNvPr id="1" name=""/>
        <p:cNvGrpSpPr/>
        <p:nvPr/>
      </p:nvGrpSpPr>
      <p:grpSpPr>
        <a:xfrm>
          <a:off x="0" y="0"/>
          <a:ext cx="0" cy="0"/>
          <a:chOff x="0" y="0"/>
          <a:chExt cx="0" cy="0"/>
        </a:xfrm>
      </p:grpSpPr>
      <p:sp>
        <p:nvSpPr>
          <p:cNvPr id="8" name="任意多边形 7"/>
          <p:cNvSpPr/>
          <p:nvPr userDrawn="1"/>
        </p:nvSpPr>
        <p:spPr>
          <a:xfrm>
            <a:off x="0" y="5901708"/>
            <a:ext cx="12192000" cy="956293"/>
          </a:xfrm>
          <a:custGeom>
            <a:avLst/>
            <a:gdLst>
              <a:gd name="connsiteX0" fmla="*/ 0 w 12192000"/>
              <a:gd name="connsiteY0" fmla="*/ 0 h 956293"/>
              <a:gd name="connsiteX1" fmla="*/ 6694014 w 12192000"/>
              <a:gd name="connsiteY1" fmla="*/ 377371 h 956293"/>
              <a:gd name="connsiteX2" fmla="*/ 10842908 w 12192000"/>
              <a:gd name="connsiteY2" fmla="*/ 807341 h 956293"/>
              <a:gd name="connsiteX3" fmla="*/ 12192000 w 12192000"/>
              <a:gd name="connsiteY3" fmla="*/ 952701 h 956293"/>
              <a:gd name="connsiteX4" fmla="*/ 12192000 w 12192000"/>
              <a:gd name="connsiteY4" fmla="*/ 956293 h 956293"/>
              <a:gd name="connsiteX5" fmla="*/ 0 w 12192000"/>
              <a:gd name="connsiteY5" fmla="*/ 956293 h 956293"/>
              <a:gd name="connsiteX6" fmla="*/ 0 w 12192000"/>
              <a:gd name="connsiteY6" fmla="*/ 0 h 9562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956293">
                <a:moveTo>
                  <a:pt x="0" y="0"/>
                </a:moveTo>
                <a:cubicBezTo>
                  <a:pt x="2231338" y="21441"/>
                  <a:pt x="4462676" y="128649"/>
                  <a:pt x="6694014" y="377371"/>
                </a:cubicBezTo>
                <a:cubicBezTo>
                  <a:pt x="8075777" y="528534"/>
                  <a:pt x="9459943" y="662812"/>
                  <a:pt x="10842908" y="807341"/>
                </a:cubicBezTo>
                <a:lnTo>
                  <a:pt x="12192000" y="952701"/>
                </a:lnTo>
                <a:lnTo>
                  <a:pt x="12192000" y="956293"/>
                </a:lnTo>
                <a:lnTo>
                  <a:pt x="0" y="956293"/>
                </a:lnTo>
                <a:lnTo>
                  <a:pt x="0" y="0"/>
                </a:lnTo>
                <a:close/>
              </a:path>
            </a:pathLst>
          </a:cu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8"/>
          <p:cNvSpPr/>
          <p:nvPr userDrawn="1"/>
        </p:nvSpPr>
        <p:spPr>
          <a:xfrm>
            <a:off x="0" y="0"/>
            <a:ext cx="12225338" cy="1666397"/>
          </a:xfrm>
          <a:custGeom>
            <a:avLst/>
            <a:gdLst>
              <a:gd name="connsiteX0" fmla="*/ 0 w 12225338"/>
              <a:gd name="connsiteY0" fmla="*/ 0 h 1666397"/>
              <a:gd name="connsiteX1" fmla="*/ 12225338 w 12225338"/>
              <a:gd name="connsiteY1" fmla="*/ 0 h 1666397"/>
              <a:gd name="connsiteX2" fmla="*/ 12225338 w 12225338"/>
              <a:gd name="connsiteY2" fmla="*/ 246757 h 1666397"/>
              <a:gd name="connsiteX3" fmla="*/ 11553128 w 12225338"/>
              <a:gd name="connsiteY3" fmla="*/ 400176 h 1666397"/>
              <a:gd name="connsiteX4" fmla="*/ 6332117 w 12225338"/>
              <a:gd name="connsiteY4" fmla="*/ 1341902 h 1666397"/>
              <a:gd name="connsiteX5" fmla="*/ 755889 w 12225338"/>
              <a:gd name="connsiteY5" fmla="*/ 1666301 h 1666397"/>
              <a:gd name="connsiteX6" fmla="*/ 0 w 12225338"/>
              <a:gd name="connsiteY6" fmla="*/ 1666397 h 1666397"/>
              <a:gd name="connsiteX7" fmla="*/ 0 w 12225338"/>
              <a:gd name="connsiteY7" fmla="*/ 0 h 1666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225338" h="1666397">
                <a:moveTo>
                  <a:pt x="0" y="0"/>
                </a:moveTo>
                <a:lnTo>
                  <a:pt x="12225338" y="0"/>
                </a:lnTo>
                <a:lnTo>
                  <a:pt x="12225338" y="246757"/>
                </a:lnTo>
                <a:lnTo>
                  <a:pt x="11553128" y="400176"/>
                </a:lnTo>
                <a:cubicBezTo>
                  <a:pt x="9812791" y="789171"/>
                  <a:pt x="8072455" y="1118538"/>
                  <a:pt x="6332117" y="1341902"/>
                </a:cubicBezTo>
                <a:cubicBezTo>
                  <a:pt x="4474751" y="1584196"/>
                  <a:pt x="2614081" y="1657546"/>
                  <a:pt x="755889" y="1666301"/>
                </a:cubicBezTo>
                <a:lnTo>
                  <a:pt x="0" y="1666397"/>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Freeform 12"/>
          <p:cNvSpPr>
            <a:spLocks/>
          </p:cNvSpPr>
          <p:nvPr userDrawn="1"/>
        </p:nvSpPr>
        <p:spPr bwMode="auto">
          <a:xfrm>
            <a:off x="0" y="227395"/>
            <a:ext cx="12225338" cy="1487488"/>
          </a:xfrm>
          <a:custGeom>
            <a:avLst/>
            <a:gdLst>
              <a:gd name="T0" fmla="*/ 0 w 2860"/>
              <a:gd name="T1" fmla="*/ 343 h 347"/>
              <a:gd name="T2" fmla="*/ 1564 w 2860"/>
              <a:gd name="T3" fmla="*/ 282 h 347"/>
              <a:gd name="T4" fmla="*/ 2860 w 2860"/>
              <a:gd name="T5" fmla="*/ 71 h 347"/>
              <a:gd name="T6" fmla="*/ 2860 w 2860"/>
              <a:gd name="T7" fmla="*/ 0 h 347"/>
              <a:gd name="T8" fmla="*/ 1477 w 2860"/>
              <a:gd name="T9" fmla="*/ 257 h 347"/>
              <a:gd name="T10" fmla="*/ 0 w 2860"/>
              <a:gd name="T11" fmla="*/ 332 h 347"/>
              <a:gd name="T12" fmla="*/ 0 w 2860"/>
              <a:gd name="T13" fmla="*/ 343 h 347"/>
            </a:gdLst>
            <a:ahLst/>
            <a:cxnLst>
              <a:cxn ang="0">
                <a:pos x="T0" y="T1"/>
              </a:cxn>
              <a:cxn ang="0">
                <a:pos x="T2" y="T3"/>
              </a:cxn>
              <a:cxn ang="0">
                <a:pos x="T4" y="T5"/>
              </a:cxn>
              <a:cxn ang="0">
                <a:pos x="T6" y="T7"/>
              </a:cxn>
              <a:cxn ang="0">
                <a:pos x="T8" y="T9"/>
              </a:cxn>
              <a:cxn ang="0">
                <a:pos x="T10" y="T11"/>
              </a:cxn>
              <a:cxn ang="0">
                <a:pos x="T12" y="T13"/>
              </a:cxn>
            </a:cxnLst>
            <a:rect l="0" t="0" r="r" b="b"/>
            <a:pathLst>
              <a:path w="2860" h="347">
                <a:moveTo>
                  <a:pt x="0" y="343"/>
                </a:moveTo>
                <a:cubicBezTo>
                  <a:pt x="520" y="347"/>
                  <a:pt x="1043" y="339"/>
                  <a:pt x="1564" y="282"/>
                </a:cubicBezTo>
                <a:cubicBezTo>
                  <a:pt x="1996" y="234"/>
                  <a:pt x="2428" y="160"/>
                  <a:pt x="2860" y="71"/>
                </a:cubicBezTo>
                <a:cubicBezTo>
                  <a:pt x="2860" y="0"/>
                  <a:pt x="2860" y="0"/>
                  <a:pt x="2860" y="0"/>
                </a:cubicBezTo>
                <a:cubicBezTo>
                  <a:pt x="2399" y="107"/>
                  <a:pt x="1938" y="198"/>
                  <a:pt x="1477" y="257"/>
                </a:cubicBezTo>
                <a:cubicBezTo>
                  <a:pt x="985" y="321"/>
                  <a:pt x="492" y="334"/>
                  <a:pt x="0" y="332"/>
                </a:cubicBezTo>
                <a:cubicBezTo>
                  <a:pt x="0" y="336"/>
                  <a:pt x="0" y="339"/>
                  <a:pt x="0" y="343"/>
                </a:cubicBezTo>
                <a:close/>
              </a:path>
            </a:pathLst>
          </a:custGeom>
          <a:solidFill>
            <a:schemeClr val="accent2"/>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6"/>
          <p:cNvSpPr>
            <a:spLocks/>
          </p:cNvSpPr>
          <p:nvPr userDrawn="1"/>
        </p:nvSpPr>
        <p:spPr bwMode="auto">
          <a:xfrm>
            <a:off x="0" y="5899150"/>
            <a:ext cx="12225338" cy="990600"/>
          </a:xfrm>
          <a:custGeom>
            <a:avLst/>
            <a:gdLst>
              <a:gd name="T0" fmla="*/ 0 w 2860"/>
              <a:gd name="T1" fmla="*/ 0 h 231"/>
              <a:gd name="T2" fmla="*/ 1566 w 2860"/>
              <a:gd name="T3" fmla="*/ 64 h 231"/>
              <a:gd name="T4" fmla="*/ 2860 w 2860"/>
              <a:gd name="T5" fmla="*/ 154 h 231"/>
              <a:gd name="T6" fmla="*/ 2860 w 2860"/>
              <a:gd name="T7" fmla="*/ 231 h 231"/>
              <a:gd name="T8" fmla="*/ 1566 w 2860"/>
              <a:gd name="T9" fmla="*/ 96 h 231"/>
              <a:gd name="T10" fmla="*/ 0 w 2860"/>
              <a:gd name="T11" fmla="*/ 8 h 231"/>
              <a:gd name="T12" fmla="*/ 0 w 2860"/>
              <a:gd name="T13" fmla="*/ 0 h 231"/>
            </a:gdLst>
            <a:ahLst/>
            <a:cxnLst>
              <a:cxn ang="0">
                <a:pos x="T0" y="T1"/>
              </a:cxn>
              <a:cxn ang="0">
                <a:pos x="T2" y="T3"/>
              </a:cxn>
              <a:cxn ang="0">
                <a:pos x="T4" y="T5"/>
              </a:cxn>
              <a:cxn ang="0">
                <a:pos x="T6" y="T7"/>
              </a:cxn>
              <a:cxn ang="0">
                <a:pos x="T8" y="T9"/>
              </a:cxn>
              <a:cxn ang="0">
                <a:pos x="T10" y="T11"/>
              </a:cxn>
              <a:cxn ang="0">
                <a:pos x="T12" y="T13"/>
              </a:cxn>
            </a:cxnLst>
            <a:rect l="0" t="0" r="r" b="b"/>
            <a:pathLst>
              <a:path w="2860" h="231">
                <a:moveTo>
                  <a:pt x="0" y="0"/>
                </a:moveTo>
                <a:cubicBezTo>
                  <a:pt x="522" y="4"/>
                  <a:pt x="1044" y="23"/>
                  <a:pt x="1566" y="64"/>
                </a:cubicBezTo>
                <a:cubicBezTo>
                  <a:pt x="1997" y="98"/>
                  <a:pt x="2429" y="123"/>
                  <a:pt x="2860" y="154"/>
                </a:cubicBezTo>
                <a:cubicBezTo>
                  <a:pt x="2860" y="231"/>
                  <a:pt x="2860" y="231"/>
                  <a:pt x="2860" y="231"/>
                </a:cubicBezTo>
                <a:cubicBezTo>
                  <a:pt x="2429" y="183"/>
                  <a:pt x="1997" y="143"/>
                  <a:pt x="1566" y="96"/>
                </a:cubicBezTo>
                <a:cubicBezTo>
                  <a:pt x="1044" y="38"/>
                  <a:pt x="522" y="13"/>
                  <a:pt x="0" y="8"/>
                </a:cubicBezTo>
                <a:cubicBezTo>
                  <a:pt x="0" y="5"/>
                  <a:pt x="0" y="3"/>
                  <a:pt x="0" y="0"/>
                </a:cubicBezTo>
                <a:close/>
              </a:path>
            </a:pathLst>
          </a:custGeom>
          <a:solidFill>
            <a:schemeClr val="tx2">
              <a:lumMod val="40000"/>
              <a:lumOff val="60000"/>
            </a:schemeClr>
          </a:solidFill>
          <a:ln>
            <a:noFill/>
          </a:ln>
          <a:extLst/>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750693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750" fill="hold"/>
                                        <p:tgtEl>
                                          <p:spTgt spid="10"/>
                                        </p:tgtEl>
                                        <p:attrNameLst>
                                          <p:attrName>ppt_x</p:attrName>
                                        </p:attrNameLst>
                                      </p:cBhvr>
                                      <p:tavLst>
                                        <p:tav tm="0">
                                          <p:val>
                                            <p:strVal val="#ppt_x"/>
                                          </p:val>
                                        </p:tav>
                                        <p:tav tm="100000">
                                          <p:val>
                                            <p:strVal val="#ppt_x"/>
                                          </p:val>
                                        </p:tav>
                                      </p:tavLst>
                                    </p:anim>
                                    <p:anim calcmode="lin" valueType="num">
                                      <p:cBhvr additive="base">
                                        <p:cTn id="8" dur="750" fill="hold"/>
                                        <p:tgtEl>
                                          <p:spTgt spid="10"/>
                                        </p:tgtEl>
                                        <p:attrNameLst>
                                          <p:attrName>ppt_y</p:attrName>
                                        </p:attrNameLst>
                                      </p:cBhvr>
                                      <p:tavLst>
                                        <p:tav tm="0">
                                          <p:val>
                                            <p:strVal val="0-#ppt_h/2"/>
                                          </p:val>
                                        </p:tav>
                                        <p:tav tm="100000">
                                          <p:val>
                                            <p:strVal val="#ppt_y"/>
                                          </p:val>
                                        </p:tav>
                                      </p:tavLst>
                                    </p:anim>
                                  </p:childTnLst>
                                </p:cTn>
                              </p:par>
                              <p:par>
                                <p:cTn id="9" presetID="2" presetClass="entr" presetSubtype="1" decel="100000" fill="hold" grpId="0" nodeType="withEffect">
                                  <p:stCondLst>
                                    <p:cond delay="25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750" fill="hold"/>
                                        <p:tgtEl>
                                          <p:spTgt spid="9"/>
                                        </p:tgtEl>
                                        <p:attrNameLst>
                                          <p:attrName>ppt_x</p:attrName>
                                        </p:attrNameLst>
                                      </p:cBhvr>
                                      <p:tavLst>
                                        <p:tav tm="0">
                                          <p:val>
                                            <p:strVal val="#ppt_x"/>
                                          </p:val>
                                        </p:tav>
                                        <p:tav tm="100000">
                                          <p:val>
                                            <p:strVal val="#ppt_x"/>
                                          </p:val>
                                        </p:tav>
                                      </p:tavLst>
                                    </p:anim>
                                    <p:anim calcmode="lin" valueType="num">
                                      <p:cBhvr additive="base">
                                        <p:cTn id="12" dur="750" fill="hold"/>
                                        <p:tgtEl>
                                          <p:spTgt spid="9"/>
                                        </p:tgtEl>
                                        <p:attrNameLst>
                                          <p:attrName>ppt_y</p:attrName>
                                        </p:attrNameLst>
                                      </p:cBhvr>
                                      <p:tavLst>
                                        <p:tav tm="0">
                                          <p:val>
                                            <p:strVal val="0-#ppt_h/2"/>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750" fill="hold"/>
                                        <p:tgtEl>
                                          <p:spTgt spid="11"/>
                                        </p:tgtEl>
                                        <p:attrNameLst>
                                          <p:attrName>ppt_x</p:attrName>
                                        </p:attrNameLst>
                                      </p:cBhvr>
                                      <p:tavLst>
                                        <p:tav tm="0">
                                          <p:val>
                                            <p:strVal val="#ppt_x"/>
                                          </p:val>
                                        </p:tav>
                                        <p:tav tm="100000">
                                          <p:val>
                                            <p:strVal val="#ppt_x"/>
                                          </p:val>
                                        </p:tav>
                                      </p:tavLst>
                                    </p:anim>
                                    <p:anim calcmode="lin" valueType="num">
                                      <p:cBhvr additive="base">
                                        <p:cTn id="16" dur="750" fill="hold"/>
                                        <p:tgtEl>
                                          <p:spTgt spid="11"/>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25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750" fill="hold"/>
                                        <p:tgtEl>
                                          <p:spTgt spid="8"/>
                                        </p:tgtEl>
                                        <p:attrNameLst>
                                          <p:attrName>ppt_x</p:attrName>
                                        </p:attrNameLst>
                                      </p:cBhvr>
                                      <p:tavLst>
                                        <p:tav tm="0">
                                          <p:val>
                                            <p:strVal val="#ppt_x"/>
                                          </p:val>
                                        </p:tav>
                                        <p:tav tm="100000">
                                          <p:val>
                                            <p:strVal val="#ppt_x"/>
                                          </p:val>
                                        </p:tav>
                                      </p:tavLst>
                                    </p:anim>
                                    <p:anim calcmode="lin" valueType="num">
                                      <p:cBhvr additive="base">
                                        <p:cTn id="20" dur="75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过渡页版式">
    <p:spTree>
      <p:nvGrpSpPr>
        <p:cNvPr id="1" name=""/>
        <p:cNvGrpSpPr/>
        <p:nvPr/>
      </p:nvGrpSpPr>
      <p:grpSpPr>
        <a:xfrm>
          <a:off x="0" y="0"/>
          <a:ext cx="0" cy="0"/>
          <a:chOff x="0" y="0"/>
          <a:chExt cx="0" cy="0"/>
        </a:xfrm>
      </p:grpSpPr>
      <p:sp>
        <p:nvSpPr>
          <p:cNvPr id="10" name="任意多边形 9"/>
          <p:cNvSpPr/>
          <p:nvPr userDrawn="1"/>
        </p:nvSpPr>
        <p:spPr>
          <a:xfrm flipH="1" flipV="1">
            <a:off x="0" y="5598185"/>
            <a:ext cx="6245672" cy="1259815"/>
          </a:xfrm>
          <a:custGeom>
            <a:avLst/>
            <a:gdLst>
              <a:gd name="connsiteX0" fmla="*/ 0 w 6245672"/>
              <a:gd name="connsiteY0" fmla="*/ 0 h 1259815"/>
              <a:gd name="connsiteX1" fmla="*/ 6245672 w 6245672"/>
              <a:gd name="connsiteY1" fmla="*/ 0 h 1259815"/>
              <a:gd name="connsiteX2" fmla="*/ 6245672 w 6245672"/>
              <a:gd name="connsiteY2" fmla="*/ 1259108 h 1259815"/>
              <a:gd name="connsiteX3" fmla="*/ 3116424 w 6245672"/>
              <a:gd name="connsiteY3" fmla="*/ 1014995 h 1259815"/>
              <a:gd name="connsiteX4" fmla="*/ 0 w 6245672"/>
              <a:gd name="connsiteY4" fmla="*/ 0 h 12598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45672" h="1259815">
                <a:moveTo>
                  <a:pt x="0" y="0"/>
                </a:moveTo>
                <a:lnTo>
                  <a:pt x="6245672" y="0"/>
                </a:lnTo>
                <a:lnTo>
                  <a:pt x="6245672" y="1259108"/>
                </a:lnTo>
                <a:cubicBezTo>
                  <a:pt x="5202589" y="1267673"/>
                  <a:pt x="4155231" y="1199150"/>
                  <a:pt x="3116424" y="1014995"/>
                </a:cubicBezTo>
                <a:cubicBezTo>
                  <a:pt x="2073341" y="822274"/>
                  <a:pt x="1038808" y="479660"/>
                  <a:pt x="0" y="0"/>
                </a:cubicBezTo>
                <a:close/>
              </a:path>
            </a:pathLst>
          </a:cu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任意多边形 10"/>
          <p:cNvSpPr/>
          <p:nvPr userDrawn="1"/>
        </p:nvSpPr>
        <p:spPr>
          <a:xfrm>
            <a:off x="5946328" y="1"/>
            <a:ext cx="6245672" cy="1259815"/>
          </a:xfrm>
          <a:custGeom>
            <a:avLst/>
            <a:gdLst>
              <a:gd name="connsiteX0" fmla="*/ 0 w 6245672"/>
              <a:gd name="connsiteY0" fmla="*/ 0 h 1259815"/>
              <a:gd name="connsiteX1" fmla="*/ 6245672 w 6245672"/>
              <a:gd name="connsiteY1" fmla="*/ 0 h 1259815"/>
              <a:gd name="connsiteX2" fmla="*/ 6245672 w 6245672"/>
              <a:gd name="connsiteY2" fmla="*/ 1259108 h 1259815"/>
              <a:gd name="connsiteX3" fmla="*/ 3116424 w 6245672"/>
              <a:gd name="connsiteY3" fmla="*/ 1014995 h 1259815"/>
              <a:gd name="connsiteX4" fmla="*/ 0 w 6245672"/>
              <a:gd name="connsiteY4" fmla="*/ 0 h 12598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45672" h="1259815">
                <a:moveTo>
                  <a:pt x="0" y="0"/>
                </a:moveTo>
                <a:lnTo>
                  <a:pt x="6245672" y="0"/>
                </a:lnTo>
                <a:lnTo>
                  <a:pt x="6245672" y="1259108"/>
                </a:lnTo>
                <a:cubicBezTo>
                  <a:pt x="5202589" y="1267673"/>
                  <a:pt x="4155231" y="1199150"/>
                  <a:pt x="3116424" y="1014995"/>
                </a:cubicBezTo>
                <a:cubicBezTo>
                  <a:pt x="2073341" y="822274"/>
                  <a:pt x="1038808" y="479660"/>
                  <a:pt x="0"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Freeform 9"/>
          <p:cNvSpPr>
            <a:spLocks/>
          </p:cNvSpPr>
          <p:nvPr userDrawn="1"/>
        </p:nvSpPr>
        <p:spPr bwMode="auto">
          <a:xfrm>
            <a:off x="0" y="5545137"/>
            <a:ext cx="7613650" cy="1331913"/>
          </a:xfrm>
          <a:custGeom>
            <a:avLst/>
            <a:gdLst>
              <a:gd name="T0" fmla="*/ 0 w 1781"/>
              <a:gd name="T1" fmla="*/ 0 h 311"/>
              <a:gd name="T2" fmla="*/ 993 w 1781"/>
              <a:gd name="T3" fmla="*/ 95 h 311"/>
              <a:gd name="T4" fmla="*/ 1781 w 1781"/>
              <a:gd name="T5" fmla="*/ 311 h 311"/>
              <a:gd name="T6" fmla="*/ 1461 w 1781"/>
              <a:gd name="T7" fmla="*/ 311 h 311"/>
              <a:gd name="T8" fmla="*/ 732 w 1781"/>
              <a:gd name="T9" fmla="*/ 74 h 311"/>
              <a:gd name="T10" fmla="*/ 0 w 1781"/>
              <a:gd name="T11" fmla="*/ 17 h 311"/>
              <a:gd name="T12" fmla="*/ 0 w 1781"/>
              <a:gd name="T13" fmla="*/ 0 h 311"/>
            </a:gdLst>
            <a:ahLst/>
            <a:cxnLst>
              <a:cxn ang="0">
                <a:pos x="T0" y="T1"/>
              </a:cxn>
              <a:cxn ang="0">
                <a:pos x="T2" y="T3"/>
              </a:cxn>
              <a:cxn ang="0">
                <a:pos x="T4" y="T5"/>
              </a:cxn>
              <a:cxn ang="0">
                <a:pos x="T6" y="T7"/>
              </a:cxn>
              <a:cxn ang="0">
                <a:pos x="T8" y="T9"/>
              </a:cxn>
              <a:cxn ang="0">
                <a:pos x="T10" y="T11"/>
              </a:cxn>
              <a:cxn ang="0">
                <a:pos x="T12" y="T13"/>
              </a:cxn>
            </a:cxnLst>
            <a:rect l="0" t="0" r="r" b="b"/>
            <a:pathLst>
              <a:path w="1781" h="311">
                <a:moveTo>
                  <a:pt x="0" y="0"/>
                </a:moveTo>
                <a:cubicBezTo>
                  <a:pt x="331" y="7"/>
                  <a:pt x="663" y="33"/>
                  <a:pt x="993" y="95"/>
                </a:cubicBezTo>
                <a:cubicBezTo>
                  <a:pt x="1257" y="144"/>
                  <a:pt x="1519" y="219"/>
                  <a:pt x="1781" y="311"/>
                </a:cubicBezTo>
                <a:cubicBezTo>
                  <a:pt x="1461" y="311"/>
                  <a:pt x="1461" y="311"/>
                  <a:pt x="1461" y="311"/>
                </a:cubicBezTo>
                <a:cubicBezTo>
                  <a:pt x="1218" y="199"/>
                  <a:pt x="976" y="119"/>
                  <a:pt x="732" y="74"/>
                </a:cubicBezTo>
                <a:cubicBezTo>
                  <a:pt x="489" y="31"/>
                  <a:pt x="244" y="15"/>
                  <a:pt x="0" y="17"/>
                </a:cubicBezTo>
                <a:cubicBezTo>
                  <a:pt x="0" y="11"/>
                  <a:pt x="0" y="6"/>
                  <a:pt x="0" y="0"/>
                </a:cubicBezTo>
                <a:close/>
              </a:path>
            </a:pathLst>
          </a:custGeom>
          <a:solidFill>
            <a:schemeClr val="tx2">
              <a:lumMod val="40000"/>
              <a:lumOff val="60000"/>
            </a:schemeClr>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13" name="Freeform 9"/>
          <p:cNvSpPr>
            <a:spLocks/>
          </p:cNvSpPr>
          <p:nvPr userDrawn="1"/>
        </p:nvSpPr>
        <p:spPr bwMode="auto">
          <a:xfrm flipH="1" flipV="1">
            <a:off x="4578350" y="-19050"/>
            <a:ext cx="7613650" cy="1331913"/>
          </a:xfrm>
          <a:custGeom>
            <a:avLst/>
            <a:gdLst>
              <a:gd name="T0" fmla="*/ 0 w 1781"/>
              <a:gd name="T1" fmla="*/ 0 h 311"/>
              <a:gd name="T2" fmla="*/ 993 w 1781"/>
              <a:gd name="T3" fmla="*/ 95 h 311"/>
              <a:gd name="T4" fmla="*/ 1781 w 1781"/>
              <a:gd name="T5" fmla="*/ 311 h 311"/>
              <a:gd name="T6" fmla="*/ 1461 w 1781"/>
              <a:gd name="T7" fmla="*/ 311 h 311"/>
              <a:gd name="T8" fmla="*/ 732 w 1781"/>
              <a:gd name="T9" fmla="*/ 74 h 311"/>
              <a:gd name="T10" fmla="*/ 0 w 1781"/>
              <a:gd name="T11" fmla="*/ 17 h 311"/>
              <a:gd name="T12" fmla="*/ 0 w 1781"/>
              <a:gd name="T13" fmla="*/ 0 h 311"/>
            </a:gdLst>
            <a:ahLst/>
            <a:cxnLst>
              <a:cxn ang="0">
                <a:pos x="T0" y="T1"/>
              </a:cxn>
              <a:cxn ang="0">
                <a:pos x="T2" y="T3"/>
              </a:cxn>
              <a:cxn ang="0">
                <a:pos x="T4" y="T5"/>
              </a:cxn>
              <a:cxn ang="0">
                <a:pos x="T6" y="T7"/>
              </a:cxn>
              <a:cxn ang="0">
                <a:pos x="T8" y="T9"/>
              </a:cxn>
              <a:cxn ang="0">
                <a:pos x="T10" y="T11"/>
              </a:cxn>
              <a:cxn ang="0">
                <a:pos x="T12" y="T13"/>
              </a:cxn>
            </a:cxnLst>
            <a:rect l="0" t="0" r="r" b="b"/>
            <a:pathLst>
              <a:path w="1781" h="311">
                <a:moveTo>
                  <a:pt x="0" y="0"/>
                </a:moveTo>
                <a:cubicBezTo>
                  <a:pt x="331" y="7"/>
                  <a:pt x="663" y="33"/>
                  <a:pt x="993" y="95"/>
                </a:cubicBezTo>
                <a:cubicBezTo>
                  <a:pt x="1257" y="144"/>
                  <a:pt x="1519" y="219"/>
                  <a:pt x="1781" y="311"/>
                </a:cubicBezTo>
                <a:cubicBezTo>
                  <a:pt x="1461" y="311"/>
                  <a:pt x="1461" y="311"/>
                  <a:pt x="1461" y="311"/>
                </a:cubicBezTo>
                <a:cubicBezTo>
                  <a:pt x="1218" y="199"/>
                  <a:pt x="976" y="119"/>
                  <a:pt x="732" y="74"/>
                </a:cubicBezTo>
                <a:cubicBezTo>
                  <a:pt x="489" y="31"/>
                  <a:pt x="244" y="15"/>
                  <a:pt x="0" y="17"/>
                </a:cubicBezTo>
                <a:cubicBezTo>
                  <a:pt x="0" y="11"/>
                  <a:pt x="0" y="6"/>
                  <a:pt x="0" y="0"/>
                </a:cubicBezTo>
                <a:close/>
              </a:path>
            </a:pathLst>
          </a:custGeom>
          <a:solidFill>
            <a:schemeClr val="accent2"/>
          </a:solidFill>
          <a:ln>
            <a:noFill/>
          </a:ln>
          <a:extLst/>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445116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750" fill="hold"/>
                                        <p:tgtEl>
                                          <p:spTgt spid="13"/>
                                        </p:tgtEl>
                                        <p:attrNameLst>
                                          <p:attrName>ppt_x</p:attrName>
                                        </p:attrNameLst>
                                      </p:cBhvr>
                                      <p:tavLst>
                                        <p:tav tm="0">
                                          <p:val>
                                            <p:strVal val="#ppt_x"/>
                                          </p:val>
                                        </p:tav>
                                        <p:tav tm="100000">
                                          <p:val>
                                            <p:strVal val="#ppt_x"/>
                                          </p:val>
                                        </p:tav>
                                      </p:tavLst>
                                    </p:anim>
                                    <p:anim calcmode="lin" valueType="num">
                                      <p:cBhvr additive="base">
                                        <p:cTn id="8" dur="750" fill="hold"/>
                                        <p:tgtEl>
                                          <p:spTgt spid="13"/>
                                        </p:tgtEl>
                                        <p:attrNameLst>
                                          <p:attrName>ppt_y</p:attrName>
                                        </p:attrNameLst>
                                      </p:cBhvr>
                                      <p:tavLst>
                                        <p:tav tm="0">
                                          <p:val>
                                            <p:strVal val="0-#ppt_h/2"/>
                                          </p:val>
                                        </p:tav>
                                        <p:tav tm="100000">
                                          <p:val>
                                            <p:strVal val="#ppt_y"/>
                                          </p:val>
                                        </p:tav>
                                      </p:tavLst>
                                    </p:anim>
                                  </p:childTnLst>
                                </p:cTn>
                              </p:par>
                              <p:par>
                                <p:cTn id="9" presetID="2" presetClass="entr" presetSubtype="1" decel="100000" fill="hold" grpId="0" nodeType="withEffect">
                                  <p:stCondLst>
                                    <p:cond delay="25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750" fill="hold"/>
                                        <p:tgtEl>
                                          <p:spTgt spid="11"/>
                                        </p:tgtEl>
                                        <p:attrNameLst>
                                          <p:attrName>ppt_x</p:attrName>
                                        </p:attrNameLst>
                                      </p:cBhvr>
                                      <p:tavLst>
                                        <p:tav tm="0">
                                          <p:val>
                                            <p:strVal val="#ppt_x"/>
                                          </p:val>
                                        </p:tav>
                                        <p:tav tm="100000">
                                          <p:val>
                                            <p:strVal val="#ppt_x"/>
                                          </p:val>
                                        </p:tav>
                                      </p:tavLst>
                                    </p:anim>
                                    <p:anim calcmode="lin" valueType="num">
                                      <p:cBhvr additive="base">
                                        <p:cTn id="12" dur="750" fill="hold"/>
                                        <p:tgtEl>
                                          <p:spTgt spid="11"/>
                                        </p:tgtEl>
                                        <p:attrNameLst>
                                          <p:attrName>ppt_y</p:attrName>
                                        </p:attrNameLst>
                                      </p:cBhvr>
                                      <p:tavLst>
                                        <p:tav tm="0">
                                          <p:val>
                                            <p:strVal val="0-#ppt_h/2"/>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750" fill="hold"/>
                                        <p:tgtEl>
                                          <p:spTgt spid="12"/>
                                        </p:tgtEl>
                                        <p:attrNameLst>
                                          <p:attrName>ppt_x</p:attrName>
                                        </p:attrNameLst>
                                      </p:cBhvr>
                                      <p:tavLst>
                                        <p:tav tm="0">
                                          <p:val>
                                            <p:strVal val="#ppt_x"/>
                                          </p:val>
                                        </p:tav>
                                        <p:tav tm="100000">
                                          <p:val>
                                            <p:strVal val="#ppt_x"/>
                                          </p:val>
                                        </p:tav>
                                      </p:tavLst>
                                    </p:anim>
                                    <p:anim calcmode="lin" valueType="num">
                                      <p:cBhvr additive="base">
                                        <p:cTn id="16" dur="750" fill="hold"/>
                                        <p:tgtEl>
                                          <p:spTgt spid="12"/>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25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750" fill="hold"/>
                                        <p:tgtEl>
                                          <p:spTgt spid="10"/>
                                        </p:tgtEl>
                                        <p:attrNameLst>
                                          <p:attrName>ppt_x</p:attrName>
                                        </p:attrNameLst>
                                      </p:cBhvr>
                                      <p:tavLst>
                                        <p:tav tm="0">
                                          <p:val>
                                            <p:strVal val="#ppt_x"/>
                                          </p:val>
                                        </p:tav>
                                        <p:tav tm="100000">
                                          <p:val>
                                            <p:strVal val="#ppt_x"/>
                                          </p:val>
                                        </p:tav>
                                      </p:tavLst>
                                    </p:anim>
                                    <p:anim calcmode="lin" valueType="num">
                                      <p:cBhvr additive="base">
                                        <p:cTn id="20" dur="75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内页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C9606073-5BCA-433F-945B-3795F1B583C3}" type="datetimeFigureOut">
              <a:rPr lang="zh-CN" altLang="en-US" smtClean="0"/>
              <a:t>2020/9/3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3CDFA24-9890-400D-AF5D-E91DC9C61F9F}" type="slidenum">
              <a:rPr lang="zh-CN" altLang="en-US" smtClean="0"/>
              <a:t>‹#›</a:t>
            </a:fld>
            <a:endParaRPr lang="zh-CN" altLang="en-US"/>
          </a:p>
        </p:txBody>
      </p:sp>
      <p:sp>
        <p:nvSpPr>
          <p:cNvPr id="6" name="Freeform 11"/>
          <p:cNvSpPr>
            <a:spLocks/>
          </p:cNvSpPr>
          <p:nvPr userDrawn="1"/>
        </p:nvSpPr>
        <p:spPr bwMode="auto">
          <a:xfrm>
            <a:off x="0" y="0"/>
            <a:ext cx="12225338" cy="977900"/>
          </a:xfrm>
          <a:custGeom>
            <a:avLst/>
            <a:gdLst>
              <a:gd name="T0" fmla="*/ 0 w 2860"/>
              <a:gd name="T1" fmla="*/ 214 h 228"/>
              <a:gd name="T2" fmla="*/ 1566 w 2860"/>
              <a:gd name="T3" fmla="*/ 202 h 228"/>
              <a:gd name="T4" fmla="*/ 2860 w 2860"/>
              <a:gd name="T5" fmla="*/ 77 h 228"/>
              <a:gd name="T6" fmla="*/ 2860 w 2860"/>
              <a:gd name="T7" fmla="*/ 0 h 228"/>
              <a:gd name="T8" fmla="*/ 1566 w 2860"/>
              <a:gd name="T9" fmla="*/ 170 h 228"/>
              <a:gd name="T10" fmla="*/ 0 w 2860"/>
              <a:gd name="T11" fmla="*/ 206 h 228"/>
              <a:gd name="T12" fmla="*/ 0 w 2860"/>
              <a:gd name="T13" fmla="*/ 214 h 228"/>
            </a:gdLst>
            <a:ahLst/>
            <a:cxnLst>
              <a:cxn ang="0">
                <a:pos x="T0" y="T1"/>
              </a:cxn>
              <a:cxn ang="0">
                <a:pos x="T2" y="T3"/>
              </a:cxn>
              <a:cxn ang="0">
                <a:pos x="T4" y="T5"/>
              </a:cxn>
              <a:cxn ang="0">
                <a:pos x="T6" y="T7"/>
              </a:cxn>
              <a:cxn ang="0">
                <a:pos x="T8" y="T9"/>
              </a:cxn>
              <a:cxn ang="0">
                <a:pos x="T10" y="T11"/>
              </a:cxn>
              <a:cxn ang="0">
                <a:pos x="T12" y="T13"/>
              </a:cxn>
            </a:cxnLst>
            <a:rect l="0" t="0" r="r" b="b"/>
            <a:pathLst>
              <a:path w="2860" h="228">
                <a:moveTo>
                  <a:pt x="0" y="214"/>
                </a:moveTo>
                <a:cubicBezTo>
                  <a:pt x="522" y="222"/>
                  <a:pt x="1044" y="228"/>
                  <a:pt x="1566" y="202"/>
                </a:cubicBezTo>
                <a:cubicBezTo>
                  <a:pt x="1997" y="181"/>
                  <a:pt x="2429" y="134"/>
                  <a:pt x="2860" y="77"/>
                </a:cubicBezTo>
                <a:cubicBezTo>
                  <a:pt x="2860" y="0"/>
                  <a:pt x="2860" y="0"/>
                  <a:pt x="2860" y="0"/>
                </a:cubicBezTo>
                <a:cubicBezTo>
                  <a:pt x="2429" y="74"/>
                  <a:pt x="1997" y="136"/>
                  <a:pt x="1566" y="170"/>
                </a:cubicBezTo>
                <a:cubicBezTo>
                  <a:pt x="1044" y="212"/>
                  <a:pt x="522" y="213"/>
                  <a:pt x="0" y="206"/>
                </a:cubicBezTo>
                <a:cubicBezTo>
                  <a:pt x="0" y="209"/>
                  <a:pt x="0" y="211"/>
                  <a:pt x="0" y="214"/>
                </a:cubicBezTo>
                <a:close/>
              </a:path>
            </a:pathLst>
          </a:custGeom>
          <a:solidFill>
            <a:schemeClr val="accent2"/>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7" name="任意多边形 6"/>
          <p:cNvSpPr/>
          <p:nvPr userDrawn="1"/>
        </p:nvSpPr>
        <p:spPr>
          <a:xfrm>
            <a:off x="0" y="0"/>
            <a:ext cx="12192000" cy="912098"/>
          </a:xfrm>
          <a:custGeom>
            <a:avLst/>
            <a:gdLst>
              <a:gd name="connsiteX0" fmla="*/ 0 w 12192000"/>
              <a:gd name="connsiteY0" fmla="*/ 0 h 912098"/>
              <a:gd name="connsiteX1" fmla="*/ 12192000 w 12192000"/>
              <a:gd name="connsiteY1" fmla="*/ 0 h 912098"/>
              <a:gd name="connsiteX2" fmla="*/ 12192000 w 12192000"/>
              <a:gd name="connsiteY2" fmla="*/ 5482 h 912098"/>
              <a:gd name="connsiteX3" fmla="*/ 12137072 w 12192000"/>
              <a:gd name="connsiteY3" fmla="*/ 14514 h 912098"/>
              <a:gd name="connsiteX4" fmla="*/ 12192000 w 12192000"/>
              <a:gd name="connsiteY4" fmla="*/ 14514 h 912098"/>
              <a:gd name="connsiteX5" fmla="*/ 12192000 w 12192000"/>
              <a:gd name="connsiteY5" fmla="*/ 19996 h 912098"/>
              <a:gd name="connsiteX6" fmla="*/ 10842908 w 12192000"/>
              <a:gd name="connsiteY6" fmla="*/ 241833 h 912098"/>
              <a:gd name="connsiteX7" fmla="*/ 6694014 w 12192000"/>
              <a:gd name="connsiteY7" fmla="*/ 743650 h 912098"/>
              <a:gd name="connsiteX8" fmla="*/ 0 w 12192000"/>
              <a:gd name="connsiteY8" fmla="*/ 898055 h 912098"/>
              <a:gd name="connsiteX9" fmla="*/ 0 w 12192000"/>
              <a:gd name="connsiteY9" fmla="*/ 883541 h 912098"/>
              <a:gd name="connsiteX10" fmla="*/ 0 w 12192000"/>
              <a:gd name="connsiteY10" fmla="*/ 14514 h 912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912098">
                <a:moveTo>
                  <a:pt x="0" y="0"/>
                </a:moveTo>
                <a:lnTo>
                  <a:pt x="12192000" y="0"/>
                </a:lnTo>
                <a:lnTo>
                  <a:pt x="12192000" y="5482"/>
                </a:lnTo>
                <a:lnTo>
                  <a:pt x="12137072" y="14514"/>
                </a:lnTo>
                <a:lnTo>
                  <a:pt x="12192000" y="14514"/>
                </a:lnTo>
                <a:lnTo>
                  <a:pt x="12192000" y="19996"/>
                </a:lnTo>
                <a:lnTo>
                  <a:pt x="10842908" y="241833"/>
                </a:lnTo>
                <a:cubicBezTo>
                  <a:pt x="9459943" y="457357"/>
                  <a:pt x="8075777" y="634280"/>
                  <a:pt x="6694014" y="743650"/>
                </a:cubicBezTo>
                <a:cubicBezTo>
                  <a:pt x="4462676" y="923789"/>
                  <a:pt x="2231338" y="928079"/>
                  <a:pt x="0" y="898055"/>
                </a:cubicBezTo>
                <a:lnTo>
                  <a:pt x="0" y="883541"/>
                </a:lnTo>
                <a:lnTo>
                  <a:pt x="0" y="14514"/>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a:xfrm>
            <a:off x="464503" y="261303"/>
            <a:ext cx="6158014" cy="535531"/>
          </a:xfrm>
          <a:noFill/>
        </p:spPr>
        <p:txBody>
          <a:bodyPr wrap="square" rtlCol="0">
            <a:spAutoFit/>
          </a:bodyPr>
          <a:lstStyle>
            <a:lvl1pPr>
              <a:defRPr lang="zh-CN" altLang="en-US" sz="3200" b="1" spc="300">
                <a:solidFill>
                  <a:schemeClr val="bg1"/>
                </a:solidFill>
                <a:latin typeface="+mj-ea"/>
                <a:cs typeface="+mn-cs"/>
              </a:defRPr>
            </a:lvl1pPr>
          </a:lstStyle>
          <a:p>
            <a:pPr marL="0" lvl="0"/>
            <a:r>
              <a:rPr lang="zh-CN" altLang="en-US" dirty="0" smtClean="0"/>
              <a:t>单击此处编辑母版标题样式</a:t>
            </a:r>
            <a:endParaRPr lang="zh-CN" altLang="en-US" dirty="0"/>
          </a:p>
        </p:txBody>
      </p:sp>
    </p:spTree>
    <p:extLst>
      <p:ext uri="{BB962C8B-B14F-4D97-AF65-F5344CB8AC3E}">
        <p14:creationId xmlns:p14="http://schemas.microsoft.com/office/powerpoint/2010/main" val="3127646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750" fill="hold"/>
                                        <p:tgtEl>
                                          <p:spTgt spid="6"/>
                                        </p:tgtEl>
                                        <p:attrNameLst>
                                          <p:attrName>ppt_x</p:attrName>
                                        </p:attrNameLst>
                                      </p:cBhvr>
                                      <p:tavLst>
                                        <p:tav tm="0">
                                          <p:val>
                                            <p:strVal val="#ppt_x"/>
                                          </p:val>
                                        </p:tav>
                                        <p:tav tm="100000">
                                          <p:val>
                                            <p:strVal val="#ppt_x"/>
                                          </p:val>
                                        </p:tav>
                                      </p:tavLst>
                                    </p:anim>
                                    <p:anim calcmode="lin" valueType="num">
                                      <p:cBhvr additive="base">
                                        <p:cTn id="8" dur="750" fill="hold"/>
                                        <p:tgtEl>
                                          <p:spTgt spid="6"/>
                                        </p:tgtEl>
                                        <p:attrNameLst>
                                          <p:attrName>ppt_y</p:attrName>
                                        </p:attrNameLst>
                                      </p:cBhvr>
                                      <p:tavLst>
                                        <p:tav tm="0">
                                          <p:val>
                                            <p:strVal val="0-#ppt_h/2"/>
                                          </p:val>
                                        </p:tav>
                                        <p:tav tm="100000">
                                          <p:val>
                                            <p:strVal val="#ppt_y"/>
                                          </p:val>
                                        </p:tav>
                                      </p:tavLst>
                                    </p:anim>
                                  </p:childTnLst>
                                </p:cTn>
                              </p:par>
                              <p:par>
                                <p:cTn id="9" presetID="2" presetClass="entr" presetSubtype="1" decel="100000" fill="hold" grpId="0" nodeType="withEffect">
                                  <p:stCondLst>
                                    <p:cond delay="25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750" fill="hold"/>
                                        <p:tgtEl>
                                          <p:spTgt spid="7"/>
                                        </p:tgtEl>
                                        <p:attrNameLst>
                                          <p:attrName>ppt_x</p:attrName>
                                        </p:attrNameLst>
                                      </p:cBhvr>
                                      <p:tavLst>
                                        <p:tav tm="0">
                                          <p:val>
                                            <p:strVal val="#ppt_x"/>
                                          </p:val>
                                        </p:tav>
                                        <p:tav tm="100000">
                                          <p:val>
                                            <p:strVal val="#ppt_x"/>
                                          </p:val>
                                        </p:tav>
                                      </p:tavLst>
                                    </p:anim>
                                    <p:anim calcmode="lin" valueType="num">
                                      <p:cBhvr additive="base">
                                        <p:cTn id="12" dur="750" fill="hold"/>
                                        <p:tgtEl>
                                          <p:spTgt spid="7"/>
                                        </p:tgtEl>
                                        <p:attrNameLst>
                                          <p:attrName>ppt_y</p:attrName>
                                        </p:attrNameLst>
                                      </p:cBhvr>
                                      <p:tavLst>
                                        <p:tav tm="0">
                                          <p:val>
                                            <p:strVal val="0-#ppt_h/2"/>
                                          </p:val>
                                        </p:tav>
                                        <p:tav tm="100000">
                                          <p:val>
                                            <p:strVal val="#ppt_y"/>
                                          </p:val>
                                        </p:tav>
                                      </p:tavLst>
                                    </p:anim>
                                  </p:childTnLst>
                                </p:cTn>
                              </p:par>
                              <p:par>
                                <p:cTn id="13" presetID="49" presetClass="entr" presetSubtype="0" decel="100000" fill="hold" grpId="0" nodeType="withEffect">
                                  <p:stCondLst>
                                    <p:cond delay="500"/>
                                  </p:stCondLst>
                                  <p:iterate type="lt">
                                    <p:tmPct val="10000"/>
                                  </p:iterate>
                                  <p:childTnLst>
                                    <p:set>
                                      <p:cBhvr>
                                        <p:cTn id="14" dur="1" fill="hold">
                                          <p:stCondLst>
                                            <p:cond delay="0"/>
                                          </p:stCondLst>
                                        </p:cTn>
                                        <p:tgtEl>
                                          <p:spTgt spid="2"/>
                                        </p:tgtEl>
                                        <p:attrNameLst>
                                          <p:attrName>style.visibility</p:attrName>
                                        </p:attrNameLst>
                                      </p:cBhvr>
                                      <p:to>
                                        <p:strVal val="visible"/>
                                      </p:to>
                                    </p:set>
                                    <p:anim calcmode="lin" valueType="num">
                                      <p:cBhvr>
                                        <p:cTn id="15" dur="1000" fill="hold"/>
                                        <p:tgtEl>
                                          <p:spTgt spid="2"/>
                                        </p:tgtEl>
                                        <p:attrNameLst>
                                          <p:attrName>ppt_w</p:attrName>
                                        </p:attrNameLst>
                                      </p:cBhvr>
                                      <p:tavLst>
                                        <p:tav tm="0">
                                          <p:val>
                                            <p:fltVal val="0"/>
                                          </p:val>
                                        </p:tav>
                                        <p:tav tm="100000">
                                          <p:val>
                                            <p:strVal val="#ppt_w"/>
                                          </p:val>
                                        </p:tav>
                                      </p:tavLst>
                                    </p:anim>
                                    <p:anim calcmode="lin" valueType="num">
                                      <p:cBhvr>
                                        <p:cTn id="16" dur="1000" fill="hold"/>
                                        <p:tgtEl>
                                          <p:spTgt spid="2"/>
                                        </p:tgtEl>
                                        <p:attrNameLst>
                                          <p:attrName>ppt_h</p:attrName>
                                        </p:attrNameLst>
                                      </p:cBhvr>
                                      <p:tavLst>
                                        <p:tav tm="0">
                                          <p:val>
                                            <p:fltVal val="0"/>
                                          </p:val>
                                        </p:tav>
                                        <p:tav tm="100000">
                                          <p:val>
                                            <p:strVal val="#ppt_h"/>
                                          </p:val>
                                        </p:tav>
                                      </p:tavLst>
                                    </p:anim>
                                    <p:anim calcmode="lin" valueType="num">
                                      <p:cBhvr>
                                        <p:cTn id="17" dur="1000" fill="hold"/>
                                        <p:tgtEl>
                                          <p:spTgt spid="2"/>
                                        </p:tgtEl>
                                        <p:attrNameLst>
                                          <p:attrName>style.rotation</p:attrName>
                                        </p:attrNameLst>
                                      </p:cBhvr>
                                      <p:tavLst>
                                        <p:tav tm="0">
                                          <p:val>
                                            <p:fltVal val="360"/>
                                          </p:val>
                                        </p:tav>
                                        <p:tav tm="100000">
                                          <p:val>
                                            <p:fltVal val="0"/>
                                          </p:val>
                                        </p:tav>
                                      </p:tavLst>
                                    </p:anim>
                                    <p:animEffect transition="in" filter="fade">
                                      <p:cBhvr>
                                        <p:cTn id="18"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2" grpId="0"/>
    </p:bldLst>
  </p:timing>
  <p:extLst mod="1">
    <p:ext uri="{DCECCB84-F9BA-43D5-87BE-67443E8EF086}">
      <p15:sldGuideLst xmlns="" xmlns:p15="http://schemas.microsoft.com/office/powerpoint/2012/main">
        <p15:guide id="1" orient="horz" pos="187" userDrawn="1">
          <p15:clr>
            <a:srgbClr val="FBAE40"/>
          </p15:clr>
        </p15:guide>
        <p15:guide id="2" pos="347" userDrawn="1">
          <p15:clr>
            <a:srgbClr val="FBAE40"/>
          </p15:clr>
        </p15:guide>
        <p15:guide id="3" pos="7333" userDrawn="1">
          <p15:clr>
            <a:srgbClr val="FBAE40"/>
          </p15:clr>
        </p15:guide>
        <p15:guide id="4" orient="horz" pos="3997"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9606073-5BCA-433F-945B-3795F1B583C3}" type="datetimeFigureOut">
              <a:rPr lang="zh-CN" altLang="en-US" smtClean="0"/>
              <a:t>2020/9/3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3CDFA24-9890-400D-AF5D-E91DC9C61F9F}" type="slidenum">
              <a:rPr lang="zh-CN" altLang="en-US" smtClean="0"/>
              <a:t>‹#›</a:t>
            </a:fld>
            <a:endParaRPr lang="zh-CN" altLang="en-US"/>
          </a:p>
        </p:txBody>
      </p:sp>
    </p:spTree>
    <p:extLst>
      <p:ext uri="{BB962C8B-B14F-4D97-AF65-F5344CB8AC3E}">
        <p14:creationId xmlns:p14="http://schemas.microsoft.com/office/powerpoint/2010/main" val="334246097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47"/>
            <a:ext cx="103632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extLst>
      <p:ext uri="{BB962C8B-B14F-4D97-AF65-F5344CB8AC3E}">
        <p14:creationId xmlns:p14="http://schemas.microsoft.com/office/powerpoint/2010/main" val="3219451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609600" y="1600204"/>
            <a:ext cx="109728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5646620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22"/>
            <a:ext cx="103632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613" y="2906713"/>
            <a:ext cx="103632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7255527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4.xml"/><Relationship Id="rId13" Type="http://schemas.openxmlformats.org/officeDocument/2006/relationships/image" Target="../media/image3.png"/><Relationship Id="rId3" Type="http://schemas.openxmlformats.org/officeDocument/2006/relationships/slideLayout" Target="../slideLayouts/slideLayout9.xml"/><Relationship Id="rId7" Type="http://schemas.openxmlformats.org/officeDocument/2006/relationships/slideLayout" Target="../slideLayouts/slideLayout13.xml"/><Relationship Id="rId12" Type="http://schemas.openxmlformats.org/officeDocument/2006/relationships/theme" Target="../theme/theme2.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11" Type="http://schemas.openxmlformats.org/officeDocument/2006/relationships/slideLayout" Target="../slideLayouts/slideLayout17.xml"/><Relationship Id="rId5" Type="http://schemas.openxmlformats.org/officeDocument/2006/relationships/slideLayout" Target="../slideLayouts/slideLayout11.xml"/><Relationship Id="rId10" Type="http://schemas.openxmlformats.org/officeDocument/2006/relationships/slideLayout" Target="../slideLayouts/slideLayout16.xml"/><Relationship Id="rId4" Type="http://schemas.openxmlformats.org/officeDocument/2006/relationships/slideLayout" Target="../slideLayouts/slideLayout10.xml"/><Relationship Id="rId9" Type="http://schemas.openxmlformats.org/officeDocument/2006/relationships/slideLayout" Target="../slideLayouts/slideLayout1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image" Target="../media/image3.png"/><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theme" Target="../theme/theme3.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lumMod val="100000"/>
              </a:schemeClr>
            </a:gs>
            <a:gs pos="73000">
              <a:schemeClr val="bg1">
                <a:lumMod val="9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9606073-5BCA-433F-945B-3795F1B583C3}" type="datetimeFigureOut">
              <a:rPr lang="zh-CN" altLang="en-US" smtClean="0"/>
              <a:t>2020/9/3</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CDFA24-9890-400D-AF5D-E91DC9C61F9F}" type="slidenum">
              <a:rPr lang="zh-CN" altLang="en-US" smtClean="0"/>
              <a:t>‹#›</a:t>
            </a:fld>
            <a:endParaRPr lang="zh-CN" altLang="en-US"/>
          </a:p>
        </p:txBody>
      </p:sp>
      <p:sp>
        <p:nvSpPr>
          <p:cNvPr id="7" name="矩形 6"/>
          <p:cNvSpPr/>
          <p:nvPr/>
        </p:nvSpPr>
        <p:spPr>
          <a:xfrm>
            <a:off x="0" y="0"/>
            <a:ext cx="12192000" cy="6858000"/>
          </a:xfrm>
          <a:prstGeom prst="rect">
            <a:avLst/>
          </a:prstGeom>
          <a:blipFill dpi="0" rotWithShape="1">
            <a:blip r:embed="rId8"/>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2063700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 id="2147483655" r:id="rId6"/>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4" name="矩形 3"/>
          <p:cNvSpPr/>
          <p:nvPr userDrawn="1"/>
        </p:nvSpPr>
        <p:spPr>
          <a:xfrm>
            <a:off x="8325228" y="6545425"/>
            <a:ext cx="775136" cy="246221"/>
          </a:xfrm>
          <a:prstGeom prst="rect">
            <a:avLst/>
          </a:prstGeom>
        </p:spPr>
        <p:txBody>
          <a:bodyPr wrap="square">
            <a:spAutoFit/>
          </a:bodyPr>
          <a:lstStyle/>
          <a:p>
            <a:r>
              <a:rPr lang="en-US" altLang="zh-CN" sz="100" dirty="0">
                <a:solidFill>
                  <a:prstClr val="white"/>
                </a:solidFill>
              </a:rPr>
              <a:t>PPT</a:t>
            </a:r>
            <a:r>
              <a:rPr lang="zh-CN" altLang="en-US" sz="100" dirty="0">
                <a:solidFill>
                  <a:prstClr val="white"/>
                </a:solidFill>
              </a:rPr>
              <a:t>模板下载：</a:t>
            </a:r>
            <a:r>
              <a:rPr lang="en-US" altLang="zh-CN" sz="100" dirty="0">
                <a:solidFill>
                  <a:prstClr val="white"/>
                </a:solidFill>
              </a:rPr>
              <a:t>www.1ppt.com/moban/     </a:t>
            </a:r>
            <a:r>
              <a:rPr lang="zh-CN" altLang="en-US" sz="100" dirty="0">
                <a:solidFill>
                  <a:prstClr val="white"/>
                </a:solidFill>
              </a:rPr>
              <a:t>行业</a:t>
            </a:r>
            <a:r>
              <a:rPr lang="en-US" altLang="zh-CN" sz="100" dirty="0">
                <a:solidFill>
                  <a:prstClr val="white"/>
                </a:solidFill>
              </a:rPr>
              <a:t>PPT</a:t>
            </a:r>
            <a:r>
              <a:rPr lang="zh-CN" altLang="en-US" sz="100" dirty="0">
                <a:solidFill>
                  <a:prstClr val="white"/>
                </a:solidFill>
              </a:rPr>
              <a:t>模板：</a:t>
            </a:r>
            <a:r>
              <a:rPr lang="en-US" altLang="zh-CN" sz="100" dirty="0">
                <a:solidFill>
                  <a:prstClr val="white"/>
                </a:solidFill>
              </a:rPr>
              <a:t>www.1ppt.com/hangye/ </a:t>
            </a:r>
          </a:p>
          <a:p>
            <a:r>
              <a:rPr lang="zh-CN" altLang="en-US" sz="100" dirty="0">
                <a:solidFill>
                  <a:prstClr val="white"/>
                </a:solidFill>
              </a:rPr>
              <a:t>节日</a:t>
            </a:r>
            <a:r>
              <a:rPr lang="en-US" altLang="zh-CN" sz="100" dirty="0">
                <a:solidFill>
                  <a:prstClr val="white"/>
                </a:solidFill>
              </a:rPr>
              <a:t>PPT</a:t>
            </a:r>
            <a:r>
              <a:rPr lang="zh-CN" altLang="en-US" sz="100" dirty="0">
                <a:solidFill>
                  <a:prstClr val="white"/>
                </a:solidFill>
              </a:rPr>
              <a:t>模板：</a:t>
            </a:r>
            <a:r>
              <a:rPr lang="en-US" altLang="zh-CN" sz="100" dirty="0">
                <a:solidFill>
                  <a:prstClr val="white"/>
                </a:solidFill>
              </a:rPr>
              <a:t>www.1ppt.com/jieri/           PPT</a:t>
            </a:r>
            <a:r>
              <a:rPr lang="zh-CN" altLang="en-US" sz="100" dirty="0">
                <a:solidFill>
                  <a:prstClr val="white"/>
                </a:solidFill>
              </a:rPr>
              <a:t>素材下载：</a:t>
            </a:r>
            <a:r>
              <a:rPr lang="en-US" altLang="zh-CN" sz="100" dirty="0">
                <a:solidFill>
                  <a:prstClr val="white"/>
                </a:solidFill>
              </a:rPr>
              <a:t>www.1ppt.com/sucai/</a:t>
            </a:r>
          </a:p>
          <a:p>
            <a:r>
              <a:rPr lang="en-US" altLang="zh-CN" sz="100" dirty="0">
                <a:solidFill>
                  <a:prstClr val="white"/>
                </a:solidFill>
              </a:rPr>
              <a:t>PPT</a:t>
            </a:r>
            <a:r>
              <a:rPr lang="zh-CN" altLang="en-US" sz="100" dirty="0">
                <a:solidFill>
                  <a:prstClr val="white"/>
                </a:solidFill>
              </a:rPr>
              <a:t>背景图片：</a:t>
            </a:r>
            <a:r>
              <a:rPr lang="en-US" altLang="zh-CN" sz="100" dirty="0">
                <a:solidFill>
                  <a:prstClr val="white"/>
                </a:solidFill>
              </a:rPr>
              <a:t>www.1ppt.com/beijing/      PPT</a:t>
            </a:r>
            <a:r>
              <a:rPr lang="zh-CN" altLang="en-US" sz="100" dirty="0">
                <a:solidFill>
                  <a:prstClr val="white"/>
                </a:solidFill>
              </a:rPr>
              <a:t>图表下载：</a:t>
            </a:r>
            <a:r>
              <a:rPr lang="en-US" altLang="zh-CN" sz="100" dirty="0">
                <a:solidFill>
                  <a:prstClr val="white"/>
                </a:solidFill>
              </a:rPr>
              <a:t>www.1ppt.com/tubiao/      </a:t>
            </a:r>
          </a:p>
          <a:p>
            <a:r>
              <a:rPr lang="zh-CN" altLang="en-US" sz="100" dirty="0">
                <a:solidFill>
                  <a:prstClr val="white"/>
                </a:solidFill>
              </a:rPr>
              <a:t>优秀</a:t>
            </a:r>
            <a:r>
              <a:rPr lang="en-US" altLang="zh-CN" sz="100" dirty="0">
                <a:solidFill>
                  <a:prstClr val="white"/>
                </a:solidFill>
              </a:rPr>
              <a:t>PPT</a:t>
            </a:r>
            <a:r>
              <a:rPr lang="zh-CN" altLang="en-US" sz="100" dirty="0">
                <a:solidFill>
                  <a:prstClr val="white"/>
                </a:solidFill>
              </a:rPr>
              <a:t>下载：</a:t>
            </a:r>
            <a:r>
              <a:rPr lang="en-US" altLang="zh-CN" sz="100" dirty="0">
                <a:solidFill>
                  <a:prstClr val="white"/>
                </a:solidFill>
              </a:rPr>
              <a:t>www.1ppt.com/xiazai/        PPT</a:t>
            </a:r>
            <a:r>
              <a:rPr lang="zh-CN" altLang="en-US" sz="100" dirty="0">
                <a:solidFill>
                  <a:prstClr val="white"/>
                </a:solidFill>
              </a:rPr>
              <a:t>教程： </a:t>
            </a:r>
            <a:r>
              <a:rPr lang="en-US" altLang="zh-CN" sz="100" dirty="0">
                <a:solidFill>
                  <a:prstClr val="white"/>
                </a:solidFill>
              </a:rPr>
              <a:t>www.1ppt.com/powerpoint/      </a:t>
            </a:r>
          </a:p>
          <a:p>
            <a:r>
              <a:rPr lang="en-US" altLang="zh-CN" sz="100" dirty="0">
                <a:solidFill>
                  <a:prstClr val="white"/>
                </a:solidFill>
              </a:rPr>
              <a:t>Word</a:t>
            </a:r>
            <a:r>
              <a:rPr lang="zh-CN" altLang="en-US" sz="100" dirty="0">
                <a:solidFill>
                  <a:prstClr val="white"/>
                </a:solidFill>
              </a:rPr>
              <a:t>教程： </a:t>
            </a:r>
            <a:r>
              <a:rPr lang="en-US" altLang="zh-CN" sz="100" dirty="0">
                <a:solidFill>
                  <a:prstClr val="white"/>
                </a:solidFill>
              </a:rPr>
              <a:t>www.1ppt.com/word/              Excel</a:t>
            </a:r>
            <a:r>
              <a:rPr lang="zh-CN" altLang="en-US" sz="100" dirty="0">
                <a:solidFill>
                  <a:prstClr val="white"/>
                </a:solidFill>
              </a:rPr>
              <a:t>教程：</a:t>
            </a:r>
            <a:r>
              <a:rPr lang="en-US" altLang="zh-CN" sz="100" dirty="0">
                <a:solidFill>
                  <a:prstClr val="white"/>
                </a:solidFill>
              </a:rPr>
              <a:t>www.1ppt.com/excel/  </a:t>
            </a:r>
          </a:p>
          <a:p>
            <a:r>
              <a:rPr lang="zh-CN" altLang="en-US" sz="100" dirty="0">
                <a:solidFill>
                  <a:prstClr val="white"/>
                </a:solidFill>
              </a:rPr>
              <a:t>资料下载：</a:t>
            </a:r>
            <a:r>
              <a:rPr lang="en-US" altLang="zh-CN" sz="100" dirty="0">
                <a:solidFill>
                  <a:prstClr val="white"/>
                </a:solidFill>
              </a:rPr>
              <a:t>www.1ppt.com/ziliao/                PPT</a:t>
            </a:r>
            <a:r>
              <a:rPr lang="zh-CN" altLang="en-US" sz="100" dirty="0">
                <a:solidFill>
                  <a:prstClr val="white"/>
                </a:solidFill>
              </a:rPr>
              <a:t>课件下载：</a:t>
            </a:r>
            <a:r>
              <a:rPr lang="en-US" altLang="zh-CN" sz="100" dirty="0">
                <a:solidFill>
                  <a:prstClr val="white"/>
                </a:solidFill>
              </a:rPr>
              <a:t>www.1ppt.com/kejian/ </a:t>
            </a:r>
          </a:p>
          <a:p>
            <a:r>
              <a:rPr lang="zh-CN" altLang="en-US" sz="100" dirty="0">
                <a:solidFill>
                  <a:prstClr val="white"/>
                </a:solidFill>
              </a:rPr>
              <a:t>范文下载：</a:t>
            </a:r>
            <a:r>
              <a:rPr lang="en-US" altLang="zh-CN" sz="100" dirty="0">
                <a:solidFill>
                  <a:prstClr val="white"/>
                </a:solidFill>
              </a:rPr>
              <a:t>www.1ppt.com/fanwen/             </a:t>
            </a:r>
            <a:r>
              <a:rPr lang="zh-CN" altLang="en-US" sz="100" dirty="0">
                <a:solidFill>
                  <a:prstClr val="white"/>
                </a:solidFill>
              </a:rPr>
              <a:t>试卷下载：</a:t>
            </a:r>
            <a:r>
              <a:rPr lang="en-US" altLang="zh-CN" sz="100" dirty="0">
                <a:solidFill>
                  <a:prstClr val="white"/>
                </a:solidFill>
              </a:rPr>
              <a:t>www.1ppt.com/shiti/  </a:t>
            </a:r>
          </a:p>
          <a:p>
            <a:r>
              <a:rPr lang="zh-CN" altLang="en-US" sz="100" dirty="0">
                <a:solidFill>
                  <a:prstClr val="white"/>
                </a:solidFill>
              </a:rPr>
              <a:t>教案下载：</a:t>
            </a:r>
            <a:r>
              <a:rPr lang="en-US" altLang="zh-CN" sz="100" dirty="0">
                <a:solidFill>
                  <a:prstClr val="white"/>
                </a:solidFill>
              </a:rPr>
              <a:t>www.1ppt.com/jiaoan/  </a:t>
            </a:r>
            <a:r>
              <a:rPr lang="en-US" altLang="zh-CN" sz="100" dirty="0" smtClean="0">
                <a:solidFill>
                  <a:prstClr val="white"/>
                </a:solidFill>
              </a:rPr>
              <a:t>      </a:t>
            </a:r>
            <a:endParaRPr lang="en-US" altLang="zh-CN" sz="100" dirty="0">
              <a:solidFill>
                <a:prstClr val="white"/>
              </a:solidFill>
            </a:endParaRPr>
          </a:p>
          <a:p>
            <a:r>
              <a:rPr lang="zh-CN" altLang="en-US" sz="100" dirty="0" smtClean="0">
                <a:solidFill>
                  <a:prstClr val="white"/>
                </a:solidFill>
              </a:rPr>
              <a:t>字体下载：</a:t>
            </a:r>
            <a:r>
              <a:rPr lang="en-US" altLang="zh-CN" sz="100" dirty="0" smtClean="0">
                <a:solidFill>
                  <a:prstClr val="white"/>
                </a:solidFill>
              </a:rPr>
              <a:t>www.1ppt.com/ziti/</a:t>
            </a:r>
            <a:endParaRPr lang="en-US" altLang="zh-CN" sz="100" dirty="0">
              <a:solidFill>
                <a:prstClr val="white"/>
              </a:solidFill>
            </a:endParaRPr>
          </a:p>
          <a:p>
            <a:r>
              <a:rPr lang="en-US" altLang="zh-CN" sz="100" dirty="0">
                <a:solidFill>
                  <a:prstClr val="white"/>
                </a:solidFill>
              </a:rPr>
              <a:t> </a:t>
            </a:r>
            <a:endParaRPr lang="zh-CN" altLang="en-US" sz="100" dirty="0">
              <a:solidFill>
                <a:prstClr val="white"/>
              </a:solidFill>
            </a:endParaRPr>
          </a:p>
        </p:txBody>
      </p:sp>
      <p:pic>
        <p:nvPicPr>
          <p:cNvPr id="1026" name="图片 6"/>
          <p:cNvPicPr>
            <a:picLocks noChangeAspect="1" noChangeArrowheads="1"/>
          </p:cNvPicPr>
          <p:nvPr userDrawn="1"/>
        </p:nvPicPr>
        <p:blipFill>
          <a:blip r:embed="rId13"/>
          <a:srcRect/>
          <a:stretch>
            <a:fillRect/>
          </a:stretch>
        </p:blipFill>
        <p:spPr bwMode="auto">
          <a:xfrm>
            <a:off x="1595" y="0"/>
            <a:ext cx="1218882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07814869"/>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Lst>
  <p:txStyles>
    <p:titleStyle>
      <a:lvl1pPr algn="l" rtl="0" eaLnBrk="0" fontAlgn="base" hangingPunct="0">
        <a:lnSpc>
          <a:spcPct val="90000"/>
        </a:lnSpc>
        <a:spcBef>
          <a:spcPct val="0"/>
        </a:spcBef>
        <a:spcAft>
          <a:spcPct val="0"/>
        </a:spcAft>
        <a:defRPr sz="44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2"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2"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2"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2"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2"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2"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2"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2" charset="0"/>
          <a:ea typeface="宋体"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vl6pPr marL="25146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6pPr>
      <a:lvl7pPr marL="29718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7pPr>
      <a:lvl8pPr marL="34290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8pPr>
      <a:lvl9pPr marL="38862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4" name="矩形 3"/>
          <p:cNvSpPr/>
          <p:nvPr userDrawn="1"/>
        </p:nvSpPr>
        <p:spPr>
          <a:xfrm>
            <a:off x="8325228" y="6545425"/>
            <a:ext cx="775136" cy="246221"/>
          </a:xfrm>
          <a:prstGeom prst="rect">
            <a:avLst/>
          </a:prstGeom>
        </p:spPr>
        <p:txBody>
          <a:bodyPr wrap="square">
            <a:spAutoFit/>
          </a:bodyPr>
          <a:lstStyle/>
          <a:p>
            <a:r>
              <a:rPr lang="en-US" altLang="zh-CN" sz="100" dirty="0">
                <a:solidFill>
                  <a:prstClr val="white"/>
                </a:solidFill>
              </a:rPr>
              <a:t>PPT</a:t>
            </a:r>
            <a:r>
              <a:rPr lang="zh-CN" altLang="en-US" sz="100" dirty="0">
                <a:solidFill>
                  <a:prstClr val="white"/>
                </a:solidFill>
              </a:rPr>
              <a:t>模板下载：</a:t>
            </a:r>
            <a:r>
              <a:rPr lang="en-US" altLang="zh-CN" sz="100" dirty="0">
                <a:solidFill>
                  <a:prstClr val="white"/>
                </a:solidFill>
              </a:rPr>
              <a:t>www.1ppt.com/moban/     </a:t>
            </a:r>
            <a:r>
              <a:rPr lang="zh-CN" altLang="en-US" sz="100" dirty="0">
                <a:solidFill>
                  <a:prstClr val="white"/>
                </a:solidFill>
              </a:rPr>
              <a:t>行业</a:t>
            </a:r>
            <a:r>
              <a:rPr lang="en-US" altLang="zh-CN" sz="100" dirty="0">
                <a:solidFill>
                  <a:prstClr val="white"/>
                </a:solidFill>
              </a:rPr>
              <a:t>PPT</a:t>
            </a:r>
            <a:r>
              <a:rPr lang="zh-CN" altLang="en-US" sz="100" dirty="0">
                <a:solidFill>
                  <a:prstClr val="white"/>
                </a:solidFill>
              </a:rPr>
              <a:t>模板：</a:t>
            </a:r>
            <a:r>
              <a:rPr lang="en-US" altLang="zh-CN" sz="100" dirty="0">
                <a:solidFill>
                  <a:prstClr val="white"/>
                </a:solidFill>
              </a:rPr>
              <a:t>www.1ppt.com/hangye/ </a:t>
            </a:r>
          </a:p>
          <a:p>
            <a:r>
              <a:rPr lang="zh-CN" altLang="en-US" sz="100" dirty="0">
                <a:solidFill>
                  <a:prstClr val="white"/>
                </a:solidFill>
              </a:rPr>
              <a:t>节日</a:t>
            </a:r>
            <a:r>
              <a:rPr lang="en-US" altLang="zh-CN" sz="100" dirty="0">
                <a:solidFill>
                  <a:prstClr val="white"/>
                </a:solidFill>
              </a:rPr>
              <a:t>PPT</a:t>
            </a:r>
            <a:r>
              <a:rPr lang="zh-CN" altLang="en-US" sz="100" dirty="0">
                <a:solidFill>
                  <a:prstClr val="white"/>
                </a:solidFill>
              </a:rPr>
              <a:t>模板：</a:t>
            </a:r>
            <a:r>
              <a:rPr lang="en-US" altLang="zh-CN" sz="100" dirty="0">
                <a:solidFill>
                  <a:prstClr val="white"/>
                </a:solidFill>
              </a:rPr>
              <a:t>www.1ppt.com/jieri/           PPT</a:t>
            </a:r>
            <a:r>
              <a:rPr lang="zh-CN" altLang="en-US" sz="100" dirty="0">
                <a:solidFill>
                  <a:prstClr val="white"/>
                </a:solidFill>
              </a:rPr>
              <a:t>素材下载：</a:t>
            </a:r>
            <a:r>
              <a:rPr lang="en-US" altLang="zh-CN" sz="100" dirty="0">
                <a:solidFill>
                  <a:prstClr val="white"/>
                </a:solidFill>
              </a:rPr>
              <a:t>www.1ppt.com/sucai/</a:t>
            </a:r>
          </a:p>
          <a:p>
            <a:r>
              <a:rPr lang="en-US" altLang="zh-CN" sz="100" dirty="0">
                <a:solidFill>
                  <a:prstClr val="white"/>
                </a:solidFill>
              </a:rPr>
              <a:t>PPT</a:t>
            </a:r>
            <a:r>
              <a:rPr lang="zh-CN" altLang="en-US" sz="100" dirty="0">
                <a:solidFill>
                  <a:prstClr val="white"/>
                </a:solidFill>
              </a:rPr>
              <a:t>背景图片：</a:t>
            </a:r>
            <a:r>
              <a:rPr lang="en-US" altLang="zh-CN" sz="100" dirty="0">
                <a:solidFill>
                  <a:prstClr val="white"/>
                </a:solidFill>
              </a:rPr>
              <a:t>www.1ppt.com/beijing/      PPT</a:t>
            </a:r>
            <a:r>
              <a:rPr lang="zh-CN" altLang="en-US" sz="100" dirty="0">
                <a:solidFill>
                  <a:prstClr val="white"/>
                </a:solidFill>
              </a:rPr>
              <a:t>图表下载：</a:t>
            </a:r>
            <a:r>
              <a:rPr lang="en-US" altLang="zh-CN" sz="100" dirty="0">
                <a:solidFill>
                  <a:prstClr val="white"/>
                </a:solidFill>
              </a:rPr>
              <a:t>www.1ppt.com/tubiao/      </a:t>
            </a:r>
          </a:p>
          <a:p>
            <a:r>
              <a:rPr lang="zh-CN" altLang="en-US" sz="100" dirty="0">
                <a:solidFill>
                  <a:prstClr val="white"/>
                </a:solidFill>
              </a:rPr>
              <a:t>优秀</a:t>
            </a:r>
            <a:r>
              <a:rPr lang="en-US" altLang="zh-CN" sz="100" dirty="0">
                <a:solidFill>
                  <a:prstClr val="white"/>
                </a:solidFill>
              </a:rPr>
              <a:t>PPT</a:t>
            </a:r>
            <a:r>
              <a:rPr lang="zh-CN" altLang="en-US" sz="100" dirty="0">
                <a:solidFill>
                  <a:prstClr val="white"/>
                </a:solidFill>
              </a:rPr>
              <a:t>下载：</a:t>
            </a:r>
            <a:r>
              <a:rPr lang="en-US" altLang="zh-CN" sz="100" dirty="0">
                <a:solidFill>
                  <a:prstClr val="white"/>
                </a:solidFill>
              </a:rPr>
              <a:t>www.1ppt.com/xiazai/        PPT</a:t>
            </a:r>
            <a:r>
              <a:rPr lang="zh-CN" altLang="en-US" sz="100" dirty="0">
                <a:solidFill>
                  <a:prstClr val="white"/>
                </a:solidFill>
              </a:rPr>
              <a:t>教程： </a:t>
            </a:r>
            <a:r>
              <a:rPr lang="en-US" altLang="zh-CN" sz="100" dirty="0">
                <a:solidFill>
                  <a:prstClr val="white"/>
                </a:solidFill>
              </a:rPr>
              <a:t>www.1ppt.com/powerpoint/      </a:t>
            </a:r>
          </a:p>
          <a:p>
            <a:r>
              <a:rPr lang="en-US" altLang="zh-CN" sz="100" dirty="0">
                <a:solidFill>
                  <a:prstClr val="white"/>
                </a:solidFill>
              </a:rPr>
              <a:t>Word</a:t>
            </a:r>
            <a:r>
              <a:rPr lang="zh-CN" altLang="en-US" sz="100" dirty="0">
                <a:solidFill>
                  <a:prstClr val="white"/>
                </a:solidFill>
              </a:rPr>
              <a:t>教程： </a:t>
            </a:r>
            <a:r>
              <a:rPr lang="en-US" altLang="zh-CN" sz="100" dirty="0">
                <a:solidFill>
                  <a:prstClr val="white"/>
                </a:solidFill>
              </a:rPr>
              <a:t>www.1ppt.com/word/              Excel</a:t>
            </a:r>
            <a:r>
              <a:rPr lang="zh-CN" altLang="en-US" sz="100" dirty="0">
                <a:solidFill>
                  <a:prstClr val="white"/>
                </a:solidFill>
              </a:rPr>
              <a:t>教程：</a:t>
            </a:r>
            <a:r>
              <a:rPr lang="en-US" altLang="zh-CN" sz="100" dirty="0">
                <a:solidFill>
                  <a:prstClr val="white"/>
                </a:solidFill>
              </a:rPr>
              <a:t>www.1ppt.com/excel/  </a:t>
            </a:r>
          </a:p>
          <a:p>
            <a:r>
              <a:rPr lang="zh-CN" altLang="en-US" sz="100" dirty="0">
                <a:solidFill>
                  <a:prstClr val="white"/>
                </a:solidFill>
              </a:rPr>
              <a:t>资料下载：</a:t>
            </a:r>
            <a:r>
              <a:rPr lang="en-US" altLang="zh-CN" sz="100" dirty="0">
                <a:solidFill>
                  <a:prstClr val="white"/>
                </a:solidFill>
              </a:rPr>
              <a:t>www.1ppt.com/ziliao/                PPT</a:t>
            </a:r>
            <a:r>
              <a:rPr lang="zh-CN" altLang="en-US" sz="100" dirty="0">
                <a:solidFill>
                  <a:prstClr val="white"/>
                </a:solidFill>
              </a:rPr>
              <a:t>课件下载：</a:t>
            </a:r>
            <a:r>
              <a:rPr lang="en-US" altLang="zh-CN" sz="100" dirty="0">
                <a:solidFill>
                  <a:prstClr val="white"/>
                </a:solidFill>
              </a:rPr>
              <a:t>www.1ppt.com/kejian/ </a:t>
            </a:r>
          </a:p>
          <a:p>
            <a:r>
              <a:rPr lang="zh-CN" altLang="en-US" sz="100" dirty="0">
                <a:solidFill>
                  <a:prstClr val="white"/>
                </a:solidFill>
              </a:rPr>
              <a:t>范文下载：</a:t>
            </a:r>
            <a:r>
              <a:rPr lang="en-US" altLang="zh-CN" sz="100" dirty="0">
                <a:solidFill>
                  <a:prstClr val="white"/>
                </a:solidFill>
              </a:rPr>
              <a:t>www.1ppt.com/fanwen/             </a:t>
            </a:r>
            <a:r>
              <a:rPr lang="zh-CN" altLang="en-US" sz="100" dirty="0">
                <a:solidFill>
                  <a:prstClr val="white"/>
                </a:solidFill>
              </a:rPr>
              <a:t>试卷下载：</a:t>
            </a:r>
            <a:r>
              <a:rPr lang="en-US" altLang="zh-CN" sz="100" dirty="0">
                <a:solidFill>
                  <a:prstClr val="white"/>
                </a:solidFill>
              </a:rPr>
              <a:t>www.1ppt.com/shiti/  </a:t>
            </a:r>
          </a:p>
          <a:p>
            <a:r>
              <a:rPr lang="zh-CN" altLang="en-US" sz="100" dirty="0">
                <a:solidFill>
                  <a:prstClr val="white"/>
                </a:solidFill>
              </a:rPr>
              <a:t>教案下载：</a:t>
            </a:r>
            <a:r>
              <a:rPr lang="en-US" altLang="zh-CN" sz="100" dirty="0">
                <a:solidFill>
                  <a:prstClr val="white"/>
                </a:solidFill>
              </a:rPr>
              <a:t>www.1ppt.com/jiaoan/  </a:t>
            </a:r>
            <a:r>
              <a:rPr lang="en-US" altLang="zh-CN" sz="100" dirty="0" smtClean="0">
                <a:solidFill>
                  <a:prstClr val="white"/>
                </a:solidFill>
              </a:rPr>
              <a:t>      </a:t>
            </a:r>
            <a:endParaRPr lang="en-US" altLang="zh-CN" sz="100" dirty="0">
              <a:solidFill>
                <a:prstClr val="white"/>
              </a:solidFill>
            </a:endParaRPr>
          </a:p>
          <a:p>
            <a:r>
              <a:rPr lang="zh-CN" altLang="en-US" sz="100" dirty="0" smtClean="0">
                <a:solidFill>
                  <a:prstClr val="white"/>
                </a:solidFill>
              </a:rPr>
              <a:t>字体下载：</a:t>
            </a:r>
            <a:r>
              <a:rPr lang="en-US" altLang="zh-CN" sz="100" dirty="0" smtClean="0">
                <a:solidFill>
                  <a:prstClr val="white"/>
                </a:solidFill>
              </a:rPr>
              <a:t>www.1ppt.com/ziti/</a:t>
            </a:r>
            <a:endParaRPr lang="en-US" altLang="zh-CN" sz="100" dirty="0">
              <a:solidFill>
                <a:prstClr val="white"/>
              </a:solidFill>
            </a:endParaRPr>
          </a:p>
          <a:p>
            <a:r>
              <a:rPr lang="en-US" altLang="zh-CN" sz="100" dirty="0">
                <a:solidFill>
                  <a:prstClr val="white"/>
                </a:solidFill>
              </a:rPr>
              <a:t> </a:t>
            </a:r>
            <a:endParaRPr lang="zh-CN" altLang="en-US" sz="100" dirty="0">
              <a:solidFill>
                <a:prstClr val="white"/>
              </a:solidFill>
            </a:endParaRPr>
          </a:p>
        </p:txBody>
      </p:sp>
      <p:pic>
        <p:nvPicPr>
          <p:cNvPr id="1026" name="图片 6"/>
          <p:cNvPicPr>
            <a:picLocks noChangeAspect="1" noChangeArrowheads="1"/>
          </p:cNvPicPr>
          <p:nvPr userDrawn="1"/>
        </p:nvPicPr>
        <p:blipFill>
          <a:blip r:embed="rId13"/>
          <a:srcRect/>
          <a:stretch>
            <a:fillRect/>
          </a:stretch>
        </p:blipFill>
        <p:spPr bwMode="auto">
          <a:xfrm>
            <a:off x="1595" y="0"/>
            <a:ext cx="1218882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9354549"/>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Lst>
  <p:txStyles>
    <p:titleStyle>
      <a:lvl1pPr algn="l" rtl="0" eaLnBrk="0" fontAlgn="base" hangingPunct="0">
        <a:lnSpc>
          <a:spcPct val="90000"/>
        </a:lnSpc>
        <a:spcBef>
          <a:spcPct val="0"/>
        </a:spcBef>
        <a:spcAft>
          <a:spcPct val="0"/>
        </a:spcAft>
        <a:defRPr sz="44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2"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2"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2"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2"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2"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2"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2"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2" charset="0"/>
          <a:ea typeface="宋体"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vl6pPr marL="25146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6pPr>
      <a:lvl7pPr marL="29718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7pPr>
      <a:lvl8pPr marL="34290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8pPr>
      <a:lvl9pPr marL="38862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5.xm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文本框 10"/>
          <p:cNvSpPr txBox="1">
            <a:spLocks noChangeArrowheads="1"/>
          </p:cNvSpPr>
          <p:nvPr/>
        </p:nvSpPr>
        <p:spPr bwMode="auto">
          <a:xfrm>
            <a:off x="6256980" y="5039860"/>
            <a:ext cx="4956175" cy="1124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fontAlgn="base">
              <a:lnSpc>
                <a:spcPct val="120000"/>
              </a:lnSpc>
              <a:spcBef>
                <a:spcPct val="0"/>
              </a:spcBef>
              <a:spcAft>
                <a:spcPct val="0"/>
              </a:spcAft>
              <a:buFont typeface="Arial" panose="020B0604020202020204" pitchFamily="34" charset="0"/>
              <a:buNone/>
            </a:pPr>
            <a:r>
              <a:rPr lang="zh-CN" altLang="en-US" sz="2800" dirty="0">
                <a:solidFill>
                  <a:srgbClr val="FFFFFF"/>
                </a:solidFill>
                <a:latin typeface="Segoe UI" panose="020B0502040204020203" pitchFamily="34" charset="0"/>
                <a:cs typeface="Segoe UI" panose="020B0502040204020203" pitchFamily="34" charset="0"/>
              </a:rPr>
              <a:t>汇报人</a:t>
            </a:r>
            <a:r>
              <a:rPr lang="zh-CN" altLang="en-US" sz="2800" dirty="0" smtClean="0">
                <a:solidFill>
                  <a:srgbClr val="FFFFFF"/>
                </a:solidFill>
                <a:latin typeface="Segoe UI" panose="020B0502040204020203" pitchFamily="34" charset="0"/>
                <a:cs typeface="Segoe UI" panose="020B0502040204020203" pitchFamily="34" charset="0"/>
              </a:rPr>
              <a:t>：林炅</a:t>
            </a:r>
            <a:endParaRPr lang="zh-CN" altLang="en-US" sz="2800" dirty="0">
              <a:solidFill>
                <a:srgbClr val="FFFFFF"/>
              </a:solidFill>
              <a:latin typeface="Segoe UI" panose="020B0502040204020203" pitchFamily="34" charset="0"/>
              <a:cs typeface="Segoe UI" panose="020B0502040204020203" pitchFamily="34" charset="0"/>
            </a:endParaRPr>
          </a:p>
          <a:p>
            <a:pPr algn="r" fontAlgn="base">
              <a:lnSpc>
                <a:spcPct val="120000"/>
              </a:lnSpc>
              <a:spcBef>
                <a:spcPct val="0"/>
              </a:spcBef>
              <a:spcAft>
                <a:spcPct val="0"/>
              </a:spcAft>
              <a:buFont typeface="Arial" panose="020B0604020202020204" pitchFamily="34" charset="0"/>
              <a:buNone/>
            </a:pPr>
            <a:r>
              <a:rPr lang="zh-CN" altLang="en-US" sz="2800" dirty="0">
                <a:solidFill>
                  <a:srgbClr val="FFFFFF"/>
                </a:solidFill>
                <a:latin typeface="Segoe UI" panose="020B0502040204020203" pitchFamily="34" charset="0"/>
                <a:cs typeface="Segoe UI" panose="020B0502040204020203" pitchFamily="34" charset="0"/>
              </a:rPr>
              <a:t>指导老师：</a:t>
            </a:r>
            <a:r>
              <a:rPr lang="zh-CN" altLang="en-US" sz="2800" dirty="0" smtClean="0">
                <a:solidFill>
                  <a:srgbClr val="FFFFFF"/>
                </a:solidFill>
                <a:latin typeface="Segoe UI" panose="020B0502040204020203" pitchFamily="34" charset="0"/>
                <a:cs typeface="Segoe UI" panose="020B0502040204020203" pitchFamily="34" charset="0"/>
              </a:rPr>
              <a:t>王泽鹏</a:t>
            </a:r>
            <a:endParaRPr lang="zh-CN" altLang="en-US" sz="2800" dirty="0">
              <a:solidFill>
                <a:srgbClr val="FFFFFF"/>
              </a:solidFill>
              <a:latin typeface="Segoe UI" panose="020B0502040204020203" pitchFamily="34" charset="0"/>
              <a:cs typeface="Segoe UI" panose="020B0502040204020203" pitchFamily="34" charset="0"/>
            </a:endParaRPr>
          </a:p>
        </p:txBody>
      </p:sp>
      <p:sp>
        <p:nvSpPr>
          <p:cNvPr id="26627" name="文本框 12"/>
          <p:cNvSpPr txBox="1">
            <a:spLocks noChangeArrowheads="1"/>
          </p:cNvSpPr>
          <p:nvPr/>
        </p:nvSpPr>
        <p:spPr bwMode="auto">
          <a:xfrm>
            <a:off x="2891155" y="2500948"/>
            <a:ext cx="7399020" cy="922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fontAlgn="base">
              <a:spcBef>
                <a:spcPct val="0"/>
              </a:spcBef>
              <a:spcAft>
                <a:spcPct val="0"/>
              </a:spcAft>
              <a:buFont typeface="Arial" panose="020B0604020202020204" pitchFamily="34" charset="0"/>
              <a:buNone/>
            </a:pPr>
            <a:r>
              <a:rPr lang="zh-CN" altLang="en-US" sz="5400" b="1" dirty="0" smtClean="0">
                <a:solidFill>
                  <a:srgbClr val="FFFFFF"/>
                </a:solidFill>
                <a:latin typeface="Segoe UI" panose="020B0502040204020203" pitchFamily="34" charset="0"/>
                <a:ea typeface="微软雅黑" panose="020B0503020204020204" pitchFamily="34" charset="-122"/>
              </a:rPr>
              <a:t>超市进销管理系统</a:t>
            </a:r>
            <a:endParaRPr lang="zh-CN" altLang="en-US" sz="5400" b="1" dirty="0">
              <a:solidFill>
                <a:srgbClr val="FFFFFF"/>
              </a:solidFill>
              <a:latin typeface="Segoe UI" panose="020B0502040204020203" pitchFamily="34" charset="0"/>
              <a:ea typeface="微软雅黑" panose="020B0503020204020204" pitchFamily="34" charset="-122"/>
            </a:endParaRPr>
          </a:p>
        </p:txBody>
      </p:sp>
    </p:spTree>
    <p:custDataLst>
      <p:tags r:id="rId1"/>
    </p:custDataLst>
    <p:extLst>
      <p:ext uri="{BB962C8B-B14F-4D97-AF65-F5344CB8AC3E}">
        <p14:creationId xmlns:p14="http://schemas.microsoft.com/office/powerpoint/2010/main" val="3527558688"/>
      </p:ext>
    </p:extLst>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负责部分的分析</a:t>
            </a:r>
          </a:p>
        </p:txBody>
      </p:sp>
      <p:sp>
        <p:nvSpPr>
          <p:cNvPr id="60" name="文本框 59"/>
          <p:cNvSpPr txBox="1"/>
          <p:nvPr/>
        </p:nvSpPr>
        <p:spPr>
          <a:xfrm>
            <a:off x="652669" y="1231219"/>
            <a:ext cx="10967669" cy="892552"/>
          </a:xfrm>
          <a:prstGeom prst="rect">
            <a:avLst/>
          </a:prstGeom>
          <a:noFill/>
        </p:spPr>
        <p:txBody>
          <a:bodyPr wrap="square" rtlCol="0">
            <a:spAutoFit/>
          </a:bodyPr>
          <a:lstStyle/>
          <a:p>
            <a:pPr algn="just">
              <a:lnSpc>
                <a:spcPct val="130000"/>
              </a:lnSpc>
            </a:pPr>
            <a:r>
              <a:rPr lang="zh-CN" altLang="en-US" sz="2000" dirty="0">
                <a:solidFill>
                  <a:schemeClr val="tx2"/>
                </a:solidFill>
              </a:rPr>
              <a:t>在</a:t>
            </a:r>
            <a:r>
              <a:rPr lang="zh-CN" altLang="en-US" sz="2000" dirty="0" smtClean="0">
                <a:solidFill>
                  <a:schemeClr val="tx2"/>
                </a:solidFill>
              </a:rPr>
              <a:t>和队友就超市进销管理系统的功能进行讨论后，最终确定了系统的总功能，并在当天确定了我们各自的分工。</a:t>
            </a:r>
            <a:endParaRPr lang="zh-CN" altLang="en-US" sz="2000" dirty="0">
              <a:solidFill>
                <a:schemeClr val="tx2"/>
              </a:solidFill>
            </a:endParaRPr>
          </a:p>
        </p:txBody>
      </p:sp>
      <p:sp>
        <p:nvSpPr>
          <p:cNvPr id="61" name="任意多边形 60"/>
          <p:cNvSpPr/>
          <p:nvPr/>
        </p:nvSpPr>
        <p:spPr>
          <a:xfrm rot="5400000" flipH="1">
            <a:off x="385148" y="1390035"/>
            <a:ext cx="250350" cy="132492"/>
          </a:xfrm>
          <a:custGeom>
            <a:avLst/>
            <a:gdLst>
              <a:gd name="connsiteX0" fmla="*/ 250350 w 250350"/>
              <a:gd name="connsiteY0" fmla="*/ 125175 h 132492"/>
              <a:gd name="connsiteX1" fmla="*/ 125175 w 250350"/>
              <a:gd name="connsiteY1" fmla="*/ 0 h 132492"/>
              <a:gd name="connsiteX2" fmla="*/ 0 w 250350"/>
              <a:gd name="connsiteY2" fmla="*/ 125175 h 132492"/>
              <a:gd name="connsiteX3" fmla="*/ 1664 w 250350"/>
              <a:gd name="connsiteY3" fmla="*/ 132492 h 132492"/>
              <a:gd name="connsiteX4" fmla="*/ 248686 w 250350"/>
              <a:gd name="connsiteY4" fmla="*/ 132492 h 1324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350" h="132492">
                <a:moveTo>
                  <a:pt x="250350" y="125175"/>
                </a:moveTo>
                <a:cubicBezTo>
                  <a:pt x="250350" y="56043"/>
                  <a:pt x="194308" y="0"/>
                  <a:pt x="125175" y="0"/>
                </a:cubicBezTo>
                <a:cubicBezTo>
                  <a:pt x="56043" y="0"/>
                  <a:pt x="0" y="56043"/>
                  <a:pt x="0" y="125175"/>
                </a:cubicBezTo>
                <a:lnTo>
                  <a:pt x="1664" y="132492"/>
                </a:lnTo>
                <a:lnTo>
                  <a:pt x="248686" y="13249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文本框 59"/>
          <p:cNvSpPr txBox="1"/>
          <p:nvPr/>
        </p:nvSpPr>
        <p:spPr>
          <a:xfrm>
            <a:off x="652669" y="2579373"/>
            <a:ext cx="10967669" cy="450123"/>
          </a:xfrm>
          <a:prstGeom prst="rect">
            <a:avLst/>
          </a:prstGeom>
          <a:noFill/>
        </p:spPr>
        <p:txBody>
          <a:bodyPr wrap="square" rtlCol="0">
            <a:spAutoFit/>
          </a:bodyPr>
          <a:lstStyle/>
          <a:p>
            <a:pPr algn="just">
              <a:lnSpc>
                <a:spcPct val="130000"/>
              </a:lnSpc>
            </a:pPr>
            <a:r>
              <a:rPr lang="zh-CN" altLang="en-US" sz="2000" dirty="0" smtClean="0">
                <a:solidFill>
                  <a:schemeClr val="tx2"/>
                </a:solidFill>
              </a:rPr>
              <a:t>由我负责的部分有：</a:t>
            </a:r>
            <a:endParaRPr lang="en-US" altLang="zh-CN" sz="2000" dirty="0" smtClean="0">
              <a:solidFill>
                <a:schemeClr val="tx2"/>
              </a:solidFill>
            </a:endParaRPr>
          </a:p>
        </p:txBody>
      </p:sp>
      <p:sp>
        <p:nvSpPr>
          <p:cNvPr id="39" name="任意多边形 38"/>
          <p:cNvSpPr/>
          <p:nvPr/>
        </p:nvSpPr>
        <p:spPr>
          <a:xfrm rot="5400000" flipH="1">
            <a:off x="798286" y="3361871"/>
            <a:ext cx="250350" cy="132492"/>
          </a:xfrm>
          <a:custGeom>
            <a:avLst/>
            <a:gdLst>
              <a:gd name="connsiteX0" fmla="*/ 250350 w 250350"/>
              <a:gd name="connsiteY0" fmla="*/ 125175 h 132492"/>
              <a:gd name="connsiteX1" fmla="*/ 125175 w 250350"/>
              <a:gd name="connsiteY1" fmla="*/ 0 h 132492"/>
              <a:gd name="connsiteX2" fmla="*/ 0 w 250350"/>
              <a:gd name="connsiteY2" fmla="*/ 125175 h 132492"/>
              <a:gd name="connsiteX3" fmla="*/ 1664 w 250350"/>
              <a:gd name="connsiteY3" fmla="*/ 132492 h 132492"/>
              <a:gd name="connsiteX4" fmla="*/ 248686 w 250350"/>
              <a:gd name="connsiteY4" fmla="*/ 132492 h 1324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350" h="132492">
                <a:moveTo>
                  <a:pt x="250350" y="125175"/>
                </a:moveTo>
                <a:cubicBezTo>
                  <a:pt x="250350" y="56043"/>
                  <a:pt x="194308" y="0"/>
                  <a:pt x="125175" y="0"/>
                </a:cubicBezTo>
                <a:cubicBezTo>
                  <a:pt x="56043" y="0"/>
                  <a:pt x="0" y="56043"/>
                  <a:pt x="0" y="125175"/>
                </a:cubicBezTo>
                <a:lnTo>
                  <a:pt x="1664" y="132492"/>
                </a:lnTo>
                <a:lnTo>
                  <a:pt x="248686" y="13249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文本框 59"/>
          <p:cNvSpPr txBox="1"/>
          <p:nvPr/>
        </p:nvSpPr>
        <p:spPr>
          <a:xfrm>
            <a:off x="989707" y="3181896"/>
            <a:ext cx="4312055" cy="492443"/>
          </a:xfrm>
          <a:prstGeom prst="rect">
            <a:avLst/>
          </a:prstGeom>
          <a:noFill/>
        </p:spPr>
        <p:txBody>
          <a:bodyPr wrap="square" rtlCol="0">
            <a:spAutoFit/>
          </a:bodyPr>
          <a:lstStyle/>
          <a:p>
            <a:pPr algn="just">
              <a:lnSpc>
                <a:spcPct val="130000"/>
              </a:lnSpc>
            </a:pPr>
            <a:r>
              <a:rPr lang="en-US" altLang="zh-CN" sz="2000" dirty="0" smtClean="0">
                <a:solidFill>
                  <a:schemeClr val="tx2"/>
                </a:solidFill>
              </a:rPr>
              <a:t>1.</a:t>
            </a:r>
            <a:r>
              <a:rPr lang="zh-CN" altLang="en-US" sz="2000" dirty="0">
                <a:solidFill>
                  <a:schemeClr val="tx2"/>
                </a:solidFill>
              </a:rPr>
              <a:t>商品的库存管理功能的设计和实现</a:t>
            </a:r>
            <a:endParaRPr lang="en-US" altLang="zh-CN" sz="2000" dirty="0" smtClean="0">
              <a:solidFill>
                <a:schemeClr val="tx2"/>
              </a:solidFill>
            </a:endParaRPr>
          </a:p>
        </p:txBody>
      </p:sp>
      <p:sp>
        <p:nvSpPr>
          <p:cNvPr id="42" name="任意多边形 41"/>
          <p:cNvSpPr/>
          <p:nvPr/>
        </p:nvSpPr>
        <p:spPr>
          <a:xfrm rot="5400000" flipH="1">
            <a:off x="798285" y="3885667"/>
            <a:ext cx="250350" cy="132492"/>
          </a:xfrm>
          <a:custGeom>
            <a:avLst/>
            <a:gdLst>
              <a:gd name="connsiteX0" fmla="*/ 250350 w 250350"/>
              <a:gd name="connsiteY0" fmla="*/ 125175 h 132492"/>
              <a:gd name="connsiteX1" fmla="*/ 125175 w 250350"/>
              <a:gd name="connsiteY1" fmla="*/ 0 h 132492"/>
              <a:gd name="connsiteX2" fmla="*/ 0 w 250350"/>
              <a:gd name="connsiteY2" fmla="*/ 125175 h 132492"/>
              <a:gd name="connsiteX3" fmla="*/ 1664 w 250350"/>
              <a:gd name="connsiteY3" fmla="*/ 132492 h 132492"/>
              <a:gd name="connsiteX4" fmla="*/ 248686 w 250350"/>
              <a:gd name="connsiteY4" fmla="*/ 132492 h 1324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350" h="132492">
                <a:moveTo>
                  <a:pt x="250350" y="125175"/>
                </a:moveTo>
                <a:cubicBezTo>
                  <a:pt x="250350" y="56043"/>
                  <a:pt x="194308" y="0"/>
                  <a:pt x="125175" y="0"/>
                </a:cubicBezTo>
                <a:cubicBezTo>
                  <a:pt x="56043" y="0"/>
                  <a:pt x="0" y="56043"/>
                  <a:pt x="0" y="125175"/>
                </a:cubicBezTo>
                <a:lnTo>
                  <a:pt x="1664" y="132492"/>
                </a:lnTo>
                <a:lnTo>
                  <a:pt x="248686" y="13249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文本框 59"/>
          <p:cNvSpPr txBox="1"/>
          <p:nvPr/>
        </p:nvSpPr>
        <p:spPr>
          <a:xfrm>
            <a:off x="989706" y="3705692"/>
            <a:ext cx="4312055" cy="492443"/>
          </a:xfrm>
          <a:prstGeom prst="rect">
            <a:avLst/>
          </a:prstGeom>
          <a:noFill/>
        </p:spPr>
        <p:txBody>
          <a:bodyPr wrap="square" rtlCol="0">
            <a:spAutoFit/>
          </a:bodyPr>
          <a:lstStyle/>
          <a:p>
            <a:pPr algn="just">
              <a:lnSpc>
                <a:spcPct val="130000"/>
              </a:lnSpc>
            </a:pPr>
            <a:r>
              <a:rPr lang="en-US" altLang="zh-CN" sz="2000" dirty="0">
                <a:solidFill>
                  <a:schemeClr val="tx2"/>
                </a:solidFill>
              </a:rPr>
              <a:t>2</a:t>
            </a:r>
            <a:r>
              <a:rPr lang="en-US" altLang="zh-CN" sz="2000" dirty="0" smtClean="0">
                <a:solidFill>
                  <a:schemeClr val="tx2"/>
                </a:solidFill>
              </a:rPr>
              <a:t>.</a:t>
            </a:r>
            <a:r>
              <a:rPr lang="zh-CN" altLang="en-US" sz="2000" dirty="0">
                <a:solidFill>
                  <a:schemeClr val="tx2"/>
                </a:solidFill>
              </a:rPr>
              <a:t>商品</a:t>
            </a:r>
            <a:r>
              <a:rPr lang="zh-CN" altLang="en-US" sz="2000" dirty="0" smtClean="0">
                <a:solidFill>
                  <a:schemeClr val="tx2"/>
                </a:solidFill>
              </a:rPr>
              <a:t>的销售管理功能</a:t>
            </a:r>
            <a:r>
              <a:rPr lang="zh-CN" altLang="en-US" sz="2000" dirty="0">
                <a:solidFill>
                  <a:schemeClr val="tx2"/>
                </a:solidFill>
              </a:rPr>
              <a:t>的设计和实现</a:t>
            </a:r>
            <a:endParaRPr lang="en-US" altLang="zh-CN" sz="2000" dirty="0" smtClean="0">
              <a:solidFill>
                <a:schemeClr val="tx2"/>
              </a:solidFill>
            </a:endParaRPr>
          </a:p>
        </p:txBody>
      </p:sp>
      <p:sp>
        <p:nvSpPr>
          <p:cNvPr id="44" name="任意多边形 43"/>
          <p:cNvSpPr/>
          <p:nvPr/>
        </p:nvSpPr>
        <p:spPr>
          <a:xfrm rot="5400000" flipH="1">
            <a:off x="798286" y="4378110"/>
            <a:ext cx="250350" cy="132492"/>
          </a:xfrm>
          <a:custGeom>
            <a:avLst/>
            <a:gdLst>
              <a:gd name="connsiteX0" fmla="*/ 250350 w 250350"/>
              <a:gd name="connsiteY0" fmla="*/ 125175 h 132492"/>
              <a:gd name="connsiteX1" fmla="*/ 125175 w 250350"/>
              <a:gd name="connsiteY1" fmla="*/ 0 h 132492"/>
              <a:gd name="connsiteX2" fmla="*/ 0 w 250350"/>
              <a:gd name="connsiteY2" fmla="*/ 125175 h 132492"/>
              <a:gd name="connsiteX3" fmla="*/ 1664 w 250350"/>
              <a:gd name="connsiteY3" fmla="*/ 132492 h 132492"/>
              <a:gd name="connsiteX4" fmla="*/ 248686 w 250350"/>
              <a:gd name="connsiteY4" fmla="*/ 132492 h 1324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350" h="132492">
                <a:moveTo>
                  <a:pt x="250350" y="125175"/>
                </a:moveTo>
                <a:cubicBezTo>
                  <a:pt x="250350" y="56043"/>
                  <a:pt x="194308" y="0"/>
                  <a:pt x="125175" y="0"/>
                </a:cubicBezTo>
                <a:cubicBezTo>
                  <a:pt x="56043" y="0"/>
                  <a:pt x="0" y="56043"/>
                  <a:pt x="0" y="125175"/>
                </a:cubicBezTo>
                <a:lnTo>
                  <a:pt x="1664" y="132492"/>
                </a:lnTo>
                <a:lnTo>
                  <a:pt x="248686" y="13249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文本框 59"/>
          <p:cNvSpPr txBox="1"/>
          <p:nvPr/>
        </p:nvSpPr>
        <p:spPr>
          <a:xfrm>
            <a:off x="989707" y="4198135"/>
            <a:ext cx="4312055" cy="492443"/>
          </a:xfrm>
          <a:prstGeom prst="rect">
            <a:avLst/>
          </a:prstGeom>
          <a:noFill/>
        </p:spPr>
        <p:txBody>
          <a:bodyPr wrap="square" rtlCol="0">
            <a:spAutoFit/>
          </a:bodyPr>
          <a:lstStyle/>
          <a:p>
            <a:pPr algn="just">
              <a:lnSpc>
                <a:spcPct val="130000"/>
              </a:lnSpc>
            </a:pPr>
            <a:r>
              <a:rPr lang="en-US" altLang="zh-CN" sz="2000" dirty="0">
                <a:solidFill>
                  <a:schemeClr val="tx2"/>
                </a:solidFill>
              </a:rPr>
              <a:t>3</a:t>
            </a:r>
            <a:r>
              <a:rPr lang="en-US" altLang="zh-CN" sz="2000" dirty="0" smtClean="0">
                <a:solidFill>
                  <a:schemeClr val="tx2"/>
                </a:solidFill>
              </a:rPr>
              <a:t>.</a:t>
            </a:r>
            <a:r>
              <a:rPr lang="zh-CN" altLang="en-US" sz="2000" dirty="0" smtClean="0">
                <a:solidFill>
                  <a:schemeClr val="tx2"/>
                </a:solidFill>
              </a:rPr>
              <a:t>超市的登录界面的设计与连接</a:t>
            </a:r>
            <a:endParaRPr lang="en-US" altLang="zh-CN" sz="2000" dirty="0" smtClean="0">
              <a:solidFill>
                <a:schemeClr val="tx2"/>
              </a:solidFill>
            </a:endParaRPr>
          </a:p>
        </p:txBody>
      </p:sp>
      <p:sp>
        <p:nvSpPr>
          <p:cNvPr id="46" name="任意多边形 45"/>
          <p:cNvSpPr/>
          <p:nvPr/>
        </p:nvSpPr>
        <p:spPr>
          <a:xfrm rot="5400000" flipH="1">
            <a:off x="798284" y="4901906"/>
            <a:ext cx="250350" cy="132492"/>
          </a:xfrm>
          <a:custGeom>
            <a:avLst/>
            <a:gdLst>
              <a:gd name="connsiteX0" fmla="*/ 250350 w 250350"/>
              <a:gd name="connsiteY0" fmla="*/ 125175 h 132492"/>
              <a:gd name="connsiteX1" fmla="*/ 125175 w 250350"/>
              <a:gd name="connsiteY1" fmla="*/ 0 h 132492"/>
              <a:gd name="connsiteX2" fmla="*/ 0 w 250350"/>
              <a:gd name="connsiteY2" fmla="*/ 125175 h 132492"/>
              <a:gd name="connsiteX3" fmla="*/ 1664 w 250350"/>
              <a:gd name="connsiteY3" fmla="*/ 132492 h 132492"/>
              <a:gd name="connsiteX4" fmla="*/ 248686 w 250350"/>
              <a:gd name="connsiteY4" fmla="*/ 132492 h 1324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350" h="132492">
                <a:moveTo>
                  <a:pt x="250350" y="125175"/>
                </a:moveTo>
                <a:cubicBezTo>
                  <a:pt x="250350" y="56043"/>
                  <a:pt x="194308" y="0"/>
                  <a:pt x="125175" y="0"/>
                </a:cubicBezTo>
                <a:cubicBezTo>
                  <a:pt x="56043" y="0"/>
                  <a:pt x="0" y="56043"/>
                  <a:pt x="0" y="125175"/>
                </a:cubicBezTo>
                <a:lnTo>
                  <a:pt x="1664" y="132492"/>
                </a:lnTo>
                <a:lnTo>
                  <a:pt x="248686" y="13249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文本框 59"/>
          <p:cNvSpPr txBox="1"/>
          <p:nvPr/>
        </p:nvSpPr>
        <p:spPr>
          <a:xfrm>
            <a:off x="989705" y="4721931"/>
            <a:ext cx="4312055" cy="450123"/>
          </a:xfrm>
          <a:prstGeom prst="rect">
            <a:avLst/>
          </a:prstGeom>
          <a:noFill/>
        </p:spPr>
        <p:txBody>
          <a:bodyPr wrap="square" rtlCol="0">
            <a:spAutoFit/>
          </a:bodyPr>
          <a:lstStyle/>
          <a:p>
            <a:pPr algn="just">
              <a:lnSpc>
                <a:spcPct val="130000"/>
              </a:lnSpc>
            </a:pPr>
            <a:r>
              <a:rPr lang="en-US" altLang="zh-CN" sz="2000" dirty="0" smtClean="0">
                <a:solidFill>
                  <a:schemeClr val="tx2"/>
                </a:solidFill>
              </a:rPr>
              <a:t>4.</a:t>
            </a:r>
            <a:r>
              <a:rPr lang="zh-CN" altLang="en-US" sz="2000" dirty="0" smtClean="0">
                <a:solidFill>
                  <a:schemeClr val="tx2"/>
                </a:solidFill>
              </a:rPr>
              <a:t>文件</a:t>
            </a:r>
            <a:r>
              <a:rPr lang="zh-CN" altLang="en-US" sz="2000" dirty="0">
                <a:solidFill>
                  <a:schemeClr val="tx2"/>
                </a:solidFill>
              </a:rPr>
              <a:t>处理打印功能的设计与实现</a:t>
            </a:r>
            <a:endParaRPr lang="en-US" altLang="zh-CN" sz="2000" dirty="0" smtClean="0">
              <a:solidFill>
                <a:schemeClr val="tx2"/>
              </a:solidFill>
            </a:endParaRPr>
          </a:p>
        </p:txBody>
      </p:sp>
    </p:spTree>
    <p:extLst>
      <p:ext uri="{BB962C8B-B14F-4D97-AF65-F5344CB8AC3E}">
        <p14:creationId xmlns:p14="http://schemas.microsoft.com/office/powerpoint/2010/main" val="987102336"/>
      </p:ext>
    </p:extLst>
  </p:cSld>
  <p:clrMapOvr>
    <a:masterClrMapping/>
  </p:clrMapOvr>
  <p:transition spd="slow" advTm="5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3000"/>
                                  </p:stCondLst>
                                  <p:childTnLst>
                                    <p:set>
                                      <p:cBhvr>
                                        <p:cTn id="6" dur="1" fill="hold">
                                          <p:stCondLst>
                                            <p:cond delay="0"/>
                                          </p:stCondLst>
                                        </p:cTn>
                                        <p:tgtEl>
                                          <p:spTgt spid="61"/>
                                        </p:tgtEl>
                                        <p:attrNameLst>
                                          <p:attrName>style.visibility</p:attrName>
                                        </p:attrNameLst>
                                      </p:cBhvr>
                                      <p:to>
                                        <p:strVal val="visible"/>
                                      </p:to>
                                    </p:set>
                                    <p:anim calcmode="lin" valueType="num">
                                      <p:cBhvr additive="base">
                                        <p:cTn id="7" dur="750" fill="hold"/>
                                        <p:tgtEl>
                                          <p:spTgt spid="61"/>
                                        </p:tgtEl>
                                        <p:attrNameLst>
                                          <p:attrName>ppt_x</p:attrName>
                                        </p:attrNameLst>
                                      </p:cBhvr>
                                      <p:tavLst>
                                        <p:tav tm="0">
                                          <p:val>
                                            <p:strVal val="#ppt_x"/>
                                          </p:val>
                                        </p:tav>
                                        <p:tav tm="100000">
                                          <p:val>
                                            <p:strVal val="#ppt_x"/>
                                          </p:val>
                                        </p:tav>
                                      </p:tavLst>
                                    </p:anim>
                                    <p:anim calcmode="lin" valueType="num">
                                      <p:cBhvr additive="base">
                                        <p:cTn id="8" dur="750" fill="hold"/>
                                        <p:tgtEl>
                                          <p:spTgt spid="61"/>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p:stCondLst>
                                    <p:cond delay="3250"/>
                                  </p:stCondLst>
                                  <p:childTnLst>
                                    <p:set>
                                      <p:cBhvr>
                                        <p:cTn id="10" dur="1" fill="hold">
                                          <p:stCondLst>
                                            <p:cond delay="0"/>
                                          </p:stCondLst>
                                        </p:cTn>
                                        <p:tgtEl>
                                          <p:spTgt spid="60"/>
                                        </p:tgtEl>
                                        <p:attrNameLst>
                                          <p:attrName>style.visibility</p:attrName>
                                        </p:attrNameLst>
                                      </p:cBhvr>
                                      <p:to>
                                        <p:strVal val="visible"/>
                                      </p:to>
                                    </p:set>
                                    <p:anim calcmode="lin" valueType="num">
                                      <p:cBhvr additive="base">
                                        <p:cTn id="11" dur="750" fill="hold"/>
                                        <p:tgtEl>
                                          <p:spTgt spid="60"/>
                                        </p:tgtEl>
                                        <p:attrNameLst>
                                          <p:attrName>ppt_x</p:attrName>
                                        </p:attrNameLst>
                                      </p:cBhvr>
                                      <p:tavLst>
                                        <p:tav tm="0">
                                          <p:val>
                                            <p:strVal val="#ppt_x"/>
                                          </p:val>
                                        </p:tav>
                                        <p:tav tm="100000">
                                          <p:val>
                                            <p:strVal val="#ppt_x"/>
                                          </p:val>
                                        </p:tav>
                                      </p:tavLst>
                                    </p:anim>
                                    <p:anim calcmode="lin" valueType="num">
                                      <p:cBhvr additive="base">
                                        <p:cTn id="12" dur="750" fill="hold"/>
                                        <p:tgtEl>
                                          <p:spTgt spid="60"/>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p:stCondLst>
                                    <p:cond delay="3000"/>
                                  </p:stCondLst>
                                  <p:childTnLst>
                                    <p:set>
                                      <p:cBhvr>
                                        <p:cTn id="14" dur="1" fill="hold">
                                          <p:stCondLst>
                                            <p:cond delay="0"/>
                                          </p:stCondLst>
                                        </p:cTn>
                                        <p:tgtEl>
                                          <p:spTgt spid="39"/>
                                        </p:tgtEl>
                                        <p:attrNameLst>
                                          <p:attrName>style.visibility</p:attrName>
                                        </p:attrNameLst>
                                      </p:cBhvr>
                                      <p:to>
                                        <p:strVal val="visible"/>
                                      </p:to>
                                    </p:set>
                                    <p:anim calcmode="lin" valueType="num">
                                      <p:cBhvr additive="base">
                                        <p:cTn id="15" dur="750" fill="hold"/>
                                        <p:tgtEl>
                                          <p:spTgt spid="39"/>
                                        </p:tgtEl>
                                        <p:attrNameLst>
                                          <p:attrName>ppt_x</p:attrName>
                                        </p:attrNameLst>
                                      </p:cBhvr>
                                      <p:tavLst>
                                        <p:tav tm="0">
                                          <p:val>
                                            <p:strVal val="#ppt_x"/>
                                          </p:val>
                                        </p:tav>
                                        <p:tav tm="100000">
                                          <p:val>
                                            <p:strVal val="#ppt_x"/>
                                          </p:val>
                                        </p:tav>
                                      </p:tavLst>
                                    </p:anim>
                                    <p:anim calcmode="lin" valueType="num">
                                      <p:cBhvr additive="base">
                                        <p:cTn id="16" dur="750" fill="hold"/>
                                        <p:tgtEl>
                                          <p:spTgt spid="39"/>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3250"/>
                                  </p:stCondLst>
                                  <p:childTnLst>
                                    <p:set>
                                      <p:cBhvr>
                                        <p:cTn id="18" dur="1" fill="hold">
                                          <p:stCondLst>
                                            <p:cond delay="0"/>
                                          </p:stCondLst>
                                        </p:cTn>
                                        <p:tgtEl>
                                          <p:spTgt spid="37"/>
                                        </p:tgtEl>
                                        <p:attrNameLst>
                                          <p:attrName>style.visibility</p:attrName>
                                        </p:attrNameLst>
                                      </p:cBhvr>
                                      <p:to>
                                        <p:strVal val="visible"/>
                                      </p:to>
                                    </p:set>
                                    <p:anim calcmode="lin" valueType="num">
                                      <p:cBhvr additive="base">
                                        <p:cTn id="19" dur="750" fill="hold"/>
                                        <p:tgtEl>
                                          <p:spTgt spid="37"/>
                                        </p:tgtEl>
                                        <p:attrNameLst>
                                          <p:attrName>ppt_x</p:attrName>
                                        </p:attrNameLst>
                                      </p:cBhvr>
                                      <p:tavLst>
                                        <p:tav tm="0">
                                          <p:val>
                                            <p:strVal val="#ppt_x"/>
                                          </p:val>
                                        </p:tav>
                                        <p:tav tm="100000">
                                          <p:val>
                                            <p:strVal val="#ppt_x"/>
                                          </p:val>
                                        </p:tav>
                                      </p:tavLst>
                                    </p:anim>
                                    <p:anim calcmode="lin" valueType="num">
                                      <p:cBhvr additive="base">
                                        <p:cTn id="20" dur="750" fill="hold"/>
                                        <p:tgtEl>
                                          <p:spTgt spid="37"/>
                                        </p:tgtEl>
                                        <p:attrNameLst>
                                          <p:attrName>ppt_y</p:attrName>
                                        </p:attrNameLst>
                                      </p:cBhvr>
                                      <p:tavLst>
                                        <p:tav tm="0">
                                          <p:val>
                                            <p:strVal val="1+#ppt_h/2"/>
                                          </p:val>
                                        </p:tav>
                                        <p:tav tm="100000">
                                          <p:val>
                                            <p:strVal val="#ppt_y"/>
                                          </p:val>
                                        </p:tav>
                                      </p:tavLst>
                                    </p:anim>
                                  </p:childTnLst>
                                </p:cTn>
                              </p:par>
                              <p:par>
                                <p:cTn id="21" presetID="2" presetClass="entr" presetSubtype="4" decel="100000" fill="hold" grpId="0" nodeType="withEffect">
                                  <p:stCondLst>
                                    <p:cond delay="3250"/>
                                  </p:stCondLst>
                                  <p:childTnLst>
                                    <p:set>
                                      <p:cBhvr>
                                        <p:cTn id="22" dur="1" fill="hold">
                                          <p:stCondLst>
                                            <p:cond delay="0"/>
                                          </p:stCondLst>
                                        </p:cTn>
                                        <p:tgtEl>
                                          <p:spTgt spid="41"/>
                                        </p:tgtEl>
                                        <p:attrNameLst>
                                          <p:attrName>style.visibility</p:attrName>
                                        </p:attrNameLst>
                                      </p:cBhvr>
                                      <p:to>
                                        <p:strVal val="visible"/>
                                      </p:to>
                                    </p:set>
                                    <p:anim calcmode="lin" valueType="num">
                                      <p:cBhvr additive="base">
                                        <p:cTn id="23" dur="750" fill="hold"/>
                                        <p:tgtEl>
                                          <p:spTgt spid="41"/>
                                        </p:tgtEl>
                                        <p:attrNameLst>
                                          <p:attrName>ppt_x</p:attrName>
                                        </p:attrNameLst>
                                      </p:cBhvr>
                                      <p:tavLst>
                                        <p:tav tm="0">
                                          <p:val>
                                            <p:strVal val="#ppt_x"/>
                                          </p:val>
                                        </p:tav>
                                        <p:tav tm="100000">
                                          <p:val>
                                            <p:strVal val="#ppt_x"/>
                                          </p:val>
                                        </p:tav>
                                      </p:tavLst>
                                    </p:anim>
                                    <p:anim calcmode="lin" valueType="num">
                                      <p:cBhvr additive="base">
                                        <p:cTn id="24" dur="750" fill="hold"/>
                                        <p:tgtEl>
                                          <p:spTgt spid="41"/>
                                        </p:tgtEl>
                                        <p:attrNameLst>
                                          <p:attrName>ppt_y</p:attrName>
                                        </p:attrNameLst>
                                      </p:cBhvr>
                                      <p:tavLst>
                                        <p:tav tm="0">
                                          <p:val>
                                            <p:strVal val="1+#ppt_h/2"/>
                                          </p:val>
                                        </p:tav>
                                        <p:tav tm="100000">
                                          <p:val>
                                            <p:strVal val="#ppt_y"/>
                                          </p:val>
                                        </p:tav>
                                      </p:tavLst>
                                    </p:anim>
                                  </p:childTnLst>
                                </p:cTn>
                              </p:par>
                              <p:par>
                                <p:cTn id="25" presetID="2" presetClass="entr" presetSubtype="4" decel="100000" fill="hold" grpId="0" nodeType="withEffect">
                                  <p:stCondLst>
                                    <p:cond delay="3000"/>
                                  </p:stCondLst>
                                  <p:childTnLst>
                                    <p:set>
                                      <p:cBhvr>
                                        <p:cTn id="26" dur="1" fill="hold">
                                          <p:stCondLst>
                                            <p:cond delay="0"/>
                                          </p:stCondLst>
                                        </p:cTn>
                                        <p:tgtEl>
                                          <p:spTgt spid="42"/>
                                        </p:tgtEl>
                                        <p:attrNameLst>
                                          <p:attrName>style.visibility</p:attrName>
                                        </p:attrNameLst>
                                      </p:cBhvr>
                                      <p:to>
                                        <p:strVal val="visible"/>
                                      </p:to>
                                    </p:set>
                                    <p:anim calcmode="lin" valueType="num">
                                      <p:cBhvr additive="base">
                                        <p:cTn id="27" dur="750" fill="hold"/>
                                        <p:tgtEl>
                                          <p:spTgt spid="42"/>
                                        </p:tgtEl>
                                        <p:attrNameLst>
                                          <p:attrName>ppt_x</p:attrName>
                                        </p:attrNameLst>
                                      </p:cBhvr>
                                      <p:tavLst>
                                        <p:tav tm="0">
                                          <p:val>
                                            <p:strVal val="#ppt_x"/>
                                          </p:val>
                                        </p:tav>
                                        <p:tav tm="100000">
                                          <p:val>
                                            <p:strVal val="#ppt_x"/>
                                          </p:val>
                                        </p:tav>
                                      </p:tavLst>
                                    </p:anim>
                                    <p:anim calcmode="lin" valueType="num">
                                      <p:cBhvr additive="base">
                                        <p:cTn id="28" dur="750" fill="hold"/>
                                        <p:tgtEl>
                                          <p:spTgt spid="42"/>
                                        </p:tgtEl>
                                        <p:attrNameLst>
                                          <p:attrName>ppt_y</p:attrName>
                                        </p:attrNameLst>
                                      </p:cBhvr>
                                      <p:tavLst>
                                        <p:tav tm="0">
                                          <p:val>
                                            <p:strVal val="1+#ppt_h/2"/>
                                          </p:val>
                                        </p:tav>
                                        <p:tav tm="100000">
                                          <p:val>
                                            <p:strVal val="#ppt_y"/>
                                          </p:val>
                                        </p:tav>
                                      </p:tavLst>
                                    </p:anim>
                                  </p:childTnLst>
                                </p:cTn>
                              </p:par>
                              <p:par>
                                <p:cTn id="29" presetID="2" presetClass="entr" presetSubtype="4" decel="100000" fill="hold" grpId="0" nodeType="withEffect">
                                  <p:stCondLst>
                                    <p:cond delay="3250"/>
                                  </p:stCondLst>
                                  <p:childTnLst>
                                    <p:set>
                                      <p:cBhvr>
                                        <p:cTn id="30" dur="1" fill="hold">
                                          <p:stCondLst>
                                            <p:cond delay="0"/>
                                          </p:stCondLst>
                                        </p:cTn>
                                        <p:tgtEl>
                                          <p:spTgt spid="43"/>
                                        </p:tgtEl>
                                        <p:attrNameLst>
                                          <p:attrName>style.visibility</p:attrName>
                                        </p:attrNameLst>
                                      </p:cBhvr>
                                      <p:to>
                                        <p:strVal val="visible"/>
                                      </p:to>
                                    </p:set>
                                    <p:anim calcmode="lin" valueType="num">
                                      <p:cBhvr additive="base">
                                        <p:cTn id="31" dur="750" fill="hold"/>
                                        <p:tgtEl>
                                          <p:spTgt spid="43"/>
                                        </p:tgtEl>
                                        <p:attrNameLst>
                                          <p:attrName>ppt_x</p:attrName>
                                        </p:attrNameLst>
                                      </p:cBhvr>
                                      <p:tavLst>
                                        <p:tav tm="0">
                                          <p:val>
                                            <p:strVal val="#ppt_x"/>
                                          </p:val>
                                        </p:tav>
                                        <p:tav tm="100000">
                                          <p:val>
                                            <p:strVal val="#ppt_x"/>
                                          </p:val>
                                        </p:tav>
                                      </p:tavLst>
                                    </p:anim>
                                    <p:anim calcmode="lin" valueType="num">
                                      <p:cBhvr additive="base">
                                        <p:cTn id="32" dur="750" fill="hold"/>
                                        <p:tgtEl>
                                          <p:spTgt spid="43"/>
                                        </p:tgtEl>
                                        <p:attrNameLst>
                                          <p:attrName>ppt_y</p:attrName>
                                        </p:attrNameLst>
                                      </p:cBhvr>
                                      <p:tavLst>
                                        <p:tav tm="0">
                                          <p:val>
                                            <p:strVal val="1+#ppt_h/2"/>
                                          </p:val>
                                        </p:tav>
                                        <p:tav tm="100000">
                                          <p:val>
                                            <p:strVal val="#ppt_y"/>
                                          </p:val>
                                        </p:tav>
                                      </p:tavLst>
                                    </p:anim>
                                  </p:childTnLst>
                                </p:cTn>
                              </p:par>
                              <p:par>
                                <p:cTn id="33" presetID="2" presetClass="entr" presetSubtype="4" decel="100000" fill="hold" grpId="0" nodeType="withEffect">
                                  <p:stCondLst>
                                    <p:cond delay="3000"/>
                                  </p:stCondLst>
                                  <p:childTnLst>
                                    <p:set>
                                      <p:cBhvr>
                                        <p:cTn id="34" dur="1" fill="hold">
                                          <p:stCondLst>
                                            <p:cond delay="0"/>
                                          </p:stCondLst>
                                        </p:cTn>
                                        <p:tgtEl>
                                          <p:spTgt spid="44"/>
                                        </p:tgtEl>
                                        <p:attrNameLst>
                                          <p:attrName>style.visibility</p:attrName>
                                        </p:attrNameLst>
                                      </p:cBhvr>
                                      <p:to>
                                        <p:strVal val="visible"/>
                                      </p:to>
                                    </p:set>
                                    <p:anim calcmode="lin" valueType="num">
                                      <p:cBhvr additive="base">
                                        <p:cTn id="35" dur="750" fill="hold"/>
                                        <p:tgtEl>
                                          <p:spTgt spid="44"/>
                                        </p:tgtEl>
                                        <p:attrNameLst>
                                          <p:attrName>ppt_x</p:attrName>
                                        </p:attrNameLst>
                                      </p:cBhvr>
                                      <p:tavLst>
                                        <p:tav tm="0">
                                          <p:val>
                                            <p:strVal val="#ppt_x"/>
                                          </p:val>
                                        </p:tav>
                                        <p:tav tm="100000">
                                          <p:val>
                                            <p:strVal val="#ppt_x"/>
                                          </p:val>
                                        </p:tav>
                                      </p:tavLst>
                                    </p:anim>
                                    <p:anim calcmode="lin" valueType="num">
                                      <p:cBhvr additive="base">
                                        <p:cTn id="36" dur="750" fill="hold"/>
                                        <p:tgtEl>
                                          <p:spTgt spid="44"/>
                                        </p:tgtEl>
                                        <p:attrNameLst>
                                          <p:attrName>ppt_y</p:attrName>
                                        </p:attrNameLst>
                                      </p:cBhvr>
                                      <p:tavLst>
                                        <p:tav tm="0">
                                          <p:val>
                                            <p:strVal val="1+#ppt_h/2"/>
                                          </p:val>
                                        </p:tav>
                                        <p:tav tm="100000">
                                          <p:val>
                                            <p:strVal val="#ppt_y"/>
                                          </p:val>
                                        </p:tav>
                                      </p:tavLst>
                                    </p:anim>
                                  </p:childTnLst>
                                </p:cTn>
                              </p:par>
                              <p:par>
                                <p:cTn id="37" presetID="2" presetClass="entr" presetSubtype="4" decel="100000" fill="hold" grpId="0" nodeType="withEffect">
                                  <p:stCondLst>
                                    <p:cond delay="3250"/>
                                  </p:stCondLst>
                                  <p:childTnLst>
                                    <p:set>
                                      <p:cBhvr>
                                        <p:cTn id="38" dur="1" fill="hold">
                                          <p:stCondLst>
                                            <p:cond delay="0"/>
                                          </p:stCondLst>
                                        </p:cTn>
                                        <p:tgtEl>
                                          <p:spTgt spid="45"/>
                                        </p:tgtEl>
                                        <p:attrNameLst>
                                          <p:attrName>style.visibility</p:attrName>
                                        </p:attrNameLst>
                                      </p:cBhvr>
                                      <p:to>
                                        <p:strVal val="visible"/>
                                      </p:to>
                                    </p:set>
                                    <p:anim calcmode="lin" valueType="num">
                                      <p:cBhvr additive="base">
                                        <p:cTn id="39" dur="750" fill="hold"/>
                                        <p:tgtEl>
                                          <p:spTgt spid="45"/>
                                        </p:tgtEl>
                                        <p:attrNameLst>
                                          <p:attrName>ppt_x</p:attrName>
                                        </p:attrNameLst>
                                      </p:cBhvr>
                                      <p:tavLst>
                                        <p:tav tm="0">
                                          <p:val>
                                            <p:strVal val="#ppt_x"/>
                                          </p:val>
                                        </p:tav>
                                        <p:tav tm="100000">
                                          <p:val>
                                            <p:strVal val="#ppt_x"/>
                                          </p:val>
                                        </p:tav>
                                      </p:tavLst>
                                    </p:anim>
                                    <p:anim calcmode="lin" valueType="num">
                                      <p:cBhvr additive="base">
                                        <p:cTn id="40" dur="750" fill="hold"/>
                                        <p:tgtEl>
                                          <p:spTgt spid="45"/>
                                        </p:tgtEl>
                                        <p:attrNameLst>
                                          <p:attrName>ppt_y</p:attrName>
                                        </p:attrNameLst>
                                      </p:cBhvr>
                                      <p:tavLst>
                                        <p:tav tm="0">
                                          <p:val>
                                            <p:strVal val="1+#ppt_h/2"/>
                                          </p:val>
                                        </p:tav>
                                        <p:tav tm="100000">
                                          <p:val>
                                            <p:strVal val="#ppt_y"/>
                                          </p:val>
                                        </p:tav>
                                      </p:tavLst>
                                    </p:anim>
                                  </p:childTnLst>
                                </p:cTn>
                              </p:par>
                              <p:par>
                                <p:cTn id="41" presetID="2" presetClass="entr" presetSubtype="4" decel="100000" fill="hold" grpId="0" nodeType="withEffect">
                                  <p:stCondLst>
                                    <p:cond delay="3000"/>
                                  </p:stCondLst>
                                  <p:childTnLst>
                                    <p:set>
                                      <p:cBhvr>
                                        <p:cTn id="42" dur="1" fill="hold">
                                          <p:stCondLst>
                                            <p:cond delay="0"/>
                                          </p:stCondLst>
                                        </p:cTn>
                                        <p:tgtEl>
                                          <p:spTgt spid="46"/>
                                        </p:tgtEl>
                                        <p:attrNameLst>
                                          <p:attrName>style.visibility</p:attrName>
                                        </p:attrNameLst>
                                      </p:cBhvr>
                                      <p:to>
                                        <p:strVal val="visible"/>
                                      </p:to>
                                    </p:set>
                                    <p:anim calcmode="lin" valueType="num">
                                      <p:cBhvr additive="base">
                                        <p:cTn id="43" dur="750" fill="hold"/>
                                        <p:tgtEl>
                                          <p:spTgt spid="46"/>
                                        </p:tgtEl>
                                        <p:attrNameLst>
                                          <p:attrName>ppt_x</p:attrName>
                                        </p:attrNameLst>
                                      </p:cBhvr>
                                      <p:tavLst>
                                        <p:tav tm="0">
                                          <p:val>
                                            <p:strVal val="#ppt_x"/>
                                          </p:val>
                                        </p:tav>
                                        <p:tav tm="100000">
                                          <p:val>
                                            <p:strVal val="#ppt_x"/>
                                          </p:val>
                                        </p:tav>
                                      </p:tavLst>
                                    </p:anim>
                                    <p:anim calcmode="lin" valueType="num">
                                      <p:cBhvr additive="base">
                                        <p:cTn id="44" dur="750" fill="hold"/>
                                        <p:tgtEl>
                                          <p:spTgt spid="46"/>
                                        </p:tgtEl>
                                        <p:attrNameLst>
                                          <p:attrName>ppt_y</p:attrName>
                                        </p:attrNameLst>
                                      </p:cBhvr>
                                      <p:tavLst>
                                        <p:tav tm="0">
                                          <p:val>
                                            <p:strVal val="1+#ppt_h/2"/>
                                          </p:val>
                                        </p:tav>
                                        <p:tav tm="100000">
                                          <p:val>
                                            <p:strVal val="#ppt_y"/>
                                          </p:val>
                                        </p:tav>
                                      </p:tavLst>
                                    </p:anim>
                                  </p:childTnLst>
                                </p:cTn>
                              </p:par>
                              <p:par>
                                <p:cTn id="45" presetID="2" presetClass="entr" presetSubtype="4" decel="100000" fill="hold" grpId="0" nodeType="withEffect">
                                  <p:stCondLst>
                                    <p:cond delay="3250"/>
                                  </p:stCondLst>
                                  <p:childTnLst>
                                    <p:set>
                                      <p:cBhvr>
                                        <p:cTn id="46" dur="1" fill="hold">
                                          <p:stCondLst>
                                            <p:cond delay="0"/>
                                          </p:stCondLst>
                                        </p:cTn>
                                        <p:tgtEl>
                                          <p:spTgt spid="47"/>
                                        </p:tgtEl>
                                        <p:attrNameLst>
                                          <p:attrName>style.visibility</p:attrName>
                                        </p:attrNameLst>
                                      </p:cBhvr>
                                      <p:to>
                                        <p:strVal val="visible"/>
                                      </p:to>
                                    </p:set>
                                    <p:anim calcmode="lin" valueType="num">
                                      <p:cBhvr additive="base">
                                        <p:cTn id="47" dur="750" fill="hold"/>
                                        <p:tgtEl>
                                          <p:spTgt spid="47"/>
                                        </p:tgtEl>
                                        <p:attrNameLst>
                                          <p:attrName>ppt_x</p:attrName>
                                        </p:attrNameLst>
                                      </p:cBhvr>
                                      <p:tavLst>
                                        <p:tav tm="0">
                                          <p:val>
                                            <p:strVal val="#ppt_x"/>
                                          </p:val>
                                        </p:tav>
                                        <p:tav tm="100000">
                                          <p:val>
                                            <p:strVal val="#ppt_x"/>
                                          </p:val>
                                        </p:tav>
                                      </p:tavLst>
                                    </p:anim>
                                    <p:anim calcmode="lin" valueType="num">
                                      <p:cBhvr additive="base">
                                        <p:cTn id="48" dur="750" fill="hold"/>
                                        <p:tgtEl>
                                          <p:spTgt spid="4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p:bldP spid="61" grpId="0" animBg="1"/>
      <p:bldP spid="37" grpId="0"/>
      <p:bldP spid="39" grpId="0" animBg="1"/>
      <p:bldP spid="41" grpId="0"/>
      <p:bldP spid="42" grpId="0" animBg="1"/>
      <p:bldP spid="43" grpId="0"/>
      <p:bldP spid="44" grpId="0" animBg="1"/>
      <p:bldP spid="45" grpId="0"/>
      <p:bldP spid="46" grpId="0" animBg="1"/>
      <p:bldP spid="4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负责部分的分析</a:t>
            </a:r>
            <a:endParaRPr lang="zh-CN" altLang="en-US" dirty="0"/>
          </a:p>
        </p:txBody>
      </p:sp>
      <p:grpSp>
        <p:nvGrpSpPr>
          <p:cNvPr id="37" name="组合 36"/>
          <p:cNvGrpSpPr/>
          <p:nvPr/>
        </p:nvGrpSpPr>
        <p:grpSpPr>
          <a:xfrm>
            <a:off x="392991" y="1202662"/>
            <a:ext cx="1157288" cy="1157288"/>
            <a:chOff x="392991" y="1255938"/>
            <a:chExt cx="1157288" cy="1157288"/>
          </a:xfrm>
        </p:grpSpPr>
        <p:sp>
          <p:nvSpPr>
            <p:cNvPr id="12" name="椭圆 11"/>
            <p:cNvSpPr/>
            <p:nvPr/>
          </p:nvSpPr>
          <p:spPr>
            <a:xfrm>
              <a:off x="392991" y="1255938"/>
              <a:ext cx="1157288" cy="1157288"/>
            </a:xfrm>
            <a:prstGeom prst="ellipse">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8" name="文本框 17"/>
            <p:cNvSpPr txBox="1"/>
            <p:nvPr/>
          </p:nvSpPr>
          <p:spPr>
            <a:xfrm>
              <a:off x="515705" y="1255938"/>
              <a:ext cx="911861" cy="1050737"/>
            </a:xfrm>
            <a:prstGeom prst="rect">
              <a:avLst/>
            </a:prstGeom>
            <a:noFill/>
          </p:spPr>
          <p:txBody>
            <a:bodyPr wrap="square" rtlCol="0">
              <a:spAutoFit/>
            </a:bodyPr>
            <a:lstStyle/>
            <a:p>
              <a:pPr algn="ctr">
                <a:lnSpc>
                  <a:spcPct val="130000"/>
                </a:lnSpc>
              </a:pPr>
              <a:r>
                <a:rPr lang="en-US" altLang="zh-CN" sz="5400" dirty="0" smtClean="0">
                  <a:solidFill>
                    <a:schemeClr val="bg1"/>
                  </a:solidFill>
                  <a:latin typeface="+mj-lt"/>
                </a:rPr>
                <a:t>01</a:t>
              </a:r>
              <a:endParaRPr lang="zh-CN" altLang="en-US" sz="5400" dirty="0">
                <a:solidFill>
                  <a:schemeClr val="bg1"/>
                </a:solidFill>
                <a:latin typeface="+mj-lt"/>
              </a:endParaRPr>
            </a:p>
          </p:txBody>
        </p:sp>
      </p:grpSp>
      <p:grpSp>
        <p:nvGrpSpPr>
          <p:cNvPr id="38" name="组合 37"/>
          <p:cNvGrpSpPr/>
          <p:nvPr/>
        </p:nvGrpSpPr>
        <p:grpSpPr>
          <a:xfrm>
            <a:off x="6092343" y="1149387"/>
            <a:ext cx="1157288" cy="1157288"/>
            <a:chOff x="6092346" y="1202662"/>
            <a:chExt cx="1157288" cy="1157288"/>
          </a:xfrm>
        </p:grpSpPr>
        <p:sp>
          <p:nvSpPr>
            <p:cNvPr id="6" name="椭圆 5"/>
            <p:cNvSpPr/>
            <p:nvPr/>
          </p:nvSpPr>
          <p:spPr>
            <a:xfrm>
              <a:off x="6092346" y="1202662"/>
              <a:ext cx="1157288" cy="1157288"/>
            </a:xfrm>
            <a:prstGeom prst="ellipse">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9" name="文本框 18"/>
            <p:cNvSpPr txBox="1"/>
            <p:nvPr/>
          </p:nvSpPr>
          <p:spPr>
            <a:xfrm>
              <a:off x="6215059" y="1202662"/>
              <a:ext cx="911861" cy="1050737"/>
            </a:xfrm>
            <a:prstGeom prst="rect">
              <a:avLst/>
            </a:prstGeom>
            <a:noFill/>
          </p:spPr>
          <p:txBody>
            <a:bodyPr wrap="square" rtlCol="0">
              <a:spAutoFit/>
            </a:bodyPr>
            <a:lstStyle/>
            <a:p>
              <a:pPr algn="ctr">
                <a:lnSpc>
                  <a:spcPct val="130000"/>
                </a:lnSpc>
              </a:pPr>
              <a:r>
                <a:rPr lang="en-US" altLang="zh-CN" sz="5400" dirty="0" smtClean="0">
                  <a:solidFill>
                    <a:schemeClr val="bg1"/>
                  </a:solidFill>
                  <a:latin typeface="+mj-lt"/>
                </a:rPr>
                <a:t>02</a:t>
              </a:r>
              <a:endParaRPr lang="zh-CN" altLang="en-US" sz="5400" dirty="0">
                <a:solidFill>
                  <a:schemeClr val="bg1"/>
                </a:solidFill>
                <a:latin typeface="+mj-lt"/>
              </a:endParaRPr>
            </a:p>
          </p:txBody>
        </p:sp>
      </p:grpSp>
      <p:grpSp>
        <p:nvGrpSpPr>
          <p:cNvPr id="39" name="组合 38"/>
          <p:cNvGrpSpPr/>
          <p:nvPr/>
        </p:nvGrpSpPr>
        <p:grpSpPr>
          <a:xfrm>
            <a:off x="392991" y="2603020"/>
            <a:ext cx="5466372" cy="3726459"/>
            <a:chOff x="601496" y="3616239"/>
            <a:chExt cx="2315001" cy="2261365"/>
          </a:xfrm>
        </p:grpSpPr>
        <p:sp>
          <p:nvSpPr>
            <p:cNvPr id="40" name="文本框 21"/>
            <p:cNvSpPr txBox="1"/>
            <p:nvPr/>
          </p:nvSpPr>
          <p:spPr>
            <a:xfrm>
              <a:off x="601496" y="3616239"/>
              <a:ext cx="2315001" cy="50428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zh-CN" altLang="en-US" sz="2400" dirty="0" smtClean="0">
                  <a:solidFill>
                    <a:schemeClr val="tx2"/>
                  </a:solidFill>
                </a:rPr>
                <a:t>商品</a:t>
              </a:r>
              <a:r>
                <a:rPr lang="zh-CN" altLang="en-US" sz="2400" dirty="0">
                  <a:solidFill>
                    <a:schemeClr val="tx2"/>
                  </a:solidFill>
                </a:rPr>
                <a:t>的库存管理功能的设计和实现</a:t>
              </a:r>
              <a:endParaRPr lang="en-US" altLang="zh-CN" sz="2400" dirty="0">
                <a:solidFill>
                  <a:schemeClr val="tx2"/>
                </a:solidFill>
              </a:endParaRPr>
            </a:p>
            <a:p>
              <a:pPr algn="ctr"/>
              <a:endParaRPr lang="zh-CN" altLang="en-US" sz="2400" dirty="0">
                <a:solidFill>
                  <a:schemeClr val="tx2"/>
                </a:solidFill>
              </a:endParaRPr>
            </a:p>
          </p:txBody>
        </p:sp>
        <p:sp>
          <p:nvSpPr>
            <p:cNvPr id="41" name="文本框 31"/>
            <p:cNvSpPr txBox="1"/>
            <p:nvPr/>
          </p:nvSpPr>
          <p:spPr>
            <a:xfrm>
              <a:off x="601496" y="4121955"/>
              <a:ext cx="2315001" cy="175564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just">
                <a:lnSpc>
                  <a:spcPct val="130000"/>
                </a:lnSpc>
              </a:pPr>
              <a:r>
                <a:rPr lang="zh-CN" altLang="en-US" sz="2000" dirty="0" smtClean="0">
                  <a:solidFill>
                    <a:schemeClr val="bg2">
                      <a:lumMod val="75000"/>
                    </a:schemeClr>
                  </a:solidFill>
                </a:rPr>
                <a:t>    </a:t>
              </a:r>
              <a:r>
                <a:rPr lang="zh-CN" altLang="en-US" sz="2000" dirty="0">
                  <a:solidFill>
                    <a:schemeClr val="tx2"/>
                  </a:solidFill>
                </a:rPr>
                <a:t>对库存管理功能，我将其分为库存查看以及信息修改两个功能</a:t>
              </a:r>
              <a:endParaRPr lang="en-US" altLang="zh-CN" sz="2000" dirty="0">
                <a:solidFill>
                  <a:schemeClr val="tx2"/>
                </a:solidFill>
              </a:endParaRPr>
            </a:p>
            <a:p>
              <a:pPr algn="just">
                <a:lnSpc>
                  <a:spcPct val="130000"/>
                </a:lnSpc>
              </a:pPr>
              <a:r>
                <a:rPr lang="zh-CN" altLang="en-US" sz="2000" dirty="0">
                  <a:solidFill>
                    <a:schemeClr val="tx2"/>
                  </a:solidFill>
                </a:rPr>
                <a:t>    对于信息修改，要求对于给定的商品名称运用</a:t>
              </a:r>
              <a:r>
                <a:rPr lang="en-US" altLang="zh-CN" sz="2000" dirty="0" err="1">
                  <a:solidFill>
                    <a:schemeClr val="tx2"/>
                  </a:solidFill>
                </a:rPr>
                <a:t>Qmap</a:t>
              </a:r>
              <a:r>
                <a:rPr lang="zh-CN" altLang="en-US" sz="2000" dirty="0">
                  <a:solidFill>
                    <a:schemeClr val="tx2"/>
                  </a:solidFill>
                </a:rPr>
                <a:t>键值对中的成员函数，完成对商品的其他信息进行查询、修改、删除。</a:t>
              </a:r>
              <a:endParaRPr lang="en-US" altLang="zh-CN" sz="2000" dirty="0">
                <a:solidFill>
                  <a:schemeClr val="tx2"/>
                </a:solidFill>
              </a:endParaRPr>
            </a:p>
            <a:p>
              <a:pPr algn="just">
                <a:lnSpc>
                  <a:spcPct val="130000"/>
                </a:lnSpc>
              </a:pPr>
              <a:r>
                <a:rPr lang="en-US" altLang="zh-CN" sz="2000" dirty="0">
                  <a:solidFill>
                    <a:schemeClr val="tx2"/>
                  </a:solidFill>
                </a:rPr>
                <a:t>    </a:t>
              </a:r>
              <a:r>
                <a:rPr lang="zh-CN" altLang="en-US" sz="2000" dirty="0">
                  <a:solidFill>
                    <a:schemeClr val="tx2"/>
                  </a:solidFill>
                </a:rPr>
                <a:t>对于库存查看，实现点击按钮查看库存所有商品信息，运用</a:t>
              </a:r>
              <a:r>
                <a:rPr lang="en-US" altLang="zh-CN" sz="2000" dirty="0" err="1">
                  <a:solidFill>
                    <a:schemeClr val="tx2"/>
                  </a:solidFill>
                </a:rPr>
                <a:t>Qmap</a:t>
              </a:r>
              <a:r>
                <a:rPr lang="zh-CN" altLang="en-US" sz="2000" dirty="0">
                  <a:solidFill>
                    <a:schemeClr val="tx2"/>
                  </a:solidFill>
                </a:rPr>
                <a:t>的迭代器进行遍历操作</a:t>
              </a:r>
              <a:endParaRPr lang="en-US" altLang="zh-CN" sz="2000" dirty="0">
                <a:solidFill>
                  <a:schemeClr val="tx2"/>
                </a:solidFill>
              </a:endParaRPr>
            </a:p>
          </p:txBody>
        </p:sp>
      </p:grpSp>
      <p:grpSp>
        <p:nvGrpSpPr>
          <p:cNvPr id="42" name="组合 41"/>
          <p:cNvGrpSpPr/>
          <p:nvPr/>
        </p:nvGrpSpPr>
        <p:grpSpPr>
          <a:xfrm>
            <a:off x="6092343" y="2603020"/>
            <a:ext cx="5466372" cy="3726459"/>
            <a:chOff x="601496" y="3616239"/>
            <a:chExt cx="2315001" cy="2261365"/>
          </a:xfrm>
        </p:grpSpPr>
        <p:sp>
          <p:nvSpPr>
            <p:cNvPr id="43" name="文本框 21"/>
            <p:cNvSpPr txBox="1"/>
            <p:nvPr/>
          </p:nvSpPr>
          <p:spPr>
            <a:xfrm>
              <a:off x="601496" y="3616239"/>
              <a:ext cx="2315001" cy="50428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zh-CN" altLang="en-US" sz="2400" dirty="0" smtClean="0">
                  <a:solidFill>
                    <a:schemeClr val="tx2"/>
                  </a:solidFill>
                </a:rPr>
                <a:t>商品的销售管理</a:t>
              </a:r>
              <a:r>
                <a:rPr lang="zh-CN" altLang="en-US" sz="2400" dirty="0">
                  <a:solidFill>
                    <a:schemeClr val="tx2"/>
                  </a:solidFill>
                </a:rPr>
                <a:t>功能的设计和实现</a:t>
              </a:r>
              <a:endParaRPr lang="en-US" altLang="zh-CN" sz="2400" dirty="0">
                <a:solidFill>
                  <a:schemeClr val="tx2"/>
                </a:solidFill>
              </a:endParaRPr>
            </a:p>
            <a:p>
              <a:pPr algn="ctr"/>
              <a:endParaRPr lang="zh-CN" altLang="en-US" sz="2400" dirty="0">
                <a:solidFill>
                  <a:schemeClr val="tx2"/>
                </a:solidFill>
              </a:endParaRPr>
            </a:p>
          </p:txBody>
        </p:sp>
        <p:sp>
          <p:nvSpPr>
            <p:cNvPr id="44" name="文本框 31"/>
            <p:cNvSpPr txBox="1"/>
            <p:nvPr/>
          </p:nvSpPr>
          <p:spPr>
            <a:xfrm>
              <a:off x="601496" y="4121955"/>
              <a:ext cx="2315001" cy="175564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just">
                <a:lnSpc>
                  <a:spcPct val="130000"/>
                </a:lnSpc>
              </a:pPr>
              <a:r>
                <a:rPr lang="zh-CN" altLang="en-US" sz="2000" dirty="0" smtClean="0">
                  <a:solidFill>
                    <a:schemeClr val="tx2"/>
                  </a:solidFill>
                </a:rPr>
                <a:t>    对于</a:t>
              </a:r>
              <a:r>
                <a:rPr lang="zh-CN" altLang="en-US" sz="2000" dirty="0">
                  <a:solidFill>
                    <a:schemeClr val="tx2"/>
                  </a:solidFill>
                </a:rPr>
                <a:t>销售管理，包含流水情况查询和营业总额查询两个基本功能</a:t>
              </a:r>
              <a:endParaRPr lang="en-US" altLang="zh-CN" sz="2000" dirty="0">
                <a:solidFill>
                  <a:schemeClr val="tx2"/>
                </a:solidFill>
              </a:endParaRPr>
            </a:p>
            <a:p>
              <a:pPr algn="just">
                <a:lnSpc>
                  <a:spcPct val="130000"/>
                </a:lnSpc>
              </a:pPr>
              <a:r>
                <a:rPr lang="en-US" altLang="zh-CN" sz="2000" dirty="0">
                  <a:solidFill>
                    <a:schemeClr val="tx2"/>
                  </a:solidFill>
                </a:rPr>
                <a:t>    </a:t>
              </a:r>
              <a:r>
                <a:rPr lang="zh-CN" altLang="en-US" sz="2000" dirty="0">
                  <a:solidFill>
                    <a:schemeClr val="tx2"/>
                  </a:solidFill>
                </a:rPr>
                <a:t>对于流水情况查询，通过点击按钮实现查看最近商品的进销情况，通过对进货出货槽函数进行修改实现</a:t>
              </a:r>
              <a:endParaRPr lang="en-US" altLang="zh-CN" sz="2000" dirty="0">
                <a:solidFill>
                  <a:schemeClr val="tx2"/>
                </a:solidFill>
              </a:endParaRPr>
            </a:p>
            <a:p>
              <a:pPr algn="just">
                <a:lnSpc>
                  <a:spcPct val="130000"/>
                </a:lnSpc>
              </a:pPr>
              <a:r>
                <a:rPr lang="en-US" altLang="zh-CN" sz="2000" dirty="0">
                  <a:solidFill>
                    <a:schemeClr val="tx2"/>
                  </a:solidFill>
                </a:rPr>
                <a:t>    </a:t>
              </a:r>
              <a:r>
                <a:rPr lang="zh-CN" altLang="en-US" sz="2000" dirty="0">
                  <a:solidFill>
                    <a:schemeClr val="tx2"/>
                  </a:solidFill>
                </a:rPr>
                <a:t>对于营业总额查询，实现查询到当前营业总额，通过在结算界面加入部分算法实现。</a:t>
              </a:r>
            </a:p>
          </p:txBody>
        </p:sp>
      </p:grpSp>
    </p:spTree>
    <p:extLst>
      <p:ext uri="{BB962C8B-B14F-4D97-AF65-F5344CB8AC3E}">
        <p14:creationId xmlns:p14="http://schemas.microsoft.com/office/powerpoint/2010/main" val="1702313562"/>
      </p:ext>
    </p:extLst>
  </p:cSld>
  <p:clrMapOvr>
    <a:masterClrMapping/>
  </p:clrMapOvr>
  <p:transition spd="slow" advTm="5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nodeType="withEffect">
                                  <p:stCondLst>
                                    <p:cond delay="2750"/>
                                  </p:stCondLst>
                                  <p:childTnLst>
                                    <p:set>
                                      <p:cBhvr>
                                        <p:cTn id="6" dur="1" fill="hold">
                                          <p:stCondLst>
                                            <p:cond delay="0"/>
                                          </p:stCondLst>
                                        </p:cTn>
                                        <p:tgtEl>
                                          <p:spTgt spid="39"/>
                                        </p:tgtEl>
                                        <p:attrNameLst>
                                          <p:attrName>style.visibility</p:attrName>
                                        </p:attrNameLst>
                                      </p:cBhvr>
                                      <p:to>
                                        <p:strVal val="visible"/>
                                      </p:to>
                                    </p:set>
                                    <p:anim calcmode="lin" valueType="num">
                                      <p:cBhvr additive="base">
                                        <p:cTn id="7" dur="750" fill="hold"/>
                                        <p:tgtEl>
                                          <p:spTgt spid="39"/>
                                        </p:tgtEl>
                                        <p:attrNameLst>
                                          <p:attrName>ppt_x</p:attrName>
                                        </p:attrNameLst>
                                      </p:cBhvr>
                                      <p:tavLst>
                                        <p:tav tm="0">
                                          <p:val>
                                            <p:strVal val="#ppt_x"/>
                                          </p:val>
                                        </p:tav>
                                        <p:tav tm="100000">
                                          <p:val>
                                            <p:strVal val="#ppt_x"/>
                                          </p:val>
                                        </p:tav>
                                      </p:tavLst>
                                    </p:anim>
                                    <p:anim calcmode="lin" valueType="num">
                                      <p:cBhvr additive="base">
                                        <p:cTn id="8" dur="750" fill="hold"/>
                                        <p:tgtEl>
                                          <p:spTgt spid="39"/>
                                        </p:tgtEl>
                                        <p:attrNameLst>
                                          <p:attrName>ppt_y</p:attrName>
                                        </p:attrNameLst>
                                      </p:cBhvr>
                                      <p:tavLst>
                                        <p:tav tm="0">
                                          <p:val>
                                            <p:strVal val="1+#ppt_h/2"/>
                                          </p:val>
                                        </p:tav>
                                        <p:tav tm="100000">
                                          <p:val>
                                            <p:strVal val="#ppt_y"/>
                                          </p:val>
                                        </p:tav>
                                      </p:tavLst>
                                    </p:anim>
                                  </p:childTnLst>
                                </p:cTn>
                              </p:par>
                              <p:par>
                                <p:cTn id="9" presetID="2" presetClass="entr" presetSubtype="4" decel="100000" fill="hold" nodeType="withEffect">
                                  <p:stCondLst>
                                    <p:cond delay="2750"/>
                                  </p:stCondLst>
                                  <p:childTnLst>
                                    <p:set>
                                      <p:cBhvr>
                                        <p:cTn id="10" dur="1" fill="hold">
                                          <p:stCondLst>
                                            <p:cond delay="0"/>
                                          </p:stCondLst>
                                        </p:cTn>
                                        <p:tgtEl>
                                          <p:spTgt spid="42"/>
                                        </p:tgtEl>
                                        <p:attrNameLst>
                                          <p:attrName>style.visibility</p:attrName>
                                        </p:attrNameLst>
                                      </p:cBhvr>
                                      <p:to>
                                        <p:strVal val="visible"/>
                                      </p:to>
                                    </p:set>
                                    <p:anim calcmode="lin" valueType="num">
                                      <p:cBhvr additive="base">
                                        <p:cTn id="11" dur="750" fill="hold"/>
                                        <p:tgtEl>
                                          <p:spTgt spid="42"/>
                                        </p:tgtEl>
                                        <p:attrNameLst>
                                          <p:attrName>ppt_x</p:attrName>
                                        </p:attrNameLst>
                                      </p:cBhvr>
                                      <p:tavLst>
                                        <p:tav tm="0">
                                          <p:val>
                                            <p:strVal val="#ppt_x"/>
                                          </p:val>
                                        </p:tav>
                                        <p:tav tm="100000">
                                          <p:val>
                                            <p:strVal val="#ppt_x"/>
                                          </p:val>
                                        </p:tav>
                                      </p:tavLst>
                                    </p:anim>
                                    <p:anim calcmode="lin" valueType="num">
                                      <p:cBhvr additive="base">
                                        <p:cTn id="12" dur="750" fill="hold"/>
                                        <p:tgtEl>
                                          <p:spTgt spid="42"/>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2750"/>
                                  </p:stCondLst>
                                  <p:childTnLst>
                                    <p:set>
                                      <p:cBhvr>
                                        <p:cTn id="14" dur="1" fill="hold">
                                          <p:stCondLst>
                                            <p:cond delay="0"/>
                                          </p:stCondLst>
                                        </p:cTn>
                                        <p:tgtEl>
                                          <p:spTgt spid="37"/>
                                        </p:tgtEl>
                                        <p:attrNameLst>
                                          <p:attrName>style.visibility</p:attrName>
                                        </p:attrNameLst>
                                      </p:cBhvr>
                                      <p:to>
                                        <p:strVal val="visible"/>
                                      </p:to>
                                    </p:set>
                                    <p:anim calcmode="lin" valueType="num">
                                      <p:cBhvr additive="base">
                                        <p:cTn id="15" dur="500" fill="hold"/>
                                        <p:tgtEl>
                                          <p:spTgt spid="37"/>
                                        </p:tgtEl>
                                        <p:attrNameLst>
                                          <p:attrName>ppt_x</p:attrName>
                                        </p:attrNameLst>
                                      </p:cBhvr>
                                      <p:tavLst>
                                        <p:tav tm="0">
                                          <p:val>
                                            <p:strVal val="#ppt_x"/>
                                          </p:val>
                                        </p:tav>
                                        <p:tav tm="100000">
                                          <p:val>
                                            <p:strVal val="#ppt_x"/>
                                          </p:val>
                                        </p:tav>
                                      </p:tavLst>
                                    </p:anim>
                                    <p:anim calcmode="lin" valueType="num">
                                      <p:cBhvr additive="base">
                                        <p:cTn id="16" dur="500" fill="hold"/>
                                        <p:tgtEl>
                                          <p:spTgt spid="37"/>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2750"/>
                                  </p:stCondLst>
                                  <p:childTnLst>
                                    <p:set>
                                      <p:cBhvr>
                                        <p:cTn id="18" dur="1" fill="hold">
                                          <p:stCondLst>
                                            <p:cond delay="0"/>
                                          </p:stCondLst>
                                        </p:cTn>
                                        <p:tgtEl>
                                          <p:spTgt spid="38"/>
                                        </p:tgtEl>
                                        <p:attrNameLst>
                                          <p:attrName>style.visibility</p:attrName>
                                        </p:attrNameLst>
                                      </p:cBhvr>
                                      <p:to>
                                        <p:strVal val="visible"/>
                                      </p:to>
                                    </p:set>
                                    <p:anim calcmode="lin" valueType="num">
                                      <p:cBhvr additive="base">
                                        <p:cTn id="19" dur="500" fill="hold"/>
                                        <p:tgtEl>
                                          <p:spTgt spid="38"/>
                                        </p:tgtEl>
                                        <p:attrNameLst>
                                          <p:attrName>ppt_x</p:attrName>
                                        </p:attrNameLst>
                                      </p:cBhvr>
                                      <p:tavLst>
                                        <p:tav tm="0">
                                          <p:val>
                                            <p:strVal val="#ppt_x"/>
                                          </p:val>
                                        </p:tav>
                                        <p:tav tm="100000">
                                          <p:val>
                                            <p:strVal val="#ppt_x"/>
                                          </p:val>
                                        </p:tav>
                                      </p:tavLst>
                                    </p:anim>
                                    <p:anim calcmode="lin" valueType="num">
                                      <p:cBhvr additive="base">
                                        <p:cTn id="20" dur="500" fill="hold"/>
                                        <p:tgtEl>
                                          <p:spTgt spid="3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负责部分的分析</a:t>
            </a:r>
            <a:endParaRPr lang="zh-CN" altLang="en-US" dirty="0"/>
          </a:p>
        </p:txBody>
      </p:sp>
      <p:grpSp>
        <p:nvGrpSpPr>
          <p:cNvPr id="37" name="组合 36"/>
          <p:cNvGrpSpPr/>
          <p:nvPr/>
        </p:nvGrpSpPr>
        <p:grpSpPr>
          <a:xfrm>
            <a:off x="392991" y="1202662"/>
            <a:ext cx="1157288" cy="1157288"/>
            <a:chOff x="392991" y="1255938"/>
            <a:chExt cx="1157288" cy="1157288"/>
          </a:xfrm>
        </p:grpSpPr>
        <p:sp>
          <p:nvSpPr>
            <p:cNvPr id="12" name="椭圆 11"/>
            <p:cNvSpPr/>
            <p:nvPr/>
          </p:nvSpPr>
          <p:spPr>
            <a:xfrm>
              <a:off x="392991" y="1255938"/>
              <a:ext cx="1157288" cy="1157288"/>
            </a:xfrm>
            <a:prstGeom prst="ellipse">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8" name="文本框 17"/>
            <p:cNvSpPr txBox="1"/>
            <p:nvPr/>
          </p:nvSpPr>
          <p:spPr>
            <a:xfrm>
              <a:off x="515705" y="1255938"/>
              <a:ext cx="911861" cy="1050737"/>
            </a:xfrm>
            <a:prstGeom prst="rect">
              <a:avLst/>
            </a:prstGeom>
            <a:noFill/>
          </p:spPr>
          <p:txBody>
            <a:bodyPr wrap="square" rtlCol="0">
              <a:spAutoFit/>
            </a:bodyPr>
            <a:lstStyle/>
            <a:p>
              <a:pPr algn="ctr">
                <a:lnSpc>
                  <a:spcPct val="130000"/>
                </a:lnSpc>
              </a:pPr>
              <a:r>
                <a:rPr lang="en-US" altLang="zh-CN" sz="5400" dirty="0" smtClean="0">
                  <a:solidFill>
                    <a:schemeClr val="bg1"/>
                  </a:solidFill>
                  <a:latin typeface="+mj-lt"/>
                </a:rPr>
                <a:t>03</a:t>
              </a:r>
              <a:endParaRPr lang="zh-CN" altLang="en-US" sz="5400" dirty="0">
                <a:solidFill>
                  <a:schemeClr val="bg1"/>
                </a:solidFill>
                <a:latin typeface="+mj-lt"/>
              </a:endParaRPr>
            </a:p>
          </p:txBody>
        </p:sp>
      </p:grpSp>
      <p:grpSp>
        <p:nvGrpSpPr>
          <p:cNvPr id="38" name="组合 37"/>
          <p:cNvGrpSpPr/>
          <p:nvPr/>
        </p:nvGrpSpPr>
        <p:grpSpPr>
          <a:xfrm>
            <a:off x="6092343" y="1149387"/>
            <a:ext cx="1157288" cy="1157288"/>
            <a:chOff x="6092346" y="1202662"/>
            <a:chExt cx="1157288" cy="1157288"/>
          </a:xfrm>
        </p:grpSpPr>
        <p:sp>
          <p:nvSpPr>
            <p:cNvPr id="6" name="椭圆 5"/>
            <p:cNvSpPr/>
            <p:nvPr/>
          </p:nvSpPr>
          <p:spPr>
            <a:xfrm>
              <a:off x="6092346" y="1202662"/>
              <a:ext cx="1157288" cy="1157288"/>
            </a:xfrm>
            <a:prstGeom prst="ellipse">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9" name="文本框 18"/>
            <p:cNvSpPr txBox="1"/>
            <p:nvPr/>
          </p:nvSpPr>
          <p:spPr>
            <a:xfrm>
              <a:off x="6215059" y="1202662"/>
              <a:ext cx="911861" cy="1050737"/>
            </a:xfrm>
            <a:prstGeom prst="rect">
              <a:avLst/>
            </a:prstGeom>
            <a:noFill/>
          </p:spPr>
          <p:txBody>
            <a:bodyPr wrap="square" rtlCol="0">
              <a:spAutoFit/>
            </a:bodyPr>
            <a:lstStyle/>
            <a:p>
              <a:pPr algn="ctr">
                <a:lnSpc>
                  <a:spcPct val="130000"/>
                </a:lnSpc>
              </a:pPr>
              <a:r>
                <a:rPr lang="en-US" altLang="zh-CN" sz="5400" dirty="0" smtClean="0">
                  <a:solidFill>
                    <a:schemeClr val="bg1"/>
                  </a:solidFill>
                  <a:latin typeface="+mj-lt"/>
                </a:rPr>
                <a:t>04</a:t>
              </a:r>
              <a:endParaRPr lang="zh-CN" altLang="en-US" sz="5400" dirty="0">
                <a:solidFill>
                  <a:schemeClr val="bg1"/>
                </a:solidFill>
                <a:latin typeface="+mj-lt"/>
              </a:endParaRPr>
            </a:p>
          </p:txBody>
        </p:sp>
      </p:grpSp>
      <p:grpSp>
        <p:nvGrpSpPr>
          <p:cNvPr id="39" name="组合 38"/>
          <p:cNvGrpSpPr/>
          <p:nvPr/>
        </p:nvGrpSpPr>
        <p:grpSpPr>
          <a:xfrm>
            <a:off x="392991" y="2603020"/>
            <a:ext cx="5466372" cy="2126021"/>
            <a:chOff x="601496" y="3616239"/>
            <a:chExt cx="2315001" cy="1290155"/>
          </a:xfrm>
        </p:grpSpPr>
        <p:sp>
          <p:nvSpPr>
            <p:cNvPr id="40" name="文本框 21"/>
            <p:cNvSpPr txBox="1"/>
            <p:nvPr/>
          </p:nvSpPr>
          <p:spPr>
            <a:xfrm>
              <a:off x="601496" y="3616239"/>
              <a:ext cx="2315001" cy="59743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lnSpc>
                  <a:spcPct val="130000"/>
                </a:lnSpc>
              </a:pPr>
              <a:r>
                <a:rPr lang="zh-CN" altLang="en-US" sz="2400" dirty="0">
                  <a:solidFill>
                    <a:schemeClr val="tx2"/>
                  </a:solidFill>
                </a:rPr>
                <a:t>超市的登录界面的设计与</a:t>
              </a:r>
              <a:r>
                <a:rPr lang="zh-CN" altLang="en-US" sz="2400" dirty="0" smtClean="0">
                  <a:solidFill>
                    <a:schemeClr val="tx2"/>
                  </a:solidFill>
                </a:rPr>
                <a:t>连接</a:t>
              </a:r>
              <a:endParaRPr lang="en-US" altLang="zh-CN" sz="2400" dirty="0" smtClean="0">
                <a:solidFill>
                  <a:schemeClr val="tx2"/>
                </a:solidFill>
              </a:endParaRPr>
            </a:p>
            <a:p>
              <a:pPr algn="ctr">
                <a:lnSpc>
                  <a:spcPct val="130000"/>
                </a:lnSpc>
              </a:pPr>
              <a:endParaRPr lang="zh-CN" altLang="en-US" sz="2400" dirty="0">
                <a:solidFill>
                  <a:schemeClr val="tx2"/>
                </a:solidFill>
              </a:endParaRPr>
            </a:p>
          </p:txBody>
        </p:sp>
        <p:sp>
          <p:nvSpPr>
            <p:cNvPr id="41" name="文本框 31"/>
            <p:cNvSpPr txBox="1"/>
            <p:nvPr/>
          </p:nvSpPr>
          <p:spPr>
            <a:xfrm>
              <a:off x="601496" y="4121955"/>
              <a:ext cx="2315001" cy="78443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just">
                <a:lnSpc>
                  <a:spcPct val="130000"/>
                </a:lnSpc>
              </a:pPr>
              <a:r>
                <a:rPr lang="zh-CN" altLang="en-US" sz="2000" dirty="0" smtClean="0">
                  <a:solidFill>
                    <a:schemeClr val="bg2">
                      <a:lumMod val="75000"/>
                    </a:schemeClr>
                  </a:solidFill>
                </a:rPr>
                <a:t>    </a:t>
              </a:r>
              <a:r>
                <a:rPr lang="zh-CN" altLang="en-US" sz="2000" dirty="0">
                  <a:solidFill>
                    <a:schemeClr val="tx2"/>
                  </a:solidFill>
                </a:rPr>
                <a:t>登录界面的</a:t>
              </a:r>
              <a:r>
                <a:rPr lang="zh-CN" altLang="en-US" sz="2000" dirty="0" smtClean="0">
                  <a:solidFill>
                    <a:schemeClr val="tx2"/>
                  </a:solidFill>
                </a:rPr>
                <a:t>设计，实现新建一个界面当输入正确的用户名及密码后实现连接跳转至主界面，否则提示用户重新输入密码。</a:t>
              </a:r>
              <a:endParaRPr lang="en-US" altLang="zh-CN" sz="2000" dirty="0">
                <a:solidFill>
                  <a:schemeClr val="tx2"/>
                </a:solidFill>
              </a:endParaRPr>
            </a:p>
          </p:txBody>
        </p:sp>
      </p:grpSp>
      <p:grpSp>
        <p:nvGrpSpPr>
          <p:cNvPr id="42" name="组合 41"/>
          <p:cNvGrpSpPr/>
          <p:nvPr/>
        </p:nvGrpSpPr>
        <p:grpSpPr>
          <a:xfrm>
            <a:off x="6092343" y="2603020"/>
            <a:ext cx="5466372" cy="2126021"/>
            <a:chOff x="601496" y="3616239"/>
            <a:chExt cx="2315001" cy="1290155"/>
          </a:xfrm>
        </p:grpSpPr>
        <p:sp>
          <p:nvSpPr>
            <p:cNvPr id="43" name="文本框 21"/>
            <p:cNvSpPr txBox="1"/>
            <p:nvPr/>
          </p:nvSpPr>
          <p:spPr>
            <a:xfrm>
              <a:off x="601496" y="3616239"/>
              <a:ext cx="2315001" cy="59743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lnSpc>
                  <a:spcPct val="130000"/>
                </a:lnSpc>
              </a:pPr>
              <a:r>
                <a:rPr lang="zh-CN" altLang="en-US" sz="2400" dirty="0">
                  <a:solidFill>
                    <a:schemeClr val="tx2"/>
                  </a:solidFill>
                </a:rPr>
                <a:t>文件处理打印功能的设计与</a:t>
              </a:r>
              <a:r>
                <a:rPr lang="zh-CN" altLang="en-US" sz="2400" dirty="0" smtClean="0">
                  <a:solidFill>
                    <a:schemeClr val="tx2"/>
                  </a:solidFill>
                </a:rPr>
                <a:t>实现</a:t>
              </a:r>
              <a:endParaRPr lang="en-US" altLang="zh-CN" sz="2400" dirty="0" smtClean="0">
                <a:solidFill>
                  <a:schemeClr val="tx2"/>
                </a:solidFill>
              </a:endParaRPr>
            </a:p>
            <a:p>
              <a:pPr algn="ctr">
                <a:lnSpc>
                  <a:spcPct val="130000"/>
                </a:lnSpc>
              </a:pPr>
              <a:endParaRPr lang="zh-CN" altLang="en-US" sz="2400" dirty="0">
                <a:solidFill>
                  <a:schemeClr val="tx2"/>
                </a:solidFill>
              </a:endParaRPr>
            </a:p>
          </p:txBody>
        </p:sp>
        <p:sp>
          <p:nvSpPr>
            <p:cNvPr id="44" name="文本框 31"/>
            <p:cNvSpPr txBox="1"/>
            <p:nvPr/>
          </p:nvSpPr>
          <p:spPr>
            <a:xfrm>
              <a:off x="601496" y="4121955"/>
              <a:ext cx="2315001" cy="78443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just">
                <a:lnSpc>
                  <a:spcPct val="130000"/>
                </a:lnSpc>
              </a:pPr>
              <a:r>
                <a:rPr lang="zh-CN" altLang="en-US" sz="2000" dirty="0" smtClean="0">
                  <a:solidFill>
                    <a:schemeClr val="tx2"/>
                  </a:solidFill>
                </a:rPr>
                <a:t>    </a:t>
              </a:r>
              <a:r>
                <a:rPr lang="zh-CN" altLang="en-US" sz="2000" dirty="0" smtClean="0">
                  <a:solidFill>
                    <a:schemeClr val="tx2"/>
                  </a:solidFill>
                </a:rPr>
                <a:t>文件处理打印功能，实现用户能够对库存商品清单，销售情况，购物清单进行打印，保存为文件，并可以指定存放目录。</a:t>
              </a:r>
              <a:endParaRPr lang="zh-CN" altLang="en-US" sz="2000" dirty="0">
                <a:solidFill>
                  <a:schemeClr val="tx2"/>
                </a:solidFill>
              </a:endParaRPr>
            </a:p>
          </p:txBody>
        </p:sp>
      </p:grpSp>
    </p:spTree>
    <p:extLst>
      <p:ext uri="{BB962C8B-B14F-4D97-AF65-F5344CB8AC3E}">
        <p14:creationId xmlns:p14="http://schemas.microsoft.com/office/powerpoint/2010/main" val="2222101264"/>
      </p:ext>
    </p:extLst>
  </p:cSld>
  <p:clrMapOvr>
    <a:masterClrMapping/>
  </p:clrMapOvr>
  <p:transition spd="slow" advTm="5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nodeType="withEffect">
                                  <p:stCondLst>
                                    <p:cond delay="2750"/>
                                  </p:stCondLst>
                                  <p:childTnLst>
                                    <p:set>
                                      <p:cBhvr>
                                        <p:cTn id="6" dur="1" fill="hold">
                                          <p:stCondLst>
                                            <p:cond delay="0"/>
                                          </p:stCondLst>
                                        </p:cTn>
                                        <p:tgtEl>
                                          <p:spTgt spid="39"/>
                                        </p:tgtEl>
                                        <p:attrNameLst>
                                          <p:attrName>style.visibility</p:attrName>
                                        </p:attrNameLst>
                                      </p:cBhvr>
                                      <p:to>
                                        <p:strVal val="visible"/>
                                      </p:to>
                                    </p:set>
                                    <p:anim calcmode="lin" valueType="num">
                                      <p:cBhvr additive="base">
                                        <p:cTn id="7" dur="750" fill="hold"/>
                                        <p:tgtEl>
                                          <p:spTgt spid="39"/>
                                        </p:tgtEl>
                                        <p:attrNameLst>
                                          <p:attrName>ppt_x</p:attrName>
                                        </p:attrNameLst>
                                      </p:cBhvr>
                                      <p:tavLst>
                                        <p:tav tm="0">
                                          <p:val>
                                            <p:strVal val="#ppt_x"/>
                                          </p:val>
                                        </p:tav>
                                        <p:tav tm="100000">
                                          <p:val>
                                            <p:strVal val="#ppt_x"/>
                                          </p:val>
                                        </p:tav>
                                      </p:tavLst>
                                    </p:anim>
                                    <p:anim calcmode="lin" valueType="num">
                                      <p:cBhvr additive="base">
                                        <p:cTn id="8" dur="750" fill="hold"/>
                                        <p:tgtEl>
                                          <p:spTgt spid="39"/>
                                        </p:tgtEl>
                                        <p:attrNameLst>
                                          <p:attrName>ppt_y</p:attrName>
                                        </p:attrNameLst>
                                      </p:cBhvr>
                                      <p:tavLst>
                                        <p:tav tm="0">
                                          <p:val>
                                            <p:strVal val="1+#ppt_h/2"/>
                                          </p:val>
                                        </p:tav>
                                        <p:tav tm="100000">
                                          <p:val>
                                            <p:strVal val="#ppt_y"/>
                                          </p:val>
                                        </p:tav>
                                      </p:tavLst>
                                    </p:anim>
                                  </p:childTnLst>
                                </p:cTn>
                              </p:par>
                              <p:par>
                                <p:cTn id="9" presetID="2" presetClass="entr" presetSubtype="4" decel="100000" fill="hold" nodeType="withEffect">
                                  <p:stCondLst>
                                    <p:cond delay="2750"/>
                                  </p:stCondLst>
                                  <p:childTnLst>
                                    <p:set>
                                      <p:cBhvr>
                                        <p:cTn id="10" dur="1" fill="hold">
                                          <p:stCondLst>
                                            <p:cond delay="0"/>
                                          </p:stCondLst>
                                        </p:cTn>
                                        <p:tgtEl>
                                          <p:spTgt spid="42"/>
                                        </p:tgtEl>
                                        <p:attrNameLst>
                                          <p:attrName>style.visibility</p:attrName>
                                        </p:attrNameLst>
                                      </p:cBhvr>
                                      <p:to>
                                        <p:strVal val="visible"/>
                                      </p:to>
                                    </p:set>
                                    <p:anim calcmode="lin" valueType="num">
                                      <p:cBhvr additive="base">
                                        <p:cTn id="11" dur="750" fill="hold"/>
                                        <p:tgtEl>
                                          <p:spTgt spid="42"/>
                                        </p:tgtEl>
                                        <p:attrNameLst>
                                          <p:attrName>ppt_x</p:attrName>
                                        </p:attrNameLst>
                                      </p:cBhvr>
                                      <p:tavLst>
                                        <p:tav tm="0">
                                          <p:val>
                                            <p:strVal val="#ppt_x"/>
                                          </p:val>
                                        </p:tav>
                                        <p:tav tm="100000">
                                          <p:val>
                                            <p:strVal val="#ppt_x"/>
                                          </p:val>
                                        </p:tav>
                                      </p:tavLst>
                                    </p:anim>
                                    <p:anim calcmode="lin" valueType="num">
                                      <p:cBhvr additive="base">
                                        <p:cTn id="12" dur="750" fill="hold"/>
                                        <p:tgtEl>
                                          <p:spTgt spid="42"/>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2750"/>
                                  </p:stCondLst>
                                  <p:childTnLst>
                                    <p:set>
                                      <p:cBhvr>
                                        <p:cTn id="14" dur="1" fill="hold">
                                          <p:stCondLst>
                                            <p:cond delay="0"/>
                                          </p:stCondLst>
                                        </p:cTn>
                                        <p:tgtEl>
                                          <p:spTgt spid="37"/>
                                        </p:tgtEl>
                                        <p:attrNameLst>
                                          <p:attrName>style.visibility</p:attrName>
                                        </p:attrNameLst>
                                      </p:cBhvr>
                                      <p:to>
                                        <p:strVal val="visible"/>
                                      </p:to>
                                    </p:set>
                                    <p:anim calcmode="lin" valueType="num">
                                      <p:cBhvr additive="base">
                                        <p:cTn id="15" dur="500" fill="hold"/>
                                        <p:tgtEl>
                                          <p:spTgt spid="37"/>
                                        </p:tgtEl>
                                        <p:attrNameLst>
                                          <p:attrName>ppt_x</p:attrName>
                                        </p:attrNameLst>
                                      </p:cBhvr>
                                      <p:tavLst>
                                        <p:tav tm="0">
                                          <p:val>
                                            <p:strVal val="#ppt_x"/>
                                          </p:val>
                                        </p:tav>
                                        <p:tav tm="100000">
                                          <p:val>
                                            <p:strVal val="#ppt_x"/>
                                          </p:val>
                                        </p:tav>
                                      </p:tavLst>
                                    </p:anim>
                                    <p:anim calcmode="lin" valueType="num">
                                      <p:cBhvr additive="base">
                                        <p:cTn id="16" dur="500" fill="hold"/>
                                        <p:tgtEl>
                                          <p:spTgt spid="37"/>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2750"/>
                                  </p:stCondLst>
                                  <p:childTnLst>
                                    <p:set>
                                      <p:cBhvr>
                                        <p:cTn id="18" dur="1" fill="hold">
                                          <p:stCondLst>
                                            <p:cond delay="0"/>
                                          </p:stCondLst>
                                        </p:cTn>
                                        <p:tgtEl>
                                          <p:spTgt spid="38"/>
                                        </p:tgtEl>
                                        <p:attrNameLst>
                                          <p:attrName>style.visibility</p:attrName>
                                        </p:attrNameLst>
                                      </p:cBhvr>
                                      <p:to>
                                        <p:strVal val="visible"/>
                                      </p:to>
                                    </p:set>
                                    <p:anim calcmode="lin" valueType="num">
                                      <p:cBhvr additive="base">
                                        <p:cTn id="19" dur="500" fill="hold"/>
                                        <p:tgtEl>
                                          <p:spTgt spid="38"/>
                                        </p:tgtEl>
                                        <p:attrNameLst>
                                          <p:attrName>ppt_x</p:attrName>
                                        </p:attrNameLst>
                                      </p:cBhvr>
                                      <p:tavLst>
                                        <p:tav tm="0">
                                          <p:val>
                                            <p:strVal val="#ppt_x"/>
                                          </p:val>
                                        </p:tav>
                                        <p:tav tm="100000">
                                          <p:val>
                                            <p:strVal val="#ppt_x"/>
                                          </p:val>
                                        </p:tav>
                                      </p:tavLst>
                                    </p:anim>
                                    <p:anim calcmode="lin" valueType="num">
                                      <p:cBhvr additive="base">
                                        <p:cTn id="20" dur="500" fill="hold"/>
                                        <p:tgtEl>
                                          <p:spTgt spid="3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chemeClr val="bg1"/>
            </a:gs>
            <a:gs pos="70000">
              <a:schemeClr val="bg1">
                <a:lumMod val="9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12" name="文本框 11"/>
          <p:cNvSpPr txBox="1"/>
          <p:nvPr/>
        </p:nvSpPr>
        <p:spPr>
          <a:xfrm>
            <a:off x="2842734" y="3278457"/>
            <a:ext cx="6245275" cy="830997"/>
          </a:xfrm>
          <a:prstGeom prst="rect">
            <a:avLst/>
          </a:prstGeom>
          <a:noFill/>
        </p:spPr>
        <p:txBody>
          <a:bodyPr wrap="square" rtlCol="0">
            <a:spAutoFit/>
          </a:bodyPr>
          <a:lstStyle/>
          <a:p>
            <a:r>
              <a:rPr lang="zh-CN" altLang="en-US" sz="4800" spc="300" dirty="0">
                <a:solidFill>
                  <a:schemeClr val="tx2"/>
                </a:solidFill>
                <a:latin typeface="+mj-ea"/>
              </a:rPr>
              <a:t>具体实现的思路</a:t>
            </a:r>
          </a:p>
        </p:txBody>
      </p:sp>
      <p:cxnSp>
        <p:nvCxnSpPr>
          <p:cNvPr id="13" name="直接连接符 12"/>
          <p:cNvCxnSpPr/>
          <p:nvPr/>
        </p:nvCxnSpPr>
        <p:spPr>
          <a:xfrm>
            <a:off x="3178175" y="3218350"/>
            <a:ext cx="5748111" cy="0"/>
          </a:xfrm>
          <a:prstGeom prst="line">
            <a:avLst/>
          </a:prstGeom>
          <a:ln w="28575">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2973362" y="1090140"/>
            <a:ext cx="2055838" cy="2400657"/>
          </a:xfrm>
          <a:prstGeom prst="rect">
            <a:avLst/>
          </a:prstGeom>
          <a:noFill/>
        </p:spPr>
        <p:txBody>
          <a:bodyPr wrap="square" rtlCol="0">
            <a:spAutoFit/>
          </a:bodyPr>
          <a:lstStyle/>
          <a:p>
            <a:r>
              <a:rPr lang="en-US" altLang="zh-CN" sz="15000" spc="300" dirty="0" smtClean="0">
                <a:solidFill>
                  <a:schemeClr val="accent1">
                    <a:lumMod val="20000"/>
                    <a:lumOff val="80000"/>
                  </a:schemeClr>
                </a:solidFill>
                <a:latin typeface="+mj-lt"/>
                <a:ea typeface="+mj-ea"/>
              </a:rPr>
              <a:t>03</a:t>
            </a:r>
            <a:endParaRPr lang="zh-CN" altLang="en-US" sz="15000" spc="300" dirty="0">
              <a:solidFill>
                <a:schemeClr val="accent1">
                  <a:lumMod val="20000"/>
                  <a:lumOff val="80000"/>
                </a:schemeClr>
              </a:solidFill>
              <a:latin typeface="+mj-lt"/>
              <a:ea typeface="+mj-ea"/>
            </a:endParaRPr>
          </a:p>
        </p:txBody>
      </p:sp>
      <p:cxnSp>
        <p:nvCxnSpPr>
          <p:cNvPr id="15" name="直接连接符 14"/>
          <p:cNvCxnSpPr/>
          <p:nvPr/>
        </p:nvCxnSpPr>
        <p:spPr>
          <a:xfrm>
            <a:off x="8134350" y="4744161"/>
            <a:ext cx="791936" cy="0"/>
          </a:xfrm>
          <a:prstGeom prst="line">
            <a:avLst/>
          </a:prstGeom>
          <a:ln w="12700">
            <a:solidFill>
              <a:schemeClr val="bg2"/>
            </a:solidFill>
            <a:prstDash val="soli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96807507"/>
      </p:ext>
    </p:extLst>
  </p:cSld>
  <p:clrMapOvr>
    <a:masterClrMapping/>
  </p:clrMapOvr>
  <mc:AlternateContent xmlns:mc="http://schemas.openxmlformats.org/markup-compatibility/2006" xmlns:p14="http://schemas.microsoft.com/office/powerpoint/2010/main">
    <mc:Choice Requires="p14">
      <p:transition spd="slow" p14:dur="1250" advTm="5000">
        <p14:switch dir="r"/>
      </p:transition>
    </mc:Choice>
    <mc:Fallback xmlns="">
      <p:transition spd="slow"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500" fill="hold"/>
                                        <p:tgtEl>
                                          <p:spTgt spid="14"/>
                                        </p:tgtEl>
                                        <p:attrNameLst>
                                          <p:attrName>ppt_w</p:attrName>
                                        </p:attrNameLst>
                                      </p:cBhvr>
                                      <p:tavLst>
                                        <p:tav tm="0">
                                          <p:val>
                                            <p:fltVal val="0"/>
                                          </p:val>
                                        </p:tav>
                                        <p:tav tm="100000">
                                          <p:val>
                                            <p:strVal val="#ppt_w"/>
                                          </p:val>
                                        </p:tav>
                                      </p:tavLst>
                                    </p:anim>
                                    <p:anim calcmode="lin" valueType="num">
                                      <p:cBhvr>
                                        <p:cTn id="8" dur="500" fill="hold"/>
                                        <p:tgtEl>
                                          <p:spTgt spid="14"/>
                                        </p:tgtEl>
                                        <p:attrNameLst>
                                          <p:attrName>ppt_h</p:attrName>
                                        </p:attrNameLst>
                                      </p:cBhvr>
                                      <p:tavLst>
                                        <p:tav tm="0">
                                          <p:val>
                                            <p:fltVal val="0"/>
                                          </p:val>
                                        </p:tav>
                                        <p:tav tm="100000">
                                          <p:val>
                                            <p:strVal val="#ppt_h"/>
                                          </p:val>
                                        </p:tav>
                                      </p:tavLst>
                                    </p:anim>
                                    <p:animEffect transition="in" filter="fade">
                                      <p:cBhvr>
                                        <p:cTn id="9" dur="500"/>
                                        <p:tgtEl>
                                          <p:spTgt spid="14"/>
                                        </p:tgtEl>
                                      </p:cBhvr>
                                    </p:animEffect>
                                  </p:childTnLst>
                                </p:cTn>
                              </p:par>
                              <p:par>
                                <p:cTn id="10" presetID="26" presetClass="emph" presetSubtype="0" fill="hold" grpId="1" nodeType="withEffect">
                                  <p:stCondLst>
                                    <p:cond delay="500"/>
                                  </p:stCondLst>
                                  <p:childTnLst>
                                    <p:animEffect transition="out" filter="fade">
                                      <p:cBhvr>
                                        <p:cTn id="11" dur="500" tmFilter="0, 0; .2, .5; .8, .5; 1, 0"/>
                                        <p:tgtEl>
                                          <p:spTgt spid="14"/>
                                        </p:tgtEl>
                                      </p:cBhvr>
                                    </p:animEffect>
                                    <p:animScale>
                                      <p:cBhvr>
                                        <p:cTn id="12" dur="250" autoRev="1" fill="hold"/>
                                        <p:tgtEl>
                                          <p:spTgt spid="14"/>
                                        </p:tgtEl>
                                      </p:cBhvr>
                                      <p:by x="105000" y="105000"/>
                                    </p:animScale>
                                  </p:childTnLst>
                                </p:cTn>
                              </p:par>
                              <p:par>
                                <p:cTn id="13" presetID="22" presetClass="entr" presetSubtype="8" fill="hold" nodeType="withEffect">
                                  <p:stCondLst>
                                    <p:cond delay="500"/>
                                  </p:stCondLst>
                                  <p:childTnLst>
                                    <p:set>
                                      <p:cBhvr>
                                        <p:cTn id="14" dur="1" fill="hold">
                                          <p:stCondLst>
                                            <p:cond delay="0"/>
                                          </p:stCondLst>
                                        </p:cTn>
                                        <p:tgtEl>
                                          <p:spTgt spid="13"/>
                                        </p:tgtEl>
                                        <p:attrNameLst>
                                          <p:attrName>style.visibility</p:attrName>
                                        </p:attrNameLst>
                                      </p:cBhvr>
                                      <p:to>
                                        <p:strVal val="visible"/>
                                      </p:to>
                                    </p:set>
                                    <p:animEffect transition="in" filter="wipe(left)">
                                      <p:cBhvr>
                                        <p:cTn id="15" dur="500"/>
                                        <p:tgtEl>
                                          <p:spTgt spid="13"/>
                                        </p:tgtEl>
                                      </p:cBhvr>
                                    </p:animEffect>
                                  </p:childTnLst>
                                </p:cTn>
                              </p:par>
                              <p:par>
                                <p:cTn id="16" presetID="10" presetClass="entr" presetSubtype="0" fill="hold" nodeType="withEffect">
                                  <p:stCondLst>
                                    <p:cond delay="500"/>
                                  </p:stCondLst>
                                  <p:childTnLst>
                                    <p:set>
                                      <p:cBhvr>
                                        <p:cTn id="17" dur="1" fill="hold">
                                          <p:stCondLst>
                                            <p:cond delay="0"/>
                                          </p:stCondLst>
                                        </p:cTn>
                                        <p:tgtEl>
                                          <p:spTgt spid="15"/>
                                        </p:tgtEl>
                                        <p:attrNameLst>
                                          <p:attrName>style.visibility</p:attrName>
                                        </p:attrNameLst>
                                      </p:cBhvr>
                                      <p:to>
                                        <p:strVal val="visible"/>
                                      </p:to>
                                    </p:set>
                                    <p:animEffect transition="in" filter="fade">
                                      <p:cBhvr>
                                        <p:cTn id="18" dur="500"/>
                                        <p:tgtEl>
                                          <p:spTgt spid="15"/>
                                        </p:tgtEl>
                                      </p:cBhvr>
                                    </p:animEffect>
                                  </p:childTnLst>
                                </p:cTn>
                              </p:par>
                              <p:par>
                                <p:cTn id="19" presetID="49" presetClass="entr" presetSubtype="0" decel="100000" fill="hold" grpId="0" nodeType="withEffect">
                                  <p:stCondLst>
                                    <p:cond delay="1000"/>
                                  </p:stCondLst>
                                  <p:iterate type="lt">
                                    <p:tmPct val="10000"/>
                                  </p:iterate>
                                  <p:childTnLst>
                                    <p:set>
                                      <p:cBhvr>
                                        <p:cTn id="20" dur="1" fill="hold">
                                          <p:stCondLst>
                                            <p:cond delay="0"/>
                                          </p:stCondLst>
                                        </p:cTn>
                                        <p:tgtEl>
                                          <p:spTgt spid="12"/>
                                        </p:tgtEl>
                                        <p:attrNameLst>
                                          <p:attrName>style.visibility</p:attrName>
                                        </p:attrNameLst>
                                      </p:cBhvr>
                                      <p:to>
                                        <p:strVal val="visible"/>
                                      </p:to>
                                    </p:set>
                                    <p:anim calcmode="lin" valueType="num">
                                      <p:cBhvr>
                                        <p:cTn id="21" dur="1000" fill="hold"/>
                                        <p:tgtEl>
                                          <p:spTgt spid="12"/>
                                        </p:tgtEl>
                                        <p:attrNameLst>
                                          <p:attrName>ppt_w</p:attrName>
                                        </p:attrNameLst>
                                      </p:cBhvr>
                                      <p:tavLst>
                                        <p:tav tm="0">
                                          <p:val>
                                            <p:fltVal val="0"/>
                                          </p:val>
                                        </p:tav>
                                        <p:tav tm="100000">
                                          <p:val>
                                            <p:strVal val="#ppt_w"/>
                                          </p:val>
                                        </p:tav>
                                      </p:tavLst>
                                    </p:anim>
                                    <p:anim calcmode="lin" valueType="num">
                                      <p:cBhvr>
                                        <p:cTn id="22" dur="1000" fill="hold"/>
                                        <p:tgtEl>
                                          <p:spTgt spid="12"/>
                                        </p:tgtEl>
                                        <p:attrNameLst>
                                          <p:attrName>ppt_h</p:attrName>
                                        </p:attrNameLst>
                                      </p:cBhvr>
                                      <p:tavLst>
                                        <p:tav tm="0">
                                          <p:val>
                                            <p:fltVal val="0"/>
                                          </p:val>
                                        </p:tav>
                                        <p:tav tm="100000">
                                          <p:val>
                                            <p:strVal val="#ppt_h"/>
                                          </p:val>
                                        </p:tav>
                                      </p:tavLst>
                                    </p:anim>
                                    <p:anim calcmode="lin" valueType="num">
                                      <p:cBhvr>
                                        <p:cTn id="23" dur="1000" fill="hold"/>
                                        <p:tgtEl>
                                          <p:spTgt spid="12"/>
                                        </p:tgtEl>
                                        <p:attrNameLst>
                                          <p:attrName>style.rotation</p:attrName>
                                        </p:attrNameLst>
                                      </p:cBhvr>
                                      <p:tavLst>
                                        <p:tav tm="0">
                                          <p:val>
                                            <p:fltVal val="360"/>
                                          </p:val>
                                        </p:tav>
                                        <p:tav tm="100000">
                                          <p:val>
                                            <p:fltVal val="0"/>
                                          </p:val>
                                        </p:tav>
                                      </p:tavLst>
                                    </p:anim>
                                    <p:animEffect transition="in" filter="fade">
                                      <p:cBhvr>
                                        <p:cTn id="24"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4" grpId="0"/>
      <p:bldP spid="14" grpId="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具体实现思路</a:t>
            </a:r>
            <a:endParaRPr lang="zh-CN" altLang="en-US" dirty="0"/>
          </a:p>
        </p:txBody>
      </p:sp>
      <p:sp>
        <p:nvSpPr>
          <p:cNvPr id="20" name="任意多边形 19"/>
          <p:cNvSpPr/>
          <p:nvPr/>
        </p:nvSpPr>
        <p:spPr>
          <a:xfrm rot="5400000" flipH="1">
            <a:off x="253163" y="1436356"/>
            <a:ext cx="250350" cy="132492"/>
          </a:xfrm>
          <a:custGeom>
            <a:avLst/>
            <a:gdLst>
              <a:gd name="connsiteX0" fmla="*/ 250350 w 250350"/>
              <a:gd name="connsiteY0" fmla="*/ 125175 h 132492"/>
              <a:gd name="connsiteX1" fmla="*/ 125175 w 250350"/>
              <a:gd name="connsiteY1" fmla="*/ 0 h 132492"/>
              <a:gd name="connsiteX2" fmla="*/ 0 w 250350"/>
              <a:gd name="connsiteY2" fmla="*/ 125175 h 132492"/>
              <a:gd name="connsiteX3" fmla="*/ 1664 w 250350"/>
              <a:gd name="connsiteY3" fmla="*/ 132492 h 132492"/>
              <a:gd name="connsiteX4" fmla="*/ 248686 w 250350"/>
              <a:gd name="connsiteY4" fmla="*/ 132492 h 1324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350" h="132492">
                <a:moveTo>
                  <a:pt x="250350" y="125175"/>
                </a:moveTo>
                <a:cubicBezTo>
                  <a:pt x="250350" y="56043"/>
                  <a:pt x="194308" y="0"/>
                  <a:pt x="125175" y="0"/>
                </a:cubicBezTo>
                <a:cubicBezTo>
                  <a:pt x="56043" y="0"/>
                  <a:pt x="0" y="56043"/>
                  <a:pt x="0" y="125175"/>
                </a:cubicBezTo>
                <a:lnTo>
                  <a:pt x="1664" y="132492"/>
                </a:lnTo>
                <a:lnTo>
                  <a:pt x="248686" y="13249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59"/>
          <p:cNvSpPr txBox="1"/>
          <p:nvPr/>
        </p:nvSpPr>
        <p:spPr>
          <a:xfrm>
            <a:off x="506130" y="1256381"/>
            <a:ext cx="4312055" cy="492443"/>
          </a:xfrm>
          <a:prstGeom prst="rect">
            <a:avLst/>
          </a:prstGeom>
          <a:noFill/>
        </p:spPr>
        <p:txBody>
          <a:bodyPr wrap="square" rtlCol="0">
            <a:spAutoFit/>
          </a:bodyPr>
          <a:lstStyle/>
          <a:p>
            <a:pPr algn="just">
              <a:lnSpc>
                <a:spcPct val="130000"/>
              </a:lnSpc>
            </a:pPr>
            <a:r>
              <a:rPr lang="en-US" altLang="zh-CN" sz="2000" dirty="0" smtClean="0">
                <a:solidFill>
                  <a:schemeClr val="tx2"/>
                </a:solidFill>
              </a:rPr>
              <a:t>1.</a:t>
            </a:r>
            <a:r>
              <a:rPr lang="zh-CN" altLang="en-US" sz="2000" dirty="0">
                <a:solidFill>
                  <a:schemeClr val="tx2"/>
                </a:solidFill>
              </a:rPr>
              <a:t>商品的库存管理功能的设计和实现</a:t>
            </a:r>
            <a:endParaRPr lang="en-US" altLang="zh-CN" sz="2000" dirty="0" smtClean="0">
              <a:solidFill>
                <a:schemeClr val="tx2"/>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6130" y="3640015"/>
            <a:ext cx="4325692" cy="3036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91071" y="3640015"/>
            <a:ext cx="4325692" cy="3036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0" name="文本框 33"/>
          <p:cNvSpPr txBox="1"/>
          <p:nvPr/>
        </p:nvSpPr>
        <p:spPr>
          <a:xfrm>
            <a:off x="573698" y="1732084"/>
            <a:ext cx="10346348" cy="1372683"/>
          </a:xfrm>
          <a:prstGeom prst="rect">
            <a:avLst/>
          </a:prstGeom>
          <a:noFill/>
        </p:spPr>
        <p:txBody>
          <a:bodyPr wrap="square" rtlCol="0">
            <a:spAutoFit/>
          </a:bodyPr>
          <a:lstStyle/>
          <a:p>
            <a:pPr algn="just">
              <a:lnSpc>
                <a:spcPct val="130000"/>
              </a:lnSpc>
            </a:pPr>
            <a:r>
              <a:rPr lang="zh-CN" altLang="en-US" sz="1600" dirty="0" smtClean="0">
                <a:solidFill>
                  <a:schemeClr val="tx2"/>
                </a:solidFill>
              </a:rPr>
              <a:t>库存浏览：通过创建</a:t>
            </a:r>
            <a:r>
              <a:rPr lang="en-US" altLang="zh-CN" sz="1600" dirty="0" err="1" smtClean="0">
                <a:solidFill>
                  <a:schemeClr val="tx2"/>
                </a:solidFill>
              </a:rPr>
              <a:t>Qmap</a:t>
            </a:r>
            <a:r>
              <a:rPr lang="zh-CN" altLang="en-US" sz="1600" dirty="0" smtClean="0">
                <a:solidFill>
                  <a:schemeClr val="tx2"/>
                </a:solidFill>
              </a:rPr>
              <a:t>的迭代器，对</a:t>
            </a:r>
            <a:r>
              <a:rPr lang="en-US" altLang="zh-CN" sz="1600" dirty="0" err="1" smtClean="0">
                <a:solidFill>
                  <a:schemeClr val="tx2"/>
                </a:solidFill>
              </a:rPr>
              <a:t>Qmap</a:t>
            </a:r>
            <a:r>
              <a:rPr lang="zh-CN" altLang="en-US" sz="1600" dirty="0" smtClean="0">
                <a:solidFill>
                  <a:schemeClr val="tx2"/>
                </a:solidFill>
              </a:rPr>
              <a:t>从</a:t>
            </a:r>
            <a:r>
              <a:rPr lang="en-US" altLang="zh-CN" sz="1600" dirty="0" smtClean="0">
                <a:solidFill>
                  <a:schemeClr val="tx2"/>
                </a:solidFill>
              </a:rPr>
              <a:t>begin</a:t>
            </a:r>
            <a:r>
              <a:rPr lang="zh-CN" altLang="en-US" sz="1600" dirty="0" smtClean="0">
                <a:solidFill>
                  <a:schemeClr val="tx2"/>
                </a:solidFill>
              </a:rPr>
              <a:t>到</a:t>
            </a:r>
            <a:r>
              <a:rPr lang="en-US" altLang="zh-CN" sz="1600" dirty="0" smtClean="0">
                <a:solidFill>
                  <a:schemeClr val="tx2"/>
                </a:solidFill>
              </a:rPr>
              <a:t>end</a:t>
            </a:r>
            <a:r>
              <a:rPr lang="zh-CN" altLang="en-US" sz="1600" dirty="0" smtClean="0">
                <a:solidFill>
                  <a:schemeClr val="tx2"/>
                </a:solidFill>
              </a:rPr>
              <a:t>进行遍历，依次将数据存入</a:t>
            </a:r>
            <a:r>
              <a:rPr lang="en-US" altLang="zh-CN" sz="1600" dirty="0" err="1" smtClean="0">
                <a:solidFill>
                  <a:schemeClr val="tx2"/>
                </a:solidFill>
              </a:rPr>
              <a:t>QStandardItemModel</a:t>
            </a:r>
            <a:r>
              <a:rPr lang="zh-CN" altLang="en-US" sz="1600" dirty="0" smtClean="0">
                <a:solidFill>
                  <a:schemeClr val="tx2"/>
                </a:solidFill>
              </a:rPr>
              <a:t>中并将其与</a:t>
            </a:r>
            <a:r>
              <a:rPr lang="en-US" altLang="zh-CN" sz="1600" dirty="0" err="1" smtClean="0">
                <a:solidFill>
                  <a:schemeClr val="tx2"/>
                </a:solidFill>
              </a:rPr>
              <a:t>QTableView</a:t>
            </a:r>
            <a:r>
              <a:rPr lang="zh-CN" altLang="en-US" sz="1600" dirty="0" smtClean="0">
                <a:solidFill>
                  <a:schemeClr val="tx2"/>
                </a:solidFill>
              </a:rPr>
              <a:t>连接形成图表形式。缺货商品在遍历中查找是否有数量为</a:t>
            </a:r>
            <a:r>
              <a:rPr lang="en-US" altLang="zh-CN" sz="1600" dirty="0" smtClean="0">
                <a:solidFill>
                  <a:schemeClr val="tx2"/>
                </a:solidFill>
              </a:rPr>
              <a:t>0</a:t>
            </a:r>
            <a:r>
              <a:rPr lang="zh-CN" altLang="en-US" sz="1600" dirty="0" smtClean="0">
                <a:solidFill>
                  <a:schemeClr val="tx2"/>
                </a:solidFill>
              </a:rPr>
              <a:t>的商品，并提示。</a:t>
            </a:r>
            <a:endParaRPr lang="en-US" altLang="zh-CN" sz="1600" dirty="0" smtClean="0">
              <a:solidFill>
                <a:schemeClr val="tx2"/>
              </a:solidFill>
            </a:endParaRPr>
          </a:p>
          <a:p>
            <a:pPr algn="just">
              <a:lnSpc>
                <a:spcPct val="130000"/>
              </a:lnSpc>
            </a:pPr>
            <a:r>
              <a:rPr lang="zh-CN" altLang="en-US" sz="1600" dirty="0" smtClean="0">
                <a:solidFill>
                  <a:schemeClr val="tx2"/>
                </a:solidFill>
              </a:rPr>
              <a:t>信息修改：通过使用</a:t>
            </a:r>
            <a:r>
              <a:rPr lang="en-US" altLang="zh-CN" sz="1600" dirty="0" err="1" smtClean="0">
                <a:solidFill>
                  <a:schemeClr val="tx2"/>
                </a:solidFill>
              </a:rPr>
              <a:t>Qmap</a:t>
            </a:r>
            <a:r>
              <a:rPr lang="zh-CN" altLang="en-US" sz="1600" dirty="0" smtClean="0">
                <a:solidFill>
                  <a:schemeClr val="tx2"/>
                </a:solidFill>
              </a:rPr>
              <a:t>的成员函数</a:t>
            </a:r>
            <a:r>
              <a:rPr lang="en-US" altLang="zh-CN" sz="1600" dirty="0" smtClean="0">
                <a:solidFill>
                  <a:schemeClr val="tx2"/>
                </a:solidFill>
              </a:rPr>
              <a:t>find(),erase(),value()</a:t>
            </a:r>
            <a:r>
              <a:rPr lang="zh-CN" altLang="en-US" sz="1600" dirty="0" smtClean="0">
                <a:solidFill>
                  <a:schemeClr val="tx2"/>
                </a:solidFill>
              </a:rPr>
              <a:t>，实现对</a:t>
            </a:r>
            <a:r>
              <a:rPr lang="en-US" altLang="zh-CN" sz="1600" dirty="0" err="1" smtClean="0">
                <a:solidFill>
                  <a:schemeClr val="tx2"/>
                </a:solidFill>
              </a:rPr>
              <a:t>qmap</a:t>
            </a:r>
            <a:r>
              <a:rPr lang="zh-CN" altLang="en-US" sz="1600" dirty="0" smtClean="0">
                <a:solidFill>
                  <a:schemeClr val="tx2"/>
                </a:solidFill>
              </a:rPr>
              <a:t>给定的商品名称查找对应的商品信息，并对信息进行删除和修改操作</a:t>
            </a:r>
            <a:endParaRPr lang="zh-CN" altLang="en-US" sz="1600" dirty="0">
              <a:solidFill>
                <a:schemeClr val="tx2"/>
              </a:solidFill>
            </a:endParaRPr>
          </a:p>
        </p:txBody>
      </p:sp>
    </p:spTree>
    <p:extLst>
      <p:ext uri="{BB962C8B-B14F-4D97-AF65-F5344CB8AC3E}">
        <p14:creationId xmlns:p14="http://schemas.microsoft.com/office/powerpoint/2010/main" val="2165902549"/>
      </p:ext>
    </p:extLst>
  </p:cSld>
  <p:clrMapOvr>
    <a:masterClrMapping/>
  </p:clrMapOvr>
  <p:transition spd="slow" advTm="5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300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750" fill="hold"/>
                                        <p:tgtEl>
                                          <p:spTgt spid="20"/>
                                        </p:tgtEl>
                                        <p:attrNameLst>
                                          <p:attrName>ppt_x</p:attrName>
                                        </p:attrNameLst>
                                      </p:cBhvr>
                                      <p:tavLst>
                                        <p:tav tm="0">
                                          <p:val>
                                            <p:strVal val="#ppt_x"/>
                                          </p:val>
                                        </p:tav>
                                        <p:tav tm="100000">
                                          <p:val>
                                            <p:strVal val="#ppt_x"/>
                                          </p:val>
                                        </p:tav>
                                      </p:tavLst>
                                    </p:anim>
                                    <p:anim calcmode="lin" valueType="num">
                                      <p:cBhvr additive="base">
                                        <p:cTn id="8" dur="750" fill="hold"/>
                                        <p:tgtEl>
                                          <p:spTgt spid="20"/>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p:stCondLst>
                                    <p:cond delay="3250"/>
                                  </p:stCondLst>
                                  <p:childTnLst>
                                    <p:set>
                                      <p:cBhvr>
                                        <p:cTn id="10" dur="1" fill="hold">
                                          <p:stCondLst>
                                            <p:cond delay="0"/>
                                          </p:stCondLst>
                                        </p:cTn>
                                        <p:tgtEl>
                                          <p:spTgt spid="21"/>
                                        </p:tgtEl>
                                        <p:attrNameLst>
                                          <p:attrName>style.visibility</p:attrName>
                                        </p:attrNameLst>
                                      </p:cBhvr>
                                      <p:to>
                                        <p:strVal val="visible"/>
                                      </p:to>
                                    </p:set>
                                    <p:anim calcmode="lin" valueType="num">
                                      <p:cBhvr additive="base">
                                        <p:cTn id="11" dur="750" fill="hold"/>
                                        <p:tgtEl>
                                          <p:spTgt spid="21"/>
                                        </p:tgtEl>
                                        <p:attrNameLst>
                                          <p:attrName>ppt_x</p:attrName>
                                        </p:attrNameLst>
                                      </p:cBhvr>
                                      <p:tavLst>
                                        <p:tav tm="0">
                                          <p:val>
                                            <p:strVal val="#ppt_x"/>
                                          </p:val>
                                        </p:tav>
                                        <p:tav tm="100000">
                                          <p:val>
                                            <p:strVal val="#ppt_x"/>
                                          </p:val>
                                        </p:tav>
                                      </p:tavLst>
                                    </p:anim>
                                    <p:anim calcmode="lin" valueType="num">
                                      <p:cBhvr additive="base">
                                        <p:cTn id="12" dur="750" fill="hold"/>
                                        <p:tgtEl>
                                          <p:spTgt spid="21"/>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3250"/>
                                  </p:stCondLst>
                                  <p:childTnLst>
                                    <p:set>
                                      <p:cBhvr>
                                        <p:cTn id="14" dur="1" fill="hold">
                                          <p:stCondLst>
                                            <p:cond delay="0"/>
                                          </p:stCondLst>
                                        </p:cTn>
                                        <p:tgtEl>
                                          <p:spTgt spid="30"/>
                                        </p:tgtEl>
                                        <p:attrNameLst>
                                          <p:attrName>style.visibility</p:attrName>
                                        </p:attrNameLst>
                                      </p:cBhvr>
                                      <p:to>
                                        <p:strVal val="visible"/>
                                      </p:to>
                                    </p:set>
                                    <p:anim calcmode="lin" valueType="num">
                                      <p:cBhvr additive="base">
                                        <p:cTn id="15" dur="500" fill="hold"/>
                                        <p:tgtEl>
                                          <p:spTgt spid="30"/>
                                        </p:tgtEl>
                                        <p:attrNameLst>
                                          <p:attrName>ppt_x</p:attrName>
                                        </p:attrNameLst>
                                      </p:cBhvr>
                                      <p:tavLst>
                                        <p:tav tm="0">
                                          <p:val>
                                            <p:strVal val="#ppt_x"/>
                                          </p:val>
                                        </p:tav>
                                        <p:tav tm="100000">
                                          <p:val>
                                            <p:strVal val="#ppt_x"/>
                                          </p:val>
                                        </p:tav>
                                      </p:tavLst>
                                    </p:anim>
                                    <p:anim calcmode="lin" valueType="num">
                                      <p:cBhvr additive="base">
                                        <p:cTn id="16" dur="500" fill="hold"/>
                                        <p:tgtEl>
                                          <p:spTgt spid="30"/>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3250"/>
                                  </p:stCondLst>
                                  <p:childTnLst>
                                    <p:set>
                                      <p:cBhvr>
                                        <p:cTn id="18" dur="1" fill="hold">
                                          <p:stCondLst>
                                            <p:cond delay="0"/>
                                          </p:stCondLst>
                                        </p:cTn>
                                        <p:tgtEl>
                                          <p:spTgt spid="1026"/>
                                        </p:tgtEl>
                                        <p:attrNameLst>
                                          <p:attrName>style.visibility</p:attrName>
                                        </p:attrNameLst>
                                      </p:cBhvr>
                                      <p:to>
                                        <p:strVal val="visible"/>
                                      </p:to>
                                    </p:set>
                                    <p:anim calcmode="lin" valueType="num">
                                      <p:cBhvr additive="base">
                                        <p:cTn id="19" dur="500" fill="hold"/>
                                        <p:tgtEl>
                                          <p:spTgt spid="1026"/>
                                        </p:tgtEl>
                                        <p:attrNameLst>
                                          <p:attrName>ppt_x</p:attrName>
                                        </p:attrNameLst>
                                      </p:cBhvr>
                                      <p:tavLst>
                                        <p:tav tm="0">
                                          <p:val>
                                            <p:strVal val="#ppt_x"/>
                                          </p:val>
                                        </p:tav>
                                        <p:tav tm="100000">
                                          <p:val>
                                            <p:strVal val="#ppt_x"/>
                                          </p:val>
                                        </p:tav>
                                      </p:tavLst>
                                    </p:anim>
                                    <p:anim calcmode="lin" valueType="num">
                                      <p:cBhvr additive="base">
                                        <p:cTn id="20" dur="500" fill="hold"/>
                                        <p:tgtEl>
                                          <p:spTgt spid="1026"/>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3250"/>
                                  </p:stCondLst>
                                  <p:childTnLst>
                                    <p:set>
                                      <p:cBhvr>
                                        <p:cTn id="22" dur="1" fill="hold">
                                          <p:stCondLst>
                                            <p:cond delay="0"/>
                                          </p:stCondLst>
                                        </p:cTn>
                                        <p:tgtEl>
                                          <p:spTgt spid="1027"/>
                                        </p:tgtEl>
                                        <p:attrNameLst>
                                          <p:attrName>style.visibility</p:attrName>
                                        </p:attrNameLst>
                                      </p:cBhvr>
                                      <p:to>
                                        <p:strVal val="visible"/>
                                      </p:to>
                                    </p:set>
                                    <p:anim calcmode="lin" valueType="num">
                                      <p:cBhvr additive="base">
                                        <p:cTn id="23" dur="500" fill="hold"/>
                                        <p:tgtEl>
                                          <p:spTgt spid="1027"/>
                                        </p:tgtEl>
                                        <p:attrNameLst>
                                          <p:attrName>ppt_x</p:attrName>
                                        </p:attrNameLst>
                                      </p:cBhvr>
                                      <p:tavLst>
                                        <p:tav tm="0">
                                          <p:val>
                                            <p:strVal val="#ppt_x"/>
                                          </p:val>
                                        </p:tav>
                                        <p:tav tm="100000">
                                          <p:val>
                                            <p:strVal val="#ppt_x"/>
                                          </p:val>
                                        </p:tav>
                                      </p:tavLst>
                                    </p:anim>
                                    <p:anim calcmode="lin" valueType="num">
                                      <p:cBhvr additive="base">
                                        <p:cTn id="24" dur="500" fill="hold"/>
                                        <p:tgtEl>
                                          <p:spTgt spid="10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p:bldP spid="3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具体实现思路</a:t>
            </a:r>
            <a:endParaRPr lang="zh-CN" altLang="en-US" dirty="0"/>
          </a:p>
        </p:txBody>
      </p:sp>
      <p:sp>
        <p:nvSpPr>
          <p:cNvPr id="20" name="任意多边形 19"/>
          <p:cNvSpPr/>
          <p:nvPr/>
        </p:nvSpPr>
        <p:spPr>
          <a:xfrm rot="5400000" flipH="1">
            <a:off x="253163" y="1436356"/>
            <a:ext cx="250350" cy="132492"/>
          </a:xfrm>
          <a:custGeom>
            <a:avLst/>
            <a:gdLst>
              <a:gd name="connsiteX0" fmla="*/ 250350 w 250350"/>
              <a:gd name="connsiteY0" fmla="*/ 125175 h 132492"/>
              <a:gd name="connsiteX1" fmla="*/ 125175 w 250350"/>
              <a:gd name="connsiteY1" fmla="*/ 0 h 132492"/>
              <a:gd name="connsiteX2" fmla="*/ 0 w 250350"/>
              <a:gd name="connsiteY2" fmla="*/ 125175 h 132492"/>
              <a:gd name="connsiteX3" fmla="*/ 1664 w 250350"/>
              <a:gd name="connsiteY3" fmla="*/ 132492 h 132492"/>
              <a:gd name="connsiteX4" fmla="*/ 248686 w 250350"/>
              <a:gd name="connsiteY4" fmla="*/ 132492 h 1324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350" h="132492">
                <a:moveTo>
                  <a:pt x="250350" y="125175"/>
                </a:moveTo>
                <a:cubicBezTo>
                  <a:pt x="250350" y="56043"/>
                  <a:pt x="194308" y="0"/>
                  <a:pt x="125175" y="0"/>
                </a:cubicBezTo>
                <a:cubicBezTo>
                  <a:pt x="56043" y="0"/>
                  <a:pt x="0" y="56043"/>
                  <a:pt x="0" y="125175"/>
                </a:cubicBezTo>
                <a:lnTo>
                  <a:pt x="1664" y="132492"/>
                </a:lnTo>
                <a:lnTo>
                  <a:pt x="248686" y="13249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59"/>
          <p:cNvSpPr txBox="1"/>
          <p:nvPr/>
        </p:nvSpPr>
        <p:spPr>
          <a:xfrm>
            <a:off x="506130" y="1256381"/>
            <a:ext cx="4312055" cy="450123"/>
          </a:xfrm>
          <a:prstGeom prst="rect">
            <a:avLst/>
          </a:prstGeom>
          <a:noFill/>
        </p:spPr>
        <p:txBody>
          <a:bodyPr wrap="square" rtlCol="0">
            <a:spAutoFit/>
          </a:bodyPr>
          <a:lstStyle/>
          <a:p>
            <a:pPr algn="just">
              <a:lnSpc>
                <a:spcPct val="130000"/>
              </a:lnSpc>
            </a:pPr>
            <a:r>
              <a:rPr lang="en-US" altLang="zh-CN" sz="2000" dirty="0">
                <a:solidFill>
                  <a:schemeClr val="tx2"/>
                </a:solidFill>
              </a:rPr>
              <a:t>2.</a:t>
            </a:r>
            <a:r>
              <a:rPr lang="zh-CN" altLang="en-US" sz="2000" dirty="0">
                <a:solidFill>
                  <a:schemeClr val="tx2"/>
                </a:solidFill>
              </a:rPr>
              <a:t>商品的销售管理功能的设计和实现</a:t>
            </a:r>
            <a:endParaRPr lang="en-US" altLang="zh-CN" sz="2000" dirty="0">
              <a:solidFill>
                <a:schemeClr val="tx2"/>
              </a:solidFill>
            </a:endParaRPr>
          </a:p>
        </p:txBody>
      </p:sp>
      <p:sp>
        <p:nvSpPr>
          <p:cNvPr id="30" name="文本框 33"/>
          <p:cNvSpPr txBox="1"/>
          <p:nvPr/>
        </p:nvSpPr>
        <p:spPr>
          <a:xfrm>
            <a:off x="444583" y="2356164"/>
            <a:ext cx="4253279" cy="1372683"/>
          </a:xfrm>
          <a:prstGeom prst="rect">
            <a:avLst/>
          </a:prstGeom>
          <a:noFill/>
        </p:spPr>
        <p:txBody>
          <a:bodyPr wrap="square" rtlCol="0">
            <a:spAutoFit/>
          </a:bodyPr>
          <a:lstStyle/>
          <a:p>
            <a:pPr algn="just">
              <a:lnSpc>
                <a:spcPct val="130000"/>
              </a:lnSpc>
            </a:pPr>
            <a:r>
              <a:rPr lang="zh-CN" altLang="en-US" sz="1600" dirty="0" smtClean="0">
                <a:solidFill>
                  <a:schemeClr val="tx2"/>
                </a:solidFill>
              </a:rPr>
              <a:t>商品销售情况展示：在</a:t>
            </a:r>
            <a:r>
              <a:rPr lang="en-US" altLang="zh-CN" sz="1600" dirty="0" err="1" smtClean="0">
                <a:solidFill>
                  <a:schemeClr val="tx2"/>
                </a:solidFill>
              </a:rPr>
              <a:t>MainWindow</a:t>
            </a:r>
            <a:r>
              <a:rPr lang="zh-CN" altLang="en-US" sz="1600" dirty="0" smtClean="0">
                <a:solidFill>
                  <a:schemeClr val="tx2"/>
                </a:solidFill>
              </a:rPr>
              <a:t>中创建全局变量用于存放流水信息，在进货和结算的槽函数中加入该次流水，并记录进全局变量中，并在该界面的</a:t>
            </a:r>
            <a:r>
              <a:rPr lang="en-US" altLang="zh-CN" sz="1600" dirty="0" err="1" smtClean="0">
                <a:solidFill>
                  <a:schemeClr val="tx2"/>
                </a:solidFill>
              </a:rPr>
              <a:t>QTextEdit</a:t>
            </a:r>
            <a:r>
              <a:rPr lang="zh-CN" altLang="en-US" sz="1600" dirty="0" smtClean="0">
                <a:solidFill>
                  <a:schemeClr val="tx2"/>
                </a:solidFill>
              </a:rPr>
              <a:t>中呈现流水信息。</a:t>
            </a:r>
            <a:endParaRPr lang="zh-CN" altLang="en-US" sz="1600" dirty="0">
              <a:solidFill>
                <a:schemeClr val="tx2"/>
              </a:solidFill>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68816" y="1706504"/>
            <a:ext cx="6172200" cy="43333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文本框 33"/>
          <p:cNvSpPr txBox="1"/>
          <p:nvPr/>
        </p:nvSpPr>
        <p:spPr>
          <a:xfrm>
            <a:off x="506130" y="4240649"/>
            <a:ext cx="4253279" cy="1372683"/>
          </a:xfrm>
          <a:prstGeom prst="rect">
            <a:avLst/>
          </a:prstGeom>
          <a:noFill/>
        </p:spPr>
        <p:txBody>
          <a:bodyPr wrap="square" rtlCol="0">
            <a:spAutoFit/>
          </a:bodyPr>
          <a:lstStyle/>
          <a:p>
            <a:pPr algn="just">
              <a:lnSpc>
                <a:spcPct val="130000"/>
              </a:lnSpc>
            </a:pPr>
            <a:r>
              <a:rPr lang="zh-CN" altLang="en-US" sz="1600" dirty="0" smtClean="0">
                <a:solidFill>
                  <a:schemeClr val="tx2"/>
                </a:solidFill>
              </a:rPr>
              <a:t>总收入情况展示：在</a:t>
            </a:r>
            <a:r>
              <a:rPr lang="en-US" altLang="zh-CN" sz="1600" dirty="0" err="1" smtClean="0">
                <a:solidFill>
                  <a:schemeClr val="tx2"/>
                </a:solidFill>
              </a:rPr>
              <a:t>MainWindow</a:t>
            </a:r>
            <a:r>
              <a:rPr lang="zh-CN" altLang="en-US" sz="1600" dirty="0" smtClean="0">
                <a:solidFill>
                  <a:schemeClr val="tx2"/>
                </a:solidFill>
              </a:rPr>
              <a:t>中创建全局变量用于存放总收入金额，在结算的槽函数中加入算法，实现每次结算金额记录进全局变量中，并在该界面的</a:t>
            </a:r>
            <a:r>
              <a:rPr lang="en-US" altLang="zh-CN" sz="1600" dirty="0" err="1" smtClean="0">
                <a:solidFill>
                  <a:schemeClr val="tx2"/>
                </a:solidFill>
              </a:rPr>
              <a:t>QLineEdit</a:t>
            </a:r>
            <a:r>
              <a:rPr lang="zh-CN" altLang="en-US" sz="1600" dirty="0" smtClean="0">
                <a:solidFill>
                  <a:schemeClr val="tx2"/>
                </a:solidFill>
              </a:rPr>
              <a:t>中呈现总收入情况</a:t>
            </a:r>
            <a:endParaRPr lang="en-US" altLang="zh-CN" sz="1600" dirty="0" smtClean="0">
              <a:solidFill>
                <a:schemeClr val="tx2"/>
              </a:solidFill>
            </a:endParaRPr>
          </a:p>
        </p:txBody>
      </p:sp>
    </p:spTree>
    <p:extLst>
      <p:ext uri="{BB962C8B-B14F-4D97-AF65-F5344CB8AC3E}">
        <p14:creationId xmlns:p14="http://schemas.microsoft.com/office/powerpoint/2010/main" val="4010432883"/>
      </p:ext>
    </p:extLst>
  </p:cSld>
  <p:clrMapOvr>
    <a:masterClrMapping/>
  </p:clrMapOvr>
  <p:transition spd="slow" advTm="5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300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750" fill="hold"/>
                                        <p:tgtEl>
                                          <p:spTgt spid="20"/>
                                        </p:tgtEl>
                                        <p:attrNameLst>
                                          <p:attrName>ppt_x</p:attrName>
                                        </p:attrNameLst>
                                      </p:cBhvr>
                                      <p:tavLst>
                                        <p:tav tm="0">
                                          <p:val>
                                            <p:strVal val="#ppt_x"/>
                                          </p:val>
                                        </p:tav>
                                        <p:tav tm="100000">
                                          <p:val>
                                            <p:strVal val="#ppt_x"/>
                                          </p:val>
                                        </p:tav>
                                      </p:tavLst>
                                    </p:anim>
                                    <p:anim calcmode="lin" valueType="num">
                                      <p:cBhvr additive="base">
                                        <p:cTn id="8" dur="750" fill="hold"/>
                                        <p:tgtEl>
                                          <p:spTgt spid="20"/>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p:stCondLst>
                                    <p:cond delay="3250"/>
                                  </p:stCondLst>
                                  <p:childTnLst>
                                    <p:set>
                                      <p:cBhvr>
                                        <p:cTn id="10" dur="1" fill="hold">
                                          <p:stCondLst>
                                            <p:cond delay="0"/>
                                          </p:stCondLst>
                                        </p:cTn>
                                        <p:tgtEl>
                                          <p:spTgt spid="21"/>
                                        </p:tgtEl>
                                        <p:attrNameLst>
                                          <p:attrName>style.visibility</p:attrName>
                                        </p:attrNameLst>
                                      </p:cBhvr>
                                      <p:to>
                                        <p:strVal val="visible"/>
                                      </p:to>
                                    </p:set>
                                    <p:anim calcmode="lin" valueType="num">
                                      <p:cBhvr additive="base">
                                        <p:cTn id="11" dur="750" fill="hold"/>
                                        <p:tgtEl>
                                          <p:spTgt spid="21"/>
                                        </p:tgtEl>
                                        <p:attrNameLst>
                                          <p:attrName>ppt_x</p:attrName>
                                        </p:attrNameLst>
                                      </p:cBhvr>
                                      <p:tavLst>
                                        <p:tav tm="0">
                                          <p:val>
                                            <p:strVal val="#ppt_x"/>
                                          </p:val>
                                        </p:tav>
                                        <p:tav tm="100000">
                                          <p:val>
                                            <p:strVal val="#ppt_x"/>
                                          </p:val>
                                        </p:tav>
                                      </p:tavLst>
                                    </p:anim>
                                    <p:anim calcmode="lin" valueType="num">
                                      <p:cBhvr additive="base">
                                        <p:cTn id="12" dur="750" fill="hold"/>
                                        <p:tgtEl>
                                          <p:spTgt spid="21"/>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325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ppt_x"/>
                                          </p:val>
                                        </p:tav>
                                        <p:tav tm="100000">
                                          <p:val>
                                            <p:strVal val="#ppt_x"/>
                                          </p:val>
                                        </p:tav>
                                      </p:tavLst>
                                    </p:anim>
                                    <p:anim calcmode="lin" valueType="num">
                                      <p:cBhvr additive="base">
                                        <p:cTn id="16" dur="500" fill="hold"/>
                                        <p:tgtEl>
                                          <p:spTgt spid="9"/>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3250"/>
                                  </p:stCondLst>
                                  <p:childTnLst>
                                    <p:set>
                                      <p:cBhvr>
                                        <p:cTn id="18" dur="1" fill="hold">
                                          <p:stCondLst>
                                            <p:cond delay="0"/>
                                          </p:stCondLst>
                                        </p:cTn>
                                        <p:tgtEl>
                                          <p:spTgt spid="30"/>
                                        </p:tgtEl>
                                        <p:attrNameLst>
                                          <p:attrName>style.visibility</p:attrName>
                                        </p:attrNameLst>
                                      </p:cBhvr>
                                      <p:to>
                                        <p:strVal val="visible"/>
                                      </p:to>
                                    </p:set>
                                    <p:anim calcmode="lin" valueType="num">
                                      <p:cBhvr additive="base">
                                        <p:cTn id="19" dur="500" fill="hold"/>
                                        <p:tgtEl>
                                          <p:spTgt spid="30"/>
                                        </p:tgtEl>
                                        <p:attrNameLst>
                                          <p:attrName>ppt_x</p:attrName>
                                        </p:attrNameLst>
                                      </p:cBhvr>
                                      <p:tavLst>
                                        <p:tav tm="0">
                                          <p:val>
                                            <p:strVal val="#ppt_x"/>
                                          </p:val>
                                        </p:tav>
                                        <p:tav tm="100000">
                                          <p:val>
                                            <p:strVal val="#ppt_x"/>
                                          </p:val>
                                        </p:tav>
                                      </p:tavLst>
                                    </p:anim>
                                    <p:anim calcmode="lin" valueType="num">
                                      <p:cBhvr additive="base">
                                        <p:cTn id="20" dur="500" fill="hold"/>
                                        <p:tgtEl>
                                          <p:spTgt spid="30"/>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3250"/>
                                  </p:stCondLst>
                                  <p:childTnLst>
                                    <p:set>
                                      <p:cBhvr>
                                        <p:cTn id="22" dur="1" fill="hold">
                                          <p:stCondLst>
                                            <p:cond delay="0"/>
                                          </p:stCondLst>
                                        </p:cTn>
                                        <p:tgtEl>
                                          <p:spTgt spid="2050"/>
                                        </p:tgtEl>
                                        <p:attrNameLst>
                                          <p:attrName>style.visibility</p:attrName>
                                        </p:attrNameLst>
                                      </p:cBhvr>
                                      <p:to>
                                        <p:strVal val="visible"/>
                                      </p:to>
                                    </p:set>
                                    <p:anim calcmode="lin" valueType="num">
                                      <p:cBhvr additive="base">
                                        <p:cTn id="23" dur="500" fill="hold"/>
                                        <p:tgtEl>
                                          <p:spTgt spid="2050"/>
                                        </p:tgtEl>
                                        <p:attrNameLst>
                                          <p:attrName>ppt_x</p:attrName>
                                        </p:attrNameLst>
                                      </p:cBhvr>
                                      <p:tavLst>
                                        <p:tav tm="0">
                                          <p:val>
                                            <p:strVal val="#ppt_x"/>
                                          </p:val>
                                        </p:tav>
                                        <p:tav tm="100000">
                                          <p:val>
                                            <p:strVal val="#ppt_x"/>
                                          </p:val>
                                        </p:tav>
                                      </p:tavLst>
                                    </p:anim>
                                    <p:anim calcmode="lin" valueType="num">
                                      <p:cBhvr additive="base">
                                        <p:cTn id="24" dur="500" fill="hold"/>
                                        <p:tgtEl>
                                          <p:spTgt spid="20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p:bldP spid="30" grpId="0"/>
      <p:bldP spid="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具体实现思路</a:t>
            </a:r>
            <a:endParaRPr lang="zh-CN" altLang="en-US" dirty="0"/>
          </a:p>
        </p:txBody>
      </p:sp>
      <p:sp>
        <p:nvSpPr>
          <p:cNvPr id="20" name="任意多边形 19"/>
          <p:cNvSpPr/>
          <p:nvPr/>
        </p:nvSpPr>
        <p:spPr>
          <a:xfrm rot="5400000" flipH="1">
            <a:off x="253163" y="1436356"/>
            <a:ext cx="250350" cy="132492"/>
          </a:xfrm>
          <a:custGeom>
            <a:avLst/>
            <a:gdLst>
              <a:gd name="connsiteX0" fmla="*/ 250350 w 250350"/>
              <a:gd name="connsiteY0" fmla="*/ 125175 h 132492"/>
              <a:gd name="connsiteX1" fmla="*/ 125175 w 250350"/>
              <a:gd name="connsiteY1" fmla="*/ 0 h 132492"/>
              <a:gd name="connsiteX2" fmla="*/ 0 w 250350"/>
              <a:gd name="connsiteY2" fmla="*/ 125175 h 132492"/>
              <a:gd name="connsiteX3" fmla="*/ 1664 w 250350"/>
              <a:gd name="connsiteY3" fmla="*/ 132492 h 132492"/>
              <a:gd name="connsiteX4" fmla="*/ 248686 w 250350"/>
              <a:gd name="connsiteY4" fmla="*/ 132492 h 1324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350" h="132492">
                <a:moveTo>
                  <a:pt x="250350" y="125175"/>
                </a:moveTo>
                <a:cubicBezTo>
                  <a:pt x="250350" y="56043"/>
                  <a:pt x="194308" y="0"/>
                  <a:pt x="125175" y="0"/>
                </a:cubicBezTo>
                <a:cubicBezTo>
                  <a:pt x="56043" y="0"/>
                  <a:pt x="0" y="56043"/>
                  <a:pt x="0" y="125175"/>
                </a:cubicBezTo>
                <a:lnTo>
                  <a:pt x="1664" y="132492"/>
                </a:lnTo>
                <a:lnTo>
                  <a:pt x="248686" y="13249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59"/>
          <p:cNvSpPr txBox="1"/>
          <p:nvPr/>
        </p:nvSpPr>
        <p:spPr>
          <a:xfrm>
            <a:off x="506130" y="1256381"/>
            <a:ext cx="4312055" cy="450123"/>
          </a:xfrm>
          <a:prstGeom prst="rect">
            <a:avLst/>
          </a:prstGeom>
          <a:noFill/>
        </p:spPr>
        <p:txBody>
          <a:bodyPr wrap="square" rtlCol="0">
            <a:spAutoFit/>
          </a:bodyPr>
          <a:lstStyle/>
          <a:p>
            <a:pPr algn="just">
              <a:lnSpc>
                <a:spcPct val="130000"/>
              </a:lnSpc>
            </a:pPr>
            <a:r>
              <a:rPr lang="en-US" altLang="zh-CN" sz="2000" dirty="0">
                <a:solidFill>
                  <a:schemeClr val="tx2"/>
                </a:solidFill>
              </a:rPr>
              <a:t>3.</a:t>
            </a:r>
            <a:r>
              <a:rPr lang="zh-CN" altLang="en-US" sz="2000" dirty="0">
                <a:solidFill>
                  <a:schemeClr val="tx2"/>
                </a:solidFill>
              </a:rPr>
              <a:t>超市的登录界面的设计与连接</a:t>
            </a:r>
            <a:endParaRPr lang="en-US" altLang="zh-CN" sz="2000" dirty="0">
              <a:solidFill>
                <a:schemeClr val="tx2"/>
              </a:solidFill>
            </a:endParaRPr>
          </a:p>
        </p:txBody>
      </p:sp>
      <p:sp>
        <p:nvSpPr>
          <p:cNvPr id="30" name="文本框 33"/>
          <p:cNvSpPr txBox="1"/>
          <p:nvPr/>
        </p:nvSpPr>
        <p:spPr>
          <a:xfrm>
            <a:off x="245371" y="2628899"/>
            <a:ext cx="4833571" cy="2012859"/>
          </a:xfrm>
          <a:prstGeom prst="rect">
            <a:avLst/>
          </a:prstGeom>
          <a:noFill/>
        </p:spPr>
        <p:txBody>
          <a:bodyPr wrap="square" rtlCol="0">
            <a:spAutoFit/>
          </a:bodyPr>
          <a:lstStyle/>
          <a:p>
            <a:pPr algn="just">
              <a:lnSpc>
                <a:spcPct val="130000"/>
              </a:lnSpc>
            </a:pPr>
            <a:r>
              <a:rPr lang="zh-CN" altLang="en-US" sz="1600" dirty="0" smtClean="0">
                <a:solidFill>
                  <a:schemeClr val="tx2"/>
                </a:solidFill>
              </a:rPr>
              <a:t>登录界面：创建新的</a:t>
            </a:r>
            <a:r>
              <a:rPr lang="en-US" altLang="zh-CN" sz="1600" dirty="0" err="1" smtClean="0">
                <a:solidFill>
                  <a:schemeClr val="tx2"/>
                </a:solidFill>
              </a:rPr>
              <a:t>ui</a:t>
            </a:r>
            <a:r>
              <a:rPr lang="zh-CN" altLang="en-US" sz="1600" dirty="0" smtClean="0">
                <a:solidFill>
                  <a:schemeClr val="tx2"/>
                </a:solidFill>
              </a:rPr>
              <a:t>界面用于盛放登录界面，对界面中的细节进行完善，设置</a:t>
            </a:r>
            <a:r>
              <a:rPr lang="en-US" altLang="zh-CN" sz="1600" dirty="0" err="1" smtClean="0">
                <a:solidFill>
                  <a:schemeClr val="tx2"/>
                </a:solidFill>
              </a:rPr>
              <a:t>placeholdertext</a:t>
            </a:r>
            <a:r>
              <a:rPr lang="zh-CN" altLang="en-US" sz="1600" dirty="0" smtClean="0">
                <a:solidFill>
                  <a:schemeClr val="tx2"/>
                </a:solidFill>
              </a:rPr>
              <a:t>，</a:t>
            </a:r>
            <a:r>
              <a:rPr lang="en-US" altLang="zh-CN" sz="1600" dirty="0" err="1" smtClean="0">
                <a:solidFill>
                  <a:schemeClr val="tx2"/>
                </a:solidFill>
              </a:rPr>
              <a:t>echoMode</a:t>
            </a:r>
            <a:r>
              <a:rPr lang="zh-CN" altLang="en-US" sz="1600" dirty="0" smtClean="0">
                <a:solidFill>
                  <a:schemeClr val="tx2"/>
                </a:solidFill>
              </a:rPr>
              <a:t>，更真实地模拟登录界面，运用按钮的槽函数设计，实现界面的开关。在正确输入用户名及密码后，关闭当前界面，并打开主界面，实现切换新的界面。</a:t>
            </a:r>
            <a:endParaRPr lang="zh-CN" altLang="en-US" sz="1600" dirty="0">
              <a:solidFill>
                <a:schemeClr val="tx2"/>
              </a:solidFill>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31610" y="2469905"/>
            <a:ext cx="4162425" cy="2762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10432883"/>
      </p:ext>
    </p:extLst>
  </p:cSld>
  <p:clrMapOvr>
    <a:masterClrMapping/>
  </p:clrMapOvr>
  <p:transition spd="slow" advTm="5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300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750" fill="hold"/>
                                        <p:tgtEl>
                                          <p:spTgt spid="20"/>
                                        </p:tgtEl>
                                        <p:attrNameLst>
                                          <p:attrName>ppt_x</p:attrName>
                                        </p:attrNameLst>
                                      </p:cBhvr>
                                      <p:tavLst>
                                        <p:tav tm="0">
                                          <p:val>
                                            <p:strVal val="#ppt_x"/>
                                          </p:val>
                                        </p:tav>
                                        <p:tav tm="100000">
                                          <p:val>
                                            <p:strVal val="#ppt_x"/>
                                          </p:val>
                                        </p:tav>
                                      </p:tavLst>
                                    </p:anim>
                                    <p:anim calcmode="lin" valueType="num">
                                      <p:cBhvr additive="base">
                                        <p:cTn id="8" dur="750" fill="hold"/>
                                        <p:tgtEl>
                                          <p:spTgt spid="20"/>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p:stCondLst>
                                    <p:cond delay="3250"/>
                                  </p:stCondLst>
                                  <p:childTnLst>
                                    <p:set>
                                      <p:cBhvr>
                                        <p:cTn id="10" dur="1" fill="hold">
                                          <p:stCondLst>
                                            <p:cond delay="0"/>
                                          </p:stCondLst>
                                        </p:cTn>
                                        <p:tgtEl>
                                          <p:spTgt spid="21"/>
                                        </p:tgtEl>
                                        <p:attrNameLst>
                                          <p:attrName>style.visibility</p:attrName>
                                        </p:attrNameLst>
                                      </p:cBhvr>
                                      <p:to>
                                        <p:strVal val="visible"/>
                                      </p:to>
                                    </p:set>
                                    <p:anim calcmode="lin" valueType="num">
                                      <p:cBhvr additive="base">
                                        <p:cTn id="11" dur="750" fill="hold"/>
                                        <p:tgtEl>
                                          <p:spTgt spid="21"/>
                                        </p:tgtEl>
                                        <p:attrNameLst>
                                          <p:attrName>ppt_x</p:attrName>
                                        </p:attrNameLst>
                                      </p:cBhvr>
                                      <p:tavLst>
                                        <p:tav tm="0">
                                          <p:val>
                                            <p:strVal val="#ppt_x"/>
                                          </p:val>
                                        </p:tav>
                                        <p:tav tm="100000">
                                          <p:val>
                                            <p:strVal val="#ppt_x"/>
                                          </p:val>
                                        </p:tav>
                                      </p:tavLst>
                                    </p:anim>
                                    <p:anim calcmode="lin" valueType="num">
                                      <p:cBhvr additive="base">
                                        <p:cTn id="12" dur="750" fill="hold"/>
                                        <p:tgtEl>
                                          <p:spTgt spid="21"/>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3250"/>
                                  </p:stCondLst>
                                  <p:childTnLst>
                                    <p:set>
                                      <p:cBhvr>
                                        <p:cTn id="14" dur="1" fill="hold">
                                          <p:stCondLst>
                                            <p:cond delay="0"/>
                                          </p:stCondLst>
                                        </p:cTn>
                                        <p:tgtEl>
                                          <p:spTgt spid="30"/>
                                        </p:tgtEl>
                                        <p:attrNameLst>
                                          <p:attrName>style.visibility</p:attrName>
                                        </p:attrNameLst>
                                      </p:cBhvr>
                                      <p:to>
                                        <p:strVal val="visible"/>
                                      </p:to>
                                    </p:set>
                                    <p:anim calcmode="lin" valueType="num">
                                      <p:cBhvr additive="base">
                                        <p:cTn id="15" dur="500" fill="hold"/>
                                        <p:tgtEl>
                                          <p:spTgt spid="30"/>
                                        </p:tgtEl>
                                        <p:attrNameLst>
                                          <p:attrName>ppt_x</p:attrName>
                                        </p:attrNameLst>
                                      </p:cBhvr>
                                      <p:tavLst>
                                        <p:tav tm="0">
                                          <p:val>
                                            <p:strVal val="#ppt_x"/>
                                          </p:val>
                                        </p:tav>
                                        <p:tav tm="100000">
                                          <p:val>
                                            <p:strVal val="#ppt_x"/>
                                          </p:val>
                                        </p:tav>
                                      </p:tavLst>
                                    </p:anim>
                                    <p:anim calcmode="lin" valueType="num">
                                      <p:cBhvr additive="base">
                                        <p:cTn id="16" dur="500" fill="hold"/>
                                        <p:tgtEl>
                                          <p:spTgt spid="30"/>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3250"/>
                                  </p:stCondLst>
                                  <p:childTnLst>
                                    <p:set>
                                      <p:cBhvr>
                                        <p:cTn id="18" dur="1" fill="hold">
                                          <p:stCondLst>
                                            <p:cond delay="0"/>
                                          </p:stCondLst>
                                        </p:cTn>
                                        <p:tgtEl>
                                          <p:spTgt spid="3074"/>
                                        </p:tgtEl>
                                        <p:attrNameLst>
                                          <p:attrName>style.visibility</p:attrName>
                                        </p:attrNameLst>
                                      </p:cBhvr>
                                      <p:to>
                                        <p:strVal val="visible"/>
                                      </p:to>
                                    </p:set>
                                    <p:anim calcmode="lin" valueType="num">
                                      <p:cBhvr additive="base">
                                        <p:cTn id="19" dur="500" fill="hold"/>
                                        <p:tgtEl>
                                          <p:spTgt spid="3074"/>
                                        </p:tgtEl>
                                        <p:attrNameLst>
                                          <p:attrName>ppt_x</p:attrName>
                                        </p:attrNameLst>
                                      </p:cBhvr>
                                      <p:tavLst>
                                        <p:tav tm="0">
                                          <p:val>
                                            <p:strVal val="#ppt_x"/>
                                          </p:val>
                                        </p:tav>
                                        <p:tav tm="100000">
                                          <p:val>
                                            <p:strVal val="#ppt_x"/>
                                          </p:val>
                                        </p:tav>
                                      </p:tavLst>
                                    </p:anim>
                                    <p:anim calcmode="lin" valueType="num">
                                      <p:cBhvr additive="base">
                                        <p:cTn id="20" dur="500" fill="hold"/>
                                        <p:tgtEl>
                                          <p:spTgt spid="307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p:bldP spid="3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具体实现思路</a:t>
            </a:r>
            <a:endParaRPr lang="zh-CN" altLang="en-US" dirty="0"/>
          </a:p>
        </p:txBody>
      </p:sp>
      <p:sp>
        <p:nvSpPr>
          <p:cNvPr id="20" name="任意多边形 19"/>
          <p:cNvSpPr/>
          <p:nvPr/>
        </p:nvSpPr>
        <p:spPr>
          <a:xfrm rot="5400000" flipH="1">
            <a:off x="253163" y="1436356"/>
            <a:ext cx="250350" cy="132492"/>
          </a:xfrm>
          <a:custGeom>
            <a:avLst/>
            <a:gdLst>
              <a:gd name="connsiteX0" fmla="*/ 250350 w 250350"/>
              <a:gd name="connsiteY0" fmla="*/ 125175 h 132492"/>
              <a:gd name="connsiteX1" fmla="*/ 125175 w 250350"/>
              <a:gd name="connsiteY1" fmla="*/ 0 h 132492"/>
              <a:gd name="connsiteX2" fmla="*/ 0 w 250350"/>
              <a:gd name="connsiteY2" fmla="*/ 125175 h 132492"/>
              <a:gd name="connsiteX3" fmla="*/ 1664 w 250350"/>
              <a:gd name="connsiteY3" fmla="*/ 132492 h 132492"/>
              <a:gd name="connsiteX4" fmla="*/ 248686 w 250350"/>
              <a:gd name="connsiteY4" fmla="*/ 132492 h 1324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350" h="132492">
                <a:moveTo>
                  <a:pt x="250350" y="125175"/>
                </a:moveTo>
                <a:cubicBezTo>
                  <a:pt x="250350" y="56043"/>
                  <a:pt x="194308" y="0"/>
                  <a:pt x="125175" y="0"/>
                </a:cubicBezTo>
                <a:cubicBezTo>
                  <a:pt x="56043" y="0"/>
                  <a:pt x="0" y="56043"/>
                  <a:pt x="0" y="125175"/>
                </a:cubicBezTo>
                <a:lnTo>
                  <a:pt x="1664" y="132492"/>
                </a:lnTo>
                <a:lnTo>
                  <a:pt x="248686" y="13249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59"/>
          <p:cNvSpPr txBox="1"/>
          <p:nvPr/>
        </p:nvSpPr>
        <p:spPr>
          <a:xfrm>
            <a:off x="506130" y="1256381"/>
            <a:ext cx="4312055" cy="450123"/>
          </a:xfrm>
          <a:prstGeom prst="rect">
            <a:avLst/>
          </a:prstGeom>
          <a:noFill/>
        </p:spPr>
        <p:txBody>
          <a:bodyPr wrap="square" rtlCol="0">
            <a:spAutoFit/>
          </a:bodyPr>
          <a:lstStyle/>
          <a:p>
            <a:pPr algn="just">
              <a:lnSpc>
                <a:spcPct val="130000"/>
              </a:lnSpc>
            </a:pPr>
            <a:r>
              <a:rPr lang="en-US" altLang="zh-CN" sz="2000" dirty="0">
                <a:solidFill>
                  <a:schemeClr val="tx2"/>
                </a:solidFill>
              </a:rPr>
              <a:t>4.</a:t>
            </a:r>
            <a:r>
              <a:rPr lang="zh-CN" altLang="en-US" sz="2000" dirty="0">
                <a:solidFill>
                  <a:schemeClr val="tx2"/>
                </a:solidFill>
              </a:rPr>
              <a:t>文件处理打印功能的设计与实现</a:t>
            </a:r>
            <a:endParaRPr lang="en-US" altLang="zh-CN" sz="2000" dirty="0">
              <a:solidFill>
                <a:schemeClr val="tx2"/>
              </a:solidFill>
            </a:endParaRPr>
          </a:p>
        </p:txBody>
      </p:sp>
      <p:sp>
        <p:nvSpPr>
          <p:cNvPr id="30" name="文本框 33"/>
          <p:cNvSpPr txBox="1"/>
          <p:nvPr/>
        </p:nvSpPr>
        <p:spPr>
          <a:xfrm>
            <a:off x="573698" y="2120011"/>
            <a:ext cx="3929029" cy="2653034"/>
          </a:xfrm>
          <a:prstGeom prst="rect">
            <a:avLst/>
          </a:prstGeom>
          <a:noFill/>
        </p:spPr>
        <p:txBody>
          <a:bodyPr wrap="square" rtlCol="0">
            <a:spAutoFit/>
          </a:bodyPr>
          <a:lstStyle/>
          <a:p>
            <a:pPr algn="just">
              <a:lnSpc>
                <a:spcPct val="130000"/>
              </a:lnSpc>
            </a:pPr>
            <a:r>
              <a:rPr lang="zh-CN" altLang="en-US" sz="1600" dirty="0" smtClean="0">
                <a:solidFill>
                  <a:schemeClr val="tx2"/>
                </a:solidFill>
              </a:rPr>
              <a:t>文件处理打印功能：通过</a:t>
            </a:r>
            <a:r>
              <a:rPr lang="en-US" altLang="zh-CN" sz="1600" dirty="0" smtClean="0">
                <a:solidFill>
                  <a:schemeClr val="tx2"/>
                </a:solidFill>
              </a:rPr>
              <a:t>QT</a:t>
            </a:r>
            <a:r>
              <a:rPr lang="zh-CN" altLang="en-US" sz="1600" dirty="0" smtClean="0">
                <a:solidFill>
                  <a:schemeClr val="tx2"/>
                </a:solidFill>
              </a:rPr>
              <a:t>中的</a:t>
            </a:r>
            <a:r>
              <a:rPr lang="en-US" altLang="zh-CN" sz="1600" dirty="0" err="1">
                <a:solidFill>
                  <a:schemeClr val="tx2"/>
                </a:solidFill>
              </a:rPr>
              <a:t>QFileDialog</a:t>
            </a:r>
            <a:r>
              <a:rPr lang="en-US" altLang="zh-CN" sz="1600" dirty="0">
                <a:solidFill>
                  <a:schemeClr val="tx2"/>
                </a:solidFill>
              </a:rPr>
              <a:t> </a:t>
            </a:r>
            <a:r>
              <a:rPr lang="zh-CN" altLang="en-US" sz="1600" dirty="0">
                <a:solidFill>
                  <a:schemeClr val="tx2"/>
                </a:solidFill>
              </a:rPr>
              <a:t>类，用来完成选择文件夹，用类</a:t>
            </a:r>
            <a:r>
              <a:rPr lang="zh-CN" altLang="en-US" sz="1600" dirty="0" smtClean="0">
                <a:solidFill>
                  <a:schemeClr val="tx2"/>
                </a:solidFill>
              </a:rPr>
              <a:t>中成员</a:t>
            </a:r>
            <a:r>
              <a:rPr lang="zh-CN" altLang="en-US" sz="1600" dirty="0">
                <a:solidFill>
                  <a:schemeClr val="tx2"/>
                </a:solidFill>
              </a:rPr>
              <a:t>函数</a:t>
            </a:r>
            <a:r>
              <a:rPr lang="en-US" altLang="zh-CN" sz="1600" dirty="0" err="1" smtClean="0">
                <a:solidFill>
                  <a:schemeClr val="tx2"/>
                </a:solidFill>
              </a:rPr>
              <a:t>getSaveFileName</a:t>
            </a:r>
            <a:r>
              <a:rPr lang="zh-CN" altLang="en-US" sz="1600" dirty="0" smtClean="0">
                <a:solidFill>
                  <a:schemeClr val="tx2"/>
                </a:solidFill>
              </a:rPr>
              <a:t>实现</a:t>
            </a:r>
            <a:r>
              <a:rPr lang="zh-CN" altLang="en-US" sz="1600" dirty="0">
                <a:solidFill>
                  <a:schemeClr val="tx2"/>
                </a:solidFill>
              </a:rPr>
              <a:t>调出</a:t>
            </a:r>
            <a:r>
              <a:rPr lang="zh-CN" altLang="en-US" sz="1600" dirty="0" smtClean="0">
                <a:solidFill>
                  <a:schemeClr val="tx2"/>
                </a:solidFill>
              </a:rPr>
              <a:t>设置文件对话框。申请</a:t>
            </a:r>
            <a:r>
              <a:rPr lang="en-US" altLang="zh-CN" sz="1600" dirty="0" err="1" smtClean="0">
                <a:solidFill>
                  <a:schemeClr val="tx2"/>
                </a:solidFill>
              </a:rPr>
              <a:t>Qfile</a:t>
            </a:r>
            <a:r>
              <a:rPr lang="zh-CN" altLang="en-US" sz="1600" dirty="0">
                <a:solidFill>
                  <a:schemeClr val="tx2"/>
                </a:solidFill>
              </a:rPr>
              <a:t>成员，创建文本输出流</a:t>
            </a:r>
            <a:r>
              <a:rPr lang="en-US" altLang="zh-CN" sz="1600" dirty="0" err="1" smtClean="0">
                <a:solidFill>
                  <a:schemeClr val="tx2"/>
                </a:solidFill>
              </a:rPr>
              <a:t>QTextStream</a:t>
            </a:r>
            <a:r>
              <a:rPr lang="zh-CN" altLang="en-US" sz="1600" dirty="0" smtClean="0">
                <a:solidFill>
                  <a:schemeClr val="tx2"/>
                </a:solidFill>
              </a:rPr>
              <a:t>，将库存信息存入输出流，并替换回车命令，实现保存文件，最后关闭文件，并清除</a:t>
            </a:r>
            <a:r>
              <a:rPr lang="en-US" altLang="zh-CN" sz="1600" dirty="0" err="1" smtClean="0">
                <a:solidFill>
                  <a:schemeClr val="tx2"/>
                </a:solidFill>
              </a:rPr>
              <a:t>Qfile</a:t>
            </a:r>
            <a:r>
              <a:rPr lang="zh-CN" altLang="en-US" sz="1600" dirty="0" smtClean="0">
                <a:solidFill>
                  <a:schemeClr val="tx2"/>
                </a:solidFill>
              </a:rPr>
              <a:t>，释放内存，提示保存成功。</a:t>
            </a:r>
            <a:endParaRPr lang="zh-CN" altLang="en-US" sz="1600" dirty="0">
              <a:solidFill>
                <a:schemeClr val="tx2"/>
              </a:solidFill>
            </a:endParaRPr>
          </a:p>
        </p:txBody>
      </p:sp>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3652" y="1159783"/>
            <a:ext cx="7061199" cy="5213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10432883"/>
      </p:ext>
    </p:extLst>
  </p:cSld>
  <p:clrMapOvr>
    <a:masterClrMapping/>
  </p:clrMapOvr>
  <p:transition spd="slow" advTm="5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300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750" fill="hold"/>
                                        <p:tgtEl>
                                          <p:spTgt spid="20"/>
                                        </p:tgtEl>
                                        <p:attrNameLst>
                                          <p:attrName>ppt_x</p:attrName>
                                        </p:attrNameLst>
                                      </p:cBhvr>
                                      <p:tavLst>
                                        <p:tav tm="0">
                                          <p:val>
                                            <p:strVal val="#ppt_x"/>
                                          </p:val>
                                        </p:tav>
                                        <p:tav tm="100000">
                                          <p:val>
                                            <p:strVal val="#ppt_x"/>
                                          </p:val>
                                        </p:tav>
                                      </p:tavLst>
                                    </p:anim>
                                    <p:anim calcmode="lin" valueType="num">
                                      <p:cBhvr additive="base">
                                        <p:cTn id="8" dur="750" fill="hold"/>
                                        <p:tgtEl>
                                          <p:spTgt spid="20"/>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p:stCondLst>
                                    <p:cond delay="3250"/>
                                  </p:stCondLst>
                                  <p:childTnLst>
                                    <p:set>
                                      <p:cBhvr>
                                        <p:cTn id="10" dur="1" fill="hold">
                                          <p:stCondLst>
                                            <p:cond delay="0"/>
                                          </p:stCondLst>
                                        </p:cTn>
                                        <p:tgtEl>
                                          <p:spTgt spid="21"/>
                                        </p:tgtEl>
                                        <p:attrNameLst>
                                          <p:attrName>style.visibility</p:attrName>
                                        </p:attrNameLst>
                                      </p:cBhvr>
                                      <p:to>
                                        <p:strVal val="visible"/>
                                      </p:to>
                                    </p:set>
                                    <p:anim calcmode="lin" valueType="num">
                                      <p:cBhvr additive="base">
                                        <p:cTn id="11" dur="750" fill="hold"/>
                                        <p:tgtEl>
                                          <p:spTgt spid="21"/>
                                        </p:tgtEl>
                                        <p:attrNameLst>
                                          <p:attrName>ppt_x</p:attrName>
                                        </p:attrNameLst>
                                      </p:cBhvr>
                                      <p:tavLst>
                                        <p:tav tm="0">
                                          <p:val>
                                            <p:strVal val="#ppt_x"/>
                                          </p:val>
                                        </p:tav>
                                        <p:tav tm="100000">
                                          <p:val>
                                            <p:strVal val="#ppt_x"/>
                                          </p:val>
                                        </p:tav>
                                      </p:tavLst>
                                    </p:anim>
                                    <p:anim calcmode="lin" valueType="num">
                                      <p:cBhvr additive="base">
                                        <p:cTn id="12" dur="750" fill="hold"/>
                                        <p:tgtEl>
                                          <p:spTgt spid="21"/>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3250"/>
                                  </p:stCondLst>
                                  <p:childTnLst>
                                    <p:set>
                                      <p:cBhvr>
                                        <p:cTn id="14" dur="1" fill="hold">
                                          <p:stCondLst>
                                            <p:cond delay="0"/>
                                          </p:stCondLst>
                                        </p:cTn>
                                        <p:tgtEl>
                                          <p:spTgt spid="30"/>
                                        </p:tgtEl>
                                        <p:attrNameLst>
                                          <p:attrName>style.visibility</p:attrName>
                                        </p:attrNameLst>
                                      </p:cBhvr>
                                      <p:to>
                                        <p:strVal val="visible"/>
                                      </p:to>
                                    </p:set>
                                    <p:anim calcmode="lin" valueType="num">
                                      <p:cBhvr additive="base">
                                        <p:cTn id="15" dur="500" fill="hold"/>
                                        <p:tgtEl>
                                          <p:spTgt spid="30"/>
                                        </p:tgtEl>
                                        <p:attrNameLst>
                                          <p:attrName>ppt_x</p:attrName>
                                        </p:attrNameLst>
                                      </p:cBhvr>
                                      <p:tavLst>
                                        <p:tav tm="0">
                                          <p:val>
                                            <p:strVal val="#ppt_x"/>
                                          </p:val>
                                        </p:tav>
                                        <p:tav tm="100000">
                                          <p:val>
                                            <p:strVal val="#ppt_x"/>
                                          </p:val>
                                        </p:tav>
                                      </p:tavLst>
                                    </p:anim>
                                    <p:anim calcmode="lin" valueType="num">
                                      <p:cBhvr additive="base">
                                        <p:cTn id="16" dur="500" fill="hold"/>
                                        <p:tgtEl>
                                          <p:spTgt spid="30"/>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3250"/>
                                  </p:stCondLst>
                                  <p:childTnLst>
                                    <p:set>
                                      <p:cBhvr>
                                        <p:cTn id="18" dur="1" fill="hold">
                                          <p:stCondLst>
                                            <p:cond delay="0"/>
                                          </p:stCondLst>
                                        </p:cTn>
                                        <p:tgtEl>
                                          <p:spTgt spid="4099"/>
                                        </p:tgtEl>
                                        <p:attrNameLst>
                                          <p:attrName>style.visibility</p:attrName>
                                        </p:attrNameLst>
                                      </p:cBhvr>
                                      <p:to>
                                        <p:strVal val="visible"/>
                                      </p:to>
                                    </p:set>
                                    <p:anim calcmode="lin" valueType="num">
                                      <p:cBhvr additive="base">
                                        <p:cTn id="19" dur="500" fill="hold"/>
                                        <p:tgtEl>
                                          <p:spTgt spid="4099"/>
                                        </p:tgtEl>
                                        <p:attrNameLst>
                                          <p:attrName>ppt_x</p:attrName>
                                        </p:attrNameLst>
                                      </p:cBhvr>
                                      <p:tavLst>
                                        <p:tav tm="0">
                                          <p:val>
                                            <p:strVal val="#ppt_x"/>
                                          </p:val>
                                        </p:tav>
                                        <p:tav tm="100000">
                                          <p:val>
                                            <p:strVal val="#ppt_x"/>
                                          </p:val>
                                        </p:tav>
                                      </p:tavLst>
                                    </p:anim>
                                    <p:anim calcmode="lin" valueType="num">
                                      <p:cBhvr additive="base">
                                        <p:cTn id="20" dur="500" fill="hold"/>
                                        <p:tgtEl>
                                          <p:spTgt spid="409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p:bldP spid="30"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gradFill>
          <a:gsLst>
            <a:gs pos="0">
              <a:schemeClr val="bg1"/>
            </a:gs>
            <a:gs pos="70000">
              <a:schemeClr val="bg1">
                <a:lumMod val="9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12" name="文本框 11"/>
          <p:cNvSpPr txBox="1"/>
          <p:nvPr/>
        </p:nvSpPr>
        <p:spPr>
          <a:xfrm>
            <a:off x="2842734" y="3278457"/>
            <a:ext cx="6245275" cy="830997"/>
          </a:xfrm>
          <a:prstGeom prst="rect">
            <a:avLst/>
          </a:prstGeom>
          <a:noFill/>
        </p:spPr>
        <p:txBody>
          <a:bodyPr wrap="square" rtlCol="0">
            <a:spAutoFit/>
          </a:bodyPr>
          <a:lstStyle/>
          <a:p>
            <a:pPr algn="r"/>
            <a:r>
              <a:rPr lang="zh-CN" altLang="en-US" sz="4800" spc="300" dirty="0" smtClean="0">
                <a:solidFill>
                  <a:schemeClr val="accent1"/>
                </a:solidFill>
                <a:latin typeface="+mj-ea"/>
                <a:ea typeface="+mj-ea"/>
              </a:rPr>
              <a:t>优点和缺点分析</a:t>
            </a:r>
            <a:endParaRPr lang="zh-CN" altLang="en-US" sz="4800" spc="300" dirty="0">
              <a:solidFill>
                <a:schemeClr val="accent1"/>
              </a:solidFill>
              <a:latin typeface="+mj-ea"/>
              <a:ea typeface="+mj-ea"/>
            </a:endParaRPr>
          </a:p>
        </p:txBody>
      </p:sp>
      <p:cxnSp>
        <p:nvCxnSpPr>
          <p:cNvPr id="13" name="直接连接符 12"/>
          <p:cNvCxnSpPr/>
          <p:nvPr/>
        </p:nvCxnSpPr>
        <p:spPr>
          <a:xfrm>
            <a:off x="3178175" y="3218350"/>
            <a:ext cx="5748111" cy="0"/>
          </a:xfrm>
          <a:prstGeom prst="line">
            <a:avLst/>
          </a:prstGeom>
          <a:ln w="28575">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2973362" y="1090140"/>
            <a:ext cx="2112987" cy="2400657"/>
          </a:xfrm>
          <a:prstGeom prst="rect">
            <a:avLst/>
          </a:prstGeom>
          <a:noFill/>
        </p:spPr>
        <p:txBody>
          <a:bodyPr wrap="square" rtlCol="0">
            <a:spAutoFit/>
          </a:bodyPr>
          <a:lstStyle/>
          <a:p>
            <a:r>
              <a:rPr lang="en-US" altLang="zh-CN" sz="15000" spc="300" dirty="0" smtClean="0">
                <a:solidFill>
                  <a:schemeClr val="accent1">
                    <a:lumMod val="20000"/>
                    <a:lumOff val="80000"/>
                  </a:schemeClr>
                </a:solidFill>
                <a:latin typeface="+mj-lt"/>
                <a:ea typeface="+mj-ea"/>
              </a:rPr>
              <a:t>04</a:t>
            </a:r>
            <a:endParaRPr lang="zh-CN" altLang="en-US" sz="15000" spc="300" dirty="0">
              <a:solidFill>
                <a:schemeClr val="accent1">
                  <a:lumMod val="20000"/>
                  <a:lumOff val="80000"/>
                </a:schemeClr>
              </a:solidFill>
              <a:latin typeface="+mj-lt"/>
              <a:ea typeface="+mj-ea"/>
            </a:endParaRPr>
          </a:p>
        </p:txBody>
      </p:sp>
      <p:cxnSp>
        <p:nvCxnSpPr>
          <p:cNvPr id="15" name="直接连接符 14"/>
          <p:cNvCxnSpPr/>
          <p:nvPr/>
        </p:nvCxnSpPr>
        <p:spPr>
          <a:xfrm>
            <a:off x="8134350" y="4744161"/>
            <a:ext cx="791936" cy="0"/>
          </a:xfrm>
          <a:prstGeom prst="line">
            <a:avLst/>
          </a:prstGeom>
          <a:ln w="12700">
            <a:solidFill>
              <a:schemeClr val="bg2"/>
            </a:solidFill>
            <a:prstDash val="soli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43053817"/>
      </p:ext>
    </p:extLst>
  </p:cSld>
  <p:clrMapOvr>
    <a:masterClrMapping/>
  </p:clrMapOvr>
  <mc:AlternateContent xmlns:mc="http://schemas.openxmlformats.org/markup-compatibility/2006" xmlns:p14="http://schemas.microsoft.com/office/powerpoint/2010/main">
    <mc:Choice Requires="p14">
      <p:transition spd="slow" p14:dur="1250" advTm="5000">
        <p14:switch dir="r"/>
      </p:transition>
    </mc:Choice>
    <mc:Fallback xmlns="">
      <p:transition spd="slow"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500" fill="hold"/>
                                        <p:tgtEl>
                                          <p:spTgt spid="14"/>
                                        </p:tgtEl>
                                        <p:attrNameLst>
                                          <p:attrName>ppt_w</p:attrName>
                                        </p:attrNameLst>
                                      </p:cBhvr>
                                      <p:tavLst>
                                        <p:tav tm="0">
                                          <p:val>
                                            <p:fltVal val="0"/>
                                          </p:val>
                                        </p:tav>
                                        <p:tav tm="100000">
                                          <p:val>
                                            <p:strVal val="#ppt_w"/>
                                          </p:val>
                                        </p:tav>
                                      </p:tavLst>
                                    </p:anim>
                                    <p:anim calcmode="lin" valueType="num">
                                      <p:cBhvr>
                                        <p:cTn id="8" dur="500" fill="hold"/>
                                        <p:tgtEl>
                                          <p:spTgt spid="14"/>
                                        </p:tgtEl>
                                        <p:attrNameLst>
                                          <p:attrName>ppt_h</p:attrName>
                                        </p:attrNameLst>
                                      </p:cBhvr>
                                      <p:tavLst>
                                        <p:tav tm="0">
                                          <p:val>
                                            <p:fltVal val="0"/>
                                          </p:val>
                                        </p:tav>
                                        <p:tav tm="100000">
                                          <p:val>
                                            <p:strVal val="#ppt_h"/>
                                          </p:val>
                                        </p:tav>
                                      </p:tavLst>
                                    </p:anim>
                                    <p:animEffect transition="in" filter="fade">
                                      <p:cBhvr>
                                        <p:cTn id="9" dur="500"/>
                                        <p:tgtEl>
                                          <p:spTgt spid="14"/>
                                        </p:tgtEl>
                                      </p:cBhvr>
                                    </p:animEffect>
                                  </p:childTnLst>
                                </p:cTn>
                              </p:par>
                              <p:par>
                                <p:cTn id="10" presetID="26" presetClass="emph" presetSubtype="0" fill="hold" grpId="1" nodeType="withEffect">
                                  <p:stCondLst>
                                    <p:cond delay="500"/>
                                  </p:stCondLst>
                                  <p:childTnLst>
                                    <p:animEffect transition="out" filter="fade">
                                      <p:cBhvr>
                                        <p:cTn id="11" dur="500" tmFilter="0, 0; .2, .5; .8, .5; 1, 0"/>
                                        <p:tgtEl>
                                          <p:spTgt spid="14"/>
                                        </p:tgtEl>
                                      </p:cBhvr>
                                    </p:animEffect>
                                    <p:animScale>
                                      <p:cBhvr>
                                        <p:cTn id="12" dur="250" autoRev="1" fill="hold"/>
                                        <p:tgtEl>
                                          <p:spTgt spid="14"/>
                                        </p:tgtEl>
                                      </p:cBhvr>
                                      <p:by x="105000" y="105000"/>
                                    </p:animScale>
                                  </p:childTnLst>
                                </p:cTn>
                              </p:par>
                              <p:par>
                                <p:cTn id="13" presetID="22" presetClass="entr" presetSubtype="8" fill="hold" nodeType="withEffect">
                                  <p:stCondLst>
                                    <p:cond delay="500"/>
                                  </p:stCondLst>
                                  <p:childTnLst>
                                    <p:set>
                                      <p:cBhvr>
                                        <p:cTn id="14" dur="1" fill="hold">
                                          <p:stCondLst>
                                            <p:cond delay="0"/>
                                          </p:stCondLst>
                                        </p:cTn>
                                        <p:tgtEl>
                                          <p:spTgt spid="13"/>
                                        </p:tgtEl>
                                        <p:attrNameLst>
                                          <p:attrName>style.visibility</p:attrName>
                                        </p:attrNameLst>
                                      </p:cBhvr>
                                      <p:to>
                                        <p:strVal val="visible"/>
                                      </p:to>
                                    </p:set>
                                    <p:animEffect transition="in" filter="wipe(left)">
                                      <p:cBhvr>
                                        <p:cTn id="15" dur="500"/>
                                        <p:tgtEl>
                                          <p:spTgt spid="13"/>
                                        </p:tgtEl>
                                      </p:cBhvr>
                                    </p:animEffect>
                                  </p:childTnLst>
                                </p:cTn>
                              </p:par>
                              <p:par>
                                <p:cTn id="16" presetID="10" presetClass="entr" presetSubtype="0" fill="hold" nodeType="withEffect">
                                  <p:stCondLst>
                                    <p:cond delay="500"/>
                                  </p:stCondLst>
                                  <p:childTnLst>
                                    <p:set>
                                      <p:cBhvr>
                                        <p:cTn id="17" dur="1" fill="hold">
                                          <p:stCondLst>
                                            <p:cond delay="0"/>
                                          </p:stCondLst>
                                        </p:cTn>
                                        <p:tgtEl>
                                          <p:spTgt spid="15"/>
                                        </p:tgtEl>
                                        <p:attrNameLst>
                                          <p:attrName>style.visibility</p:attrName>
                                        </p:attrNameLst>
                                      </p:cBhvr>
                                      <p:to>
                                        <p:strVal val="visible"/>
                                      </p:to>
                                    </p:set>
                                    <p:animEffect transition="in" filter="fade">
                                      <p:cBhvr>
                                        <p:cTn id="18" dur="500"/>
                                        <p:tgtEl>
                                          <p:spTgt spid="15"/>
                                        </p:tgtEl>
                                      </p:cBhvr>
                                    </p:animEffect>
                                  </p:childTnLst>
                                </p:cTn>
                              </p:par>
                              <p:par>
                                <p:cTn id="19" presetID="49" presetClass="entr" presetSubtype="0" decel="100000" fill="hold" grpId="0" nodeType="withEffect">
                                  <p:stCondLst>
                                    <p:cond delay="1000"/>
                                  </p:stCondLst>
                                  <p:iterate type="lt">
                                    <p:tmPct val="10000"/>
                                  </p:iterate>
                                  <p:childTnLst>
                                    <p:set>
                                      <p:cBhvr>
                                        <p:cTn id="20" dur="1" fill="hold">
                                          <p:stCondLst>
                                            <p:cond delay="0"/>
                                          </p:stCondLst>
                                        </p:cTn>
                                        <p:tgtEl>
                                          <p:spTgt spid="12"/>
                                        </p:tgtEl>
                                        <p:attrNameLst>
                                          <p:attrName>style.visibility</p:attrName>
                                        </p:attrNameLst>
                                      </p:cBhvr>
                                      <p:to>
                                        <p:strVal val="visible"/>
                                      </p:to>
                                    </p:set>
                                    <p:anim calcmode="lin" valueType="num">
                                      <p:cBhvr>
                                        <p:cTn id="21" dur="1000" fill="hold"/>
                                        <p:tgtEl>
                                          <p:spTgt spid="12"/>
                                        </p:tgtEl>
                                        <p:attrNameLst>
                                          <p:attrName>ppt_w</p:attrName>
                                        </p:attrNameLst>
                                      </p:cBhvr>
                                      <p:tavLst>
                                        <p:tav tm="0">
                                          <p:val>
                                            <p:fltVal val="0"/>
                                          </p:val>
                                        </p:tav>
                                        <p:tav tm="100000">
                                          <p:val>
                                            <p:strVal val="#ppt_w"/>
                                          </p:val>
                                        </p:tav>
                                      </p:tavLst>
                                    </p:anim>
                                    <p:anim calcmode="lin" valueType="num">
                                      <p:cBhvr>
                                        <p:cTn id="22" dur="1000" fill="hold"/>
                                        <p:tgtEl>
                                          <p:spTgt spid="12"/>
                                        </p:tgtEl>
                                        <p:attrNameLst>
                                          <p:attrName>ppt_h</p:attrName>
                                        </p:attrNameLst>
                                      </p:cBhvr>
                                      <p:tavLst>
                                        <p:tav tm="0">
                                          <p:val>
                                            <p:fltVal val="0"/>
                                          </p:val>
                                        </p:tav>
                                        <p:tav tm="100000">
                                          <p:val>
                                            <p:strVal val="#ppt_h"/>
                                          </p:val>
                                        </p:tav>
                                      </p:tavLst>
                                    </p:anim>
                                    <p:anim calcmode="lin" valueType="num">
                                      <p:cBhvr>
                                        <p:cTn id="23" dur="1000" fill="hold"/>
                                        <p:tgtEl>
                                          <p:spTgt spid="12"/>
                                        </p:tgtEl>
                                        <p:attrNameLst>
                                          <p:attrName>style.rotation</p:attrName>
                                        </p:attrNameLst>
                                      </p:cBhvr>
                                      <p:tavLst>
                                        <p:tav tm="0">
                                          <p:val>
                                            <p:fltVal val="360"/>
                                          </p:val>
                                        </p:tav>
                                        <p:tav tm="100000">
                                          <p:val>
                                            <p:fltVal val="0"/>
                                          </p:val>
                                        </p:tav>
                                      </p:tavLst>
                                    </p:anim>
                                    <p:animEffect transition="in" filter="fade">
                                      <p:cBhvr>
                                        <p:cTn id="24"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4" grpId="0"/>
      <p:bldP spid="14" grpId="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程序优点</a:t>
            </a:r>
            <a:endParaRPr lang="zh-CN" altLang="en-US" dirty="0"/>
          </a:p>
        </p:txBody>
      </p:sp>
      <p:grpSp>
        <p:nvGrpSpPr>
          <p:cNvPr id="47" name="组合 46"/>
          <p:cNvGrpSpPr/>
          <p:nvPr/>
        </p:nvGrpSpPr>
        <p:grpSpPr>
          <a:xfrm>
            <a:off x="1042765" y="1188298"/>
            <a:ext cx="7925389" cy="892552"/>
            <a:chOff x="586423" y="4652467"/>
            <a:chExt cx="7925389" cy="892552"/>
          </a:xfrm>
        </p:grpSpPr>
        <p:sp>
          <p:nvSpPr>
            <p:cNvPr id="48" name="文本框 47"/>
            <p:cNvSpPr txBox="1"/>
            <p:nvPr/>
          </p:nvSpPr>
          <p:spPr>
            <a:xfrm>
              <a:off x="801543" y="4652467"/>
              <a:ext cx="7710269" cy="892552"/>
            </a:xfrm>
            <a:prstGeom prst="rect">
              <a:avLst/>
            </a:prstGeom>
            <a:noFill/>
          </p:spPr>
          <p:txBody>
            <a:bodyPr wrap="square" rtlCol="0">
              <a:spAutoFit/>
            </a:bodyPr>
            <a:lstStyle/>
            <a:p>
              <a:pPr algn="just">
                <a:lnSpc>
                  <a:spcPct val="130000"/>
                </a:lnSpc>
              </a:pPr>
              <a:r>
                <a:rPr lang="en-US" altLang="zh-CN" sz="2000" dirty="0" smtClean="0">
                  <a:solidFill>
                    <a:schemeClr val="tx2"/>
                  </a:solidFill>
                </a:rPr>
                <a:t>1.</a:t>
              </a:r>
              <a:r>
                <a:rPr lang="zh-CN" altLang="en-US" sz="2000" dirty="0" smtClean="0">
                  <a:solidFill>
                    <a:schemeClr val="tx2"/>
                  </a:solidFill>
                </a:rPr>
                <a:t>使用</a:t>
              </a:r>
              <a:r>
                <a:rPr lang="en-US" altLang="zh-CN" sz="2000" dirty="0" err="1" smtClean="0">
                  <a:solidFill>
                    <a:schemeClr val="tx2"/>
                  </a:solidFill>
                </a:rPr>
                <a:t>Qmap</a:t>
              </a:r>
              <a:r>
                <a:rPr lang="zh-CN" altLang="en-US" sz="2000" dirty="0" smtClean="0">
                  <a:solidFill>
                    <a:schemeClr val="tx2"/>
                  </a:solidFill>
                </a:rPr>
                <a:t>键值对完成对超市商品的管理，实现一个商品名称对应一种商品，清晰不混乱，方便商品的管理和查询。</a:t>
              </a:r>
              <a:endParaRPr lang="zh-CN" altLang="en-US" sz="2000" dirty="0">
                <a:solidFill>
                  <a:schemeClr val="tx2"/>
                </a:solidFill>
              </a:endParaRPr>
            </a:p>
          </p:txBody>
        </p:sp>
        <p:sp>
          <p:nvSpPr>
            <p:cNvPr id="49" name="任意多边形 48"/>
            <p:cNvSpPr/>
            <p:nvPr/>
          </p:nvSpPr>
          <p:spPr>
            <a:xfrm rot="5400000" flipH="1">
              <a:off x="527494" y="4835251"/>
              <a:ext cx="250350" cy="132492"/>
            </a:xfrm>
            <a:custGeom>
              <a:avLst/>
              <a:gdLst>
                <a:gd name="connsiteX0" fmla="*/ 250350 w 250350"/>
                <a:gd name="connsiteY0" fmla="*/ 125175 h 132492"/>
                <a:gd name="connsiteX1" fmla="*/ 125175 w 250350"/>
                <a:gd name="connsiteY1" fmla="*/ 0 h 132492"/>
                <a:gd name="connsiteX2" fmla="*/ 0 w 250350"/>
                <a:gd name="connsiteY2" fmla="*/ 125175 h 132492"/>
                <a:gd name="connsiteX3" fmla="*/ 1664 w 250350"/>
                <a:gd name="connsiteY3" fmla="*/ 132492 h 132492"/>
                <a:gd name="connsiteX4" fmla="*/ 248686 w 250350"/>
                <a:gd name="connsiteY4" fmla="*/ 132492 h 1324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350" h="132492">
                  <a:moveTo>
                    <a:pt x="250350" y="125175"/>
                  </a:moveTo>
                  <a:cubicBezTo>
                    <a:pt x="250350" y="56043"/>
                    <a:pt x="194308" y="0"/>
                    <a:pt x="125175" y="0"/>
                  </a:cubicBezTo>
                  <a:cubicBezTo>
                    <a:pt x="56043" y="0"/>
                    <a:pt x="0" y="56043"/>
                    <a:pt x="0" y="125175"/>
                  </a:cubicBezTo>
                  <a:lnTo>
                    <a:pt x="1664" y="132492"/>
                  </a:lnTo>
                  <a:lnTo>
                    <a:pt x="248686" y="13249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0" name="组合 49"/>
          <p:cNvGrpSpPr/>
          <p:nvPr/>
        </p:nvGrpSpPr>
        <p:grpSpPr>
          <a:xfrm>
            <a:off x="1042765" y="2208931"/>
            <a:ext cx="7925389" cy="492443"/>
            <a:chOff x="4304792" y="4652467"/>
            <a:chExt cx="7925389" cy="492443"/>
          </a:xfrm>
        </p:grpSpPr>
        <p:sp>
          <p:nvSpPr>
            <p:cNvPr id="51" name="文本框 50"/>
            <p:cNvSpPr txBox="1"/>
            <p:nvPr/>
          </p:nvSpPr>
          <p:spPr>
            <a:xfrm>
              <a:off x="4519912" y="4652467"/>
              <a:ext cx="7710269" cy="492443"/>
            </a:xfrm>
            <a:prstGeom prst="rect">
              <a:avLst/>
            </a:prstGeom>
            <a:noFill/>
          </p:spPr>
          <p:txBody>
            <a:bodyPr wrap="square" rtlCol="0">
              <a:spAutoFit/>
            </a:bodyPr>
            <a:lstStyle/>
            <a:p>
              <a:pPr algn="just">
                <a:lnSpc>
                  <a:spcPct val="130000"/>
                </a:lnSpc>
              </a:pPr>
              <a:r>
                <a:rPr lang="en-US" altLang="zh-CN" sz="2000" dirty="0" smtClean="0">
                  <a:solidFill>
                    <a:schemeClr val="tx2"/>
                  </a:solidFill>
                </a:rPr>
                <a:t>2.</a:t>
              </a:r>
              <a:r>
                <a:rPr lang="zh-CN" altLang="en-US" sz="2000" dirty="0" smtClean="0">
                  <a:solidFill>
                    <a:schemeClr val="tx2"/>
                  </a:solidFill>
                </a:rPr>
                <a:t>实现了用户登录界面，使得进销管理系统的安全性得以保证。</a:t>
              </a:r>
              <a:endParaRPr lang="zh-CN" altLang="en-US" sz="2000" dirty="0">
                <a:solidFill>
                  <a:schemeClr val="tx2"/>
                </a:solidFill>
              </a:endParaRPr>
            </a:p>
          </p:txBody>
        </p:sp>
        <p:sp>
          <p:nvSpPr>
            <p:cNvPr id="52" name="任意多边形 51"/>
            <p:cNvSpPr/>
            <p:nvPr/>
          </p:nvSpPr>
          <p:spPr>
            <a:xfrm rot="5400000" flipH="1">
              <a:off x="4245863" y="4835251"/>
              <a:ext cx="250350" cy="132492"/>
            </a:xfrm>
            <a:custGeom>
              <a:avLst/>
              <a:gdLst>
                <a:gd name="connsiteX0" fmla="*/ 250350 w 250350"/>
                <a:gd name="connsiteY0" fmla="*/ 125175 h 132492"/>
                <a:gd name="connsiteX1" fmla="*/ 125175 w 250350"/>
                <a:gd name="connsiteY1" fmla="*/ 0 h 132492"/>
                <a:gd name="connsiteX2" fmla="*/ 0 w 250350"/>
                <a:gd name="connsiteY2" fmla="*/ 125175 h 132492"/>
                <a:gd name="connsiteX3" fmla="*/ 1664 w 250350"/>
                <a:gd name="connsiteY3" fmla="*/ 132492 h 132492"/>
                <a:gd name="connsiteX4" fmla="*/ 248686 w 250350"/>
                <a:gd name="connsiteY4" fmla="*/ 132492 h 1324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350" h="132492">
                  <a:moveTo>
                    <a:pt x="250350" y="125175"/>
                  </a:moveTo>
                  <a:cubicBezTo>
                    <a:pt x="250350" y="56043"/>
                    <a:pt x="194308" y="0"/>
                    <a:pt x="125175" y="0"/>
                  </a:cubicBezTo>
                  <a:cubicBezTo>
                    <a:pt x="56043" y="0"/>
                    <a:pt x="0" y="56043"/>
                    <a:pt x="0" y="125175"/>
                  </a:cubicBezTo>
                  <a:lnTo>
                    <a:pt x="1664" y="132492"/>
                  </a:lnTo>
                  <a:lnTo>
                    <a:pt x="248686" y="13249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3" name="组合 52"/>
          <p:cNvGrpSpPr/>
          <p:nvPr/>
        </p:nvGrpSpPr>
        <p:grpSpPr>
          <a:xfrm>
            <a:off x="1042765" y="2977242"/>
            <a:ext cx="7925389" cy="892552"/>
            <a:chOff x="8718640" y="4652467"/>
            <a:chExt cx="7925389" cy="892552"/>
          </a:xfrm>
        </p:grpSpPr>
        <p:sp>
          <p:nvSpPr>
            <p:cNvPr id="54" name="文本框 53"/>
            <p:cNvSpPr txBox="1"/>
            <p:nvPr/>
          </p:nvSpPr>
          <p:spPr>
            <a:xfrm>
              <a:off x="8933760" y="4652467"/>
              <a:ext cx="7710269" cy="892552"/>
            </a:xfrm>
            <a:prstGeom prst="rect">
              <a:avLst/>
            </a:prstGeom>
            <a:noFill/>
          </p:spPr>
          <p:txBody>
            <a:bodyPr wrap="square" rtlCol="0">
              <a:spAutoFit/>
            </a:bodyPr>
            <a:lstStyle/>
            <a:p>
              <a:pPr algn="just">
                <a:lnSpc>
                  <a:spcPct val="130000"/>
                </a:lnSpc>
              </a:pPr>
              <a:r>
                <a:rPr lang="en-US" altLang="zh-CN" sz="2000" dirty="0" smtClean="0">
                  <a:solidFill>
                    <a:schemeClr val="tx2"/>
                  </a:solidFill>
                </a:rPr>
                <a:t>3.</a:t>
              </a:r>
              <a:r>
                <a:rPr lang="zh-CN" altLang="en-US" sz="2000" dirty="0">
                  <a:solidFill>
                    <a:schemeClr val="tx2"/>
                  </a:solidFill>
                </a:rPr>
                <a:t>运用</a:t>
              </a:r>
              <a:r>
                <a:rPr lang="zh-CN" altLang="en-US" sz="2000" dirty="0" smtClean="0">
                  <a:solidFill>
                    <a:schemeClr val="tx2"/>
                  </a:solidFill>
                </a:rPr>
                <a:t>了许多</a:t>
              </a:r>
              <a:r>
                <a:rPr lang="en-US" altLang="zh-CN" sz="2000" dirty="0" smtClean="0">
                  <a:solidFill>
                    <a:schemeClr val="tx2"/>
                  </a:solidFill>
                </a:rPr>
                <a:t>icon</a:t>
              </a:r>
              <a:r>
                <a:rPr lang="zh-CN" altLang="en-US" sz="2000" dirty="0" smtClean="0">
                  <a:solidFill>
                    <a:schemeClr val="tx2"/>
                  </a:solidFill>
                </a:rPr>
                <a:t>来完成界面的背景的丰富和美化以及对一些小组件的雕琢设计。</a:t>
              </a:r>
              <a:endParaRPr lang="zh-CN" altLang="en-US" sz="2000" dirty="0">
                <a:solidFill>
                  <a:schemeClr val="tx2"/>
                </a:solidFill>
              </a:endParaRPr>
            </a:p>
          </p:txBody>
        </p:sp>
        <p:sp>
          <p:nvSpPr>
            <p:cNvPr id="55" name="任意多边形 54"/>
            <p:cNvSpPr/>
            <p:nvPr/>
          </p:nvSpPr>
          <p:spPr>
            <a:xfrm rot="5400000" flipH="1">
              <a:off x="8659711" y="4835251"/>
              <a:ext cx="250350" cy="132492"/>
            </a:xfrm>
            <a:custGeom>
              <a:avLst/>
              <a:gdLst>
                <a:gd name="connsiteX0" fmla="*/ 250350 w 250350"/>
                <a:gd name="connsiteY0" fmla="*/ 125175 h 132492"/>
                <a:gd name="connsiteX1" fmla="*/ 125175 w 250350"/>
                <a:gd name="connsiteY1" fmla="*/ 0 h 132492"/>
                <a:gd name="connsiteX2" fmla="*/ 0 w 250350"/>
                <a:gd name="connsiteY2" fmla="*/ 125175 h 132492"/>
                <a:gd name="connsiteX3" fmla="*/ 1664 w 250350"/>
                <a:gd name="connsiteY3" fmla="*/ 132492 h 132492"/>
                <a:gd name="connsiteX4" fmla="*/ 248686 w 250350"/>
                <a:gd name="connsiteY4" fmla="*/ 132492 h 1324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350" h="132492">
                  <a:moveTo>
                    <a:pt x="250350" y="125175"/>
                  </a:moveTo>
                  <a:cubicBezTo>
                    <a:pt x="250350" y="56043"/>
                    <a:pt x="194308" y="0"/>
                    <a:pt x="125175" y="0"/>
                  </a:cubicBezTo>
                  <a:cubicBezTo>
                    <a:pt x="56043" y="0"/>
                    <a:pt x="0" y="56043"/>
                    <a:pt x="0" y="125175"/>
                  </a:cubicBezTo>
                  <a:lnTo>
                    <a:pt x="1664" y="132492"/>
                  </a:lnTo>
                  <a:lnTo>
                    <a:pt x="248686" y="13249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8" name="组合 27"/>
          <p:cNvGrpSpPr/>
          <p:nvPr/>
        </p:nvGrpSpPr>
        <p:grpSpPr>
          <a:xfrm>
            <a:off x="1042765" y="3971405"/>
            <a:ext cx="7925389" cy="892552"/>
            <a:chOff x="8718640" y="4652467"/>
            <a:chExt cx="7925389" cy="892552"/>
          </a:xfrm>
        </p:grpSpPr>
        <p:sp>
          <p:nvSpPr>
            <p:cNvPr id="29" name="文本框 53"/>
            <p:cNvSpPr txBox="1"/>
            <p:nvPr/>
          </p:nvSpPr>
          <p:spPr>
            <a:xfrm>
              <a:off x="8933760" y="4652467"/>
              <a:ext cx="7710269" cy="892552"/>
            </a:xfrm>
            <a:prstGeom prst="rect">
              <a:avLst/>
            </a:prstGeom>
            <a:noFill/>
          </p:spPr>
          <p:txBody>
            <a:bodyPr wrap="square" rtlCol="0">
              <a:spAutoFit/>
            </a:bodyPr>
            <a:lstStyle/>
            <a:p>
              <a:pPr algn="just">
                <a:lnSpc>
                  <a:spcPct val="130000"/>
                </a:lnSpc>
              </a:pPr>
              <a:r>
                <a:rPr lang="en-US" altLang="zh-CN" sz="2000" dirty="0" smtClean="0">
                  <a:solidFill>
                    <a:schemeClr val="tx2"/>
                  </a:solidFill>
                </a:rPr>
                <a:t>4.</a:t>
              </a:r>
              <a:r>
                <a:rPr lang="zh-CN" altLang="en-US" sz="2000" dirty="0" smtClean="0">
                  <a:solidFill>
                    <a:schemeClr val="tx2"/>
                  </a:solidFill>
                </a:rPr>
                <a:t>使用了</a:t>
              </a:r>
              <a:r>
                <a:rPr lang="en-US" altLang="zh-CN" sz="2000" dirty="0" err="1" smtClean="0">
                  <a:solidFill>
                    <a:schemeClr val="tx2"/>
                  </a:solidFill>
                </a:rPr>
                <a:t>QTableView</a:t>
              </a:r>
              <a:r>
                <a:rPr lang="zh-CN" altLang="en-US" sz="2000" dirty="0" smtClean="0">
                  <a:solidFill>
                    <a:schemeClr val="tx2"/>
                  </a:solidFill>
                </a:rPr>
                <a:t>组件和</a:t>
              </a:r>
              <a:r>
                <a:rPr lang="en-US" altLang="zh-CN" sz="2000" dirty="0" err="1" smtClean="0">
                  <a:solidFill>
                    <a:schemeClr val="tx2"/>
                  </a:solidFill>
                </a:rPr>
                <a:t>QStandardItemModel</a:t>
              </a:r>
              <a:r>
                <a:rPr lang="zh-CN" altLang="en-US" sz="2000" dirty="0" smtClean="0">
                  <a:solidFill>
                    <a:schemeClr val="tx2"/>
                  </a:solidFill>
                </a:rPr>
                <a:t>进行组合设计出表格用于展示库存商品信息和购物车信息，使得展示更加直观化</a:t>
              </a:r>
              <a:endParaRPr lang="zh-CN" altLang="en-US" sz="2000" dirty="0">
                <a:solidFill>
                  <a:schemeClr val="tx2"/>
                </a:solidFill>
              </a:endParaRPr>
            </a:p>
          </p:txBody>
        </p:sp>
        <p:sp>
          <p:nvSpPr>
            <p:cNvPr id="30" name="任意多边形 29"/>
            <p:cNvSpPr/>
            <p:nvPr/>
          </p:nvSpPr>
          <p:spPr>
            <a:xfrm rot="5400000" flipH="1">
              <a:off x="8659711" y="4835251"/>
              <a:ext cx="250350" cy="132492"/>
            </a:xfrm>
            <a:custGeom>
              <a:avLst/>
              <a:gdLst>
                <a:gd name="connsiteX0" fmla="*/ 250350 w 250350"/>
                <a:gd name="connsiteY0" fmla="*/ 125175 h 132492"/>
                <a:gd name="connsiteX1" fmla="*/ 125175 w 250350"/>
                <a:gd name="connsiteY1" fmla="*/ 0 h 132492"/>
                <a:gd name="connsiteX2" fmla="*/ 0 w 250350"/>
                <a:gd name="connsiteY2" fmla="*/ 125175 h 132492"/>
                <a:gd name="connsiteX3" fmla="*/ 1664 w 250350"/>
                <a:gd name="connsiteY3" fmla="*/ 132492 h 132492"/>
                <a:gd name="connsiteX4" fmla="*/ 248686 w 250350"/>
                <a:gd name="connsiteY4" fmla="*/ 132492 h 1324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350" h="132492">
                  <a:moveTo>
                    <a:pt x="250350" y="125175"/>
                  </a:moveTo>
                  <a:cubicBezTo>
                    <a:pt x="250350" y="56043"/>
                    <a:pt x="194308" y="0"/>
                    <a:pt x="125175" y="0"/>
                  </a:cubicBezTo>
                  <a:cubicBezTo>
                    <a:pt x="56043" y="0"/>
                    <a:pt x="0" y="56043"/>
                    <a:pt x="0" y="125175"/>
                  </a:cubicBezTo>
                  <a:lnTo>
                    <a:pt x="1664" y="132492"/>
                  </a:lnTo>
                  <a:lnTo>
                    <a:pt x="248686" y="13249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1" name="组合 30"/>
          <p:cNvGrpSpPr/>
          <p:nvPr/>
        </p:nvGrpSpPr>
        <p:grpSpPr>
          <a:xfrm>
            <a:off x="1042765" y="5017752"/>
            <a:ext cx="7925389" cy="707886"/>
            <a:chOff x="4304792" y="4652467"/>
            <a:chExt cx="7925389" cy="707886"/>
          </a:xfrm>
        </p:grpSpPr>
        <p:sp>
          <p:nvSpPr>
            <p:cNvPr id="32" name="文本框 50"/>
            <p:cNvSpPr txBox="1"/>
            <p:nvPr/>
          </p:nvSpPr>
          <p:spPr>
            <a:xfrm>
              <a:off x="4519912" y="4652467"/>
              <a:ext cx="7710269" cy="707886"/>
            </a:xfrm>
            <a:prstGeom prst="rect">
              <a:avLst/>
            </a:prstGeom>
            <a:noFill/>
          </p:spPr>
          <p:txBody>
            <a:bodyPr wrap="square" rtlCol="0">
              <a:spAutoFit/>
            </a:bodyPr>
            <a:lstStyle/>
            <a:p>
              <a:r>
                <a:rPr lang="en-US" altLang="zh-CN" sz="2000" dirty="0">
                  <a:solidFill>
                    <a:schemeClr val="tx2"/>
                  </a:solidFill>
                </a:rPr>
                <a:t>5.</a:t>
              </a:r>
              <a:r>
                <a:rPr lang="zh-CN" altLang="en-US" sz="2000" dirty="0">
                  <a:solidFill>
                    <a:schemeClr val="tx2"/>
                  </a:solidFill>
                </a:rPr>
                <a:t>基本</a:t>
              </a:r>
              <a:r>
                <a:rPr lang="zh-CN" altLang="en-US" sz="2000" dirty="0">
                  <a:solidFill>
                    <a:schemeClr val="tx2"/>
                  </a:solidFill>
                </a:rPr>
                <a:t>实现</a:t>
              </a:r>
              <a:r>
                <a:rPr lang="zh-CN" altLang="en-US" sz="2000" dirty="0" smtClean="0">
                  <a:solidFill>
                    <a:schemeClr val="tx2"/>
                  </a:solidFill>
                </a:rPr>
                <a:t>了超市进销管理系统的主要功能，能够增删查改商品信息，</a:t>
              </a:r>
              <a:endParaRPr lang="zh-CN" altLang="en-US" sz="2000" dirty="0">
                <a:solidFill>
                  <a:schemeClr val="tx2"/>
                </a:solidFill>
              </a:endParaRPr>
            </a:p>
          </p:txBody>
        </p:sp>
        <p:sp>
          <p:nvSpPr>
            <p:cNvPr id="33" name="任意多边形 32"/>
            <p:cNvSpPr/>
            <p:nvPr/>
          </p:nvSpPr>
          <p:spPr>
            <a:xfrm rot="5400000" flipH="1">
              <a:off x="4245863" y="4835251"/>
              <a:ext cx="250350" cy="132492"/>
            </a:xfrm>
            <a:custGeom>
              <a:avLst/>
              <a:gdLst>
                <a:gd name="connsiteX0" fmla="*/ 250350 w 250350"/>
                <a:gd name="connsiteY0" fmla="*/ 125175 h 132492"/>
                <a:gd name="connsiteX1" fmla="*/ 125175 w 250350"/>
                <a:gd name="connsiteY1" fmla="*/ 0 h 132492"/>
                <a:gd name="connsiteX2" fmla="*/ 0 w 250350"/>
                <a:gd name="connsiteY2" fmla="*/ 125175 h 132492"/>
                <a:gd name="connsiteX3" fmla="*/ 1664 w 250350"/>
                <a:gd name="connsiteY3" fmla="*/ 132492 h 132492"/>
                <a:gd name="connsiteX4" fmla="*/ 248686 w 250350"/>
                <a:gd name="connsiteY4" fmla="*/ 132492 h 1324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350" h="132492">
                  <a:moveTo>
                    <a:pt x="250350" y="125175"/>
                  </a:moveTo>
                  <a:cubicBezTo>
                    <a:pt x="250350" y="56043"/>
                    <a:pt x="194308" y="0"/>
                    <a:pt x="125175" y="0"/>
                  </a:cubicBezTo>
                  <a:cubicBezTo>
                    <a:pt x="56043" y="0"/>
                    <a:pt x="0" y="56043"/>
                    <a:pt x="0" y="125175"/>
                  </a:cubicBezTo>
                  <a:lnTo>
                    <a:pt x="1664" y="132492"/>
                  </a:lnTo>
                  <a:lnTo>
                    <a:pt x="248686" y="13249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1664782776"/>
      </p:ext>
    </p:extLst>
  </p:cSld>
  <p:clrMapOvr>
    <a:masterClrMapping/>
  </p:clrMapOvr>
  <p:transition spd="slow" advTm="5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nodeType="withEffect">
                                  <p:stCondLst>
                                    <p:cond delay="1750"/>
                                  </p:stCondLst>
                                  <p:childTnLst>
                                    <p:set>
                                      <p:cBhvr>
                                        <p:cTn id="6" dur="1" fill="hold">
                                          <p:stCondLst>
                                            <p:cond delay="0"/>
                                          </p:stCondLst>
                                        </p:cTn>
                                        <p:tgtEl>
                                          <p:spTgt spid="47"/>
                                        </p:tgtEl>
                                        <p:attrNameLst>
                                          <p:attrName>style.visibility</p:attrName>
                                        </p:attrNameLst>
                                      </p:cBhvr>
                                      <p:to>
                                        <p:strVal val="visible"/>
                                      </p:to>
                                    </p:set>
                                    <p:anim calcmode="lin" valueType="num">
                                      <p:cBhvr additive="base">
                                        <p:cTn id="7" dur="1000" fill="hold"/>
                                        <p:tgtEl>
                                          <p:spTgt spid="47"/>
                                        </p:tgtEl>
                                        <p:attrNameLst>
                                          <p:attrName>ppt_x</p:attrName>
                                        </p:attrNameLst>
                                      </p:cBhvr>
                                      <p:tavLst>
                                        <p:tav tm="0">
                                          <p:val>
                                            <p:strVal val="#ppt_x"/>
                                          </p:val>
                                        </p:tav>
                                        <p:tav tm="100000">
                                          <p:val>
                                            <p:strVal val="#ppt_x"/>
                                          </p:val>
                                        </p:tav>
                                      </p:tavLst>
                                    </p:anim>
                                    <p:anim calcmode="lin" valueType="num">
                                      <p:cBhvr additive="base">
                                        <p:cTn id="8" dur="1000" fill="hold"/>
                                        <p:tgtEl>
                                          <p:spTgt spid="47"/>
                                        </p:tgtEl>
                                        <p:attrNameLst>
                                          <p:attrName>ppt_y</p:attrName>
                                        </p:attrNameLst>
                                      </p:cBhvr>
                                      <p:tavLst>
                                        <p:tav tm="0">
                                          <p:val>
                                            <p:strVal val="1+#ppt_h/2"/>
                                          </p:val>
                                        </p:tav>
                                        <p:tav tm="100000">
                                          <p:val>
                                            <p:strVal val="#ppt_y"/>
                                          </p:val>
                                        </p:tav>
                                      </p:tavLst>
                                    </p:anim>
                                  </p:childTnLst>
                                </p:cTn>
                              </p:par>
                              <p:par>
                                <p:cTn id="9" presetID="2" presetClass="entr" presetSubtype="4" decel="100000" fill="hold" nodeType="withEffect">
                                  <p:stCondLst>
                                    <p:cond delay="2000"/>
                                  </p:stCondLst>
                                  <p:childTnLst>
                                    <p:set>
                                      <p:cBhvr>
                                        <p:cTn id="10" dur="1" fill="hold">
                                          <p:stCondLst>
                                            <p:cond delay="0"/>
                                          </p:stCondLst>
                                        </p:cTn>
                                        <p:tgtEl>
                                          <p:spTgt spid="50"/>
                                        </p:tgtEl>
                                        <p:attrNameLst>
                                          <p:attrName>style.visibility</p:attrName>
                                        </p:attrNameLst>
                                      </p:cBhvr>
                                      <p:to>
                                        <p:strVal val="visible"/>
                                      </p:to>
                                    </p:set>
                                    <p:anim calcmode="lin" valueType="num">
                                      <p:cBhvr additive="base">
                                        <p:cTn id="11" dur="1000" fill="hold"/>
                                        <p:tgtEl>
                                          <p:spTgt spid="50"/>
                                        </p:tgtEl>
                                        <p:attrNameLst>
                                          <p:attrName>ppt_x</p:attrName>
                                        </p:attrNameLst>
                                      </p:cBhvr>
                                      <p:tavLst>
                                        <p:tav tm="0">
                                          <p:val>
                                            <p:strVal val="#ppt_x"/>
                                          </p:val>
                                        </p:tav>
                                        <p:tav tm="100000">
                                          <p:val>
                                            <p:strVal val="#ppt_x"/>
                                          </p:val>
                                        </p:tav>
                                      </p:tavLst>
                                    </p:anim>
                                    <p:anim calcmode="lin" valueType="num">
                                      <p:cBhvr additive="base">
                                        <p:cTn id="12" dur="1000" fill="hold"/>
                                        <p:tgtEl>
                                          <p:spTgt spid="50"/>
                                        </p:tgtEl>
                                        <p:attrNameLst>
                                          <p:attrName>ppt_y</p:attrName>
                                        </p:attrNameLst>
                                      </p:cBhvr>
                                      <p:tavLst>
                                        <p:tav tm="0">
                                          <p:val>
                                            <p:strVal val="1+#ppt_h/2"/>
                                          </p:val>
                                        </p:tav>
                                        <p:tav tm="100000">
                                          <p:val>
                                            <p:strVal val="#ppt_y"/>
                                          </p:val>
                                        </p:tav>
                                      </p:tavLst>
                                    </p:anim>
                                  </p:childTnLst>
                                </p:cTn>
                              </p:par>
                              <p:par>
                                <p:cTn id="13" presetID="2" presetClass="entr" presetSubtype="4" decel="100000" fill="hold" nodeType="withEffect">
                                  <p:stCondLst>
                                    <p:cond delay="2250"/>
                                  </p:stCondLst>
                                  <p:childTnLst>
                                    <p:set>
                                      <p:cBhvr>
                                        <p:cTn id="14" dur="1" fill="hold">
                                          <p:stCondLst>
                                            <p:cond delay="0"/>
                                          </p:stCondLst>
                                        </p:cTn>
                                        <p:tgtEl>
                                          <p:spTgt spid="53"/>
                                        </p:tgtEl>
                                        <p:attrNameLst>
                                          <p:attrName>style.visibility</p:attrName>
                                        </p:attrNameLst>
                                      </p:cBhvr>
                                      <p:to>
                                        <p:strVal val="visible"/>
                                      </p:to>
                                    </p:set>
                                    <p:anim calcmode="lin" valueType="num">
                                      <p:cBhvr additive="base">
                                        <p:cTn id="15" dur="1000" fill="hold"/>
                                        <p:tgtEl>
                                          <p:spTgt spid="53"/>
                                        </p:tgtEl>
                                        <p:attrNameLst>
                                          <p:attrName>ppt_x</p:attrName>
                                        </p:attrNameLst>
                                      </p:cBhvr>
                                      <p:tavLst>
                                        <p:tav tm="0">
                                          <p:val>
                                            <p:strVal val="#ppt_x"/>
                                          </p:val>
                                        </p:tav>
                                        <p:tav tm="100000">
                                          <p:val>
                                            <p:strVal val="#ppt_x"/>
                                          </p:val>
                                        </p:tav>
                                      </p:tavLst>
                                    </p:anim>
                                    <p:anim calcmode="lin" valueType="num">
                                      <p:cBhvr additive="base">
                                        <p:cTn id="16" dur="1000" fill="hold"/>
                                        <p:tgtEl>
                                          <p:spTgt spid="53"/>
                                        </p:tgtEl>
                                        <p:attrNameLst>
                                          <p:attrName>ppt_y</p:attrName>
                                        </p:attrNameLst>
                                      </p:cBhvr>
                                      <p:tavLst>
                                        <p:tav tm="0">
                                          <p:val>
                                            <p:strVal val="1+#ppt_h/2"/>
                                          </p:val>
                                        </p:tav>
                                        <p:tav tm="100000">
                                          <p:val>
                                            <p:strVal val="#ppt_y"/>
                                          </p:val>
                                        </p:tav>
                                      </p:tavLst>
                                    </p:anim>
                                  </p:childTnLst>
                                </p:cTn>
                              </p:par>
                              <p:par>
                                <p:cTn id="17" presetID="2" presetClass="entr" presetSubtype="4" decel="100000" fill="hold" nodeType="withEffect">
                                  <p:stCondLst>
                                    <p:cond delay="2250"/>
                                  </p:stCondLst>
                                  <p:childTnLst>
                                    <p:set>
                                      <p:cBhvr>
                                        <p:cTn id="18" dur="1" fill="hold">
                                          <p:stCondLst>
                                            <p:cond delay="0"/>
                                          </p:stCondLst>
                                        </p:cTn>
                                        <p:tgtEl>
                                          <p:spTgt spid="28"/>
                                        </p:tgtEl>
                                        <p:attrNameLst>
                                          <p:attrName>style.visibility</p:attrName>
                                        </p:attrNameLst>
                                      </p:cBhvr>
                                      <p:to>
                                        <p:strVal val="visible"/>
                                      </p:to>
                                    </p:set>
                                    <p:anim calcmode="lin" valueType="num">
                                      <p:cBhvr additive="base">
                                        <p:cTn id="19" dur="1000" fill="hold"/>
                                        <p:tgtEl>
                                          <p:spTgt spid="28"/>
                                        </p:tgtEl>
                                        <p:attrNameLst>
                                          <p:attrName>ppt_x</p:attrName>
                                        </p:attrNameLst>
                                      </p:cBhvr>
                                      <p:tavLst>
                                        <p:tav tm="0">
                                          <p:val>
                                            <p:strVal val="#ppt_x"/>
                                          </p:val>
                                        </p:tav>
                                        <p:tav tm="100000">
                                          <p:val>
                                            <p:strVal val="#ppt_x"/>
                                          </p:val>
                                        </p:tav>
                                      </p:tavLst>
                                    </p:anim>
                                    <p:anim calcmode="lin" valueType="num">
                                      <p:cBhvr additive="base">
                                        <p:cTn id="20" dur="1000" fill="hold"/>
                                        <p:tgtEl>
                                          <p:spTgt spid="28"/>
                                        </p:tgtEl>
                                        <p:attrNameLst>
                                          <p:attrName>ppt_y</p:attrName>
                                        </p:attrNameLst>
                                      </p:cBhvr>
                                      <p:tavLst>
                                        <p:tav tm="0">
                                          <p:val>
                                            <p:strVal val="1+#ppt_h/2"/>
                                          </p:val>
                                        </p:tav>
                                        <p:tav tm="100000">
                                          <p:val>
                                            <p:strVal val="#ppt_y"/>
                                          </p:val>
                                        </p:tav>
                                      </p:tavLst>
                                    </p:anim>
                                  </p:childTnLst>
                                </p:cTn>
                              </p:par>
                              <p:par>
                                <p:cTn id="21" presetID="2" presetClass="entr" presetSubtype="4" decel="100000" fill="hold" nodeType="withEffect">
                                  <p:stCondLst>
                                    <p:cond delay="2000"/>
                                  </p:stCondLst>
                                  <p:childTnLst>
                                    <p:set>
                                      <p:cBhvr>
                                        <p:cTn id="22" dur="1" fill="hold">
                                          <p:stCondLst>
                                            <p:cond delay="0"/>
                                          </p:stCondLst>
                                        </p:cTn>
                                        <p:tgtEl>
                                          <p:spTgt spid="31"/>
                                        </p:tgtEl>
                                        <p:attrNameLst>
                                          <p:attrName>style.visibility</p:attrName>
                                        </p:attrNameLst>
                                      </p:cBhvr>
                                      <p:to>
                                        <p:strVal val="visible"/>
                                      </p:to>
                                    </p:set>
                                    <p:anim calcmode="lin" valueType="num">
                                      <p:cBhvr additive="base">
                                        <p:cTn id="23" dur="1000" fill="hold"/>
                                        <p:tgtEl>
                                          <p:spTgt spid="31"/>
                                        </p:tgtEl>
                                        <p:attrNameLst>
                                          <p:attrName>ppt_x</p:attrName>
                                        </p:attrNameLst>
                                      </p:cBhvr>
                                      <p:tavLst>
                                        <p:tav tm="0">
                                          <p:val>
                                            <p:strVal val="#ppt_x"/>
                                          </p:val>
                                        </p:tav>
                                        <p:tav tm="100000">
                                          <p:val>
                                            <p:strVal val="#ppt_x"/>
                                          </p:val>
                                        </p:tav>
                                      </p:tavLst>
                                    </p:anim>
                                    <p:anim calcmode="lin" valueType="num">
                                      <p:cBhvr additive="base">
                                        <p:cTn id="24" dur="1000" fill="hold"/>
                                        <p:tgtEl>
                                          <p:spTgt spid="3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095375" y="745197"/>
            <a:ext cx="1488168" cy="707886"/>
          </a:xfrm>
          <a:prstGeom prst="rect">
            <a:avLst/>
          </a:prstGeom>
          <a:noFill/>
        </p:spPr>
        <p:txBody>
          <a:bodyPr wrap="square" rtlCol="0">
            <a:spAutoFit/>
          </a:bodyPr>
          <a:lstStyle/>
          <a:p>
            <a:r>
              <a:rPr lang="zh-CN" altLang="en-US" sz="4000" b="1" spc="300" dirty="0" smtClean="0">
                <a:solidFill>
                  <a:schemeClr val="bg1"/>
                </a:solidFill>
                <a:latin typeface="+mj-ea"/>
                <a:ea typeface="+mj-ea"/>
              </a:rPr>
              <a:t>目录</a:t>
            </a:r>
            <a:endParaRPr lang="zh-CN" altLang="en-US" sz="4000" b="1" spc="300" dirty="0">
              <a:solidFill>
                <a:schemeClr val="bg1"/>
              </a:solidFill>
              <a:latin typeface="+mj-ea"/>
              <a:ea typeface="+mj-ea"/>
            </a:endParaRPr>
          </a:p>
        </p:txBody>
      </p:sp>
      <p:sp>
        <p:nvSpPr>
          <p:cNvPr id="30" name="文本框 29"/>
          <p:cNvSpPr txBox="1"/>
          <p:nvPr/>
        </p:nvSpPr>
        <p:spPr>
          <a:xfrm>
            <a:off x="2290449" y="1052973"/>
            <a:ext cx="2720540" cy="400110"/>
          </a:xfrm>
          <a:prstGeom prst="rect">
            <a:avLst/>
          </a:prstGeom>
          <a:noFill/>
        </p:spPr>
        <p:txBody>
          <a:bodyPr wrap="square" rtlCol="0">
            <a:spAutoFit/>
          </a:bodyPr>
          <a:lstStyle/>
          <a:p>
            <a:r>
              <a:rPr lang="en-US" altLang="zh-CN" sz="2000" spc="300" dirty="0" smtClean="0">
                <a:solidFill>
                  <a:schemeClr val="accent1">
                    <a:lumMod val="75000"/>
                  </a:schemeClr>
                </a:solidFill>
                <a:latin typeface="+mj-ea"/>
                <a:ea typeface="+mj-ea"/>
              </a:rPr>
              <a:t>CONTENTS</a:t>
            </a:r>
            <a:endParaRPr lang="zh-CN" altLang="en-US" sz="2000" spc="300" dirty="0">
              <a:solidFill>
                <a:schemeClr val="accent1">
                  <a:lumMod val="75000"/>
                </a:schemeClr>
              </a:solidFill>
              <a:latin typeface="+mj-ea"/>
              <a:ea typeface="+mj-ea"/>
            </a:endParaRPr>
          </a:p>
        </p:txBody>
      </p:sp>
      <p:grpSp>
        <p:nvGrpSpPr>
          <p:cNvPr id="5" name="组合 4"/>
          <p:cNvGrpSpPr/>
          <p:nvPr/>
        </p:nvGrpSpPr>
        <p:grpSpPr>
          <a:xfrm>
            <a:off x="6918327" y="2539375"/>
            <a:ext cx="4218530" cy="537734"/>
            <a:chOff x="1235075" y="4466256"/>
            <a:chExt cx="4218530" cy="537734"/>
          </a:xfrm>
        </p:grpSpPr>
        <p:sp>
          <p:nvSpPr>
            <p:cNvPr id="18" name="文本框 17"/>
            <p:cNvSpPr txBox="1"/>
            <p:nvPr/>
          </p:nvSpPr>
          <p:spPr>
            <a:xfrm>
              <a:off x="1604510" y="4466256"/>
              <a:ext cx="3849095" cy="523220"/>
            </a:xfrm>
            <a:prstGeom prst="rect">
              <a:avLst/>
            </a:prstGeom>
            <a:noFill/>
          </p:spPr>
          <p:txBody>
            <a:bodyPr wrap="square" rtlCol="0">
              <a:spAutoFit/>
            </a:bodyPr>
            <a:lstStyle/>
            <a:p>
              <a:r>
                <a:rPr lang="zh-CN" altLang="en-US" sz="2800" spc="300" dirty="0" smtClean="0">
                  <a:solidFill>
                    <a:schemeClr val="tx2"/>
                  </a:solidFill>
                  <a:latin typeface="+mj-ea"/>
                  <a:ea typeface="+mj-ea"/>
                </a:rPr>
                <a:t>具体实现的思路</a:t>
              </a:r>
              <a:endParaRPr lang="zh-CN" altLang="en-US" sz="2800" spc="300" dirty="0">
                <a:solidFill>
                  <a:schemeClr val="tx2"/>
                </a:solidFill>
                <a:latin typeface="+mj-ea"/>
                <a:ea typeface="+mj-ea"/>
              </a:endParaRPr>
            </a:p>
          </p:txBody>
        </p:sp>
        <p:sp>
          <p:nvSpPr>
            <p:cNvPr id="34" name="椭圆 33"/>
            <p:cNvSpPr/>
            <p:nvPr/>
          </p:nvSpPr>
          <p:spPr>
            <a:xfrm>
              <a:off x="1235075" y="4550463"/>
              <a:ext cx="354921" cy="35492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3</a:t>
              </a:r>
              <a:endParaRPr lang="zh-CN" altLang="en-US" dirty="0"/>
            </a:p>
          </p:txBody>
        </p:sp>
        <p:cxnSp>
          <p:nvCxnSpPr>
            <p:cNvPr id="41" name="直接连接符 40"/>
            <p:cNvCxnSpPr/>
            <p:nvPr/>
          </p:nvCxnSpPr>
          <p:spPr>
            <a:xfrm>
              <a:off x="1235075" y="5003990"/>
              <a:ext cx="4048125" cy="0"/>
            </a:xfrm>
            <a:prstGeom prst="line">
              <a:avLst/>
            </a:prstGeom>
            <a:ln w="12700">
              <a:solidFill>
                <a:schemeClr val="bg2"/>
              </a:solidFill>
              <a:prstDash val="solid"/>
            </a:ln>
          </p:spPr>
          <p:style>
            <a:lnRef idx="1">
              <a:schemeClr val="accent1"/>
            </a:lnRef>
            <a:fillRef idx="0">
              <a:schemeClr val="accent1"/>
            </a:fillRef>
            <a:effectRef idx="0">
              <a:schemeClr val="accent1"/>
            </a:effectRef>
            <a:fontRef idx="minor">
              <a:schemeClr val="tx1"/>
            </a:fontRef>
          </p:style>
        </p:cxnSp>
      </p:grpSp>
      <p:grpSp>
        <p:nvGrpSpPr>
          <p:cNvPr id="3" name="组合 2"/>
          <p:cNvGrpSpPr/>
          <p:nvPr/>
        </p:nvGrpSpPr>
        <p:grpSpPr>
          <a:xfrm>
            <a:off x="1235075" y="3510073"/>
            <a:ext cx="4218531" cy="534295"/>
            <a:chOff x="1235075" y="3510073"/>
            <a:chExt cx="4218531" cy="534295"/>
          </a:xfrm>
        </p:grpSpPr>
        <p:sp>
          <p:nvSpPr>
            <p:cNvPr id="17" name="文本框 16"/>
            <p:cNvSpPr txBox="1"/>
            <p:nvPr/>
          </p:nvSpPr>
          <p:spPr>
            <a:xfrm>
              <a:off x="1604510" y="3510073"/>
              <a:ext cx="3849096" cy="523220"/>
            </a:xfrm>
            <a:prstGeom prst="rect">
              <a:avLst/>
            </a:prstGeom>
            <a:noFill/>
          </p:spPr>
          <p:txBody>
            <a:bodyPr wrap="square" rtlCol="0">
              <a:spAutoFit/>
            </a:bodyPr>
            <a:lstStyle/>
            <a:p>
              <a:r>
                <a:rPr lang="zh-CN" altLang="en-US" sz="2800" spc="300" dirty="0" smtClean="0">
                  <a:solidFill>
                    <a:schemeClr val="tx2"/>
                  </a:solidFill>
                  <a:latin typeface="+mj-ea"/>
                  <a:ea typeface="+mj-ea"/>
                </a:rPr>
                <a:t>负责部分的分析</a:t>
              </a:r>
              <a:endParaRPr lang="zh-CN" altLang="en-US" sz="2800" spc="300" dirty="0">
                <a:solidFill>
                  <a:schemeClr val="tx2"/>
                </a:solidFill>
                <a:latin typeface="+mj-ea"/>
                <a:ea typeface="+mj-ea"/>
              </a:endParaRPr>
            </a:p>
          </p:txBody>
        </p:sp>
        <p:sp>
          <p:nvSpPr>
            <p:cNvPr id="32" name="椭圆 31"/>
            <p:cNvSpPr/>
            <p:nvPr/>
          </p:nvSpPr>
          <p:spPr>
            <a:xfrm>
              <a:off x="1235075" y="3594251"/>
              <a:ext cx="354921" cy="35492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2</a:t>
              </a:r>
              <a:endParaRPr lang="zh-CN" altLang="en-US" dirty="0"/>
            </a:p>
          </p:txBody>
        </p:sp>
        <p:cxnSp>
          <p:nvCxnSpPr>
            <p:cNvPr id="43" name="直接连接符 42"/>
            <p:cNvCxnSpPr/>
            <p:nvPr/>
          </p:nvCxnSpPr>
          <p:spPr>
            <a:xfrm>
              <a:off x="1235075" y="4044368"/>
              <a:ext cx="4048125" cy="0"/>
            </a:xfrm>
            <a:prstGeom prst="line">
              <a:avLst/>
            </a:prstGeom>
            <a:ln w="12700">
              <a:solidFill>
                <a:schemeClr val="bg2"/>
              </a:solidFill>
              <a:prstDash val="solid"/>
            </a:ln>
          </p:spPr>
          <p:style>
            <a:lnRef idx="1">
              <a:schemeClr val="accent1"/>
            </a:lnRef>
            <a:fillRef idx="0">
              <a:schemeClr val="accent1"/>
            </a:fillRef>
            <a:effectRef idx="0">
              <a:schemeClr val="accent1"/>
            </a:effectRef>
            <a:fontRef idx="minor">
              <a:schemeClr val="tx1"/>
            </a:fontRef>
          </p:style>
        </p:cxnSp>
      </p:grpSp>
      <p:grpSp>
        <p:nvGrpSpPr>
          <p:cNvPr id="2" name="组合 1"/>
          <p:cNvGrpSpPr/>
          <p:nvPr/>
        </p:nvGrpSpPr>
        <p:grpSpPr>
          <a:xfrm>
            <a:off x="1235075" y="2553889"/>
            <a:ext cx="4561567" cy="547129"/>
            <a:chOff x="1235075" y="2553889"/>
            <a:chExt cx="4561567" cy="547129"/>
          </a:xfrm>
        </p:grpSpPr>
        <p:sp>
          <p:nvSpPr>
            <p:cNvPr id="16" name="文本框 15"/>
            <p:cNvSpPr txBox="1"/>
            <p:nvPr/>
          </p:nvSpPr>
          <p:spPr>
            <a:xfrm>
              <a:off x="1604509" y="2553889"/>
              <a:ext cx="4192133" cy="523220"/>
            </a:xfrm>
            <a:prstGeom prst="rect">
              <a:avLst/>
            </a:prstGeom>
            <a:noFill/>
          </p:spPr>
          <p:txBody>
            <a:bodyPr wrap="square" rtlCol="0">
              <a:spAutoFit/>
            </a:bodyPr>
            <a:lstStyle/>
            <a:p>
              <a:r>
                <a:rPr lang="zh-CN" altLang="en-US" sz="2800" spc="300" dirty="0" smtClean="0">
                  <a:solidFill>
                    <a:schemeClr val="tx2"/>
                  </a:solidFill>
                  <a:latin typeface="+mj-ea"/>
                  <a:ea typeface="+mj-ea"/>
                </a:rPr>
                <a:t>项目的分析与模块设计</a:t>
              </a:r>
              <a:endParaRPr lang="zh-CN" altLang="en-US" sz="2800" spc="300" dirty="0">
                <a:solidFill>
                  <a:schemeClr val="tx2"/>
                </a:solidFill>
                <a:latin typeface="+mj-ea"/>
                <a:ea typeface="+mj-ea"/>
              </a:endParaRPr>
            </a:p>
          </p:txBody>
        </p:sp>
        <p:sp>
          <p:nvSpPr>
            <p:cNvPr id="6" name="椭圆 5"/>
            <p:cNvSpPr/>
            <p:nvPr/>
          </p:nvSpPr>
          <p:spPr>
            <a:xfrm>
              <a:off x="1235075" y="2638038"/>
              <a:ext cx="354921" cy="35492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1</a:t>
              </a:r>
              <a:endParaRPr lang="zh-CN" altLang="en-US" dirty="0"/>
            </a:p>
          </p:txBody>
        </p:sp>
        <p:cxnSp>
          <p:nvCxnSpPr>
            <p:cNvPr id="45" name="直接连接符 44"/>
            <p:cNvCxnSpPr/>
            <p:nvPr/>
          </p:nvCxnSpPr>
          <p:spPr>
            <a:xfrm>
              <a:off x="1235075" y="3101018"/>
              <a:ext cx="4048125" cy="0"/>
            </a:xfrm>
            <a:prstGeom prst="line">
              <a:avLst/>
            </a:prstGeom>
            <a:ln w="12700">
              <a:solidFill>
                <a:schemeClr val="bg2"/>
              </a:solidFill>
              <a:prstDash val="solid"/>
            </a:ln>
          </p:spPr>
          <p:style>
            <a:lnRef idx="1">
              <a:schemeClr val="accent1"/>
            </a:lnRef>
            <a:fillRef idx="0">
              <a:schemeClr val="accent1"/>
            </a:fillRef>
            <a:effectRef idx="0">
              <a:schemeClr val="accent1"/>
            </a:effectRef>
            <a:fontRef idx="minor">
              <a:schemeClr val="tx1"/>
            </a:fontRef>
          </p:style>
        </p:cxnSp>
      </p:grpSp>
      <p:grpSp>
        <p:nvGrpSpPr>
          <p:cNvPr id="7" name="组合 6"/>
          <p:cNvGrpSpPr/>
          <p:nvPr/>
        </p:nvGrpSpPr>
        <p:grpSpPr>
          <a:xfrm>
            <a:off x="6918327" y="3510073"/>
            <a:ext cx="4048125" cy="547129"/>
            <a:chOff x="6918328" y="2553889"/>
            <a:chExt cx="4048125" cy="547129"/>
          </a:xfrm>
        </p:grpSpPr>
        <p:sp>
          <p:nvSpPr>
            <p:cNvPr id="19" name="文本框 18"/>
            <p:cNvSpPr txBox="1"/>
            <p:nvPr/>
          </p:nvSpPr>
          <p:spPr>
            <a:xfrm>
              <a:off x="7281730" y="2553889"/>
              <a:ext cx="3413484" cy="523220"/>
            </a:xfrm>
            <a:prstGeom prst="rect">
              <a:avLst/>
            </a:prstGeom>
            <a:noFill/>
          </p:spPr>
          <p:txBody>
            <a:bodyPr wrap="square" rtlCol="0">
              <a:spAutoFit/>
            </a:bodyPr>
            <a:lstStyle/>
            <a:p>
              <a:r>
                <a:rPr lang="zh-CN" altLang="en-US" sz="2800" spc="300" dirty="0" smtClean="0">
                  <a:solidFill>
                    <a:schemeClr val="tx2"/>
                  </a:solidFill>
                  <a:latin typeface="+mj-ea"/>
                  <a:ea typeface="+mj-ea"/>
                </a:rPr>
                <a:t>优点和缺点分析</a:t>
              </a:r>
              <a:endParaRPr lang="zh-CN" altLang="en-US" sz="2800" spc="300" dirty="0">
                <a:solidFill>
                  <a:schemeClr val="tx2"/>
                </a:solidFill>
                <a:latin typeface="+mj-ea"/>
                <a:ea typeface="+mj-ea"/>
              </a:endParaRPr>
            </a:p>
          </p:txBody>
        </p:sp>
        <p:sp>
          <p:nvSpPr>
            <p:cNvPr id="38" name="椭圆 37"/>
            <p:cNvSpPr/>
            <p:nvPr/>
          </p:nvSpPr>
          <p:spPr>
            <a:xfrm>
              <a:off x="6918328" y="2638038"/>
              <a:ext cx="354921" cy="35492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4</a:t>
              </a:r>
              <a:endParaRPr lang="zh-CN" altLang="en-US" dirty="0"/>
            </a:p>
          </p:txBody>
        </p:sp>
        <p:cxnSp>
          <p:nvCxnSpPr>
            <p:cNvPr id="46" name="直接连接符 45"/>
            <p:cNvCxnSpPr/>
            <p:nvPr/>
          </p:nvCxnSpPr>
          <p:spPr>
            <a:xfrm>
              <a:off x="6918328" y="3101018"/>
              <a:ext cx="4048125" cy="0"/>
            </a:xfrm>
            <a:prstGeom prst="line">
              <a:avLst/>
            </a:prstGeom>
            <a:ln w="12700">
              <a:solidFill>
                <a:schemeClr val="bg2"/>
              </a:solidFill>
              <a:prstDash val="soli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044428094"/>
      </p:ext>
    </p:extLst>
  </p:cSld>
  <p:clrMapOvr>
    <a:masterClrMapping/>
  </p:clrMapOvr>
  <mc:AlternateContent xmlns:mc="http://schemas.openxmlformats.org/markup-compatibility/2006" xmlns:p14="http://schemas.microsoft.com/office/powerpoint/2010/main">
    <mc:Choice Requires="p14">
      <p:transition spd="slow" p14:dur="1400" advTm="5000">
        <p14:doors dir="vert"/>
      </p:transition>
    </mc:Choice>
    <mc:Fallback xmlns="">
      <p:transition spd="slow"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withEffect">
                                  <p:stCondLst>
                                    <p:cond delay="500"/>
                                  </p:stCondLst>
                                  <p:iterate type="lt">
                                    <p:tmPct val="10000"/>
                                  </p:iterate>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360"/>
                                          </p:val>
                                        </p:tav>
                                        <p:tav tm="100000">
                                          <p:val>
                                            <p:fltVal val="0"/>
                                          </p:val>
                                        </p:tav>
                                      </p:tavLst>
                                    </p:anim>
                                    <p:animEffect transition="in" filter="fade">
                                      <p:cBhvr>
                                        <p:cTn id="10" dur="1000"/>
                                        <p:tgtEl>
                                          <p:spTgt spid="4"/>
                                        </p:tgtEl>
                                      </p:cBhvr>
                                    </p:animEffect>
                                  </p:childTnLst>
                                </p:cTn>
                              </p:par>
                              <p:par>
                                <p:cTn id="11" presetID="47" presetClass="entr" presetSubtype="0" fill="hold" grpId="0" nodeType="withEffect">
                                  <p:stCondLst>
                                    <p:cond delay="500"/>
                                  </p:stCondLst>
                                  <p:iterate type="lt">
                                    <p:tmPct val="10000"/>
                                  </p:iterate>
                                  <p:childTnLst>
                                    <p:set>
                                      <p:cBhvr>
                                        <p:cTn id="12" dur="1" fill="hold">
                                          <p:stCondLst>
                                            <p:cond delay="0"/>
                                          </p:stCondLst>
                                        </p:cTn>
                                        <p:tgtEl>
                                          <p:spTgt spid="30"/>
                                        </p:tgtEl>
                                        <p:attrNameLst>
                                          <p:attrName>style.visibility</p:attrName>
                                        </p:attrNameLst>
                                      </p:cBhvr>
                                      <p:to>
                                        <p:strVal val="visible"/>
                                      </p:to>
                                    </p:set>
                                    <p:animEffect transition="in" filter="fade">
                                      <p:cBhvr>
                                        <p:cTn id="13" dur="500"/>
                                        <p:tgtEl>
                                          <p:spTgt spid="30"/>
                                        </p:tgtEl>
                                      </p:cBhvr>
                                    </p:animEffect>
                                    <p:anim calcmode="lin" valueType="num">
                                      <p:cBhvr>
                                        <p:cTn id="14" dur="500" fill="hold"/>
                                        <p:tgtEl>
                                          <p:spTgt spid="30"/>
                                        </p:tgtEl>
                                        <p:attrNameLst>
                                          <p:attrName>ppt_x</p:attrName>
                                        </p:attrNameLst>
                                      </p:cBhvr>
                                      <p:tavLst>
                                        <p:tav tm="0">
                                          <p:val>
                                            <p:strVal val="#ppt_x"/>
                                          </p:val>
                                        </p:tav>
                                        <p:tav tm="100000">
                                          <p:val>
                                            <p:strVal val="#ppt_x"/>
                                          </p:val>
                                        </p:tav>
                                      </p:tavLst>
                                    </p:anim>
                                    <p:anim calcmode="lin" valueType="num">
                                      <p:cBhvr>
                                        <p:cTn id="15" dur="500" fill="hold"/>
                                        <p:tgtEl>
                                          <p:spTgt spid="30"/>
                                        </p:tgtEl>
                                        <p:attrNameLst>
                                          <p:attrName>ppt_y</p:attrName>
                                        </p:attrNameLst>
                                      </p:cBhvr>
                                      <p:tavLst>
                                        <p:tav tm="0">
                                          <p:val>
                                            <p:strVal val="#ppt_y-.1"/>
                                          </p:val>
                                        </p:tav>
                                        <p:tav tm="100000">
                                          <p:val>
                                            <p:strVal val="#ppt_y"/>
                                          </p:val>
                                        </p:tav>
                                      </p:tavLst>
                                    </p:anim>
                                  </p:childTnLst>
                                </p:cTn>
                              </p:par>
                              <p:par>
                                <p:cTn id="16" presetID="2" presetClass="entr" presetSubtype="8" decel="100000" fill="hold" nodeType="withEffect">
                                  <p:stCondLst>
                                    <p:cond delay="1500"/>
                                  </p:stCondLst>
                                  <p:childTnLst>
                                    <p:set>
                                      <p:cBhvr>
                                        <p:cTn id="17" dur="1" fill="hold">
                                          <p:stCondLst>
                                            <p:cond delay="0"/>
                                          </p:stCondLst>
                                        </p:cTn>
                                        <p:tgtEl>
                                          <p:spTgt spid="2"/>
                                        </p:tgtEl>
                                        <p:attrNameLst>
                                          <p:attrName>style.visibility</p:attrName>
                                        </p:attrNameLst>
                                      </p:cBhvr>
                                      <p:to>
                                        <p:strVal val="visible"/>
                                      </p:to>
                                    </p:set>
                                    <p:anim calcmode="lin" valueType="num">
                                      <p:cBhvr additive="base">
                                        <p:cTn id="18" dur="1000" fill="hold"/>
                                        <p:tgtEl>
                                          <p:spTgt spid="2"/>
                                        </p:tgtEl>
                                        <p:attrNameLst>
                                          <p:attrName>ppt_x</p:attrName>
                                        </p:attrNameLst>
                                      </p:cBhvr>
                                      <p:tavLst>
                                        <p:tav tm="0">
                                          <p:val>
                                            <p:strVal val="0-#ppt_w/2"/>
                                          </p:val>
                                        </p:tav>
                                        <p:tav tm="100000">
                                          <p:val>
                                            <p:strVal val="#ppt_x"/>
                                          </p:val>
                                        </p:tav>
                                      </p:tavLst>
                                    </p:anim>
                                    <p:anim calcmode="lin" valueType="num">
                                      <p:cBhvr additive="base">
                                        <p:cTn id="19" dur="1000" fill="hold"/>
                                        <p:tgtEl>
                                          <p:spTgt spid="2"/>
                                        </p:tgtEl>
                                        <p:attrNameLst>
                                          <p:attrName>ppt_y</p:attrName>
                                        </p:attrNameLst>
                                      </p:cBhvr>
                                      <p:tavLst>
                                        <p:tav tm="0">
                                          <p:val>
                                            <p:strVal val="#ppt_y"/>
                                          </p:val>
                                        </p:tav>
                                        <p:tav tm="100000">
                                          <p:val>
                                            <p:strVal val="#ppt_y"/>
                                          </p:val>
                                        </p:tav>
                                      </p:tavLst>
                                    </p:anim>
                                  </p:childTnLst>
                                </p:cTn>
                              </p:par>
                              <p:par>
                                <p:cTn id="20" presetID="2" presetClass="entr" presetSubtype="8" decel="100000" fill="hold" nodeType="withEffect">
                                  <p:stCondLst>
                                    <p:cond delay="2000"/>
                                  </p:stCondLst>
                                  <p:childTnLst>
                                    <p:set>
                                      <p:cBhvr>
                                        <p:cTn id="21" dur="1" fill="hold">
                                          <p:stCondLst>
                                            <p:cond delay="0"/>
                                          </p:stCondLst>
                                        </p:cTn>
                                        <p:tgtEl>
                                          <p:spTgt spid="3"/>
                                        </p:tgtEl>
                                        <p:attrNameLst>
                                          <p:attrName>style.visibility</p:attrName>
                                        </p:attrNameLst>
                                      </p:cBhvr>
                                      <p:to>
                                        <p:strVal val="visible"/>
                                      </p:to>
                                    </p:set>
                                    <p:anim calcmode="lin" valueType="num">
                                      <p:cBhvr additive="base">
                                        <p:cTn id="22" dur="1000" fill="hold"/>
                                        <p:tgtEl>
                                          <p:spTgt spid="3"/>
                                        </p:tgtEl>
                                        <p:attrNameLst>
                                          <p:attrName>ppt_x</p:attrName>
                                        </p:attrNameLst>
                                      </p:cBhvr>
                                      <p:tavLst>
                                        <p:tav tm="0">
                                          <p:val>
                                            <p:strVal val="0-#ppt_w/2"/>
                                          </p:val>
                                        </p:tav>
                                        <p:tav tm="100000">
                                          <p:val>
                                            <p:strVal val="#ppt_x"/>
                                          </p:val>
                                        </p:tav>
                                      </p:tavLst>
                                    </p:anim>
                                    <p:anim calcmode="lin" valueType="num">
                                      <p:cBhvr additive="base">
                                        <p:cTn id="23" dur="1000" fill="hold"/>
                                        <p:tgtEl>
                                          <p:spTgt spid="3"/>
                                        </p:tgtEl>
                                        <p:attrNameLst>
                                          <p:attrName>ppt_y</p:attrName>
                                        </p:attrNameLst>
                                      </p:cBhvr>
                                      <p:tavLst>
                                        <p:tav tm="0">
                                          <p:val>
                                            <p:strVal val="#ppt_y"/>
                                          </p:val>
                                        </p:tav>
                                        <p:tav tm="100000">
                                          <p:val>
                                            <p:strVal val="#ppt_y"/>
                                          </p:val>
                                        </p:tav>
                                      </p:tavLst>
                                    </p:anim>
                                  </p:childTnLst>
                                </p:cTn>
                              </p:par>
                              <p:par>
                                <p:cTn id="24" presetID="2" presetClass="entr" presetSubtype="8" decel="100000" fill="hold" nodeType="withEffect">
                                  <p:stCondLst>
                                    <p:cond delay="2500"/>
                                  </p:stCondLst>
                                  <p:childTnLst>
                                    <p:set>
                                      <p:cBhvr>
                                        <p:cTn id="25" dur="1" fill="hold">
                                          <p:stCondLst>
                                            <p:cond delay="0"/>
                                          </p:stCondLst>
                                        </p:cTn>
                                        <p:tgtEl>
                                          <p:spTgt spid="5"/>
                                        </p:tgtEl>
                                        <p:attrNameLst>
                                          <p:attrName>style.visibility</p:attrName>
                                        </p:attrNameLst>
                                      </p:cBhvr>
                                      <p:to>
                                        <p:strVal val="visible"/>
                                      </p:to>
                                    </p:set>
                                    <p:anim calcmode="lin" valueType="num">
                                      <p:cBhvr additive="base">
                                        <p:cTn id="26" dur="1000" fill="hold"/>
                                        <p:tgtEl>
                                          <p:spTgt spid="5"/>
                                        </p:tgtEl>
                                        <p:attrNameLst>
                                          <p:attrName>ppt_x</p:attrName>
                                        </p:attrNameLst>
                                      </p:cBhvr>
                                      <p:tavLst>
                                        <p:tav tm="0">
                                          <p:val>
                                            <p:strVal val="0-#ppt_w/2"/>
                                          </p:val>
                                        </p:tav>
                                        <p:tav tm="100000">
                                          <p:val>
                                            <p:strVal val="#ppt_x"/>
                                          </p:val>
                                        </p:tav>
                                      </p:tavLst>
                                    </p:anim>
                                    <p:anim calcmode="lin" valueType="num">
                                      <p:cBhvr additive="base">
                                        <p:cTn id="27" dur="1000" fill="hold"/>
                                        <p:tgtEl>
                                          <p:spTgt spid="5"/>
                                        </p:tgtEl>
                                        <p:attrNameLst>
                                          <p:attrName>ppt_y</p:attrName>
                                        </p:attrNameLst>
                                      </p:cBhvr>
                                      <p:tavLst>
                                        <p:tav tm="0">
                                          <p:val>
                                            <p:strVal val="#ppt_y"/>
                                          </p:val>
                                        </p:tav>
                                        <p:tav tm="100000">
                                          <p:val>
                                            <p:strVal val="#ppt_y"/>
                                          </p:val>
                                        </p:tav>
                                      </p:tavLst>
                                    </p:anim>
                                  </p:childTnLst>
                                </p:cTn>
                              </p:par>
                              <p:par>
                                <p:cTn id="28" presetID="2" presetClass="entr" presetSubtype="2" decel="100000" fill="hold" nodeType="withEffect">
                                  <p:stCondLst>
                                    <p:cond delay="3000"/>
                                  </p:stCondLst>
                                  <p:childTnLst>
                                    <p:set>
                                      <p:cBhvr>
                                        <p:cTn id="29" dur="1" fill="hold">
                                          <p:stCondLst>
                                            <p:cond delay="0"/>
                                          </p:stCondLst>
                                        </p:cTn>
                                        <p:tgtEl>
                                          <p:spTgt spid="7"/>
                                        </p:tgtEl>
                                        <p:attrNameLst>
                                          <p:attrName>style.visibility</p:attrName>
                                        </p:attrNameLst>
                                      </p:cBhvr>
                                      <p:to>
                                        <p:strVal val="visible"/>
                                      </p:to>
                                    </p:set>
                                    <p:anim calcmode="lin" valueType="num">
                                      <p:cBhvr additive="base">
                                        <p:cTn id="30" dur="1000" fill="hold"/>
                                        <p:tgtEl>
                                          <p:spTgt spid="7"/>
                                        </p:tgtEl>
                                        <p:attrNameLst>
                                          <p:attrName>ppt_x</p:attrName>
                                        </p:attrNameLst>
                                      </p:cBhvr>
                                      <p:tavLst>
                                        <p:tav tm="0">
                                          <p:val>
                                            <p:strVal val="1+#ppt_w/2"/>
                                          </p:val>
                                        </p:tav>
                                        <p:tav tm="100000">
                                          <p:val>
                                            <p:strVal val="#ppt_x"/>
                                          </p:val>
                                        </p:tav>
                                      </p:tavLst>
                                    </p:anim>
                                    <p:anim calcmode="lin" valueType="num">
                                      <p:cBhvr additive="base">
                                        <p:cTn id="31" dur="10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0"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未来的工作</a:t>
            </a:r>
            <a:endParaRPr lang="zh-CN" altLang="en-US" dirty="0"/>
          </a:p>
        </p:txBody>
      </p:sp>
      <p:grpSp>
        <p:nvGrpSpPr>
          <p:cNvPr id="47" name="组合 46"/>
          <p:cNvGrpSpPr/>
          <p:nvPr/>
        </p:nvGrpSpPr>
        <p:grpSpPr>
          <a:xfrm>
            <a:off x="1042765" y="1188298"/>
            <a:ext cx="7925389" cy="892552"/>
            <a:chOff x="586423" y="4652467"/>
            <a:chExt cx="7925389" cy="892552"/>
          </a:xfrm>
        </p:grpSpPr>
        <p:sp>
          <p:nvSpPr>
            <p:cNvPr id="48" name="文本框 47"/>
            <p:cNvSpPr txBox="1"/>
            <p:nvPr/>
          </p:nvSpPr>
          <p:spPr>
            <a:xfrm>
              <a:off x="801543" y="4652467"/>
              <a:ext cx="7710269" cy="892552"/>
            </a:xfrm>
            <a:prstGeom prst="rect">
              <a:avLst/>
            </a:prstGeom>
            <a:noFill/>
          </p:spPr>
          <p:txBody>
            <a:bodyPr wrap="square" rtlCol="0">
              <a:spAutoFit/>
            </a:bodyPr>
            <a:lstStyle/>
            <a:p>
              <a:pPr algn="just">
                <a:lnSpc>
                  <a:spcPct val="130000"/>
                </a:lnSpc>
              </a:pPr>
              <a:r>
                <a:rPr lang="en-US" altLang="zh-CN" sz="2000" dirty="0" smtClean="0">
                  <a:solidFill>
                    <a:schemeClr val="tx2"/>
                  </a:solidFill>
                </a:rPr>
                <a:t>1.</a:t>
              </a:r>
              <a:r>
                <a:rPr lang="zh-CN" altLang="en-US" sz="2000" dirty="0" smtClean="0">
                  <a:solidFill>
                    <a:schemeClr val="tx2"/>
                  </a:solidFill>
                </a:rPr>
                <a:t>由于时间原因，只完成了将商品信息存放保存至文本文件中，没有能够完成从文件中导入文件的操作，使程序缺少延续性。</a:t>
              </a:r>
              <a:endParaRPr lang="zh-CN" altLang="en-US" sz="2000" dirty="0">
                <a:solidFill>
                  <a:schemeClr val="tx2"/>
                </a:solidFill>
              </a:endParaRPr>
            </a:p>
          </p:txBody>
        </p:sp>
        <p:sp>
          <p:nvSpPr>
            <p:cNvPr id="49" name="任意多边形 48"/>
            <p:cNvSpPr/>
            <p:nvPr/>
          </p:nvSpPr>
          <p:spPr>
            <a:xfrm rot="5400000" flipH="1">
              <a:off x="527494" y="4835251"/>
              <a:ext cx="250350" cy="132492"/>
            </a:xfrm>
            <a:custGeom>
              <a:avLst/>
              <a:gdLst>
                <a:gd name="connsiteX0" fmla="*/ 250350 w 250350"/>
                <a:gd name="connsiteY0" fmla="*/ 125175 h 132492"/>
                <a:gd name="connsiteX1" fmla="*/ 125175 w 250350"/>
                <a:gd name="connsiteY1" fmla="*/ 0 h 132492"/>
                <a:gd name="connsiteX2" fmla="*/ 0 w 250350"/>
                <a:gd name="connsiteY2" fmla="*/ 125175 h 132492"/>
                <a:gd name="connsiteX3" fmla="*/ 1664 w 250350"/>
                <a:gd name="connsiteY3" fmla="*/ 132492 h 132492"/>
                <a:gd name="connsiteX4" fmla="*/ 248686 w 250350"/>
                <a:gd name="connsiteY4" fmla="*/ 132492 h 1324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350" h="132492">
                  <a:moveTo>
                    <a:pt x="250350" y="125175"/>
                  </a:moveTo>
                  <a:cubicBezTo>
                    <a:pt x="250350" y="56043"/>
                    <a:pt x="194308" y="0"/>
                    <a:pt x="125175" y="0"/>
                  </a:cubicBezTo>
                  <a:cubicBezTo>
                    <a:pt x="56043" y="0"/>
                    <a:pt x="0" y="56043"/>
                    <a:pt x="0" y="125175"/>
                  </a:cubicBezTo>
                  <a:lnTo>
                    <a:pt x="1664" y="132492"/>
                  </a:lnTo>
                  <a:lnTo>
                    <a:pt x="248686" y="13249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0" name="组合 49"/>
          <p:cNvGrpSpPr/>
          <p:nvPr/>
        </p:nvGrpSpPr>
        <p:grpSpPr>
          <a:xfrm>
            <a:off x="1042765" y="2331298"/>
            <a:ext cx="7925389" cy="892552"/>
            <a:chOff x="4304792" y="4652467"/>
            <a:chExt cx="7925389" cy="892552"/>
          </a:xfrm>
        </p:grpSpPr>
        <p:sp>
          <p:nvSpPr>
            <p:cNvPr id="51" name="文本框 50"/>
            <p:cNvSpPr txBox="1"/>
            <p:nvPr/>
          </p:nvSpPr>
          <p:spPr>
            <a:xfrm>
              <a:off x="4519912" y="4652467"/>
              <a:ext cx="7710269" cy="892552"/>
            </a:xfrm>
            <a:prstGeom prst="rect">
              <a:avLst/>
            </a:prstGeom>
            <a:noFill/>
          </p:spPr>
          <p:txBody>
            <a:bodyPr wrap="square" rtlCol="0">
              <a:spAutoFit/>
            </a:bodyPr>
            <a:lstStyle/>
            <a:p>
              <a:pPr algn="just">
                <a:lnSpc>
                  <a:spcPct val="130000"/>
                </a:lnSpc>
              </a:pPr>
              <a:r>
                <a:rPr lang="en-US" altLang="zh-CN" sz="2000" dirty="0" smtClean="0">
                  <a:solidFill>
                    <a:schemeClr val="tx2"/>
                  </a:solidFill>
                </a:rPr>
                <a:t>2.</a:t>
              </a:r>
              <a:r>
                <a:rPr lang="zh-CN" altLang="en-US" sz="2000" dirty="0" smtClean="0">
                  <a:solidFill>
                    <a:schemeClr val="tx2"/>
                  </a:solidFill>
                </a:rPr>
                <a:t>没有使用到数据库完成对超市进销管理系统的管理，以及对登录界面用户名和密码的管理，使程序的管理更加依赖</a:t>
              </a:r>
              <a:r>
                <a:rPr lang="en-US" altLang="zh-CN" sz="2000" dirty="0" err="1" smtClean="0">
                  <a:solidFill>
                    <a:schemeClr val="tx2"/>
                  </a:solidFill>
                </a:rPr>
                <a:t>Qmap</a:t>
              </a:r>
              <a:r>
                <a:rPr lang="zh-CN" altLang="en-US" sz="2000" dirty="0" smtClean="0">
                  <a:solidFill>
                    <a:schemeClr val="tx2"/>
                  </a:solidFill>
                </a:rPr>
                <a:t>的使用。</a:t>
              </a:r>
              <a:endParaRPr lang="zh-CN" altLang="en-US" sz="2000" dirty="0">
                <a:solidFill>
                  <a:schemeClr val="tx2"/>
                </a:solidFill>
              </a:endParaRPr>
            </a:p>
          </p:txBody>
        </p:sp>
        <p:sp>
          <p:nvSpPr>
            <p:cNvPr id="52" name="任意多边形 51"/>
            <p:cNvSpPr/>
            <p:nvPr/>
          </p:nvSpPr>
          <p:spPr>
            <a:xfrm rot="5400000" flipH="1">
              <a:off x="4245863" y="4835251"/>
              <a:ext cx="250350" cy="132492"/>
            </a:xfrm>
            <a:custGeom>
              <a:avLst/>
              <a:gdLst>
                <a:gd name="connsiteX0" fmla="*/ 250350 w 250350"/>
                <a:gd name="connsiteY0" fmla="*/ 125175 h 132492"/>
                <a:gd name="connsiteX1" fmla="*/ 125175 w 250350"/>
                <a:gd name="connsiteY1" fmla="*/ 0 h 132492"/>
                <a:gd name="connsiteX2" fmla="*/ 0 w 250350"/>
                <a:gd name="connsiteY2" fmla="*/ 125175 h 132492"/>
                <a:gd name="connsiteX3" fmla="*/ 1664 w 250350"/>
                <a:gd name="connsiteY3" fmla="*/ 132492 h 132492"/>
                <a:gd name="connsiteX4" fmla="*/ 248686 w 250350"/>
                <a:gd name="connsiteY4" fmla="*/ 132492 h 1324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350" h="132492">
                  <a:moveTo>
                    <a:pt x="250350" y="125175"/>
                  </a:moveTo>
                  <a:cubicBezTo>
                    <a:pt x="250350" y="56043"/>
                    <a:pt x="194308" y="0"/>
                    <a:pt x="125175" y="0"/>
                  </a:cubicBezTo>
                  <a:cubicBezTo>
                    <a:pt x="56043" y="0"/>
                    <a:pt x="0" y="56043"/>
                    <a:pt x="0" y="125175"/>
                  </a:cubicBezTo>
                  <a:lnTo>
                    <a:pt x="1664" y="132492"/>
                  </a:lnTo>
                  <a:lnTo>
                    <a:pt x="248686" y="13249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4" name="组合 13"/>
          <p:cNvGrpSpPr/>
          <p:nvPr/>
        </p:nvGrpSpPr>
        <p:grpSpPr>
          <a:xfrm>
            <a:off x="1042765" y="3512398"/>
            <a:ext cx="7925389" cy="892552"/>
            <a:chOff x="4304792" y="4652467"/>
            <a:chExt cx="7925389" cy="892552"/>
          </a:xfrm>
        </p:grpSpPr>
        <p:sp>
          <p:nvSpPr>
            <p:cNvPr id="15" name="文本框 50"/>
            <p:cNvSpPr txBox="1"/>
            <p:nvPr/>
          </p:nvSpPr>
          <p:spPr>
            <a:xfrm>
              <a:off x="4519912" y="4652467"/>
              <a:ext cx="7710269" cy="892552"/>
            </a:xfrm>
            <a:prstGeom prst="rect">
              <a:avLst/>
            </a:prstGeom>
            <a:noFill/>
          </p:spPr>
          <p:txBody>
            <a:bodyPr wrap="square" rtlCol="0">
              <a:spAutoFit/>
            </a:bodyPr>
            <a:lstStyle/>
            <a:p>
              <a:pPr algn="just">
                <a:lnSpc>
                  <a:spcPct val="130000"/>
                </a:lnSpc>
              </a:pPr>
              <a:r>
                <a:rPr lang="en-US" altLang="zh-CN" sz="2000" dirty="0" smtClean="0">
                  <a:solidFill>
                    <a:schemeClr val="tx2"/>
                  </a:solidFill>
                </a:rPr>
                <a:t>3.</a:t>
              </a:r>
              <a:r>
                <a:rPr lang="zh-CN" altLang="en-US" sz="2000" dirty="0" smtClean="0">
                  <a:solidFill>
                    <a:schemeClr val="tx2"/>
                  </a:solidFill>
                </a:rPr>
                <a:t>没有能够实现从</a:t>
              </a:r>
              <a:r>
                <a:rPr lang="en-US" altLang="zh-CN" sz="2000" dirty="0" err="1" smtClean="0">
                  <a:solidFill>
                    <a:schemeClr val="tx2"/>
                  </a:solidFill>
                </a:rPr>
                <a:t>QtableView</a:t>
              </a:r>
              <a:r>
                <a:rPr lang="zh-CN" altLang="en-US" sz="2000" dirty="0" smtClean="0">
                  <a:solidFill>
                    <a:schemeClr val="tx2"/>
                  </a:solidFill>
                </a:rPr>
                <a:t>表格中直接获取信息保存，使得写出的信息无法再导入管理系统。</a:t>
              </a:r>
              <a:endParaRPr lang="zh-CN" altLang="en-US" sz="2000" dirty="0">
                <a:solidFill>
                  <a:schemeClr val="tx2"/>
                </a:solidFill>
              </a:endParaRPr>
            </a:p>
          </p:txBody>
        </p:sp>
        <p:sp>
          <p:nvSpPr>
            <p:cNvPr id="16" name="任意多边形 15"/>
            <p:cNvSpPr/>
            <p:nvPr/>
          </p:nvSpPr>
          <p:spPr>
            <a:xfrm rot="5400000" flipH="1">
              <a:off x="4245863" y="4835251"/>
              <a:ext cx="250350" cy="132492"/>
            </a:xfrm>
            <a:custGeom>
              <a:avLst/>
              <a:gdLst>
                <a:gd name="connsiteX0" fmla="*/ 250350 w 250350"/>
                <a:gd name="connsiteY0" fmla="*/ 125175 h 132492"/>
                <a:gd name="connsiteX1" fmla="*/ 125175 w 250350"/>
                <a:gd name="connsiteY1" fmla="*/ 0 h 132492"/>
                <a:gd name="connsiteX2" fmla="*/ 0 w 250350"/>
                <a:gd name="connsiteY2" fmla="*/ 125175 h 132492"/>
                <a:gd name="connsiteX3" fmla="*/ 1664 w 250350"/>
                <a:gd name="connsiteY3" fmla="*/ 132492 h 132492"/>
                <a:gd name="connsiteX4" fmla="*/ 248686 w 250350"/>
                <a:gd name="connsiteY4" fmla="*/ 132492 h 1324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350" h="132492">
                  <a:moveTo>
                    <a:pt x="250350" y="125175"/>
                  </a:moveTo>
                  <a:cubicBezTo>
                    <a:pt x="250350" y="56043"/>
                    <a:pt x="194308" y="0"/>
                    <a:pt x="125175" y="0"/>
                  </a:cubicBezTo>
                  <a:cubicBezTo>
                    <a:pt x="56043" y="0"/>
                    <a:pt x="0" y="56043"/>
                    <a:pt x="0" y="125175"/>
                  </a:cubicBezTo>
                  <a:lnTo>
                    <a:pt x="1664" y="132492"/>
                  </a:lnTo>
                  <a:lnTo>
                    <a:pt x="248686" y="13249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7" name="组合 16"/>
          <p:cNvGrpSpPr/>
          <p:nvPr/>
        </p:nvGrpSpPr>
        <p:grpSpPr>
          <a:xfrm>
            <a:off x="1042765" y="4627288"/>
            <a:ext cx="7925389" cy="492443"/>
            <a:chOff x="586423" y="4652467"/>
            <a:chExt cx="7925389" cy="492443"/>
          </a:xfrm>
        </p:grpSpPr>
        <p:sp>
          <p:nvSpPr>
            <p:cNvPr id="18" name="文本框 47"/>
            <p:cNvSpPr txBox="1"/>
            <p:nvPr/>
          </p:nvSpPr>
          <p:spPr>
            <a:xfrm>
              <a:off x="801543" y="4652467"/>
              <a:ext cx="7710269" cy="492443"/>
            </a:xfrm>
            <a:prstGeom prst="rect">
              <a:avLst/>
            </a:prstGeom>
            <a:noFill/>
          </p:spPr>
          <p:txBody>
            <a:bodyPr wrap="square" rtlCol="0">
              <a:spAutoFit/>
            </a:bodyPr>
            <a:lstStyle/>
            <a:p>
              <a:pPr algn="just">
                <a:lnSpc>
                  <a:spcPct val="130000"/>
                </a:lnSpc>
              </a:pPr>
              <a:r>
                <a:rPr lang="en-US" altLang="zh-CN" sz="2000" dirty="0" smtClean="0">
                  <a:solidFill>
                    <a:schemeClr val="tx2"/>
                  </a:solidFill>
                </a:rPr>
                <a:t>4.</a:t>
              </a:r>
              <a:r>
                <a:rPr lang="zh-CN" altLang="en-US" sz="2000" dirty="0" smtClean="0">
                  <a:solidFill>
                    <a:schemeClr val="tx2"/>
                  </a:solidFill>
                </a:rPr>
                <a:t>登录界面过于单调，判断登录成功的条件过于单一</a:t>
              </a:r>
              <a:endParaRPr lang="zh-CN" altLang="en-US" sz="2000" dirty="0">
                <a:solidFill>
                  <a:schemeClr val="tx2"/>
                </a:solidFill>
              </a:endParaRPr>
            </a:p>
          </p:txBody>
        </p:sp>
        <p:sp>
          <p:nvSpPr>
            <p:cNvPr id="19" name="任意多边形 18"/>
            <p:cNvSpPr/>
            <p:nvPr/>
          </p:nvSpPr>
          <p:spPr>
            <a:xfrm rot="5400000" flipH="1">
              <a:off x="527494" y="4835251"/>
              <a:ext cx="250350" cy="132492"/>
            </a:xfrm>
            <a:custGeom>
              <a:avLst/>
              <a:gdLst>
                <a:gd name="connsiteX0" fmla="*/ 250350 w 250350"/>
                <a:gd name="connsiteY0" fmla="*/ 125175 h 132492"/>
                <a:gd name="connsiteX1" fmla="*/ 125175 w 250350"/>
                <a:gd name="connsiteY1" fmla="*/ 0 h 132492"/>
                <a:gd name="connsiteX2" fmla="*/ 0 w 250350"/>
                <a:gd name="connsiteY2" fmla="*/ 125175 h 132492"/>
                <a:gd name="connsiteX3" fmla="*/ 1664 w 250350"/>
                <a:gd name="connsiteY3" fmla="*/ 132492 h 132492"/>
                <a:gd name="connsiteX4" fmla="*/ 248686 w 250350"/>
                <a:gd name="connsiteY4" fmla="*/ 132492 h 1324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350" h="132492">
                  <a:moveTo>
                    <a:pt x="250350" y="125175"/>
                  </a:moveTo>
                  <a:cubicBezTo>
                    <a:pt x="250350" y="56043"/>
                    <a:pt x="194308" y="0"/>
                    <a:pt x="125175" y="0"/>
                  </a:cubicBezTo>
                  <a:cubicBezTo>
                    <a:pt x="56043" y="0"/>
                    <a:pt x="0" y="56043"/>
                    <a:pt x="0" y="125175"/>
                  </a:cubicBezTo>
                  <a:lnTo>
                    <a:pt x="1664" y="132492"/>
                  </a:lnTo>
                  <a:lnTo>
                    <a:pt x="248686" y="13249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3739750967"/>
      </p:ext>
    </p:extLst>
  </p:cSld>
  <p:clrMapOvr>
    <a:masterClrMapping/>
  </p:clrMapOvr>
  <p:transition spd="slow" advTm="5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nodeType="withEffect">
                                  <p:stCondLst>
                                    <p:cond delay="1750"/>
                                  </p:stCondLst>
                                  <p:childTnLst>
                                    <p:set>
                                      <p:cBhvr>
                                        <p:cTn id="6" dur="1" fill="hold">
                                          <p:stCondLst>
                                            <p:cond delay="0"/>
                                          </p:stCondLst>
                                        </p:cTn>
                                        <p:tgtEl>
                                          <p:spTgt spid="47"/>
                                        </p:tgtEl>
                                        <p:attrNameLst>
                                          <p:attrName>style.visibility</p:attrName>
                                        </p:attrNameLst>
                                      </p:cBhvr>
                                      <p:to>
                                        <p:strVal val="visible"/>
                                      </p:to>
                                    </p:set>
                                    <p:anim calcmode="lin" valueType="num">
                                      <p:cBhvr additive="base">
                                        <p:cTn id="7" dur="1000" fill="hold"/>
                                        <p:tgtEl>
                                          <p:spTgt spid="47"/>
                                        </p:tgtEl>
                                        <p:attrNameLst>
                                          <p:attrName>ppt_x</p:attrName>
                                        </p:attrNameLst>
                                      </p:cBhvr>
                                      <p:tavLst>
                                        <p:tav tm="0">
                                          <p:val>
                                            <p:strVal val="#ppt_x"/>
                                          </p:val>
                                        </p:tav>
                                        <p:tav tm="100000">
                                          <p:val>
                                            <p:strVal val="#ppt_x"/>
                                          </p:val>
                                        </p:tav>
                                      </p:tavLst>
                                    </p:anim>
                                    <p:anim calcmode="lin" valueType="num">
                                      <p:cBhvr additive="base">
                                        <p:cTn id="8" dur="1000" fill="hold"/>
                                        <p:tgtEl>
                                          <p:spTgt spid="47"/>
                                        </p:tgtEl>
                                        <p:attrNameLst>
                                          <p:attrName>ppt_y</p:attrName>
                                        </p:attrNameLst>
                                      </p:cBhvr>
                                      <p:tavLst>
                                        <p:tav tm="0">
                                          <p:val>
                                            <p:strVal val="1+#ppt_h/2"/>
                                          </p:val>
                                        </p:tav>
                                        <p:tav tm="100000">
                                          <p:val>
                                            <p:strVal val="#ppt_y"/>
                                          </p:val>
                                        </p:tav>
                                      </p:tavLst>
                                    </p:anim>
                                  </p:childTnLst>
                                </p:cTn>
                              </p:par>
                              <p:par>
                                <p:cTn id="9" presetID="2" presetClass="entr" presetSubtype="4" decel="100000" fill="hold" nodeType="withEffect">
                                  <p:stCondLst>
                                    <p:cond delay="2000"/>
                                  </p:stCondLst>
                                  <p:childTnLst>
                                    <p:set>
                                      <p:cBhvr>
                                        <p:cTn id="10" dur="1" fill="hold">
                                          <p:stCondLst>
                                            <p:cond delay="0"/>
                                          </p:stCondLst>
                                        </p:cTn>
                                        <p:tgtEl>
                                          <p:spTgt spid="50"/>
                                        </p:tgtEl>
                                        <p:attrNameLst>
                                          <p:attrName>style.visibility</p:attrName>
                                        </p:attrNameLst>
                                      </p:cBhvr>
                                      <p:to>
                                        <p:strVal val="visible"/>
                                      </p:to>
                                    </p:set>
                                    <p:anim calcmode="lin" valueType="num">
                                      <p:cBhvr additive="base">
                                        <p:cTn id="11" dur="1000" fill="hold"/>
                                        <p:tgtEl>
                                          <p:spTgt spid="50"/>
                                        </p:tgtEl>
                                        <p:attrNameLst>
                                          <p:attrName>ppt_x</p:attrName>
                                        </p:attrNameLst>
                                      </p:cBhvr>
                                      <p:tavLst>
                                        <p:tav tm="0">
                                          <p:val>
                                            <p:strVal val="#ppt_x"/>
                                          </p:val>
                                        </p:tav>
                                        <p:tav tm="100000">
                                          <p:val>
                                            <p:strVal val="#ppt_x"/>
                                          </p:val>
                                        </p:tav>
                                      </p:tavLst>
                                    </p:anim>
                                    <p:anim calcmode="lin" valueType="num">
                                      <p:cBhvr additive="base">
                                        <p:cTn id="12" dur="1000" fill="hold"/>
                                        <p:tgtEl>
                                          <p:spTgt spid="50"/>
                                        </p:tgtEl>
                                        <p:attrNameLst>
                                          <p:attrName>ppt_y</p:attrName>
                                        </p:attrNameLst>
                                      </p:cBhvr>
                                      <p:tavLst>
                                        <p:tav tm="0">
                                          <p:val>
                                            <p:strVal val="1+#ppt_h/2"/>
                                          </p:val>
                                        </p:tav>
                                        <p:tav tm="100000">
                                          <p:val>
                                            <p:strVal val="#ppt_y"/>
                                          </p:val>
                                        </p:tav>
                                      </p:tavLst>
                                    </p:anim>
                                  </p:childTnLst>
                                </p:cTn>
                              </p:par>
                              <p:par>
                                <p:cTn id="13" presetID="2" presetClass="entr" presetSubtype="4" decel="100000" fill="hold" nodeType="withEffect">
                                  <p:stCondLst>
                                    <p:cond delay="2000"/>
                                  </p:stCondLst>
                                  <p:childTnLst>
                                    <p:set>
                                      <p:cBhvr>
                                        <p:cTn id="14" dur="1" fill="hold">
                                          <p:stCondLst>
                                            <p:cond delay="0"/>
                                          </p:stCondLst>
                                        </p:cTn>
                                        <p:tgtEl>
                                          <p:spTgt spid="14"/>
                                        </p:tgtEl>
                                        <p:attrNameLst>
                                          <p:attrName>style.visibility</p:attrName>
                                        </p:attrNameLst>
                                      </p:cBhvr>
                                      <p:to>
                                        <p:strVal val="visible"/>
                                      </p:to>
                                    </p:set>
                                    <p:anim calcmode="lin" valueType="num">
                                      <p:cBhvr additive="base">
                                        <p:cTn id="15" dur="1000" fill="hold"/>
                                        <p:tgtEl>
                                          <p:spTgt spid="14"/>
                                        </p:tgtEl>
                                        <p:attrNameLst>
                                          <p:attrName>ppt_x</p:attrName>
                                        </p:attrNameLst>
                                      </p:cBhvr>
                                      <p:tavLst>
                                        <p:tav tm="0">
                                          <p:val>
                                            <p:strVal val="#ppt_x"/>
                                          </p:val>
                                        </p:tav>
                                        <p:tav tm="100000">
                                          <p:val>
                                            <p:strVal val="#ppt_x"/>
                                          </p:val>
                                        </p:tav>
                                      </p:tavLst>
                                    </p:anim>
                                    <p:anim calcmode="lin" valueType="num">
                                      <p:cBhvr additive="base">
                                        <p:cTn id="16" dur="1000" fill="hold"/>
                                        <p:tgtEl>
                                          <p:spTgt spid="14"/>
                                        </p:tgtEl>
                                        <p:attrNameLst>
                                          <p:attrName>ppt_y</p:attrName>
                                        </p:attrNameLst>
                                      </p:cBhvr>
                                      <p:tavLst>
                                        <p:tav tm="0">
                                          <p:val>
                                            <p:strVal val="1+#ppt_h/2"/>
                                          </p:val>
                                        </p:tav>
                                        <p:tav tm="100000">
                                          <p:val>
                                            <p:strVal val="#ppt_y"/>
                                          </p:val>
                                        </p:tav>
                                      </p:tavLst>
                                    </p:anim>
                                  </p:childTnLst>
                                </p:cTn>
                              </p:par>
                              <p:par>
                                <p:cTn id="17" presetID="2" presetClass="entr" presetSubtype="4" decel="100000" fill="hold" nodeType="withEffect">
                                  <p:stCondLst>
                                    <p:cond delay="1750"/>
                                  </p:stCondLst>
                                  <p:childTnLst>
                                    <p:set>
                                      <p:cBhvr>
                                        <p:cTn id="18" dur="1" fill="hold">
                                          <p:stCondLst>
                                            <p:cond delay="0"/>
                                          </p:stCondLst>
                                        </p:cTn>
                                        <p:tgtEl>
                                          <p:spTgt spid="17"/>
                                        </p:tgtEl>
                                        <p:attrNameLst>
                                          <p:attrName>style.visibility</p:attrName>
                                        </p:attrNameLst>
                                      </p:cBhvr>
                                      <p:to>
                                        <p:strVal val="visible"/>
                                      </p:to>
                                    </p:set>
                                    <p:anim calcmode="lin" valueType="num">
                                      <p:cBhvr additive="base">
                                        <p:cTn id="19" dur="1000" fill="hold"/>
                                        <p:tgtEl>
                                          <p:spTgt spid="17"/>
                                        </p:tgtEl>
                                        <p:attrNameLst>
                                          <p:attrName>ppt_x</p:attrName>
                                        </p:attrNameLst>
                                      </p:cBhvr>
                                      <p:tavLst>
                                        <p:tav tm="0">
                                          <p:val>
                                            <p:strVal val="#ppt_x"/>
                                          </p:val>
                                        </p:tav>
                                        <p:tav tm="100000">
                                          <p:val>
                                            <p:strVal val="#ppt_x"/>
                                          </p:val>
                                        </p:tav>
                                      </p:tavLst>
                                    </p:anim>
                                    <p:anim calcmode="lin" valueType="num">
                                      <p:cBhvr additive="base">
                                        <p:cTn id="20" dur="10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文本框 10"/>
          <p:cNvSpPr txBox="1">
            <a:spLocks noChangeArrowheads="1"/>
          </p:cNvSpPr>
          <p:nvPr/>
        </p:nvSpPr>
        <p:spPr bwMode="auto">
          <a:xfrm>
            <a:off x="3617920" y="3385907"/>
            <a:ext cx="4956175" cy="607695"/>
          </a:xfrm>
          <a:prstGeom prst="rect">
            <a:avLst/>
          </a:prstGeom>
          <a:noFill/>
          <a:ln w="9525">
            <a:noFill/>
            <a:miter lim="800000"/>
          </a:ln>
        </p:spPr>
        <p:txBody>
          <a:bodyPr anchor="ctr">
            <a:spAutoFit/>
          </a:bodyPr>
          <a:lstStyle/>
          <a:p>
            <a:pPr algn="ctr" fontAlgn="base">
              <a:lnSpc>
                <a:spcPct val="120000"/>
              </a:lnSpc>
              <a:spcBef>
                <a:spcPct val="0"/>
              </a:spcBef>
              <a:spcAft>
                <a:spcPct val="0"/>
              </a:spcAft>
              <a:buFont typeface="Arial" panose="020B0604020202020204" pitchFamily="34" charset="0"/>
              <a:buNone/>
              <a:defRPr/>
            </a:pPr>
            <a:r>
              <a:rPr lang="zh-CN" altLang="en-US" sz="2800">
                <a:solidFill>
                  <a:srgbClr val="FFFFFF"/>
                </a:solidFill>
                <a:latin typeface="Segoe UI" panose="020B0502040204020203" pitchFamily="34" charset="0"/>
                <a:cs typeface="Segoe UI" panose="020B0502040204020203" pitchFamily="34" charset="0"/>
              </a:rPr>
              <a:t>请老师批评指正</a:t>
            </a:r>
            <a:endParaRPr lang="en-US" sz="2800">
              <a:solidFill>
                <a:srgbClr val="FFFFFF"/>
              </a:solidFill>
              <a:latin typeface="Segoe UI" panose="020B0502040204020203" pitchFamily="34" charset="0"/>
              <a:cs typeface="Segoe UI" panose="020B0502040204020203" pitchFamily="34" charset="0"/>
            </a:endParaRPr>
          </a:p>
        </p:txBody>
      </p:sp>
      <p:sp>
        <p:nvSpPr>
          <p:cNvPr id="54276" name="文本框 12"/>
          <p:cNvSpPr txBox="1">
            <a:spLocks noChangeArrowheads="1"/>
          </p:cNvSpPr>
          <p:nvPr/>
        </p:nvSpPr>
        <p:spPr bwMode="auto">
          <a:xfrm>
            <a:off x="2890840" y="2467401"/>
            <a:ext cx="6410325" cy="923925"/>
          </a:xfrm>
          <a:prstGeom prst="rect">
            <a:avLst/>
          </a:prstGeom>
          <a:noFill/>
          <a:ln w="9525">
            <a:noFill/>
            <a:miter lim="800000"/>
          </a:ln>
        </p:spPr>
        <p:txBody>
          <a:bodyPr anchor="ctr">
            <a:spAutoFit/>
          </a:bodyPr>
          <a:lstStyle/>
          <a:p>
            <a:pPr algn="ctr" fontAlgn="base">
              <a:spcBef>
                <a:spcPct val="0"/>
              </a:spcBef>
              <a:spcAft>
                <a:spcPct val="0"/>
              </a:spcAft>
              <a:buFont typeface="Arial" panose="020B0604020202020204" pitchFamily="34" charset="0"/>
              <a:buNone/>
              <a:defRPr/>
            </a:pPr>
            <a:r>
              <a:rPr lang="en-US" sz="5400" b="1" dirty="0">
                <a:solidFill>
                  <a:srgbClr val="FFFFFF"/>
                </a:solidFill>
                <a:latin typeface="Segoe UI" panose="020B0502040204020203" pitchFamily="34" charset="0"/>
                <a:ea typeface="微软雅黑" panose="020B0503020204020204" pitchFamily="34" charset="-122"/>
              </a:rPr>
              <a:t>THANKS YOU</a:t>
            </a:r>
            <a:endParaRPr lang="zh-CN" altLang="en-US" sz="5400" b="1" dirty="0">
              <a:solidFill>
                <a:srgbClr val="FFFFFF"/>
              </a:solidFill>
              <a:latin typeface="Segoe UI" panose="020B0502040204020203" pitchFamily="34" charset="0"/>
              <a:ea typeface="微软雅黑" panose="020B0503020204020204" pitchFamily="34" charset="-122"/>
            </a:endParaRPr>
          </a:p>
        </p:txBody>
      </p:sp>
    </p:spTree>
    <p:extLst>
      <p:ext uri="{BB962C8B-B14F-4D97-AF65-F5344CB8AC3E}">
        <p14:creationId xmlns:p14="http://schemas.microsoft.com/office/powerpoint/2010/main" val="512917802"/>
      </p:ext>
    </p:extLst>
  </p:cSld>
  <p:clrMapOvr>
    <a:masterClrMapping/>
  </p:clrMapOvr>
  <p:transition spd="med">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bg1"/>
            </a:gs>
            <a:gs pos="70000">
              <a:schemeClr val="bg1">
                <a:lumMod val="9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12" name="文本框 11"/>
          <p:cNvSpPr txBox="1"/>
          <p:nvPr/>
        </p:nvSpPr>
        <p:spPr>
          <a:xfrm>
            <a:off x="2842734" y="3278457"/>
            <a:ext cx="6872766" cy="830997"/>
          </a:xfrm>
          <a:prstGeom prst="rect">
            <a:avLst/>
          </a:prstGeom>
          <a:noFill/>
        </p:spPr>
        <p:txBody>
          <a:bodyPr wrap="square" rtlCol="0">
            <a:spAutoFit/>
          </a:bodyPr>
          <a:lstStyle/>
          <a:p>
            <a:pPr algn="r"/>
            <a:r>
              <a:rPr lang="zh-CN" altLang="en-US" sz="4800" spc="300" dirty="0" smtClean="0">
                <a:solidFill>
                  <a:schemeClr val="accent1"/>
                </a:solidFill>
                <a:latin typeface="+mj-ea"/>
                <a:ea typeface="+mj-ea"/>
              </a:rPr>
              <a:t>项目的分析与模块设计</a:t>
            </a:r>
            <a:endParaRPr lang="zh-CN" altLang="en-US" sz="4800" spc="300" dirty="0">
              <a:solidFill>
                <a:schemeClr val="accent1"/>
              </a:solidFill>
              <a:latin typeface="+mj-ea"/>
              <a:ea typeface="+mj-ea"/>
            </a:endParaRPr>
          </a:p>
        </p:txBody>
      </p:sp>
      <p:cxnSp>
        <p:nvCxnSpPr>
          <p:cNvPr id="13" name="直接连接符 12"/>
          <p:cNvCxnSpPr/>
          <p:nvPr/>
        </p:nvCxnSpPr>
        <p:spPr>
          <a:xfrm>
            <a:off x="3178175" y="3218350"/>
            <a:ext cx="5748111" cy="0"/>
          </a:xfrm>
          <a:prstGeom prst="line">
            <a:avLst/>
          </a:prstGeom>
          <a:ln w="28575">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2973363" y="1090140"/>
            <a:ext cx="1604988" cy="2400657"/>
          </a:xfrm>
          <a:prstGeom prst="rect">
            <a:avLst/>
          </a:prstGeom>
          <a:noFill/>
        </p:spPr>
        <p:txBody>
          <a:bodyPr wrap="square" rtlCol="0">
            <a:spAutoFit/>
          </a:bodyPr>
          <a:lstStyle/>
          <a:p>
            <a:r>
              <a:rPr lang="en-US" altLang="zh-CN" sz="15000" spc="300" dirty="0" smtClean="0">
                <a:solidFill>
                  <a:schemeClr val="accent1">
                    <a:lumMod val="20000"/>
                    <a:lumOff val="80000"/>
                  </a:schemeClr>
                </a:solidFill>
                <a:latin typeface="+mj-lt"/>
                <a:ea typeface="+mj-ea"/>
              </a:rPr>
              <a:t>01</a:t>
            </a:r>
            <a:endParaRPr lang="zh-CN" altLang="en-US" sz="15000" spc="300" dirty="0">
              <a:solidFill>
                <a:schemeClr val="accent1">
                  <a:lumMod val="20000"/>
                  <a:lumOff val="80000"/>
                </a:schemeClr>
              </a:solidFill>
              <a:latin typeface="+mj-lt"/>
              <a:ea typeface="+mj-ea"/>
            </a:endParaRPr>
          </a:p>
        </p:txBody>
      </p:sp>
      <p:cxnSp>
        <p:nvCxnSpPr>
          <p:cNvPr id="15" name="直接连接符 14"/>
          <p:cNvCxnSpPr/>
          <p:nvPr/>
        </p:nvCxnSpPr>
        <p:spPr>
          <a:xfrm>
            <a:off x="8134350" y="4744161"/>
            <a:ext cx="791936" cy="0"/>
          </a:xfrm>
          <a:prstGeom prst="line">
            <a:avLst/>
          </a:prstGeom>
          <a:ln w="12700">
            <a:solidFill>
              <a:schemeClr val="bg2"/>
            </a:solidFill>
            <a:prstDash val="soli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34488542"/>
      </p:ext>
    </p:extLst>
  </p:cSld>
  <p:clrMapOvr>
    <a:masterClrMapping/>
  </p:clrMapOvr>
  <mc:AlternateContent xmlns:mc="http://schemas.openxmlformats.org/markup-compatibility/2006" xmlns:p14="http://schemas.microsoft.com/office/powerpoint/2010/main">
    <mc:Choice Requires="p14">
      <p:transition spd="slow" p14:dur="1250" advTm="5000">
        <p14:switch dir="r"/>
      </p:transition>
    </mc:Choice>
    <mc:Fallback xmlns="">
      <p:transition spd="slow"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500" fill="hold"/>
                                        <p:tgtEl>
                                          <p:spTgt spid="14"/>
                                        </p:tgtEl>
                                        <p:attrNameLst>
                                          <p:attrName>ppt_w</p:attrName>
                                        </p:attrNameLst>
                                      </p:cBhvr>
                                      <p:tavLst>
                                        <p:tav tm="0">
                                          <p:val>
                                            <p:fltVal val="0"/>
                                          </p:val>
                                        </p:tav>
                                        <p:tav tm="100000">
                                          <p:val>
                                            <p:strVal val="#ppt_w"/>
                                          </p:val>
                                        </p:tav>
                                      </p:tavLst>
                                    </p:anim>
                                    <p:anim calcmode="lin" valueType="num">
                                      <p:cBhvr>
                                        <p:cTn id="8" dur="500" fill="hold"/>
                                        <p:tgtEl>
                                          <p:spTgt spid="14"/>
                                        </p:tgtEl>
                                        <p:attrNameLst>
                                          <p:attrName>ppt_h</p:attrName>
                                        </p:attrNameLst>
                                      </p:cBhvr>
                                      <p:tavLst>
                                        <p:tav tm="0">
                                          <p:val>
                                            <p:fltVal val="0"/>
                                          </p:val>
                                        </p:tav>
                                        <p:tav tm="100000">
                                          <p:val>
                                            <p:strVal val="#ppt_h"/>
                                          </p:val>
                                        </p:tav>
                                      </p:tavLst>
                                    </p:anim>
                                    <p:animEffect transition="in" filter="fade">
                                      <p:cBhvr>
                                        <p:cTn id="9" dur="500"/>
                                        <p:tgtEl>
                                          <p:spTgt spid="14"/>
                                        </p:tgtEl>
                                      </p:cBhvr>
                                    </p:animEffect>
                                  </p:childTnLst>
                                </p:cTn>
                              </p:par>
                              <p:par>
                                <p:cTn id="10" presetID="26" presetClass="emph" presetSubtype="0" fill="hold" grpId="1" nodeType="withEffect">
                                  <p:stCondLst>
                                    <p:cond delay="500"/>
                                  </p:stCondLst>
                                  <p:childTnLst>
                                    <p:animEffect transition="out" filter="fade">
                                      <p:cBhvr>
                                        <p:cTn id="11" dur="500" tmFilter="0, 0; .2, .5; .8, .5; 1, 0"/>
                                        <p:tgtEl>
                                          <p:spTgt spid="14"/>
                                        </p:tgtEl>
                                      </p:cBhvr>
                                    </p:animEffect>
                                    <p:animScale>
                                      <p:cBhvr>
                                        <p:cTn id="12" dur="250" autoRev="1" fill="hold"/>
                                        <p:tgtEl>
                                          <p:spTgt spid="14"/>
                                        </p:tgtEl>
                                      </p:cBhvr>
                                      <p:by x="105000" y="105000"/>
                                    </p:animScale>
                                  </p:childTnLst>
                                </p:cTn>
                              </p:par>
                              <p:par>
                                <p:cTn id="13" presetID="22" presetClass="entr" presetSubtype="8" fill="hold" nodeType="withEffect">
                                  <p:stCondLst>
                                    <p:cond delay="500"/>
                                  </p:stCondLst>
                                  <p:childTnLst>
                                    <p:set>
                                      <p:cBhvr>
                                        <p:cTn id="14" dur="1" fill="hold">
                                          <p:stCondLst>
                                            <p:cond delay="0"/>
                                          </p:stCondLst>
                                        </p:cTn>
                                        <p:tgtEl>
                                          <p:spTgt spid="13"/>
                                        </p:tgtEl>
                                        <p:attrNameLst>
                                          <p:attrName>style.visibility</p:attrName>
                                        </p:attrNameLst>
                                      </p:cBhvr>
                                      <p:to>
                                        <p:strVal val="visible"/>
                                      </p:to>
                                    </p:set>
                                    <p:animEffect transition="in" filter="wipe(left)">
                                      <p:cBhvr>
                                        <p:cTn id="15" dur="500"/>
                                        <p:tgtEl>
                                          <p:spTgt spid="13"/>
                                        </p:tgtEl>
                                      </p:cBhvr>
                                    </p:animEffect>
                                  </p:childTnLst>
                                </p:cTn>
                              </p:par>
                              <p:par>
                                <p:cTn id="16" presetID="10" presetClass="entr" presetSubtype="0" fill="hold" nodeType="withEffect">
                                  <p:stCondLst>
                                    <p:cond delay="500"/>
                                  </p:stCondLst>
                                  <p:childTnLst>
                                    <p:set>
                                      <p:cBhvr>
                                        <p:cTn id="17" dur="1" fill="hold">
                                          <p:stCondLst>
                                            <p:cond delay="0"/>
                                          </p:stCondLst>
                                        </p:cTn>
                                        <p:tgtEl>
                                          <p:spTgt spid="15"/>
                                        </p:tgtEl>
                                        <p:attrNameLst>
                                          <p:attrName>style.visibility</p:attrName>
                                        </p:attrNameLst>
                                      </p:cBhvr>
                                      <p:to>
                                        <p:strVal val="visible"/>
                                      </p:to>
                                    </p:set>
                                    <p:animEffect transition="in" filter="fade">
                                      <p:cBhvr>
                                        <p:cTn id="18" dur="500"/>
                                        <p:tgtEl>
                                          <p:spTgt spid="15"/>
                                        </p:tgtEl>
                                      </p:cBhvr>
                                    </p:animEffect>
                                  </p:childTnLst>
                                </p:cTn>
                              </p:par>
                              <p:par>
                                <p:cTn id="19" presetID="49" presetClass="entr" presetSubtype="0" decel="100000" fill="hold" grpId="0" nodeType="withEffect">
                                  <p:stCondLst>
                                    <p:cond delay="1000"/>
                                  </p:stCondLst>
                                  <p:iterate type="lt">
                                    <p:tmPct val="10000"/>
                                  </p:iterate>
                                  <p:childTnLst>
                                    <p:set>
                                      <p:cBhvr>
                                        <p:cTn id="20" dur="1" fill="hold">
                                          <p:stCondLst>
                                            <p:cond delay="0"/>
                                          </p:stCondLst>
                                        </p:cTn>
                                        <p:tgtEl>
                                          <p:spTgt spid="12"/>
                                        </p:tgtEl>
                                        <p:attrNameLst>
                                          <p:attrName>style.visibility</p:attrName>
                                        </p:attrNameLst>
                                      </p:cBhvr>
                                      <p:to>
                                        <p:strVal val="visible"/>
                                      </p:to>
                                    </p:set>
                                    <p:anim calcmode="lin" valueType="num">
                                      <p:cBhvr>
                                        <p:cTn id="21" dur="1000" fill="hold"/>
                                        <p:tgtEl>
                                          <p:spTgt spid="12"/>
                                        </p:tgtEl>
                                        <p:attrNameLst>
                                          <p:attrName>ppt_w</p:attrName>
                                        </p:attrNameLst>
                                      </p:cBhvr>
                                      <p:tavLst>
                                        <p:tav tm="0">
                                          <p:val>
                                            <p:fltVal val="0"/>
                                          </p:val>
                                        </p:tav>
                                        <p:tav tm="100000">
                                          <p:val>
                                            <p:strVal val="#ppt_w"/>
                                          </p:val>
                                        </p:tav>
                                      </p:tavLst>
                                    </p:anim>
                                    <p:anim calcmode="lin" valueType="num">
                                      <p:cBhvr>
                                        <p:cTn id="22" dur="1000" fill="hold"/>
                                        <p:tgtEl>
                                          <p:spTgt spid="12"/>
                                        </p:tgtEl>
                                        <p:attrNameLst>
                                          <p:attrName>ppt_h</p:attrName>
                                        </p:attrNameLst>
                                      </p:cBhvr>
                                      <p:tavLst>
                                        <p:tav tm="0">
                                          <p:val>
                                            <p:fltVal val="0"/>
                                          </p:val>
                                        </p:tav>
                                        <p:tav tm="100000">
                                          <p:val>
                                            <p:strVal val="#ppt_h"/>
                                          </p:val>
                                        </p:tav>
                                      </p:tavLst>
                                    </p:anim>
                                    <p:anim calcmode="lin" valueType="num">
                                      <p:cBhvr>
                                        <p:cTn id="23" dur="1000" fill="hold"/>
                                        <p:tgtEl>
                                          <p:spTgt spid="12"/>
                                        </p:tgtEl>
                                        <p:attrNameLst>
                                          <p:attrName>style.rotation</p:attrName>
                                        </p:attrNameLst>
                                      </p:cBhvr>
                                      <p:tavLst>
                                        <p:tav tm="0">
                                          <p:val>
                                            <p:fltVal val="360"/>
                                          </p:val>
                                        </p:tav>
                                        <p:tav tm="100000">
                                          <p:val>
                                            <p:fltVal val="0"/>
                                          </p:val>
                                        </p:tav>
                                      </p:tavLst>
                                    </p:anim>
                                    <p:animEffect transition="in" filter="fade">
                                      <p:cBhvr>
                                        <p:cTn id="24"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4" grpId="0"/>
      <p:bldP spid="14"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565400" y="202989"/>
            <a:ext cx="6158014" cy="978729"/>
          </a:xfrm>
        </p:spPr>
        <p:txBody>
          <a:bodyPr/>
          <a:lstStyle/>
          <a:p>
            <a:r>
              <a:rPr lang="zh-CN" altLang="en-US" dirty="0"/>
              <a:t>项目的分析与模块设计</a:t>
            </a:r>
            <a:br>
              <a:rPr lang="zh-CN" altLang="en-US" dirty="0"/>
            </a:br>
            <a:endParaRPr lang="zh-CN" altLang="en-US" dirty="0"/>
          </a:p>
        </p:txBody>
      </p:sp>
      <p:sp>
        <p:nvSpPr>
          <p:cNvPr id="34" name="文本框 33"/>
          <p:cNvSpPr txBox="1"/>
          <p:nvPr/>
        </p:nvSpPr>
        <p:spPr>
          <a:xfrm>
            <a:off x="586423" y="1040736"/>
            <a:ext cx="10967669" cy="1692771"/>
          </a:xfrm>
          <a:prstGeom prst="rect">
            <a:avLst/>
          </a:prstGeom>
          <a:noFill/>
        </p:spPr>
        <p:txBody>
          <a:bodyPr wrap="square" rtlCol="0">
            <a:spAutoFit/>
          </a:bodyPr>
          <a:lstStyle/>
          <a:p>
            <a:pPr algn="just">
              <a:lnSpc>
                <a:spcPct val="130000"/>
              </a:lnSpc>
            </a:pPr>
            <a:r>
              <a:rPr lang="zh-CN" altLang="en-US" sz="2000" dirty="0" smtClean="0">
                <a:solidFill>
                  <a:schemeClr val="tx2"/>
                </a:solidFill>
              </a:rPr>
              <a:t>项目基本要求：</a:t>
            </a:r>
            <a:endParaRPr lang="en-US" altLang="zh-CN" sz="2000" dirty="0" smtClean="0">
              <a:solidFill>
                <a:schemeClr val="tx2"/>
              </a:solidFill>
            </a:endParaRPr>
          </a:p>
          <a:p>
            <a:pPr algn="just">
              <a:lnSpc>
                <a:spcPct val="130000"/>
              </a:lnSpc>
            </a:pPr>
            <a:r>
              <a:rPr lang="en-US" altLang="zh-CN" sz="2000" dirty="0" smtClean="0">
                <a:solidFill>
                  <a:schemeClr val="tx2"/>
                </a:solidFill>
              </a:rPr>
              <a:t>    </a:t>
            </a:r>
            <a:r>
              <a:rPr lang="zh-CN" altLang="en-US" sz="2000" dirty="0" smtClean="0">
                <a:solidFill>
                  <a:schemeClr val="tx2"/>
                </a:solidFill>
              </a:rPr>
              <a:t>采用面向对象思想设计</a:t>
            </a:r>
            <a:r>
              <a:rPr lang="en-US" altLang="zh-CN" sz="2000" dirty="0" smtClean="0">
                <a:solidFill>
                  <a:schemeClr val="tx2"/>
                </a:solidFill>
              </a:rPr>
              <a:t>Good</a:t>
            </a:r>
            <a:r>
              <a:rPr lang="zh-CN" altLang="en-US" sz="2000" dirty="0" smtClean="0">
                <a:solidFill>
                  <a:schemeClr val="tx2"/>
                </a:solidFill>
              </a:rPr>
              <a:t>类，基于所设计的商品类，用</a:t>
            </a:r>
            <a:r>
              <a:rPr lang="en-US" altLang="zh-CN" sz="2000" dirty="0" err="1" smtClean="0">
                <a:solidFill>
                  <a:schemeClr val="tx2"/>
                </a:solidFill>
              </a:rPr>
              <a:t>Qmap</a:t>
            </a:r>
            <a:r>
              <a:rPr lang="zh-CN" altLang="en-US" sz="2000" dirty="0" smtClean="0">
                <a:solidFill>
                  <a:schemeClr val="tx2"/>
                </a:solidFill>
              </a:rPr>
              <a:t>保存商品类的基本信息，用于实现超市进销管理系统最基本的功能。即完成在库存中对商品增删查改，实现库存打印，流水查询，购物车结算等等功能。</a:t>
            </a:r>
            <a:endParaRPr lang="zh-CN" altLang="en-US" sz="2000" dirty="0">
              <a:solidFill>
                <a:schemeClr val="tx2"/>
              </a:solidFill>
            </a:endParaRPr>
          </a:p>
        </p:txBody>
      </p:sp>
      <p:sp>
        <p:nvSpPr>
          <p:cNvPr id="42" name="任意多边形 41"/>
          <p:cNvSpPr/>
          <p:nvPr/>
        </p:nvSpPr>
        <p:spPr>
          <a:xfrm rot="5400000" flipH="1">
            <a:off x="391304" y="1210613"/>
            <a:ext cx="250350" cy="132492"/>
          </a:xfrm>
          <a:custGeom>
            <a:avLst/>
            <a:gdLst>
              <a:gd name="connsiteX0" fmla="*/ 250350 w 250350"/>
              <a:gd name="connsiteY0" fmla="*/ 125175 h 132492"/>
              <a:gd name="connsiteX1" fmla="*/ 125175 w 250350"/>
              <a:gd name="connsiteY1" fmla="*/ 0 h 132492"/>
              <a:gd name="connsiteX2" fmla="*/ 0 w 250350"/>
              <a:gd name="connsiteY2" fmla="*/ 125175 h 132492"/>
              <a:gd name="connsiteX3" fmla="*/ 1664 w 250350"/>
              <a:gd name="connsiteY3" fmla="*/ 132492 h 132492"/>
              <a:gd name="connsiteX4" fmla="*/ 248686 w 250350"/>
              <a:gd name="connsiteY4" fmla="*/ 132492 h 1324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350" h="132492">
                <a:moveTo>
                  <a:pt x="250350" y="125175"/>
                </a:moveTo>
                <a:cubicBezTo>
                  <a:pt x="250350" y="56043"/>
                  <a:pt x="194308" y="0"/>
                  <a:pt x="125175" y="0"/>
                </a:cubicBezTo>
                <a:cubicBezTo>
                  <a:pt x="56043" y="0"/>
                  <a:pt x="0" y="56043"/>
                  <a:pt x="0" y="125175"/>
                </a:cubicBezTo>
                <a:lnTo>
                  <a:pt x="1664" y="132492"/>
                </a:lnTo>
                <a:lnTo>
                  <a:pt x="248686" y="13249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圆角矩形 26"/>
          <p:cNvSpPr/>
          <p:nvPr/>
        </p:nvSpPr>
        <p:spPr>
          <a:xfrm>
            <a:off x="7708265" y="2666999"/>
            <a:ext cx="2519680" cy="878205"/>
          </a:xfrm>
          <a:prstGeom prst="roundRect">
            <a:avLst/>
          </a:prstGeom>
          <a:solidFill>
            <a:schemeClr val="accent1">
              <a:lumMod val="40000"/>
              <a:lumOff val="60000"/>
            </a:scheme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lstStyle/>
          <a:p>
            <a:pPr marL="0" marR="0" indent="0" algn="ctr" defTabSz="914400" rtl="0" eaLnBrk="0" fontAlgn="base" latinLnBrk="0" hangingPunct="0">
              <a:lnSpc>
                <a:spcPct val="190000"/>
              </a:lnSpc>
              <a:spcBef>
                <a:spcPct val="0"/>
              </a:spcBef>
              <a:spcAft>
                <a:spcPct val="0"/>
              </a:spcAft>
              <a:buClrTx/>
              <a:buSzTx/>
              <a:buFont typeface="Arial" panose="020B0604020202020204" pitchFamily="34" charset="0"/>
              <a:buNone/>
            </a:pPr>
            <a:r>
              <a:rPr kumimoji="0" lang="zh-CN" altLang="en-US" sz="2000" b="0" i="0" u="none" strike="noStrike" cap="none" normalizeH="0" baseline="0" dirty="0" smtClean="0">
                <a:ln>
                  <a:noFill/>
                </a:ln>
                <a:solidFill>
                  <a:schemeClr val="tx1"/>
                </a:solidFill>
                <a:effectLst/>
                <a:latin typeface="Calibri" panose="020F0502020204030204" pitchFamily="34" charset="0"/>
                <a:ea typeface="宋体" panose="02010600030101010101" pitchFamily="2" charset="-122"/>
              </a:rPr>
              <a:t>功能设计</a:t>
            </a:r>
            <a:endParaRPr lang="en-US" altLang="zh-CN" sz="2000" dirty="0">
              <a:latin typeface="Calibri" panose="020F0502020204030204" pitchFamily="34" charset="0"/>
              <a:ea typeface="宋体" panose="02010600030101010101" pitchFamily="2" charset="-122"/>
            </a:endParaRPr>
          </a:p>
          <a:p>
            <a:pPr marL="0" marR="0" indent="0" algn="ctr" defTabSz="914400" rtl="0" eaLnBrk="0" fontAlgn="base" latinLnBrk="0" hangingPunct="0">
              <a:lnSpc>
                <a:spcPct val="190000"/>
              </a:lnSpc>
              <a:spcBef>
                <a:spcPct val="0"/>
              </a:spcBef>
              <a:spcAft>
                <a:spcPct val="0"/>
              </a:spcAft>
              <a:buClrTx/>
              <a:buSzTx/>
              <a:buFont typeface="Arial" panose="020B0604020202020204" pitchFamily="34" charset="0"/>
              <a:buNone/>
            </a:pPr>
            <a:endParaRPr kumimoji="0" lang="zh-CN" altLang="en-US" sz="2000" b="0" i="0" u="none" strike="noStrike" cap="none" normalizeH="0" baseline="0" dirty="0" smtClean="0">
              <a:ln>
                <a:noFill/>
              </a:ln>
              <a:solidFill>
                <a:schemeClr val="tx1"/>
              </a:solidFill>
              <a:effectLst/>
              <a:latin typeface="Calibri" panose="020F0502020204030204" pitchFamily="34" charset="0"/>
              <a:ea typeface="宋体" panose="02010600030101010101" pitchFamily="2" charset="-122"/>
            </a:endParaRPr>
          </a:p>
        </p:txBody>
      </p:sp>
      <p:sp>
        <p:nvSpPr>
          <p:cNvPr id="31" name="圆角矩形 30"/>
          <p:cNvSpPr/>
          <p:nvPr/>
        </p:nvSpPr>
        <p:spPr>
          <a:xfrm>
            <a:off x="7708265" y="3850005"/>
            <a:ext cx="2519680" cy="878205"/>
          </a:xfrm>
          <a:prstGeom prst="roundRect">
            <a:avLst/>
          </a:prstGeom>
          <a:solidFill>
            <a:schemeClr val="accent1">
              <a:lumMod val="40000"/>
              <a:lumOff val="60000"/>
            </a:scheme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lstStyle/>
          <a:p>
            <a:pPr marL="0" marR="0" indent="0" algn="ctr" defTabSz="914400" rtl="0" eaLnBrk="0" fontAlgn="base" latinLnBrk="0" hangingPunct="0">
              <a:lnSpc>
                <a:spcPct val="190000"/>
              </a:lnSpc>
              <a:spcBef>
                <a:spcPct val="0"/>
              </a:spcBef>
              <a:spcAft>
                <a:spcPct val="0"/>
              </a:spcAft>
              <a:buClrTx/>
              <a:buSzTx/>
              <a:buFont typeface="Arial" panose="020B0604020202020204" pitchFamily="34" charset="0"/>
              <a:buNone/>
            </a:pPr>
            <a:r>
              <a:rPr lang="zh-CN" altLang="en-US" sz="2000" dirty="0" smtClean="0">
                <a:latin typeface="Calibri" panose="020F0502020204030204" pitchFamily="34" charset="0"/>
                <a:ea typeface="宋体" panose="02010600030101010101" pitchFamily="2" charset="-122"/>
              </a:rPr>
              <a:t>类的</a:t>
            </a:r>
            <a:r>
              <a:rPr kumimoji="0" lang="zh-CN" altLang="en-US" sz="2000" b="0" i="0" u="none" strike="noStrike" cap="none" normalizeH="0" baseline="0" dirty="0" smtClean="0">
                <a:ln>
                  <a:noFill/>
                </a:ln>
                <a:solidFill>
                  <a:schemeClr val="tx1"/>
                </a:solidFill>
                <a:effectLst/>
                <a:latin typeface="Calibri" panose="020F0502020204030204" pitchFamily="34" charset="0"/>
                <a:ea typeface="宋体" panose="02010600030101010101" pitchFamily="2" charset="-122"/>
              </a:rPr>
              <a:t>设计</a:t>
            </a:r>
          </a:p>
        </p:txBody>
      </p:sp>
      <p:sp>
        <p:nvSpPr>
          <p:cNvPr id="35" name="圆角矩形 34"/>
          <p:cNvSpPr/>
          <p:nvPr/>
        </p:nvSpPr>
        <p:spPr>
          <a:xfrm>
            <a:off x="7708265" y="5081905"/>
            <a:ext cx="2519680" cy="878205"/>
          </a:xfrm>
          <a:prstGeom prst="roundRect">
            <a:avLst/>
          </a:prstGeom>
          <a:solidFill>
            <a:schemeClr val="accent1">
              <a:lumMod val="40000"/>
              <a:lumOff val="60000"/>
            </a:scheme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lstStyle/>
          <a:p>
            <a:pPr marL="0" marR="0" indent="0" algn="ctr" defTabSz="914400" rtl="0" eaLnBrk="0" fontAlgn="base" latinLnBrk="0" hangingPunct="0">
              <a:lnSpc>
                <a:spcPct val="190000"/>
              </a:lnSpc>
              <a:spcBef>
                <a:spcPct val="0"/>
              </a:spcBef>
              <a:spcAft>
                <a:spcPct val="0"/>
              </a:spcAft>
              <a:buClrTx/>
              <a:buSzTx/>
              <a:buFont typeface="Arial" panose="020B0604020202020204" pitchFamily="34" charset="0"/>
              <a:buNone/>
            </a:pPr>
            <a:r>
              <a:rPr kumimoji="0" lang="zh-CN" altLang="en-US" sz="2000" b="0" i="0" u="none" strike="noStrike" cap="none" normalizeH="0" baseline="0" dirty="0" smtClean="0">
                <a:ln>
                  <a:noFill/>
                </a:ln>
                <a:solidFill>
                  <a:schemeClr val="tx1"/>
                </a:solidFill>
                <a:effectLst/>
                <a:latin typeface="Calibri" panose="020F0502020204030204" pitchFamily="34" charset="0"/>
                <a:ea typeface="宋体" panose="02010600030101010101" pitchFamily="2" charset="-122"/>
              </a:rPr>
              <a:t>界面设计</a:t>
            </a:r>
          </a:p>
        </p:txBody>
      </p:sp>
      <p:sp>
        <p:nvSpPr>
          <p:cNvPr id="36" name="文本框 33"/>
          <p:cNvSpPr txBox="1"/>
          <p:nvPr/>
        </p:nvSpPr>
        <p:spPr>
          <a:xfrm>
            <a:off x="1117601" y="3850005"/>
            <a:ext cx="5483834" cy="850233"/>
          </a:xfrm>
          <a:prstGeom prst="rect">
            <a:avLst/>
          </a:prstGeom>
          <a:noFill/>
        </p:spPr>
        <p:txBody>
          <a:bodyPr wrap="square" rtlCol="0">
            <a:spAutoFit/>
          </a:bodyPr>
          <a:lstStyle/>
          <a:p>
            <a:pPr algn="just">
              <a:lnSpc>
                <a:spcPct val="130000"/>
              </a:lnSpc>
            </a:pPr>
            <a:r>
              <a:rPr lang="zh-CN" altLang="en-US" sz="2000" dirty="0" smtClean="0">
                <a:solidFill>
                  <a:schemeClr val="tx2"/>
                </a:solidFill>
              </a:rPr>
              <a:t>项目主要分为以下三个部分：类的设计，界面设计，功能设计</a:t>
            </a:r>
            <a:endParaRPr lang="zh-CN" altLang="en-US" sz="2000" dirty="0">
              <a:solidFill>
                <a:schemeClr val="tx2"/>
              </a:solidFill>
            </a:endParaRPr>
          </a:p>
        </p:txBody>
      </p:sp>
    </p:spTree>
    <p:extLst>
      <p:ext uri="{BB962C8B-B14F-4D97-AF65-F5344CB8AC3E}">
        <p14:creationId xmlns:p14="http://schemas.microsoft.com/office/powerpoint/2010/main" val="4266679385"/>
      </p:ext>
    </p:extLst>
  </p:cSld>
  <p:clrMapOvr>
    <a:masterClrMapping/>
  </p:clrMapOvr>
  <p:transition spd="slow" advTm="5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2500"/>
                                  </p:stCondLst>
                                  <p:childTnLst>
                                    <p:set>
                                      <p:cBhvr>
                                        <p:cTn id="6" dur="1" fill="hold">
                                          <p:stCondLst>
                                            <p:cond delay="0"/>
                                          </p:stCondLst>
                                        </p:cTn>
                                        <p:tgtEl>
                                          <p:spTgt spid="42"/>
                                        </p:tgtEl>
                                        <p:attrNameLst>
                                          <p:attrName>style.visibility</p:attrName>
                                        </p:attrNameLst>
                                      </p:cBhvr>
                                      <p:to>
                                        <p:strVal val="visible"/>
                                      </p:to>
                                    </p:set>
                                    <p:anim calcmode="lin" valueType="num">
                                      <p:cBhvr additive="base">
                                        <p:cTn id="7" dur="1000" fill="hold"/>
                                        <p:tgtEl>
                                          <p:spTgt spid="42"/>
                                        </p:tgtEl>
                                        <p:attrNameLst>
                                          <p:attrName>ppt_x</p:attrName>
                                        </p:attrNameLst>
                                      </p:cBhvr>
                                      <p:tavLst>
                                        <p:tav tm="0">
                                          <p:val>
                                            <p:strVal val="0-#ppt_w/2"/>
                                          </p:val>
                                        </p:tav>
                                        <p:tav tm="100000">
                                          <p:val>
                                            <p:strVal val="#ppt_x"/>
                                          </p:val>
                                        </p:tav>
                                      </p:tavLst>
                                    </p:anim>
                                    <p:anim calcmode="lin" valueType="num">
                                      <p:cBhvr additive="base">
                                        <p:cTn id="8" dur="1000" fill="hold"/>
                                        <p:tgtEl>
                                          <p:spTgt spid="42"/>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2000"/>
                                  </p:stCondLst>
                                  <p:childTnLst>
                                    <p:set>
                                      <p:cBhvr>
                                        <p:cTn id="10" dur="1" fill="hold">
                                          <p:stCondLst>
                                            <p:cond delay="0"/>
                                          </p:stCondLst>
                                        </p:cTn>
                                        <p:tgtEl>
                                          <p:spTgt spid="34"/>
                                        </p:tgtEl>
                                        <p:attrNameLst>
                                          <p:attrName>style.visibility</p:attrName>
                                        </p:attrNameLst>
                                      </p:cBhvr>
                                      <p:to>
                                        <p:strVal val="visible"/>
                                      </p:to>
                                    </p:set>
                                    <p:anim calcmode="lin" valueType="num">
                                      <p:cBhvr additive="base">
                                        <p:cTn id="11" dur="1000" fill="hold"/>
                                        <p:tgtEl>
                                          <p:spTgt spid="34"/>
                                        </p:tgtEl>
                                        <p:attrNameLst>
                                          <p:attrName>ppt_x</p:attrName>
                                        </p:attrNameLst>
                                      </p:cBhvr>
                                      <p:tavLst>
                                        <p:tav tm="0">
                                          <p:val>
                                            <p:strVal val="0-#ppt_w/2"/>
                                          </p:val>
                                        </p:tav>
                                        <p:tav tm="100000">
                                          <p:val>
                                            <p:strVal val="#ppt_x"/>
                                          </p:val>
                                        </p:tav>
                                      </p:tavLst>
                                    </p:anim>
                                    <p:anim calcmode="lin" valueType="num">
                                      <p:cBhvr additive="base">
                                        <p:cTn id="12" dur="1000" fill="hold"/>
                                        <p:tgtEl>
                                          <p:spTgt spid="34"/>
                                        </p:tgtEl>
                                        <p:attrNameLst>
                                          <p:attrName>ppt_y</p:attrName>
                                        </p:attrNameLst>
                                      </p:cBhvr>
                                      <p:tavLst>
                                        <p:tav tm="0">
                                          <p:val>
                                            <p:strVal val="#ppt_y"/>
                                          </p:val>
                                        </p:tav>
                                        <p:tav tm="100000">
                                          <p:val>
                                            <p:strVal val="#ppt_y"/>
                                          </p:val>
                                        </p:tav>
                                      </p:tavLst>
                                    </p:anim>
                                  </p:childTnLst>
                                </p:cTn>
                              </p:par>
                              <p:par>
                                <p:cTn id="13" presetID="2" presetClass="entr" presetSubtype="8" decel="100000" fill="hold" grpId="0" nodeType="withEffect">
                                  <p:stCondLst>
                                    <p:cond delay="2000"/>
                                  </p:stCondLst>
                                  <p:childTnLst>
                                    <p:set>
                                      <p:cBhvr>
                                        <p:cTn id="14" dur="1" fill="hold">
                                          <p:stCondLst>
                                            <p:cond delay="0"/>
                                          </p:stCondLst>
                                        </p:cTn>
                                        <p:tgtEl>
                                          <p:spTgt spid="36"/>
                                        </p:tgtEl>
                                        <p:attrNameLst>
                                          <p:attrName>style.visibility</p:attrName>
                                        </p:attrNameLst>
                                      </p:cBhvr>
                                      <p:to>
                                        <p:strVal val="visible"/>
                                      </p:to>
                                    </p:set>
                                    <p:anim calcmode="lin" valueType="num">
                                      <p:cBhvr additive="base">
                                        <p:cTn id="15" dur="1000" fill="hold"/>
                                        <p:tgtEl>
                                          <p:spTgt spid="36"/>
                                        </p:tgtEl>
                                        <p:attrNameLst>
                                          <p:attrName>ppt_x</p:attrName>
                                        </p:attrNameLst>
                                      </p:cBhvr>
                                      <p:tavLst>
                                        <p:tav tm="0">
                                          <p:val>
                                            <p:strVal val="0-#ppt_w/2"/>
                                          </p:val>
                                        </p:tav>
                                        <p:tav tm="100000">
                                          <p:val>
                                            <p:strVal val="#ppt_x"/>
                                          </p:val>
                                        </p:tav>
                                      </p:tavLst>
                                    </p:anim>
                                    <p:anim calcmode="lin" valueType="num">
                                      <p:cBhvr additive="base">
                                        <p:cTn id="16" dur="1000" fill="hold"/>
                                        <p:tgtEl>
                                          <p:spTgt spid="36"/>
                                        </p:tgtEl>
                                        <p:attrNameLst>
                                          <p:attrName>ppt_y</p:attrName>
                                        </p:attrNameLst>
                                      </p:cBhvr>
                                      <p:tavLst>
                                        <p:tav tm="0">
                                          <p:val>
                                            <p:strVal val="#ppt_y"/>
                                          </p:val>
                                        </p:tav>
                                        <p:tav tm="100000">
                                          <p:val>
                                            <p:strVal val="#ppt_y"/>
                                          </p:val>
                                        </p:tav>
                                      </p:tavLst>
                                    </p:anim>
                                  </p:childTnLst>
                                </p:cTn>
                              </p:par>
                              <p:par>
                                <p:cTn id="17" presetID="2" presetClass="entr" presetSubtype="4" fill="hold" grpId="0" nodeType="withEffect">
                                  <p:stCondLst>
                                    <p:cond delay="2000"/>
                                  </p:stCondLst>
                                  <p:childTnLst>
                                    <p:set>
                                      <p:cBhvr>
                                        <p:cTn id="18" dur="1" fill="hold">
                                          <p:stCondLst>
                                            <p:cond delay="0"/>
                                          </p:stCondLst>
                                        </p:cTn>
                                        <p:tgtEl>
                                          <p:spTgt spid="27"/>
                                        </p:tgtEl>
                                        <p:attrNameLst>
                                          <p:attrName>style.visibility</p:attrName>
                                        </p:attrNameLst>
                                      </p:cBhvr>
                                      <p:to>
                                        <p:strVal val="visible"/>
                                      </p:to>
                                    </p:set>
                                    <p:anim calcmode="lin" valueType="num">
                                      <p:cBhvr additive="base">
                                        <p:cTn id="19" dur="500" fill="hold"/>
                                        <p:tgtEl>
                                          <p:spTgt spid="27"/>
                                        </p:tgtEl>
                                        <p:attrNameLst>
                                          <p:attrName>ppt_x</p:attrName>
                                        </p:attrNameLst>
                                      </p:cBhvr>
                                      <p:tavLst>
                                        <p:tav tm="0">
                                          <p:val>
                                            <p:strVal val="#ppt_x"/>
                                          </p:val>
                                        </p:tav>
                                        <p:tav tm="100000">
                                          <p:val>
                                            <p:strVal val="#ppt_x"/>
                                          </p:val>
                                        </p:tav>
                                      </p:tavLst>
                                    </p:anim>
                                    <p:anim calcmode="lin" valueType="num">
                                      <p:cBhvr additive="base">
                                        <p:cTn id="20" dur="500" fill="hold"/>
                                        <p:tgtEl>
                                          <p:spTgt spid="27"/>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2000"/>
                                  </p:stCondLst>
                                  <p:childTnLst>
                                    <p:set>
                                      <p:cBhvr>
                                        <p:cTn id="22" dur="1" fill="hold">
                                          <p:stCondLst>
                                            <p:cond delay="0"/>
                                          </p:stCondLst>
                                        </p:cTn>
                                        <p:tgtEl>
                                          <p:spTgt spid="31"/>
                                        </p:tgtEl>
                                        <p:attrNameLst>
                                          <p:attrName>style.visibility</p:attrName>
                                        </p:attrNameLst>
                                      </p:cBhvr>
                                      <p:to>
                                        <p:strVal val="visible"/>
                                      </p:to>
                                    </p:set>
                                    <p:anim calcmode="lin" valueType="num">
                                      <p:cBhvr additive="base">
                                        <p:cTn id="23" dur="500" fill="hold"/>
                                        <p:tgtEl>
                                          <p:spTgt spid="31"/>
                                        </p:tgtEl>
                                        <p:attrNameLst>
                                          <p:attrName>ppt_x</p:attrName>
                                        </p:attrNameLst>
                                      </p:cBhvr>
                                      <p:tavLst>
                                        <p:tav tm="0">
                                          <p:val>
                                            <p:strVal val="#ppt_x"/>
                                          </p:val>
                                        </p:tav>
                                        <p:tav tm="100000">
                                          <p:val>
                                            <p:strVal val="#ppt_x"/>
                                          </p:val>
                                        </p:tav>
                                      </p:tavLst>
                                    </p:anim>
                                    <p:anim calcmode="lin" valueType="num">
                                      <p:cBhvr additive="base">
                                        <p:cTn id="24" dur="500" fill="hold"/>
                                        <p:tgtEl>
                                          <p:spTgt spid="31"/>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2000"/>
                                  </p:stCondLst>
                                  <p:childTnLst>
                                    <p:set>
                                      <p:cBhvr>
                                        <p:cTn id="26" dur="1" fill="hold">
                                          <p:stCondLst>
                                            <p:cond delay="0"/>
                                          </p:stCondLst>
                                        </p:cTn>
                                        <p:tgtEl>
                                          <p:spTgt spid="35"/>
                                        </p:tgtEl>
                                        <p:attrNameLst>
                                          <p:attrName>style.visibility</p:attrName>
                                        </p:attrNameLst>
                                      </p:cBhvr>
                                      <p:to>
                                        <p:strVal val="visible"/>
                                      </p:to>
                                    </p:set>
                                    <p:anim calcmode="lin" valueType="num">
                                      <p:cBhvr additive="base">
                                        <p:cTn id="27" dur="500" fill="hold"/>
                                        <p:tgtEl>
                                          <p:spTgt spid="35"/>
                                        </p:tgtEl>
                                        <p:attrNameLst>
                                          <p:attrName>ppt_x</p:attrName>
                                        </p:attrNameLst>
                                      </p:cBhvr>
                                      <p:tavLst>
                                        <p:tav tm="0">
                                          <p:val>
                                            <p:strVal val="#ppt_x"/>
                                          </p:val>
                                        </p:tav>
                                        <p:tav tm="100000">
                                          <p:val>
                                            <p:strVal val="#ppt_x"/>
                                          </p:val>
                                        </p:tav>
                                      </p:tavLst>
                                    </p:anim>
                                    <p:anim calcmode="lin" valueType="num">
                                      <p:cBhvr additive="base">
                                        <p:cTn id="28"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42" grpId="0" animBg="1"/>
      <p:bldP spid="27" grpId="0" animBg="1"/>
      <p:bldP spid="31" grpId="0" animBg="1"/>
      <p:bldP spid="35" grpId="0" animBg="1"/>
      <p:bldP spid="3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功能设计</a:t>
            </a:r>
            <a:endParaRPr lang="zh-CN" altLang="en-US" dirty="0"/>
          </a:p>
        </p:txBody>
      </p:sp>
      <p:pic>
        <p:nvPicPr>
          <p:cNvPr id="1026" name="Picture 2" descr="C:\Users\Administrator\Desktop\功能设计.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08100" y="1514472"/>
            <a:ext cx="9642025" cy="44001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0352146"/>
      </p:ext>
    </p:extLst>
  </p:cSld>
  <p:clrMapOvr>
    <a:masterClrMapping/>
  </p:clrMapOvr>
  <p:transition spd="slow" advTm="5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additive="base">
                                        <p:cTn id="7" dur="500" fill="hold"/>
                                        <p:tgtEl>
                                          <p:spTgt spid="1026"/>
                                        </p:tgtEl>
                                        <p:attrNameLst>
                                          <p:attrName>ppt_x</p:attrName>
                                        </p:attrNameLst>
                                      </p:cBhvr>
                                      <p:tavLst>
                                        <p:tav tm="0">
                                          <p:val>
                                            <p:strVal val="#ppt_x"/>
                                          </p:val>
                                        </p:tav>
                                        <p:tav tm="100000">
                                          <p:val>
                                            <p:strVal val="#ppt_x"/>
                                          </p:val>
                                        </p:tav>
                                      </p:tavLst>
                                    </p:anim>
                                    <p:anim calcmode="lin" valueType="num">
                                      <p:cBhvr additive="base">
                                        <p:cTn id="8"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类的设计</a:t>
            </a:r>
            <a:endParaRPr lang="zh-CN" altLang="en-US" dirty="0"/>
          </a:p>
        </p:txBody>
      </p:sp>
      <p:sp>
        <p:nvSpPr>
          <p:cNvPr id="34" name="文本框 33"/>
          <p:cNvSpPr txBox="1"/>
          <p:nvPr/>
        </p:nvSpPr>
        <p:spPr>
          <a:xfrm>
            <a:off x="1596073" y="2561560"/>
            <a:ext cx="8461889" cy="2492990"/>
          </a:xfrm>
          <a:prstGeom prst="rect">
            <a:avLst/>
          </a:prstGeom>
          <a:noFill/>
        </p:spPr>
        <p:txBody>
          <a:bodyPr wrap="square" rtlCol="0">
            <a:spAutoFit/>
          </a:bodyPr>
          <a:lstStyle/>
          <a:p>
            <a:pPr algn="just">
              <a:lnSpc>
                <a:spcPct val="130000"/>
              </a:lnSpc>
            </a:pPr>
            <a:r>
              <a:rPr lang="zh-CN" altLang="en-US" sz="2000" dirty="0" smtClean="0">
                <a:solidFill>
                  <a:schemeClr val="tx2"/>
                </a:solidFill>
              </a:rPr>
              <a:t>类的设计：</a:t>
            </a:r>
            <a:endParaRPr lang="en-US" altLang="zh-CN" sz="2000" dirty="0" smtClean="0">
              <a:solidFill>
                <a:schemeClr val="tx2"/>
              </a:solidFill>
            </a:endParaRPr>
          </a:p>
          <a:p>
            <a:pPr algn="just">
              <a:lnSpc>
                <a:spcPct val="130000"/>
              </a:lnSpc>
            </a:pPr>
            <a:r>
              <a:rPr lang="en-US" altLang="zh-CN" sz="2000" dirty="0">
                <a:solidFill>
                  <a:schemeClr val="tx2"/>
                </a:solidFill>
              </a:rPr>
              <a:t> </a:t>
            </a:r>
            <a:r>
              <a:rPr lang="en-US" altLang="zh-CN" sz="2000" dirty="0" smtClean="0">
                <a:solidFill>
                  <a:schemeClr val="tx2"/>
                </a:solidFill>
              </a:rPr>
              <a:t>   </a:t>
            </a:r>
            <a:r>
              <a:rPr lang="zh-CN" altLang="en-US" sz="2000" dirty="0" smtClean="0">
                <a:solidFill>
                  <a:schemeClr val="tx2"/>
                </a:solidFill>
              </a:rPr>
              <a:t>采用面向对象程序思想设计了</a:t>
            </a:r>
            <a:r>
              <a:rPr lang="en-US" altLang="zh-CN" sz="2000" dirty="0" smtClean="0">
                <a:solidFill>
                  <a:schemeClr val="tx2"/>
                </a:solidFill>
              </a:rPr>
              <a:t>Good</a:t>
            </a:r>
            <a:r>
              <a:rPr lang="zh-CN" altLang="en-US" sz="2000" dirty="0" smtClean="0">
                <a:solidFill>
                  <a:schemeClr val="tx2"/>
                </a:solidFill>
              </a:rPr>
              <a:t>类，在</a:t>
            </a:r>
            <a:r>
              <a:rPr lang="zh-CN" altLang="en-US" sz="2000" dirty="0">
                <a:solidFill>
                  <a:schemeClr val="tx2"/>
                </a:solidFill>
              </a:rPr>
              <a:t>类中</a:t>
            </a:r>
            <a:r>
              <a:rPr lang="zh-CN" altLang="en-US" sz="2000" dirty="0" smtClean="0">
                <a:solidFill>
                  <a:schemeClr val="tx2"/>
                </a:solidFill>
              </a:rPr>
              <a:t>申请与超市商品有关的私有属性如商品名称，商品条码，商品进出价，数量等等，</a:t>
            </a:r>
            <a:r>
              <a:rPr lang="zh-CN" altLang="en-US" sz="2000" dirty="0">
                <a:solidFill>
                  <a:schemeClr val="tx2"/>
                </a:solidFill>
              </a:rPr>
              <a:t>并</a:t>
            </a:r>
            <a:r>
              <a:rPr lang="zh-CN" altLang="en-US" sz="2000" dirty="0" smtClean="0">
                <a:solidFill>
                  <a:schemeClr val="tx2"/>
                </a:solidFill>
              </a:rPr>
              <a:t>设计他们各自的成员</a:t>
            </a:r>
            <a:r>
              <a:rPr lang="zh-CN" altLang="en-US" sz="2000" dirty="0">
                <a:solidFill>
                  <a:schemeClr val="tx2"/>
                </a:solidFill>
              </a:rPr>
              <a:t>函数用于调取和设置类中的私有成员</a:t>
            </a:r>
            <a:r>
              <a:rPr lang="zh-CN" altLang="en-US" sz="2000" dirty="0" smtClean="0">
                <a:solidFill>
                  <a:schemeClr val="tx2"/>
                </a:solidFill>
              </a:rPr>
              <a:t>。方便在类外访问修改私有的成员变量。</a:t>
            </a:r>
            <a:endParaRPr lang="zh-CN" altLang="en-US" sz="2000" dirty="0">
              <a:solidFill>
                <a:schemeClr val="tx2"/>
              </a:solidFill>
            </a:endParaRPr>
          </a:p>
          <a:p>
            <a:pPr algn="just">
              <a:lnSpc>
                <a:spcPct val="130000"/>
              </a:lnSpc>
            </a:pPr>
            <a:endParaRPr lang="zh-CN" altLang="en-US" sz="2000" dirty="0">
              <a:solidFill>
                <a:schemeClr val="tx2"/>
              </a:solidFill>
            </a:endParaRPr>
          </a:p>
        </p:txBody>
      </p:sp>
    </p:spTree>
    <p:extLst>
      <p:ext uri="{BB962C8B-B14F-4D97-AF65-F5344CB8AC3E}">
        <p14:creationId xmlns:p14="http://schemas.microsoft.com/office/powerpoint/2010/main" val="2219292142"/>
      </p:ext>
    </p:extLst>
  </p:cSld>
  <p:clrMapOvr>
    <a:masterClrMapping/>
  </p:clrMapOvr>
  <p:transition spd="slow" advTm="5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34"/>
                                        </p:tgtEl>
                                        <p:attrNameLst>
                                          <p:attrName>style.visibility</p:attrName>
                                        </p:attrNameLst>
                                      </p:cBhvr>
                                      <p:to>
                                        <p:strVal val="visible"/>
                                      </p:to>
                                    </p:set>
                                    <p:anim calcmode="lin" valueType="num">
                                      <p:cBhvr additive="base">
                                        <p:cTn id="7" dur="500" fill="hold"/>
                                        <p:tgtEl>
                                          <p:spTgt spid="34"/>
                                        </p:tgtEl>
                                        <p:attrNameLst>
                                          <p:attrName>ppt_x</p:attrName>
                                        </p:attrNameLst>
                                      </p:cBhvr>
                                      <p:tavLst>
                                        <p:tav tm="0">
                                          <p:val>
                                            <p:strVal val="#ppt_x"/>
                                          </p:val>
                                        </p:tav>
                                        <p:tav tm="100000">
                                          <p:val>
                                            <p:strVal val="#ppt_x"/>
                                          </p:val>
                                        </p:tav>
                                      </p:tavLst>
                                    </p:anim>
                                    <p:anim calcmode="lin" valueType="num">
                                      <p:cBhvr additive="base">
                                        <p:cTn id="8"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界面设计</a:t>
            </a:r>
            <a:endParaRPr lang="zh-CN" altLang="en-US"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11791" y="2189283"/>
            <a:ext cx="5492994" cy="3856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7851" y="2189283"/>
            <a:ext cx="5492994" cy="3856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文本框 33"/>
          <p:cNvSpPr txBox="1"/>
          <p:nvPr/>
        </p:nvSpPr>
        <p:spPr>
          <a:xfrm>
            <a:off x="397851" y="1084452"/>
            <a:ext cx="10897797" cy="1292662"/>
          </a:xfrm>
          <a:prstGeom prst="rect">
            <a:avLst/>
          </a:prstGeom>
          <a:noFill/>
        </p:spPr>
        <p:txBody>
          <a:bodyPr wrap="square" rtlCol="0">
            <a:spAutoFit/>
          </a:bodyPr>
          <a:lstStyle/>
          <a:p>
            <a:pPr algn="just">
              <a:lnSpc>
                <a:spcPct val="130000"/>
              </a:lnSpc>
            </a:pPr>
            <a:r>
              <a:rPr lang="zh-CN" altLang="en-US" sz="2000" dirty="0">
                <a:solidFill>
                  <a:schemeClr val="tx2"/>
                </a:solidFill>
              </a:rPr>
              <a:t>界面</a:t>
            </a:r>
            <a:r>
              <a:rPr lang="zh-CN" altLang="en-US" sz="2000" dirty="0" smtClean="0">
                <a:solidFill>
                  <a:schemeClr val="tx2"/>
                </a:solidFill>
              </a:rPr>
              <a:t>设计：运用</a:t>
            </a:r>
            <a:r>
              <a:rPr lang="en-US" altLang="zh-CN" sz="2000" dirty="0" smtClean="0">
                <a:solidFill>
                  <a:schemeClr val="tx2"/>
                </a:solidFill>
              </a:rPr>
              <a:t>QT</a:t>
            </a:r>
            <a:r>
              <a:rPr lang="zh-CN" altLang="en-US" sz="2000" dirty="0" smtClean="0">
                <a:solidFill>
                  <a:schemeClr val="tx2"/>
                </a:solidFill>
              </a:rPr>
              <a:t>自带的</a:t>
            </a:r>
            <a:r>
              <a:rPr lang="en-US" altLang="zh-CN" sz="2000" dirty="0" smtClean="0">
                <a:solidFill>
                  <a:schemeClr val="tx2"/>
                </a:solidFill>
              </a:rPr>
              <a:t>QT Designer Form </a:t>
            </a:r>
            <a:r>
              <a:rPr lang="zh-CN" altLang="en-US" sz="2000" dirty="0" smtClean="0">
                <a:solidFill>
                  <a:schemeClr val="tx2"/>
                </a:solidFill>
              </a:rPr>
              <a:t>进行界面的设计，运用菜单栏配合</a:t>
            </a:r>
            <a:r>
              <a:rPr lang="en-US" altLang="zh-CN" sz="2000" dirty="0" smtClean="0">
                <a:solidFill>
                  <a:schemeClr val="tx2"/>
                </a:solidFill>
              </a:rPr>
              <a:t>stacked widget</a:t>
            </a:r>
            <a:r>
              <a:rPr lang="zh-CN" altLang="en-US" sz="2000" dirty="0" smtClean="0">
                <a:solidFill>
                  <a:schemeClr val="tx2"/>
                </a:solidFill>
              </a:rPr>
              <a:t>实现多个界面的切换</a:t>
            </a:r>
            <a:endParaRPr lang="en-US" altLang="zh-CN" sz="2000" dirty="0" smtClean="0">
              <a:solidFill>
                <a:schemeClr val="tx2"/>
              </a:solidFill>
            </a:endParaRPr>
          </a:p>
          <a:p>
            <a:pPr algn="just">
              <a:lnSpc>
                <a:spcPct val="130000"/>
              </a:lnSpc>
            </a:pPr>
            <a:endParaRPr lang="zh-CN" altLang="en-US" sz="2000" dirty="0">
              <a:solidFill>
                <a:schemeClr val="tx2"/>
              </a:solidFill>
            </a:endParaRPr>
          </a:p>
        </p:txBody>
      </p:sp>
    </p:spTree>
    <p:extLst>
      <p:ext uri="{BB962C8B-B14F-4D97-AF65-F5344CB8AC3E}">
        <p14:creationId xmlns:p14="http://schemas.microsoft.com/office/powerpoint/2010/main" val="38947778"/>
      </p:ext>
    </p:extLst>
  </p:cSld>
  <p:clrMapOvr>
    <a:masterClrMapping/>
  </p:clrMapOvr>
  <p:transition spd="slow" advTm="5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028"/>
                                        </p:tgtEl>
                                        <p:attrNameLst>
                                          <p:attrName>style.visibility</p:attrName>
                                        </p:attrNameLst>
                                      </p:cBhvr>
                                      <p:to>
                                        <p:strVal val="visible"/>
                                      </p:to>
                                    </p:set>
                                    <p:anim calcmode="lin" valueType="num">
                                      <p:cBhvr additive="base">
                                        <p:cTn id="11" dur="500" fill="hold"/>
                                        <p:tgtEl>
                                          <p:spTgt spid="1028"/>
                                        </p:tgtEl>
                                        <p:attrNameLst>
                                          <p:attrName>ppt_x</p:attrName>
                                        </p:attrNameLst>
                                      </p:cBhvr>
                                      <p:tavLst>
                                        <p:tav tm="0">
                                          <p:val>
                                            <p:strVal val="#ppt_x"/>
                                          </p:val>
                                        </p:tav>
                                        <p:tav tm="100000">
                                          <p:val>
                                            <p:strVal val="#ppt_x"/>
                                          </p:val>
                                        </p:tav>
                                      </p:tavLst>
                                    </p:anim>
                                    <p:anim calcmode="lin" valueType="num">
                                      <p:cBhvr additive="base">
                                        <p:cTn id="12" dur="500" fill="hold"/>
                                        <p:tgtEl>
                                          <p:spTgt spid="1028"/>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027"/>
                                        </p:tgtEl>
                                        <p:attrNameLst>
                                          <p:attrName>style.visibility</p:attrName>
                                        </p:attrNameLst>
                                      </p:cBhvr>
                                      <p:to>
                                        <p:strVal val="visible"/>
                                      </p:to>
                                    </p:set>
                                    <p:anim calcmode="lin" valueType="num">
                                      <p:cBhvr additive="base">
                                        <p:cTn id="15" dur="500" fill="hold"/>
                                        <p:tgtEl>
                                          <p:spTgt spid="1027"/>
                                        </p:tgtEl>
                                        <p:attrNameLst>
                                          <p:attrName>ppt_x</p:attrName>
                                        </p:attrNameLst>
                                      </p:cBhvr>
                                      <p:tavLst>
                                        <p:tav tm="0">
                                          <p:val>
                                            <p:strVal val="#ppt_x"/>
                                          </p:val>
                                        </p:tav>
                                        <p:tav tm="100000">
                                          <p:val>
                                            <p:strVal val="#ppt_x"/>
                                          </p:val>
                                        </p:tav>
                                      </p:tavLst>
                                    </p:anim>
                                    <p:anim calcmode="lin" valueType="num">
                                      <p:cBhvr additive="base">
                                        <p:cTn id="16" dur="500" fill="hold"/>
                                        <p:tgtEl>
                                          <p:spTgt spid="10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界面设计</a:t>
            </a:r>
            <a:endParaRPr lang="zh-CN" altLang="en-US"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3669" y="1634068"/>
            <a:ext cx="7066816" cy="49614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文本框 33"/>
          <p:cNvSpPr txBox="1"/>
          <p:nvPr/>
        </p:nvSpPr>
        <p:spPr>
          <a:xfrm>
            <a:off x="573698" y="1732084"/>
            <a:ext cx="2943226" cy="1372683"/>
          </a:xfrm>
          <a:prstGeom prst="rect">
            <a:avLst/>
          </a:prstGeom>
          <a:noFill/>
        </p:spPr>
        <p:txBody>
          <a:bodyPr wrap="square" rtlCol="0">
            <a:spAutoFit/>
          </a:bodyPr>
          <a:lstStyle/>
          <a:p>
            <a:pPr algn="just">
              <a:lnSpc>
                <a:spcPct val="130000"/>
              </a:lnSpc>
            </a:pPr>
            <a:r>
              <a:rPr lang="zh-CN" altLang="en-US" sz="1600" dirty="0" smtClean="0">
                <a:solidFill>
                  <a:schemeClr val="tx2"/>
                </a:solidFill>
              </a:rPr>
              <a:t>进货管理：进货</a:t>
            </a:r>
            <a:endParaRPr lang="en-US" altLang="zh-CN" sz="1600" dirty="0" smtClean="0">
              <a:solidFill>
                <a:schemeClr val="tx2"/>
              </a:solidFill>
            </a:endParaRPr>
          </a:p>
          <a:p>
            <a:pPr algn="just">
              <a:lnSpc>
                <a:spcPct val="130000"/>
              </a:lnSpc>
            </a:pPr>
            <a:r>
              <a:rPr lang="zh-CN" altLang="en-US" sz="1600" dirty="0" smtClean="0">
                <a:solidFill>
                  <a:schemeClr val="tx2"/>
                </a:solidFill>
              </a:rPr>
              <a:t>库存管理</a:t>
            </a:r>
            <a:r>
              <a:rPr lang="en-US" altLang="zh-CN" sz="1600" dirty="0" smtClean="0">
                <a:solidFill>
                  <a:schemeClr val="tx2"/>
                </a:solidFill>
              </a:rPr>
              <a:t>:</a:t>
            </a:r>
            <a:r>
              <a:rPr lang="zh-CN" altLang="en-US" sz="1600" dirty="0" smtClean="0">
                <a:solidFill>
                  <a:schemeClr val="tx2"/>
                </a:solidFill>
              </a:rPr>
              <a:t>库存管理、商品修改</a:t>
            </a:r>
            <a:endParaRPr lang="en-US" altLang="zh-CN" sz="1600" dirty="0" smtClean="0">
              <a:solidFill>
                <a:schemeClr val="tx2"/>
              </a:solidFill>
            </a:endParaRPr>
          </a:p>
          <a:p>
            <a:pPr algn="just">
              <a:lnSpc>
                <a:spcPct val="130000"/>
              </a:lnSpc>
            </a:pPr>
            <a:r>
              <a:rPr lang="zh-CN" altLang="en-US" sz="1600" dirty="0" smtClean="0">
                <a:solidFill>
                  <a:schemeClr val="tx2"/>
                </a:solidFill>
              </a:rPr>
              <a:t>销售管理：账目</a:t>
            </a:r>
            <a:endParaRPr lang="en-US" altLang="zh-CN" sz="1600" dirty="0" smtClean="0">
              <a:solidFill>
                <a:schemeClr val="tx2"/>
              </a:solidFill>
            </a:endParaRPr>
          </a:p>
          <a:p>
            <a:pPr algn="just">
              <a:lnSpc>
                <a:spcPct val="130000"/>
              </a:lnSpc>
            </a:pPr>
            <a:r>
              <a:rPr lang="zh-CN" altLang="en-US" sz="1600" dirty="0">
                <a:solidFill>
                  <a:schemeClr val="tx2"/>
                </a:solidFill>
              </a:rPr>
              <a:t>收</a:t>
            </a:r>
            <a:r>
              <a:rPr lang="zh-CN" altLang="en-US" sz="1600" dirty="0" smtClean="0">
                <a:solidFill>
                  <a:schemeClr val="tx2"/>
                </a:solidFill>
              </a:rPr>
              <a:t>银台：结算</a:t>
            </a:r>
            <a:endParaRPr lang="zh-CN" altLang="en-US" sz="1600" dirty="0">
              <a:solidFill>
                <a:schemeClr val="tx2"/>
              </a:solidFill>
            </a:endParaRPr>
          </a:p>
        </p:txBody>
      </p:sp>
      <p:sp>
        <p:nvSpPr>
          <p:cNvPr id="3" name="左箭头 2"/>
          <p:cNvSpPr/>
          <p:nvPr/>
        </p:nvSpPr>
        <p:spPr>
          <a:xfrm>
            <a:off x="3666392" y="1732084"/>
            <a:ext cx="896816" cy="439616"/>
          </a:xfrm>
          <a:prstGeom prst="leftArrow">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3051349079"/>
      </p:ext>
    </p:extLst>
  </p:cSld>
  <p:clrMapOvr>
    <a:masterClrMapping/>
  </p:clrMapOvr>
  <p:transition spd="slow" advTm="5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1027"/>
                                        </p:tgtEl>
                                        <p:attrNameLst>
                                          <p:attrName>style.visibility</p:attrName>
                                        </p:attrNameLst>
                                      </p:cBhvr>
                                      <p:to>
                                        <p:strVal val="visible"/>
                                      </p:to>
                                    </p:set>
                                    <p:anim calcmode="lin" valueType="num">
                                      <p:cBhvr additive="base">
                                        <p:cTn id="7" dur="500" fill="hold"/>
                                        <p:tgtEl>
                                          <p:spTgt spid="1027"/>
                                        </p:tgtEl>
                                        <p:attrNameLst>
                                          <p:attrName>ppt_x</p:attrName>
                                        </p:attrNameLst>
                                      </p:cBhvr>
                                      <p:tavLst>
                                        <p:tav tm="0">
                                          <p:val>
                                            <p:strVal val="#ppt_x"/>
                                          </p:val>
                                        </p:tav>
                                        <p:tav tm="100000">
                                          <p:val>
                                            <p:strVal val="#ppt_x"/>
                                          </p:val>
                                        </p:tav>
                                      </p:tavLst>
                                    </p:anim>
                                    <p:anim calcmode="lin" valueType="num">
                                      <p:cBhvr additive="base">
                                        <p:cTn id="8" dur="500" fill="hold"/>
                                        <p:tgtEl>
                                          <p:spTgt spid="1027"/>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additive="base">
                                        <p:cTn id="15" dur="500" fill="hold"/>
                                        <p:tgtEl>
                                          <p:spTgt spid="3"/>
                                        </p:tgtEl>
                                        <p:attrNameLst>
                                          <p:attrName>ppt_x</p:attrName>
                                        </p:attrNameLst>
                                      </p:cBhvr>
                                      <p:tavLst>
                                        <p:tav tm="0">
                                          <p:val>
                                            <p:strVal val="#ppt_x"/>
                                          </p:val>
                                        </p:tav>
                                        <p:tav tm="100000">
                                          <p:val>
                                            <p:strVal val="#ppt_x"/>
                                          </p:val>
                                        </p:tav>
                                      </p:tavLst>
                                    </p:anim>
                                    <p:anim calcmode="lin" valueType="num">
                                      <p:cBhvr additive="base">
                                        <p:cTn id="16"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bg1"/>
            </a:gs>
            <a:gs pos="70000">
              <a:schemeClr val="bg1">
                <a:lumMod val="9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12" name="文本框 11"/>
          <p:cNvSpPr txBox="1"/>
          <p:nvPr/>
        </p:nvSpPr>
        <p:spPr>
          <a:xfrm>
            <a:off x="2842734" y="3278457"/>
            <a:ext cx="6245275" cy="830997"/>
          </a:xfrm>
          <a:prstGeom prst="rect">
            <a:avLst/>
          </a:prstGeom>
          <a:noFill/>
        </p:spPr>
        <p:txBody>
          <a:bodyPr wrap="square" rtlCol="0">
            <a:spAutoFit/>
          </a:bodyPr>
          <a:lstStyle/>
          <a:p>
            <a:pPr algn="r"/>
            <a:r>
              <a:rPr lang="zh-CN" altLang="en-US" sz="4800" spc="300" dirty="0" smtClean="0">
                <a:solidFill>
                  <a:schemeClr val="accent1"/>
                </a:solidFill>
                <a:latin typeface="+mj-ea"/>
                <a:ea typeface="+mj-ea"/>
              </a:rPr>
              <a:t>负责部分的分析</a:t>
            </a:r>
            <a:endParaRPr lang="zh-CN" altLang="en-US" sz="4800" spc="300" dirty="0">
              <a:solidFill>
                <a:schemeClr val="accent1"/>
              </a:solidFill>
              <a:latin typeface="+mj-ea"/>
              <a:ea typeface="+mj-ea"/>
            </a:endParaRPr>
          </a:p>
        </p:txBody>
      </p:sp>
      <p:cxnSp>
        <p:nvCxnSpPr>
          <p:cNvPr id="13" name="直接连接符 12"/>
          <p:cNvCxnSpPr/>
          <p:nvPr/>
        </p:nvCxnSpPr>
        <p:spPr>
          <a:xfrm>
            <a:off x="3178175" y="3218350"/>
            <a:ext cx="5748111" cy="0"/>
          </a:xfrm>
          <a:prstGeom prst="line">
            <a:avLst/>
          </a:prstGeom>
          <a:ln w="28575">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2973362" y="1090140"/>
            <a:ext cx="2151087" cy="2400657"/>
          </a:xfrm>
          <a:prstGeom prst="rect">
            <a:avLst/>
          </a:prstGeom>
          <a:noFill/>
        </p:spPr>
        <p:txBody>
          <a:bodyPr wrap="square" rtlCol="0">
            <a:spAutoFit/>
          </a:bodyPr>
          <a:lstStyle/>
          <a:p>
            <a:r>
              <a:rPr lang="en-US" altLang="zh-CN" sz="15000" spc="300" dirty="0" smtClean="0">
                <a:solidFill>
                  <a:schemeClr val="accent1">
                    <a:lumMod val="20000"/>
                    <a:lumOff val="80000"/>
                  </a:schemeClr>
                </a:solidFill>
                <a:latin typeface="+mj-lt"/>
                <a:ea typeface="+mj-ea"/>
              </a:rPr>
              <a:t>02</a:t>
            </a:r>
            <a:endParaRPr lang="zh-CN" altLang="en-US" sz="15000" spc="300" dirty="0">
              <a:solidFill>
                <a:schemeClr val="accent1">
                  <a:lumMod val="20000"/>
                  <a:lumOff val="80000"/>
                </a:schemeClr>
              </a:solidFill>
              <a:latin typeface="+mj-lt"/>
              <a:ea typeface="+mj-ea"/>
            </a:endParaRPr>
          </a:p>
        </p:txBody>
      </p:sp>
      <p:cxnSp>
        <p:nvCxnSpPr>
          <p:cNvPr id="15" name="直接连接符 14"/>
          <p:cNvCxnSpPr/>
          <p:nvPr/>
        </p:nvCxnSpPr>
        <p:spPr>
          <a:xfrm>
            <a:off x="8134350" y="4744161"/>
            <a:ext cx="791936" cy="0"/>
          </a:xfrm>
          <a:prstGeom prst="line">
            <a:avLst/>
          </a:prstGeom>
          <a:ln w="12700">
            <a:solidFill>
              <a:schemeClr val="bg2"/>
            </a:solidFill>
            <a:prstDash val="soli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4095584"/>
      </p:ext>
    </p:extLst>
  </p:cSld>
  <p:clrMapOvr>
    <a:masterClrMapping/>
  </p:clrMapOvr>
  <mc:AlternateContent xmlns:mc="http://schemas.openxmlformats.org/markup-compatibility/2006" xmlns:p14="http://schemas.microsoft.com/office/powerpoint/2010/main">
    <mc:Choice Requires="p14">
      <p:transition spd="slow" p14:dur="1250" advTm="5000">
        <p14:switch dir="r"/>
      </p:transition>
    </mc:Choice>
    <mc:Fallback xmlns="">
      <p:transition spd="slow"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500" fill="hold"/>
                                        <p:tgtEl>
                                          <p:spTgt spid="14"/>
                                        </p:tgtEl>
                                        <p:attrNameLst>
                                          <p:attrName>ppt_w</p:attrName>
                                        </p:attrNameLst>
                                      </p:cBhvr>
                                      <p:tavLst>
                                        <p:tav tm="0">
                                          <p:val>
                                            <p:fltVal val="0"/>
                                          </p:val>
                                        </p:tav>
                                        <p:tav tm="100000">
                                          <p:val>
                                            <p:strVal val="#ppt_w"/>
                                          </p:val>
                                        </p:tav>
                                      </p:tavLst>
                                    </p:anim>
                                    <p:anim calcmode="lin" valueType="num">
                                      <p:cBhvr>
                                        <p:cTn id="8" dur="500" fill="hold"/>
                                        <p:tgtEl>
                                          <p:spTgt spid="14"/>
                                        </p:tgtEl>
                                        <p:attrNameLst>
                                          <p:attrName>ppt_h</p:attrName>
                                        </p:attrNameLst>
                                      </p:cBhvr>
                                      <p:tavLst>
                                        <p:tav tm="0">
                                          <p:val>
                                            <p:fltVal val="0"/>
                                          </p:val>
                                        </p:tav>
                                        <p:tav tm="100000">
                                          <p:val>
                                            <p:strVal val="#ppt_h"/>
                                          </p:val>
                                        </p:tav>
                                      </p:tavLst>
                                    </p:anim>
                                    <p:animEffect transition="in" filter="fade">
                                      <p:cBhvr>
                                        <p:cTn id="9" dur="500"/>
                                        <p:tgtEl>
                                          <p:spTgt spid="14"/>
                                        </p:tgtEl>
                                      </p:cBhvr>
                                    </p:animEffect>
                                  </p:childTnLst>
                                </p:cTn>
                              </p:par>
                              <p:par>
                                <p:cTn id="10" presetID="26" presetClass="emph" presetSubtype="0" fill="hold" grpId="1" nodeType="withEffect">
                                  <p:stCondLst>
                                    <p:cond delay="500"/>
                                  </p:stCondLst>
                                  <p:childTnLst>
                                    <p:animEffect transition="out" filter="fade">
                                      <p:cBhvr>
                                        <p:cTn id="11" dur="500" tmFilter="0, 0; .2, .5; .8, .5; 1, 0"/>
                                        <p:tgtEl>
                                          <p:spTgt spid="14"/>
                                        </p:tgtEl>
                                      </p:cBhvr>
                                    </p:animEffect>
                                    <p:animScale>
                                      <p:cBhvr>
                                        <p:cTn id="12" dur="250" autoRev="1" fill="hold"/>
                                        <p:tgtEl>
                                          <p:spTgt spid="14"/>
                                        </p:tgtEl>
                                      </p:cBhvr>
                                      <p:by x="105000" y="105000"/>
                                    </p:animScale>
                                  </p:childTnLst>
                                </p:cTn>
                              </p:par>
                              <p:par>
                                <p:cTn id="13" presetID="22" presetClass="entr" presetSubtype="8" fill="hold" nodeType="withEffect">
                                  <p:stCondLst>
                                    <p:cond delay="500"/>
                                  </p:stCondLst>
                                  <p:childTnLst>
                                    <p:set>
                                      <p:cBhvr>
                                        <p:cTn id="14" dur="1" fill="hold">
                                          <p:stCondLst>
                                            <p:cond delay="0"/>
                                          </p:stCondLst>
                                        </p:cTn>
                                        <p:tgtEl>
                                          <p:spTgt spid="13"/>
                                        </p:tgtEl>
                                        <p:attrNameLst>
                                          <p:attrName>style.visibility</p:attrName>
                                        </p:attrNameLst>
                                      </p:cBhvr>
                                      <p:to>
                                        <p:strVal val="visible"/>
                                      </p:to>
                                    </p:set>
                                    <p:animEffect transition="in" filter="wipe(left)">
                                      <p:cBhvr>
                                        <p:cTn id="15" dur="500"/>
                                        <p:tgtEl>
                                          <p:spTgt spid="13"/>
                                        </p:tgtEl>
                                      </p:cBhvr>
                                    </p:animEffect>
                                  </p:childTnLst>
                                </p:cTn>
                              </p:par>
                              <p:par>
                                <p:cTn id="16" presetID="10" presetClass="entr" presetSubtype="0" fill="hold" nodeType="withEffect">
                                  <p:stCondLst>
                                    <p:cond delay="500"/>
                                  </p:stCondLst>
                                  <p:childTnLst>
                                    <p:set>
                                      <p:cBhvr>
                                        <p:cTn id="17" dur="1" fill="hold">
                                          <p:stCondLst>
                                            <p:cond delay="0"/>
                                          </p:stCondLst>
                                        </p:cTn>
                                        <p:tgtEl>
                                          <p:spTgt spid="15"/>
                                        </p:tgtEl>
                                        <p:attrNameLst>
                                          <p:attrName>style.visibility</p:attrName>
                                        </p:attrNameLst>
                                      </p:cBhvr>
                                      <p:to>
                                        <p:strVal val="visible"/>
                                      </p:to>
                                    </p:set>
                                    <p:animEffect transition="in" filter="fade">
                                      <p:cBhvr>
                                        <p:cTn id="18" dur="500"/>
                                        <p:tgtEl>
                                          <p:spTgt spid="15"/>
                                        </p:tgtEl>
                                      </p:cBhvr>
                                    </p:animEffect>
                                  </p:childTnLst>
                                </p:cTn>
                              </p:par>
                              <p:par>
                                <p:cTn id="19" presetID="49" presetClass="entr" presetSubtype="0" decel="100000" fill="hold" grpId="0" nodeType="withEffect">
                                  <p:stCondLst>
                                    <p:cond delay="1000"/>
                                  </p:stCondLst>
                                  <p:iterate type="lt">
                                    <p:tmPct val="10000"/>
                                  </p:iterate>
                                  <p:childTnLst>
                                    <p:set>
                                      <p:cBhvr>
                                        <p:cTn id="20" dur="1" fill="hold">
                                          <p:stCondLst>
                                            <p:cond delay="0"/>
                                          </p:stCondLst>
                                        </p:cTn>
                                        <p:tgtEl>
                                          <p:spTgt spid="12"/>
                                        </p:tgtEl>
                                        <p:attrNameLst>
                                          <p:attrName>style.visibility</p:attrName>
                                        </p:attrNameLst>
                                      </p:cBhvr>
                                      <p:to>
                                        <p:strVal val="visible"/>
                                      </p:to>
                                    </p:set>
                                    <p:anim calcmode="lin" valueType="num">
                                      <p:cBhvr>
                                        <p:cTn id="21" dur="1000" fill="hold"/>
                                        <p:tgtEl>
                                          <p:spTgt spid="12"/>
                                        </p:tgtEl>
                                        <p:attrNameLst>
                                          <p:attrName>ppt_w</p:attrName>
                                        </p:attrNameLst>
                                      </p:cBhvr>
                                      <p:tavLst>
                                        <p:tav tm="0">
                                          <p:val>
                                            <p:fltVal val="0"/>
                                          </p:val>
                                        </p:tav>
                                        <p:tav tm="100000">
                                          <p:val>
                                            <p:strVal val="#ppt_w"/>
                                          </p:val>
                                        </p:tav>
                                      </p:tavLst>
                                    </p:anim>
                                    <p:anim calcmode="lin" valueType="num">
                                      <p:cBhvr>
                                        <p:cTn id="22" dur="1000" fill="hold"/>
                                        <p:tgtEl>
                                          <p:spTgt spid="12"/>
                                        </p:tgtEl>
                                        <p:attrNameLst>
                                          <p:attrName>ppt_h</p:attrName>
                                        </p:attrNameLst>
                                      </p:cBhvr>
                                      <p:tavLst>
                                        <p:tav tm="0">
                                          <p:val>
                                            <p:fltVal val="0"/>
                                          </p:val>
                                        </p:tav>
                                        <p:tav tm="100000">
                                          <p:val>
                                            <p:strVal val="#ppt_h"/>
                                          </p:val>
                                        </p:tav>
                                      </p:tavLst>
                                    </p:anim>
                                    <p:anim calcmode="lin" valueType="num">
                                      <p:cBhvr>
                                        <p:cTn id="23" dur="1000" fill="hold"/>
                                        <p:tgtEl>
                                          <p:spTgt spid="12"/>
                                        </p:tgtEl>
                                        <p:attrNameLst>
                                          <p:attrName>style.rotation</p:attrName>
                                        </p:attrNameLst>
                                      </p:cBhvr>
                                      <p:tavLst>
                                        <p:tav tm="0">
                                          <p:val>
                                            <p:fltVal val="360"/>
                                          </p:val>
                                        </p:tav>
                                        <p:tav tm="100000">
                                          <p:val>
                                            <p:fltVal val="0"/>
                                          </p:val>
                                        </p:tav>
                                      </p:tavLst>
                                    </p:anim>
                                    <p:animEffect transition="in" filter="fade">
                                      <p:cBhvr>
                                        <p:cTn id="24"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4" grpId="0"/>
      <p:bldP spid="14" grpId="1"/>
    </p:bldLst>
  </p:timing>
</p:sld>
</file>

<file path=ppt/tags/tag1.xml><?xml version="1.0" encoding="utf-8"?>
<p:tagLst xmlns:a="http://schemas.openxmlformats.org/drawingml/2006/main" xmlns:r="http://schemas.openxmlformats.org/officeDocument/2006/relationships" xmlns:p="http://schemas.openxmlformats.org/presentationml/2006/main">
  <p:tag name="KSO_WM_TEMPLATE_TOPIC_ID" val="2869567"/>
  <p:tag name="KSO_WM_TEMPLATE_OUTLINE_ID" val="15"/>
  <p:tag name="KSO_WM_TEMPLATE_SCENE_ID" val="1"/>
  <p:tag name="KSO_WM_TEMPLATE_JOB_ID" val="2"/>
  <p:tag name="KSO_WM_TEMPLATE_TOPIC_DEFAULT" val="1"/>
</p:tagLst>
</file>

<file path=ppt/theme/theme1.xml><?xml version="1.0" encoding="utf-8"?>
<a:theme xmlns:a="http://schemas.openxmlformats.org/drawingml/2006/main" name="Office 主题">
  <a:themeElements>
    <a:clrScheme name="M008">
      <a:dk1>
        <a:sysClr val="windowText" lastClr="000000"/>
      </a:dk1>
      <a:lt1>
        <a:srgbClr val="FFFFFF"/>
      </a:lt1>
      <a:dk2>
        <a:srgbClr val="5A5A5A"/>
      </a:dk2>
      <a:lt2>
        <a:srgbClr val="C8C8C8"/>
      </a:lt2>
      <a:accent1>
        <a:srgbClr val="036AB5"/>
      </a:accent1>
      <a:accent2>
        <a:srgbClr val="87BF04"/>
      </a:accent2>
      <a:accent3>
        <a:srgbClr val="A6DAF0"/>
      </a:accent3>
      <a:accent4>
        <a:srgbClr val="FFFFFF"/>
      </a:accent4>
      <a:accent5>
        <a:srgbClr val="FFFFFF"/>
      </a:accent5>
      <a:accent6>
        <a:srgbClr val="FFFFFF"/>
      </a:accent6>
      <a:hlink>
        <a:srgbClr val="FFFFFF"/>
      </a:hlink>
      <a:folHlink>
        <a:srgbClr val="FFFFFF"/>
      </a:folHlink>
    </a:clrScheme>
    <a:fontScheme name="自定义 3">
      <a:majorFont>
        <a:latin typeface="Agency FB"/>
        <a:ea typeface="微软雅黑"/>
        <a:cs typeface=""/>
      </a:majorFont>
      <a:minorFont>
        <a:latin typeface="Calibri Light"/>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第一PPT，www.1ppt.com">
  <a:themeElements>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lnDef>
  </a:objectDefaults>
  <a:extraClrSchemeLst>
    <a:extraClrScheme>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1_第一PPT，www.1ppt.com">
  <a:themeElements>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lnDef>
  </a:objectDefaults>
  <a:extraClrSchemeLst>
    <a:extraClrScheme>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1971</TotalTime>
  <Words>1243</Words>
  <Application>Microsoft Office PowerPoint</Application>
  <PresentationFormat>自定义</PresentationFormat>
  <Paragraphs>110</Paragraphs>
  <Slides>21</Slides>
  <Notes>19</Notes>
  <HiddenSlides>0</HiddenSlides>
  <MMClips>0</MMClips>
  <ScaleCrop>false</ScaleCrop>
  <HeadingPairs>
    <vt:vector size="4" baseType="variant">
      <vt:variant>
        <vt:lpstr>主题</vt:lpstr>
      </vt:variant>
      <vt:variant>
        <vt:i4>3</vt:i4>
      </vt:variant>
      <vt:variant>
        <vt:lpstr>幻灯片标题</vt:lpstr>
      </vt:variant>
      <vt:variant>
        <vt:i4>21</vt:i4>
      </vt:variant>
    </vt:vector>
  </HeadingPairs>
  <TitlesOfParts>
    <vt:vector size="24" baseType="lpstr">
      <vt:lpstr>Office 主题</vt:lpstr>
      <vt:lpstr>第一PPT，www.1ppt.com</vt:lpstr>
      <vt:lpstr>1_第一PPT，www.1ppt.com</vt:lpstr>
      <vt:lpstr>PowerPoint 演示文稿</vt:lpstr>
      <vt:lpstr>PowerPoint 演示文稿</vt:lpstr>
      <vt:lpstr>PowerPoint 演示文稿</vt:lpstr>
      <vt:lpstr>项目的分析与模块设计 </vt:lpstr>
      <vt:lpstr>功能设计</vt:lpstr>
      <vt:lpstr>类的设计</vt:lpstr>
      <vt:lpstr>界面设计</vt:lpstr>
      <vt:lpstr>界面设计</vt:lpstr>
      <vt:lpstr>PowerPoint 演示文稿</vt:lpstr>
      <vt:lpstr>负责部分的分析</vt:lpstr>
      <vt:lpstr>负责部分的分析</vt:lpstr>
      <vt:lpstr>负责部分的分析</vt:lpstr>
      <vt:lpstr>PowerPoint 演示文稿</vt:lpstr>
      <vt:lpstr>具体实现思路</vt:lpstr>
      <vt:lpstr>具体实现思路</vt:lpstr>
      <vt:lpstr>具体实现思路</vt:lpstr>
      <vt:lpstr>具体实现思路</vt:lpstr>
      <vt:lpstr>PowerPoint 演示文稿</vt:lpstr>
      <vt:lpstr>程序优点</vt:lpstr>
      <vt:lpstr>未来的工作</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cp:keywords>PPT之家www.52ppt.com; PPT之家</cp:keywords>
  <dc:description>http://www.52ppt.com</dc:description>
  <cp:lastModifiedBy>Microsoft</cp:lastModifiedBy>
  <cp:revision>36</cp:revision>
  <dcterms:created xsi:type="dcterms:W3CDTF">2016-05-10T13:36:01Z</dcterms:created>
  <dcterms:modified xsi:type="dcterms:W3CDTF">2020-09-03T09:42:18Z</dcterms:modified>
</cp:coreProperties>
</file>