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40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288821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1862839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49402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1271255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62138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1745397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507926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2745512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1336570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4294053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62203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21683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196545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4264765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355042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D9ABA74-809E-4EBE-83A5-C285B1BAD9D1}" type="datetimeFigureOut">
              <a:rPr lang="LID4096" smtClean="0"/>
              <a:t>10/08/2022</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E0147A09-E624-4D58-A135-78A28ED58C04}" type="slidenum">
              <a:rPr lang="LID4096" smtClean="0"/>
              <a:t>‹N°›</a:t>
            </a:fld>
            <a:endParaRPr lang="LID4096"/>
          </a:p>
        </p:txBody>
      </p:sp>
    </p:spTree>
    <p:extLst>
      <p:ext uri="{BB962C8B-B14F-4D97-AF65-F5344CB8AC3E}">
        <p14:creationId xmlns:p14="http://schemas.microsoft.com/office/powerpoint/2010/main" val="210455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9ABA74-809E-4EBE-83A5-C285B1BAD9D1}" type="datetimeFigureOut">
              <a:rPr lang="LID4096" smtClean="0"/>
              <a:t>10/08/2022</a:t>
            </a:fld>
            <a:endParaRPr lang="LID4096"/>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LID4096"/>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E0147A09-E624-4D58-A135-78A28ED58C04}" type="slidenum">
              <a:rPr lang="LID4096" smtClean="0"/>
              <a:t>‹N°›</a:t>
            </a:fld>
            <a:endParaRPr lang="LID4096"/>
          </a:p>
        </p:txBody>
      </p:sp>
    </p:spTree>
    <p:extLst>
      <p:ext uri="{BB962C8B-B14F-4D97-AF65-F5344CB8AC3E}">
        <p14:creationId xmlns:p14="http://schemas.microsoft.com/office/powerpoint/2010/main" val="300263305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structured-query-langu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B0941-681A-88F5-36AF-E0F87CA34659}"/>
              </a:ext>
            </a:extLst>
          </p:cNvPr>
          <p:cNvSpPr>
            <a:spLocks noGrp="1"/>
          </p:cNvSpPr>
          <p:nvPr>
            <p:ph type="ctrTitle"/>
          </p:nvPr>
        </p:nvSpPr>
        <p:spPr>
          <a:xfrm>
            <a:off x="1675645" y="584850"/>
            <a:ext cx="8001000" cy="2250831"/>
          </a:xfrm>
        </p:spPr>
        <p:txBody>
          <a:bodyPr>
            <a:normAutofit/>
          </a:bodyPr>
          <a:lstStyle/>
          <a:p>
            <a:r>
              <a:rPr lang="fr-FR" b="0" i="0" dirty="0">
                <a:effectLst/>
                <a:latin typeface="Roboto" panose="020B0604020202020204" pitchFamily="2" charset="0"/>
              </a:rPr>
              <a:t>SQL vs NoSQL</a:t>
            </a:r>
            <a:br>
              <a:rPr lang="fr-FR" b="0" i="0" dirty="0">
                <a:effectLst/>
                <a:latin typeface="Roboto" panose="020B0604020202020204" pitchFamily="2" charset="0"/>
              </a:rPr>
            </a:br>
            <a:endParaRPr lang="LID4096" dirty="0"/>
          </a:p>
        </p:txBody>
      </p:sp>
      <p:sp>
        <p:nvSpPr>
          <p:cNvPr id="3" name="Sous-titre 2">
            <a:extLst>
              <a:ext uri="{FF2B5EF4-FFF2-40B4-BE49-F238E27FC236}">
                <a16:creationId xmlns:a16="http://schemas.microsoft.com/office/drawing/2014/main" id="{2406DB11-C604-D556-603C-020BA913EE33}"/>
              </a:ext>
            </a:extLst>
          </p:cNvPr>
          <p:cNvSpPr>
            <a:spLocks noGrp="1"/>
          </p:cNvSpPr>
          <p:nvPr>
            <p:ph type="subTitle" idx="1"/>
          </p:nvPr>
        </p:nvSpPr>
        <p:spPr>
          <a:xfrm>
            <a:off x="429939" y="2835681"/>
            <a:ext cx="8001000" cy="2876006"/>
          </a:xfrm>
        </p:spPr>
        <p:txBody>
          <a:bodyPr>
            <a:noAutofit/>
          </a:bodyPr>
          <a:lstStyle/>
          <a:p>
            <a:pPr>
              <a:lnSpc>
                <a:spcPct val="90000"/>
              </a:lnSpc>
            </a:pPr>
            <a:r>
              <a:rPr lang="en-US" sz="1800" dirty="0">
                <a:solidFill>
                  <a:schemeClr val="tx1"/>
                </a:solidFill>
              </a:rPr>
              <a:t>Abstract - The conventional SQL database is portrayed in the conventional DBMS, which guarantees the respectability of information and consistent connections. For some product development, these are the standards of an appropriate DBMS. However, over the most recent couple of years, seeing the speed of information development and the absence of assistance from conventional databases for this problem, the Not Only SQL (NOSQL) databases were created. The two categories of databases, although being utilized for similar objectives, have their own preferences and hindrances over one another. Accordingly, the </a:t>
            </a:r>
            <a:endParaRPr lang="LID4096" sz="1800" dirty="0">
              <a:solidFill>
                <a:schemeClr val="tx1"/>
              </a:solidFill>
            </a:endParaRPr>
          </a:p>
        </p:txBody>
      </p:sp>
    </p:spTree>
    <p:extLst>
      <p:ext uri="{BB962C8B-B14F-4D97-AF65-F5344CB8AC3E}">
        <p14:creationId xmlns:p14="http://schemas.microsoft.com/office/powerpoint/2010/main" val="42824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942C2-1BE0-2BE3-3038-F7B2F1C82035}"/>
              </a:ext>
            </a:extLst>
          </p:cNvPr>
          <p:cNvSpPr>
            <a:spLocks noGrp="1"/>
          </p:cNvSpPr>
          <p:nvPr>
            <p:ph type="title"/>
          </p:nvPr>
        </p:nvSpPr>
        <p:spPr>
          <a:xfrm>
            <a:off x="7784188" y="2992901"/>
            <a:ext cx="6117343" cy="872198"/>
          </a:xfrm>
        </p:spPr>
        <p:txBody>
          <a:bodyPr>
            <a:normAutofit fontScale="90000"/>
          </a:bodyPr>
          <a:lstStyle/>
          <a:p>
            <a:r>
              <a:rPr lang="en-US" b="0" i="0" dirty="0">
                <a:effectLst/>
                <a:latin typeface="ff1"/>
              </a:rPr>
              <a:t>MongoDB:</a:t>
            </a:r>
            <a:br>
              <a:rPr lang="en-US" b="0" i="0" dirty="0">
                <a:effectLst/>
                <a:latin typeface="ff1"/>
              </a:rPr>
            </a:br>
            <a:endParaRPr lang="LID4096" dirty="0"/>
          </a:p>
        </p:txBody>
      </p:sp>
      <p:sp>
        <p:nvSpPr>
          <p:cNvPr id="3" name="Espace réservé du contenu 2">
            <a:extLst>
              <a:ext uri="{FF2B5EF4-FFF2-40B4-BE49-F238E27FC236}">
                <a16:creationId xmlns:a16="http://schemas.microsoft.com/office/drawing/2014/main" id="{493A7B98-80D3-F758-668E-E2D0403A294F}"/>
              </a:ext>
            </a:extLst>
          </p:cNvPr>
          <p:cNvSpPr>
            <a:spLocks noGrp="1"/>
          </p:cNvSpPr>
          <p:nvPr>
            <p:ph idx="1"/>
          </p:nvPr>
        </p:nvSpPr>
        <p:spPr>
          <a:xfrm>
            <a:off x="636104" y="384313"/>
            <a:ext cx="11198087" cy="6037585"/>
          </a:xfrm>
        </p:spPr>
        <p:txBody>
          <a:bodyPr>
            <a:normAutofit fontScale="32500" lnSpcReduction="20000"/>
          </a:bodyPr>
          <a:lstStyle/>
          <a:p>
            <a:pPr marL="0" indent="0">
              <a:lnSpc>
                <a:spcPct val="90000"/>
              </a:lnSpc>
              <a:buNone/>
            </a:pPr>
            <a:r>
              <a:rPr lang="en-US" sz="4500" dirty="0">
                <a:solidFill>
                  <a:schemeClr val="tx1"/>
                </a:solidFill>
              </a:rPr>
              <a:t>MongoDB is a </a:t>
            </a:r>
            <a:r>
              <a:rPr lang="en-US" sz="4500" dirty="0" err="1">
                <a:solidFill>
                  <a:schemeClr val="tx1"/>
                </a:solidFill>
              </a:rPr>
              <a:t>schemaless</a:t>
            </a:r>
            <a:r>
              <a:rPr lang="en-US" sz="4500" dirty="0">
                <a:solidFill>
                  <a:schemeClr val="tx1"/>
                </a:solidFill>
              </a:rPr>
              <a:t> document store database written in C++ and developed in an opensource project by the company 10gen Inc. The motivation behind its development is to close the gap between the fast and highly scalable key-value- stores and feature-rich traditional RDBMSs (</a:t>
            </a:r>
            <a:r>
              <a:rPr lang="en-US" sz="4500" dirty="0" err="1">
                <a:solidFill>
                  <a:schemeClr val="tx1"/>
                </a:solidFill>
              </a:rPr>
              <a:t>Shermin</a:t>
            </a:r>
            <a:r>
              <a:rPr lang="en-US" sz="4500" dirty="0">
                <a:solidFill>
                  <a:schemeClr val="tx1"/>
                </a:solidFill>
              </a:rPr>
              <a:t>, 2013).</a:t>
            </a:r>
          </a:p>
          <a:p>
            <a:pPr marL="0" indent="0">
              <a:lnSpc>
                <a:spcPct val="90000"/>
              </a:lnSpc>
              <a:buNone/>
            </a:pPr>
            <a:endParaRPr lang="en-US" sz="4500" b="0" i="0" dirty="0">
              <a:solidFill>
                <a:schemeClr val="tx1"/>
              </a:solidFill>
              <a:effectLst/>
              <a:latin typeface="ff3"/>
            </a:endParaRPr>
          </a:p>
          <a:p>
            <a:pPr marL="0" indent="0">
              <a:lnSpc>
                <a:spcPct val="90000"/>
              </a:lnSpc>
              <a:buNone/>
            </a:pPr>
            <a:r>
              <a:rPr lang="en-US" sz="4500" b="0" i="0" dirty="0">
                <a:solidFill>
                  <a:schemeClr val="tx1"/>
                </a:solidFill>
                <a:effectLst/>
                <a:latin typeface="ff1"/>
              </a:rPr>
              <a:t>Type: document-oriented.</a:t>
            </a:r>
            <a:endParaRPr lang="en-US" sz="4500" b="0" i="0" dirty="0">
              <a:solidFill>
                <a:schemeClr val="tx1"/>
              </a:solidFill>
              <a:effectLst/>
              <a:latin typeface="ff3"/>
            </a:endParaRPr>
          </a:p>
          <a:p>
            <a:pPr marL="0" indent="0">
              <a:lnSpc>
                <a:spcPct val="90000"/>
              </a:lnSpc>
              <a:buNone/>
            </a:pPr>
            <a:r>
              <a:rPr lang="en-US" sz="4500" b="0" i="0" dirty="0">
                <a:solidFill>
                  <a:schemeClr val="tx1"/>
                </a:solidFill>
                <a:effectLst/>
                <a:latin typeface="ff1"/>
              </a:rPr>
              <a:t>Description: The most used NoSQL database in the development </a:t>
            </a:r>
            <a:endParaRPr lang="en-US" sz="4500" b="0" i="0" dirty="0">
              <a:solidFill>
                <a:schemeClr val="tx1"/>
              </a:solidFill>
              <a:effectLst/>
              <a:latin typeface="ff3"/>
            </a:endParaRPr>
          </a:p>
          <a:p>
            <a:pPr marL="0" indent="0">
              <a:lnSpc>
                <a:spcPct val="90000"/>
              </a:lnSpc>
              <a:buNone/>
            </a:pPr>
            <a:r>
              <a:rPr lang="en-US" sz="4500" b="0" i="0" dirty="0">
                <a:solidFill>
                  <a:schemeClr val="tx1"/>
                </a:solidFill>
                <a:effectLst/>
                <a:latin typeface="ff1"/>
              </a:rPr>
              <a:t>community. MongoDB as all document oriented databases are based upon </a:t>
            </a:r>
          </a:p>
          <a:p>
            <a:pPr marL="0" indent="0">
              <a:lnSpc>
                <a:spcPct val="90000"/>
              </a:lnSpc>
              <a:buNone/>
            </a:pPr>
            <a:r>
              <a:rPr lang="en-US" sz="4500" b="0" i="0" dirty="0">
                <a:solidFill>
                  <a:schemeClr val="tx1"/>
                </a:solidFill>
                <a:effectLst/>
                <a:latin typeface="ff1"/>
              </a:rPr>
              <a:t>IBM Lotus Notes and </a:t>
            </a:r>
            <a:r>
              <a:rPr lang="en-US" sz="4500" b="0" i="0" dirty="0" err="1">
                <a:solidFill>
                  <a:schemeClr val="tx1"/>
                </a:solidFill>
                <a:effectLst/>
                <a:latin typeface="ff1"/>
              </a:rPr>
              <a:t>bascially</a:t>
            </a:r>
            <a:r>
              <a:rPr lang="en-US" sz="4500" b="0" i="0" dirty="0">
                <a:solidFill>
                  <a:schemeClr val="tx1"/>
                </a:solidFill>
                <a:effectLst/>
                <a:latin typeface="ff1"/>
              </a:rPr>
              <a:t> store data as </a:t>
            </a:r>
            <a:r>
              <a:rPr lang="en-US" sz="4500" b="0" i="0" dirty="0" err="1">
                <a:solidFill>
                  <a:schemeClr val="tx1"/>
                </a:solidFill>
                <a:effectLst/>
                <a:latin typeface="ff1"/>
              </a:rPr>
              <a:t>inidividual</a:t>
            </a:r>
            <a:r>
              <a:rPr lang="en-US" sz="4500" b="0" i="0" dirty="0">
                <a:solidFill>
                  <a:schemeClr val="tx1"/>
                </a:solidFill>
                <a:effectLst/>
                <a:latin typeface="ff1"/>
              </a:rPr>
              <a:t> documents with </a:t>
            </a:r>
          </a:p>
          <a:p>
            <a:pPr marL="0" indent="0">
              <a:lnSpc>
                <a:spcPct val="90000"/>
              </a:lnSpc>
              <a:buNone/>
            </a:pPr>
            <a:r>
              <a:rPr lang="en-US" sz="4500" b="0" i="0" dirty="0">
                <a:solidFill>
                  <a:schemeClr val="tx1"/>
                </a:solidFill>
                <a:effectLst/>
                <a:latin typeface="ff1"/>
              </a:rPr>
              <a:t>key-value pairs </a:t>
            </a:r>
            <a:r>
              <a:rPr lang="en-US" sz="4500" b="0" i="0" dirty="0" err="1">
                <a:solidFill>
                  <a:schemeClr val="tx1"/>
                </a:solidFill>
                <a:effectLst/>
                <a:latin typeface="ff1"/>
              </a:rPr>
              <a:t>inisde</a:t>
            </a:r>
            <a:r>
              <a:rPr lang="en-US" sz="4500" b="0" i="0" dirty="0">
                <a:solidFill>
                  <a:schemeClr val="tx1"/>
                </a:solidFill>
                <a:effectLst/>
                <a:latin typeface="ff1"/>
              </a:rPr>
              <a:t> them. Uses JSON as document format.</a:t>
            </a:r>
          </a:p>
          <a:p>
            <a:pPr marL="0" indent="0">
              <a:lnSpc>
                <a:spcPct val="90000"/>
              </a:lnSpc>
              <a:buNone/>
            </a:pPr>
            <a:r>
              <a:rPr lang="en-US" sz="4500" b="0" i="0" dirty="0">
                <a:solidFill>
                  <a:schemeClr val="tx1"/>
                </a:solidFill>
                <a:effectLst/>
                <a:latin typeface="ff3"/>
              </a:rPr>
              <a:t>–</a:t>
            </a:r>
            <a:r>
              <a:rPr lang="en-US" sz="4500" b="0" i="0" dirty="0">
                <a:solidFill>
                  <a:schemeClr val="tx1"/>
                </a:solidFill>
                <a:effectLst/>
                <a:latin typeface="ff1"/>
              </a:rPr>
              <a:t>Pros:</a:t>
            </a:r>
            <a:endParaRPr lang="en-US" sz="4500" b="0" i="0" dirty="0">
              <a:solidFill>
                <a:schemeClr val="tx1"/>
              </a:solidFill>
              <a:effectLst/>
              <a:latin typeface="ff3"/>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High Scalability</a:t>
            </a:r>
            <a:endParaRPr lang="en-US" sz="4500" b="0" i="0" dirty="0">
              <a:solidFill>
                <a:schemeClr val="tx1"/>
              </a:solidFill>
              <a:effectLst/>
              <a:latin typeface="ff2"/>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Big Data Friendly</a:t>
            </a:r>
            <a:endParaRPr lang="en-US" sz="4500" b="0" i="0" dirty="0">
              <a:solidFill>
                <a:schemeClr val="tx1"/>
              </a:solidFill>
              <a:effectLst/>
              <a:latin typeface="ff2"/>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Great Community to help out</a:t>
            </a:r>
            <a:endParaRPr lang="en-US" sz="4500" b="0" i="0" dirty="0">
              <a:solidFill>
                <a:schemeClr val="tx1"/>
              </a:solidFill>
              <a:effectLst/>
              <a:latin typeface="ff2"/>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Perfect Documentation and Modules/Connectors/Libraries</a:t>
            </a:r>
            <a:endParaRPr lang="en-US" sz="4500" b="0" i="0" dirty="0">
              <a:solidFill>
                <a:schemeClr val="tx1"/>
              </a:solidFill>
              <a:effectLst/>
              <a:latin typeface="ff2"/>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Has it is own framework for data mapping, reduce and processing</a:t>
            </a:r>
            <a:endParaRPr lang="en-US" sz="4500" b="0" i="0" dirty="0">
              <a:solidFill>
                <a:schemeClr val="tx1"/>
              </a:solidFill>
              <a:effectLst/>
              <a:latin typeface="ff2"/>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Best Aggregation Framework that I ever worked with</a:t>
            </a:r>
            <a:endParaRPr lang="en-US" sz="4500" b="0" i="0" dirty="0">
              <a:solidFill>
                <a:schemeClr val="tx1"/>
              </a:solidFill>
              <a:effectLst/>
              <a:latin typeface="ff2"/>
            </a:endParaRPr>
          </a:p>
          <a:p>
            <a:pPr marL="0" indent="0">
              <a:lnSpc>
                <a:spcPct val="90000"/>
              </a:lnSpc>
              <a:buNone/>
            </a:pPr>
            <a:r>
              <a:rPr lang="en-US" sz="4500" b="0" i="0" dirty="0">
                <a:solidFill>
                  <a:schemeClr val="tx1"/>
                </a:solidFill>
                <a:effectLst/>
                <a:latin typeface="ff3"/>
              </a:rPr>
              <a:t>–</a:t>
            </a:r>
            <a:r>
              <a:rPr lang="en-US" sz="4500" b="0" i="0" dirty="0">
                <a:solidFill>
                  <a:schemeClr val="tx1"/>
                </a:solidFill>
                <a:effectLst/>
                <a:latin typeface="ff1"/>
              </a:rPr>
              <a:t>Cons:</a:t>
            </a:r>
            <a:endParaRPr lang="en-US" sz="4500" b="0" i="0" dirty="0">
              <a:solidFill>
                <a:schemeClr val="tx1"/>
              </a:solidFill>
              <a:effectLst/>
              <a:latin typeface="ff3"/>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Have to implement some few functionalities to manage data.</a:t>
            </a:r>
            <a:endParaRPr lang="en-US" sz="4500" b="0" i="0" dirty="0">
              <a:solidFill>
                <a:schemeClr val="tx1"/>
              </a:solidFill>
              <a:effectLst/>
              <a:latin typeface="ff2"/>
            </a:endParaRPr>
          </a:p>
          <a:p>
            <a:pPr>
              <a:lnSpc>
                <a:spcPct val="90000"/>
              </a:lnSpc>
            </a:pPr>
            <a:r>
              <a:rPr lang="en-US" sz="4500" b="0" i="0" dirty="0">
                <a:solidFill>
                  <a:schemeClr val="tx1"/>
                </a:solidFill>
                <a:effectLst/>
                <a:latin typeface="ff2"/>
              </a:rPr>
              <a:t>▪</a:t>
            </a:r>
            <a:r>
              <a:rPr lang="en-US" sz="4500" b="0" i="0" dirty="0">
                <a:solidFill>
                  <a:schemeClr val="tx1"/>
                </a:solidFill>
                <a:effectLst/>
                <a:latin typeface="ff1"/>
              </a:rPr>
              <a:t>Developers are in charge of managing its system, data, availability, et</a:t>
            </a:r>
            <a:endParaRPr lang="en-US" sz="4500" b="0" i="0" dirty="0">
              <a:solidFill>
                <a:schemeClr val="tx1"/>
              </a:solidFill>
              <a:effectLst/>
              <a:latin typeface="ff2"/>
            </a:endParaRPr>
          </a:p>
          <a:p>
            <a:pPr>
              <a:lnSpc>
                <a:spcPct val="90000"/>
              </a:lnSpc>
            </a:pPr>
            <a:endParaRPr lang="LID4096" sz="800" dirty="0"/>
          </a:p>
        </p:txBody>
      </p:sp>
    </p:spTree>
    <p:extLst>
      <p:ext uri="{BB962C8B-B14F-4D97-AF65-F5344CB8AC3E}">
        <p14:creationId xmlns:p14="http://schemas.microsoft.com/office/powerpoint/2010/main" val="25330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0DF21D5-92B5-4D0E-8ACB-CD3732E40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7" name="Snip Diagonal Corner Rectangle 21">
            <a:extLst>
              <a:ext uri="{FF2B5EF4-FFF2-40B4-BE49-F238E27FC236}">
                <a16:creationId xmlns:a16="http://schemas.microsoft.com/office/drawing/2014/main" id="{B729B08C-A8E8-4A5F-BE85-F0B9269F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3AF0DAB2-66C2-4FB9-A4F3-E117F1D180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7C7822CD-C541-4174-B43B-4A5E288187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98BC445-D166-4C73-9048-E9EAA31301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0D18988-C2FA-49D2-BDF7-5C3060944B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2EBDE56-D9C2-4852-B55B-3DB8E67955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B5952F4-0479-49EC-8294-C078F23532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 name="Titre 1">
            <a:extLst>
              <a:ext uri="{FF2B5EF4-FFF2-40B4-BE49-F238E27FC236}">
                <a16:creationId xmlns:a16="http://schemas.microsoft.com/office/drawing/2014/main" id="{5D89EF77-D117-C6DE-92D4-5F4202532854}"/>
              </a:ext>
            </a:extLst>
          </p:cNvPr>
          <p:cNvSpPr>
            <a:spLocks noGrp="1"/>
          </p:cNvSpPr>
          <p:nvPr>
            <p:ph type="title"/>
          </p:nvPr>
        </p:nvSpPr>
        <p:spPr>
          <a:xfrm>
            <a:off x="8605595" y="941425"/>
            <a:ext cx="3026961" cy="1884856"/>
          </a:xfrm>
        </p:spPr>
        <p:txBody>
          <a:bodyPr anchor="b">
            <a:normAutofit/>
          </a:bodyPr>
          <a:lstStyle/>
          <a:p>
            <a:r>
              <a:rPr lang="en-US" b="0" i="0" dirty="0">
                <a:solidFill>
                  <a:srgbClr val="FFFFFF"/>
                </a:solidFill>
                <a:effectLst/>
                <a:latin typeface="ff1"/>
              </a:rPr>
              <a:t>MySQL:</a:t>
            </a:r>
            <a:br>
              <a:rPr lang="en-US" b="0" i="0" dirty="0">
                <a:solidFill>
                  <a:srgbClr val="FFFFFF"/>
                </a:solidFill>
                <a:effectLst/>
                <a:latin typeface="ff1"/>
              </a:rPr>
            </a:br>
            <a:endParaRPr lang="LID4096" dirty="0">
              <a:solidFill>
                <a:srgbClr val="FFFFFF"/>
              </a:solidFill>
            </a:endParaRPr>
          </a:p>
        </p:txBody>
      </p:sp>
      <p:sp>
        <p:nvSpPr>
          <p:cNvPr id="3" name="Espace réservé du contenu 2">
            <a:extLst>
              <a:ext uri="{FF2B5EF4-FFF2-40B4-BE49-F238E27FC236}">
                <a16:creationId xmlns:a16="http://schemas.microsoft.com/office/drawing/2014/main" id="{CDF85FB6-D751-1F5B-C27B-534645E13E2E}"/>
              </a:ext>
            </a:extLst>
          </p:cNvPr>
          <p:cNvSpPr>
            <a:spLocks noGrp="1"/>
          </p:cNvSpPr>
          <p:nvPr>
            <p:ph idx="1"/>
          </p:nvPr>
        </p:nvSpPr>
        <p:spPr>
          <a:xfrm>
            <a:off x="684212" y="941424"/>
            <a:ext cx="7596472" cy="5472628"/>
          </a:xfrm>
        </p:spPr>
        <p:txBody>
          <a:bodyPr anchor="ctr">
            <a:normAutofit lnSpcReduction="10000"/>
          </a:bodyPr>
          <a:lstStyle/>
          <a:p>
            <a:pPr marL="0" indent="0">
              <a:lnSpc>
                <a:spcPct val="90000"/>
              </a:lnSpc>
              <a:buNone/>
            </a:pPr>
            <a:r>
              <a:rPr lang="en-US" sz="1800" b="0" i="0" u="sng" dirty="0">
                <a:solidFill>
                  <a:schemeClr val="tx1"/>
                </a:solidFill>
                <a:effectLst/>
                <a:latin typeface="urw-din"/>
                <a:hlinkClick r:id="rId2">
                  <a:extLst>
                    <a:ext uri="{A12FA001-AC4F-418D-AE19-62706E023703}">
                      <ahyp:hlinkClr xmlns:ahyp="http://schemas.microsoft.com/office/drawing/2018/hyperlinkcolor" val="tx"/>
                    </a:ext>
                  </a:extLst>
                </a:hlinkClick>
              </a:rPr>
              <a:t>Structural Query Language (SQL)</a:t>
            </a:r>
            <a:r>
              <a:rPr lang="en-US" sz="1800" b="0" i="0" dirty="0">
                <a:solidFill>
                  <a:schemeClr val="tx1"/>
                </a:solidFill>
                <a:effectLst/>
                <a:latin typeface="urw-din"/>
              </a:rPr>
              <a:t> is used for accessing, manipulating, and communicating with the database. Almost every function such as retrieving data from the database, creating a new database, manipulating data and databases such as insertion, deletion and </a:t>
            </a:r>
            <a:r>
              <a:rPr lang="en-US" sz="1800" b="0" i="0" dirty="0" err="1">
                <a:solidFill>
                  <a:schemeClr val="tx1"/>
                </a:solidFill>
                <a:effectLst/>
                <a:latin typeface="urw-din"/>
              </a:rPr>
              <a:t>updation</a:t>
            </a:r>
            <a:r>
              <a:rPr lang="en-US" sz="1800" b="0" i="0" dirty="0">
                <a:solidFill>
                  <a:schemeClr val="tx1"/>
                </a:solidFill>
                <a:effectLst/>
                <a:latin typeface="urw-din"/>
              </a:rPr>
              <a:t> can be performed using SQL. It is a user-friendly and domain-specific language. </a:t>
            </a:r>
          </a:p>
          <a:p>
            <a:pPr marL="0" indent="0">
              <a:lnSpc>
                <a:spcPct val="90000"/>
              </a:lnSpc>
              <a:buNone/>
            </a:pPr>
            <a:endParaRPr lang="en-US" sz="1800" b="0" i="0" dirty="0">
              <a:solidFill>
                <a:schemeClr val="tx1"/>
              </a:solidFill>
              <a:effectLst/>
              <a:latin typeface="urw-din"/>
            </a:endParaRPr>
          </a:p>
          <a:p>
            <a:pPr marL="0" indent="0">
              <a:lnSpc>
                <a:spcPct val="90000"/>
              </a:lnSpc>
              <a:buNone/>
            </a:pPr>
            <a:r>
              <a:rPr lang="en-US" sz="1400" b="0" i="0" dirty="0">
                <a:solidFill>
                  <a:schemeClr val="tx1"/>
                </a:solidFill>
                <a:effectLst/>
                <a:latin typeface="ff3"/>
              </a:rPr>
              <a:t>–</a:t>
            </a:r>
            <a:r>
              <a:rPr lang="en-US" sz="1400" b="0" i="0" dirty="0">
                <a:solidFill>
                  <a:schemeClr val="tx1"/>
                </a:solidFill>
                <a:effectLst/>
                <a:latin typeface="ff1"/>
              </a:rPr>
              <a:t>Pros:</a:t>
            </a:r>
          </a:p>
          <a:p>
            <a:pPr>
              <a:lnSpc>
                <a:spcPct val="90000"/>
              </a:lnSpc>
            </a:pPr>
            <a:r>
              <a:rPr lang="fr-FR" sz="1600" b="1" i="0" dirty="0" err="1">
                <a:solidFill>
                  <a:schemeClr val="tx1"/>
                </a:solidFill>
                <a:effectLst/>
                <a:latin typeface="urw-din"/>
              </a:rPr>
              <a:t>Faster</a:t>
            </a:r>
            <a:r>
              <a:rPr lang="fr-FR" sz="1600" b="1" i="0" dirty="0">
                <a:solidFill>
                  <a:schemeClr val="tx1"/>
                </a:solidFill>
                <a:effectLst/>
                <a:latin typeface="urw-din"/>
              </a:rPr>
              <a:t> </a:t>
            </a:r>
            <a:r>
              <a:rPr lang="fr-FR" sz="1600" b="1" i="0" dirty="0" err="1">
                <a:solidFill>
                  <a:schemeClr val="tx1"/>
                </a:solidFill>
                <a:effectLst/>
                <a:latin typeface="urw-din"/>
              </a:rPr>
              <a:t>Query</a:t>
            </a:r>
            <a:r>
              <a:rPr lang="fr-FR" sz="1600" b="1" i="0" dirty="0">
                <a:solidFill>
                  <a:schemeClr val="tx1"/>
                </a:solidFill>
                <a:effectLst/>
                <a:latin typeface="urw-din"/>
              </a:rPr>
              <a:t> </a:t>
            </a:r>
            <a:r>
              <a:rPr lang="fr-FR" sz="1600" b="1" i="0" dirty="0" err="1">
                <a:solidFill>
                  <a:schemeClr val="tx1"/>
                </a:solidFill>
                <a:effectLst/>
                <a:latin typeface="urw-din"/>
              </a:rPr>
              <a:t>Processing</a:t>
            </a:r>
            <a:endParaRPr lang="en-US" sz="1600" dirty="0">
              <a:solidFill>
                <a:schemeClr val="tx1"/>
              </a:solidFill>
              <a:latin typeface="ff1"/>
            </a:endParaRPr>
          </a:p>
          <a:p>
            <a:pPr>
              <a:lnSpc>
                <a:spcPct val="90000"/>
              </a:lnSpc>
            </a:pPr>
            <a:r>
              <a:rPr lang="fr-FR" sz="1600" b="1" i="0" dirty="0">
                <a:solidFill>
                  <a:schemeClr val="tx1"/>
                </a:solidFill>
                <a:effectLst/>
                <a:latin typeface="urw-din"/>
              </a:rPr>
              <a:t>No Coding </a:t>
            </a:r>
            <a:r>
              <a:rPr lang="fr-FR" sz="1600" b="1" i="0" dirty="0" err="1">
                <a:solidFill>
                  <a:schemeClr val="tx1"/>
                </a:solidFill>
                <a:effectLst/>
                <a:latin typeface="urw-din"/>
              </a:rPr>
              <a:t>Skills</a:t>
            </a:r>
            <a:r>
              <a:rPr lang="fr-FR" sz="1600" b="1" i="0" dirty="0">
                <a:solidFill>
                  <a:schemeClr val="tx1"/>
                </a:solidFill>
                <a:effectLst/>
                <a:latin typeface="urw-din"/>
              </a:rPr>
              <a:t> </a:t>
            </a:r>
            <a:endParaRPr lang="en-US" sz="1600" b="1" i="0" dirty="0">
              <a:solidFill>
                <a:schemeClr val="tx1"/>
              </a:solidFill>
              <a:effectLst/>
              <a:latin typeface="ff1"/>
            </a:endParaRPr>
          </a:p>
          <a:p>
            <a:pPr>
              <a:lnSpc>
                <a:spcPct val="90000"/>
              </a:lnSpc>
            </a:pPr>
            <a:r>
              <a:rPr lang="fr-FR" sz="1600" b="1" i="0" dirty="0" err="1">
                <a:solidFill>
                  <a:schemeClr val="tx1"/>
                </a:solidFill>
                <a:effectLst/>
                <a:latin typeface="urw-din"/>
              </a:rPr>
              <a:t>Standardized</a:t>
            </a:r>
            <a:r>
              <a:rPr lang="fr-FR" sz="1600" b="1" i="0" dirty="0">
                <a:solidFill>
                  <a:schemeClr val="tx1"/>
                </a:solidFill>
                <a:effectLst/>
                <a:latin typeface="urw-din"/>
              </a:rPr>
              <a:t> </a:t>
            </a:r>
            <a:r>
              <a:rPr lang="fr-FR" sz="1600" b="1" i="0" dirty="0" err="1">
                <a:solidFill>
                  <a:schemeClr val="tx1"/>
                </a:solidFill>
                <a:effectLst/>
                <a:latin typeface="urw-din"/>
              </a:rPr>
              <a:t>Language</a:t>
            </a:r>
            <a:endParaRPr lang="fr-FR" sz="1600" b="0" i="0" dirty="0">
              <a:solidFill>
                <a:schemeClr val="tx1"/>
              </a:solidFill>
              <a:effectLst/>
              <a:latin typeface="urw-din"/>
            </a:endParaRPr>
          </a:p>
          <a:p>
            <a:pPr>
              <a:lnSpc>
                <a:spcPct val="90000"/>
              </a:lnSpc>
            </a:pPr>
            <a:r>
              <a:rPr lang="fr-FR" sz="1600" b="1" i="0" dirty="0">
                <a:solidFill>
                  <a:schemeClr val="tx1"/>
                </a:solidFill>
                <a:effectLst/>
                <a:latin typeface="urw-din"/>
              </a:rPr>
              <a:t>Portable </a:t>
            </a:r>
            <a:endParaRPr lang="fr-FR" sz="1600" b="0" i="0" dirty="0">
              <a:solidFill>
                <a:schemeClr val="tx1"/>
              </a:solidFill>
              <a:effectLst/>
              <a:latin typeface="urw-din"/>
            </a:endParaRPr>
          </a:p>
          <a:p>
            <a:pPr>
              <a:lnSpc>
                <a:spcPct val="90000"/>
              </a:lnSpc>
            </a:pPr>
            <a:r>
              <a:rPr lang="fr-FR" sz="1600" b="1" i="0" dirty="0">
                <a:solidFill>
                  <a:schemeClr val="tx1"/>
                </a:solidFill>
                <a:effectLst/>
                <a:latin typeface="urw-din"/>
              </a:rPr>
              <a:t>Multiple data </a:t>
            </a:r>
            <a:r>
              <a:rPr lang="fr-FR" sz="1600" b="1" i="0" dirty="0" err="1">
                <a:solidFill>
                  <a:schemeClr val="tx1"/>
                </a:solidFill>
                <a:effectLst/>
                <a:latin typeface="urw-din"/>
              </a:rPr>
              <a:t>views</a:t>
            </a:r>
            <a:r>
              <a:rPr lang="fr-FR" sz="1600" b="1" i="0" dirty="0">
                <a:solidFill>
                  <a:schemeClr val="tx1"/>
                </a:solidFill>
                <a:effectLst/>
                <a:latin typeface="urw-din"/>
              </a:rPr>
              <a:t> </a:t>
            </a:r>
            <a:endParaRPr lang="fr-FR" sz="1600" dirty="0">
              <a:solidFill>
                <a:schemeClr val="tx1"/>
              </a:solidFill>
              <a:latin typeface="urw-din"/>
            </a:endParaRPr>
          </a:p>
          <a:p>
            <a:pPr>
              <a:lnSpc>
                <a:spcPct val="90000"/>
              </a:lnSpc>
            </a:pPr>
            <a:r>
              <a:rPr lang="fr-FR" sz="1600" b="1" i="0" dirty="0">
                <a:solidFill>
                  <a:schemeClr val="tx1"/>
                </a:solidFill>
                <a:effectLst/>
                <a:latin typeface="urw-din"/>
              </a:rPr>
              <a:t>Interactive </a:t>
            </a:r>
            <a:r>
              <a:rPr lang="fr-FR" sz="1600" b="1" i="0" dirty="0" err="1">
                <a:solidFill>
                  <a:schemeClr val="tx1"/>
                </a:solidFill>
                <a:effectLst/>
                <a:latin typeface="urw-din"/>
              </a:rPr>
              <a:t>Language</a:t>
            </a:r>
            <a:r>
              <a:rPr lang="fr-FR" sz="1600" b="1" i="0" dirty="0">
                <a:solidFill>
                  <a:schemeClr val="tx1"/>
                </a:solidFill>
                <a:effectLst/>
                <a:latin typeface="urw-din"/>
              </a:rPr>
              <a:t> </a:t>
            </a:r>
            <a:endParaRPr lang="fr-FR" sz="1600" b="0" i="0" dirty="0">
              <a:solidFill>
                <a:schemeClr val="tx1"/>
              </a:solidFill>
              <a:effectLst/>
              <a:latin typeface="urw-din"/>
            </a:endParaRPr>
          </a:p>
          <a:p>
            <a:pPr marL="0" indent="0">
              <a:lnSpc>
                <a:spcPct val="90000"/>
              </a:lnSpc>
              <a:buNone/>
            </a:pPr>
            <a:r>
              <a:rPr lang="en-US" sz="1600" b="0" i="0" dirty="0">
                <a:solidFill>
                  <a:schemeClr val="tx1"/>
                </a:solidFill>
                <a:effectLst/>
                <a:latin typeface="ff3"/>
              </a:rPr>
              <a:t>–</a:t>
            </a:r>
            <a:r>
              <a:rPr lang="en-US" sz="1600" b="0" i="0" dirty="0">
                <a:solidFill>
                  <a:schemeClr val="tx1"/>
                </a:solidFill>
                <a:effectLst/>
                <a:latin typeface="ff1"/>
              </a:rPr>
              <a:t>Cons:</a:t>
            </a:r>
            <a:endParaRPr lang="en-US" sz="1600" b="0" i="0" dirty="0">
              <a:solidFill>
                <a:schemeClr val="tx1"/>
              </a:solidFill>
              <a:effectLst/>
              <a:latin typeface="ff3"/>
            </a:endParaRPr>
          </a:p>
          <a:p>
            <a:pPr>
              <a:lnSpc>
                <a:spcPct val="90000"/>
              </a:lnSpc>
            </a:pPr>
            <a:r>
              <a:rPr lang="fr-FR" sz="1600" b="1" i="0" dirty="0" err="1">
                <a:solidFill>
                  <a:schemeClr val="tx1"/>
                </a:solidFill>
                <a:effectLst/>
                <a:latin typeface="urw-din"/>
              </a:rPr>
              <a:t>Complex</a:t>
            </a:r>
            <a:r>
              <a:rPr lang="fr-FR" sz="1600" b="1" i="0" dirty="0">
                <a:solidFill>
                  <a:schemeClr val="tx1"/>
                </a:solidFill>
                <a:effectLst/>
                <a:latin typeface="urw-din"/>
              </a:rPr>
              <a:t> Interface</a:t>
            </a:r>
          </a:p>
          <a:p>
            <a:pPr>
              <a:lnSpc>
                <a:spcPct val="90000"/>
              </a:lnSpc>
            </a:pPr>
            <a:r>
              <a:rPr lang="fr-FR" sz="1600" b="1" i="0" dirty="0" err="1">
                <a:solidFill>
                  <a:schemeClr val="tx1"/>
                </a:solidFill>
                <a:effectLst/>
                <a:latin typeface="urw-din"/>
              </a:rPr>
              <a:t>Cost</a:t>
            </a:r>
            <a:endParaRPr lang="fr-FR" sz="1600" b="1" dirty="0">
              <a:solidFill>
                <a:schemeClr val="tx1"/>
              </a:solidFill>
              <a:latin typeface="urw-din"/>
            </a:endParaRPr>
          </a:p>
          <a:p>
            <a:pPr>
              <a:lnSpc>
                <a:spcPct val="90000"/>
              </a:lnSpc>
            </a:pPr>
            <a:r>
              <a:rPr lang="fr-FR" sz="1600" b="1" i="0" dirty="0">
                <a:solidFill>
                  <a:schemeClr val="tx1"/>
                </a:solidFill>
                <a:effectLst/>
                <a:latin typeface="urw-din"/>
              </a:rPr>
              <a:t>Partial Control</a:t>
            </a:r>
            <a:endParaRPr lang="en-US" sz="1600" b="0" i="0" dirty="0">
              <a:solidFill>
                <a:schemeClr val="tx1"/>
              </a:solidFill>
              <a:effectLst/>
              <a:latin typeface="ff3"/>
            </a:endParaRPr>
          </a:p>
          <a:p>
            <a:pPr>
              <a:lnSpc>
                <a:spcPct val="90000"/>
              </a:lnSpc>
            </a:pPr>
            <a:endParaRPr lang="en-US" sz="1400" b="0" i="0" dirty="0">
              <a:effectLst/>
              <a:latin typeface="urw-din"/>
            </a:endParaRPr>
          </a:p>
          <a:p>
            <a:pPr>
              <a:lnSpc>
                <a:spcPct val="90000"/>
              </a:lnSpc>
            </a:pPr>
            <a:endParaRPr lang="LID4096" sz="1400" dirty="0"/>
          </a:p>
        </p:txBody>
      </p:sp>
    </p:spTree>
    <p:extLst>
      <p:ext uri="{BB962C8B-B14F-4D97-AF65-F5344CB8AC3E}">
        <p14:creationId xmlns:p14="http://schemas.microsoft.com/office/powerpoint/2010/main" val="355213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69AB495-6E5E-AC16-8A00-65A05A96F89E}"/>
              </a:ext>
            </a:extLst>
          </p:cNvPr>
          <p:cNvSpPr txBox="1"/>
          <p:nvPr/>
        </p:nvSpPr>
        <p:spPr>
          <a:xfrm>
            <a:off x="748286" y="5181599"/>
            <a:ext cx="8707922" cy="839821"/>
          </a:xfrm>
          <a:prstGeom prst="rect">
            <a:avLst/>
          </a:prstGeom>
        </p:spPr>
        <p:txBody>
          <a:bodyPr vert="horz" lIns="91440" tIns="45720" rIns="91440" bIns="45720" rtlCol="0" anchor="b">
            <a:normAutofit/>
          </a:bodyPr>
          <a:lstStyle/>
          <a:p>
            <a:pPr>
              <a:spcBef>
                <a:spcPct val="0"/>
              </a:spcBef>
              <a:spcAft>
                <a:spcPts val="600"/>
              </a:spcAft>
            </a:pPr>
            <a:r>
              <a:rPr lang="en-US" sz="3000" b="0" i="0" kern="1200" cap="all">
                <a:ln w="3175" cmpd="sng">
                  <a:noFill/>
                </a:ln>
                <a:solidFill>
                  <a:srgbClr val="FFFFFF"/>
                </a:solidFill>
                <a:effectLst/>
                <a:latin typeface="+mj-lt"/>
                <a:ea typeface="+mj-ea"/>
                <a:cs typeface="+mj-cs"/>
              </a:rPr>
              <a:t>comparison between  SQL and MongoDB</a:t>
            </a:r>
            <a:endParaRPr lang="en-US" sz="3000" kern="1200" cap="all">
              <a:ln w="3175" cmpd="sng">
                <a:noFill/>
              </a:ln>
              <a:solidFill>
                <a:srgbClr val="FFFFFF"/>
              </a:solidFill>
              <a:effectLst/>
              <a:latin typeface="+mj-lt"/>
              <a:ea typeface="+mj-ea"/>
              <a:cs typeface="+mj-cs"/>
            </a:endParaRPr>
          </a:p>
        </p:txBody>
      </p:sp>
      <p:graphicFrame>
        <p:nvGraphicFramePr>
          <p:cNvPr id="4" name="Tableau 4">
            <a:extLst>
              <a:ext uri="{FF2B5EF4-FFF2-40B4-BE49-F238E27FC236}">
                <a16:creationId xmlns:a16="http://schemas.microsoft.com/office/drawing/2014/main" id="{59F081D5-46F0-D0CB-E91C-A127F306C506}"/>
              </a:ext>
            </a:extLst>
          </p:cNvPr>
          <p:cNvGraphicFramePr>
            <a:graphicFrameLocks noGrp="1"/>
          </p:cNvGraphicFramePr>
          <p:nvPr>
            <p:ph idx="1"/>
            <p:extLst>
              <p:ext uri="{D42A27DB-BD31-4B8C-83A1-F6EECF244321}">
                <p14:modId xmlns:p14="http://schemas.microsoft.com/office/powerpoint/2010/main" val="4147313630"/>
              </p:ext>
            </p:extLst>
          </p:nvPr>
        </p:nvGraphicFramePr>
        <p:xfrm>
          <a:off x="1339186" y="836580"/>
          <a:ext cx="8117022" cy="4502357"/>
        </p:xfrm>
        <a:graphic>
          <a:graphicData uri="http://schemas.openxmlformats.org/drawingml/2006/table">
            <a:tbl>
              <a:tblPr firstRow="1" bandRow="1">
                <a:tableStyleId>{5C22544A-7EE6-4342-B048-85BDC9FD1C3A}</a:tableStyleId>
              </a:tblPr>
              <a:tblGrid>
                <a:gridCol w="4058511">
                  <a:extLst>
                    <a:ext uri="{9D8B030D-6E8A-4147-A177-3AD203B41FA5}">
                      <a16:colId xmlns:a16="http://schemas.microsoft.com/office/drawing/2014/main" val="2688010139"/>
                    </a:ext>
                  </a:extLst>
                </a:gridCol>
                <a:gridCol w="4058511">
                  <a:extLst>
                    <a:ext uri="{9D8B030D-6E8A-4147-A177-3AD203B41FA5}">
                      <a16:colId xmlns:a16="http://schemas.microsoft.com/office/drawing/2014/main" val="1226504157"/>
                    </a:ext>
                  </a:extLst>
                </a:gridCol>
              </a:tblGrid>
              <a:tr h="434438">
                <a:tc>
                  <a:txBody>
                    <a:bodyPr/>
                    <a:lstStyle/>
                    <a:p>
                      <a:r>
                        <a:rPr lang="fr-FR" sz="1600"/>
                        <a:t>SQL</a:t>
                      </a:r>
                      <a:endParaRPr lang="LID4096" sz="1600"/>
                    </a:p>
                  </a:txBody>
                  <a:tcPr marL="64619" marR="64619" marT="39810" marB="39810"/>
                </a:tc>
                <a:tc>
                  <a:txBody>
                    <a:bodyPr/>
                    <a:lstStyle/>
                    <a:p>
                      <a:r>
                        <a:rPr lang="fr-FR" sz="1600"/>
                        <a:t>MongoDB</a:t>
                      </a:r>
                      <a:endParaRPr lang="LID4096" sz="1600"/>
                    </a:p>
                  </a:txBody>
                  <a:tcPr marL="64619" marR="64619" marT="39810" marB="39810"/>
                </a:tc>
                <a:extLst>
                  <a:ext uri="{0D108BD9-81ED-4DB2-BD59-A6C34878D82A}">
                    <a16:rowId xmlns:a16="http://schemas.microsoft.com/office/drawing/2014/main" val="247826466"/>
                  </a:ext>
                </a:extLst>
              </a:tr>
              <a:tr h="434438">
                <a:tc>
                  <a:txBody>
                    <a:bodyPr/>
                    <a:lstStyle/>
                    <a:p>
                      <a:r>
                        <a:rPr lang="fr-FR" sz="1600"/>
                        <a:t>Database</a:t>
                      </a:r>
                      <a:endParaRPr lang="LID4096" sz="1600"/>
                    </a:p>
                  </a:txBody>
                  <a:tcPr marL="64619" marR="64619" marT="39810" marB="39810"/>
                </a:tc>
                <a:tc>
                  <a:txBody>
                    <a:bodyPr/>
                    <a:lstStyle/>
                    <a:p>
                      <a:r>
                        <a:rPr lang="fr-FR" sz="1600"/>
                        <a:t>Database</a:t>
                      </a:r>
                      <a:endParaRPr lang="LID4096" sz="1600"/>
                    </a:p>
                  </a:txBody>
                  <a:tcPr marL="64619" marR="64619" marT="39810" marB="39810"/>
                </a:tc>
                <a:extLst>
                  <a:ext uri="{0D108BD9-81ED-4DB2-BD59-A6C34878D82A}">
                    <a16:rowId xmlns:a16="http://schemas.microsoft.com/office/drawing/2014/main" val="3145428822"/>
                  </a:ext>
                </a:extLst>
              </a:tr>
              <a:tr h="434438">
                <a:tc>
                  <a:txBody>
                    <a:bodyPr/>
                    <a:lstStyle/>
                    <a:p>
                      <a:r>
                        <a:rPr lang="fr-FR" sz="1600"/>
                        <a:t>Table</a:t>
                      </a:r>
                      <a:endParaRPr lang="LID4096" sz="1600"/>
                    </a:p>
                  </a:txBody>
                  <a:tcPr marL="64619" marR="64619" marT="39810" marB="39810"/>
                </a:tc>
                <a:tc>
                  <a:txBody>
                    <a:bodyPr/>
                    <a:lstStyle/>
                    <a:p>
                      <a:r>
                        <a:rPr lang="fr-FR" sz="1600"/>
                        <a:t>Collection</a:t>
                      </a:r>
                      <a:endParaRPr lang="LID4096" sz="1600"/>
                    </a:p>
                  </a:txBody>
                  <a:tcPr marL="64619" marR="64619" marT="39810" marB="39810"/>
                </a:tc>
                <a:extLst>
                  <a:ext uri="{0D108BD9-81ED-4DB2-BD59-A6C34878D82A}">
                    <a16:rowId xmlns:a16="http://schemas.microsoft.com/office/drawing/2014/main" val="2758820693"/>
                  </a:ext>
                </a:extLst>
              </a:tr>
              <a:tr h="434438">
                <a:tc>
                  <a:txBody>
                    <a:bodyPr/>
                    <a:lstStyle/>
                    <a:p>
                      <a:r>
                        <a:rPr lang="fr-FR" sz="1600"/>
                        <a:t>Row</a:t>
                      </a:r>
                      <a:endParaRPr lang="LID4096" sz="1600"/>
                    </a:p>
                  </a:txBody>
                  <a:tcPr marL="64619" marR="64619" marT="39810" marB="39810"/>
                </a:tc>
                <a:tc>
                  <a:txBody>
                    <a:bodyPr/>
                    <a:lstStyle/>
                    <a:p>
                      <a:r>
                        <a:rPr lang="fr-FR" sz="1600"/>
                        <a:t>Row document or BSON document </a:t>
                      </a:r>
                      <a:endParaRPr lang="LID4096" sz="1600"/>
                    </a:p>
                  </a:txBody>
                  <a:tcPr marL="64619" marR="64619" marT="39810" marB="39810"/>
                </a:tc>
                <a:extLst>
                  <a:ext uri="{0D108BD9-81ED-4DB2-BD59-A6C34878D82A}">
                    <a16:rowId xmlns:a16="http://schemas.microsoft.com/office/drawing/2014/main" val="2851208463"/>
                  </a:ext>
                </a:extLst>
              </a:tr>
              <a:tr h="434438">
                <a:tc>
                  <a:txBody>
                    <a:bodyPr/>
                    <a:lstStyle/>
                    <a:p>
                      <a:r>
                        <a:rPr lang="fr-FR" sz="1600"/>
                        <a:t>Column</a:t>
                      </a:r>
                      <a:endParaRPr lang="LID4096" sz="1600"/>
                    </a:p>
                  </a:txBody>
                  <a:tcPr marL="64619" marR="64619" marT="39810" marB="39810"/>
                </a:tc>
                <a:tc>
                  <a:txBody>
                    <a:bodyPr/>
                    <a:lstStyle/>
                    <a:p>
                      <a:r>
                        <a:rPr lang="fr-FR" sz="1600" dirty="0"/>
                        <a:t>Field</a:t>
                      </a:r>
                      <a:endParaRPr lang="LID4096" sz="1600" dirty="0"/>
                    </a:p>
                  </a:txBody>
                  <a:tcPr marL="64619" marR="64619" marT="39810" marB="39810"/>
                </a:tc>
                <a:extLst>
                  <a:ext uri="{0D108BD9-81ED-4DB2-BD59-A6C34878D82A}">
                    <a16:rowId xmlns:a16="http://schemas.microsoft.com/office/drawing/2014/main" val="3289732470"/>
                  </a:ext>
                </a:extLst>
              </a:tr>
              <a:tr h="434438">
                <a:tc>
                  <a:txBody>
                    <a:bodyPr/>
                    <a:lstStyle/>
                    <a:p>
                      <a:r>
                        <a:rPr lang="fr-FR" sz="1600"/>
                        <a:t>Index</a:t>
                      </a:r>
                      <a:endParaRPr lang="LID4096" sz="1600"/>
                    </a:p>
                  </a:txBody>
                  <a:tcPr marL="64619" marR="64619" marT="39810" marB="39810"/>
                </a:tc>
                <a:tc>
                  <a:txBody>
                    <a:bodyPr/>
                    <a:lstStyle/>
                    <a:p>
                      <a:r>
                        <a:rPr lang="fr-FR" sz="1600"/>
                        <a:t>Index</a:t>
                      </a:r>
                      <a:endParaRPr lang="LID4096" sz="1600"/>
                    </a:p>
                  </a:txBody>
                  <a:tcPr marL="64619" marR="64619" marT="39810" marB="39810"/>
                </a:tc>
                <a:extLst>
                  <a:ext uri="{0D108BD9-81ED-4DB2-BD59-A6C34878D82A}">
                    <a16:rowId xmlns:a16="http://schemas.microsoft.com/office/drawing/2014/main" val="1221737772"/>
                  </a:ext>
                </a:extLst>
              </a:tr>
              <a:tr h="434438">
                <a:tc>
                  <a:txBody>
                    <a:bodyPr/>
                    <a:lstStyle/>
                    <a:p>
                      <a:r>
                        <a:rPr lang="fr-FR" sz="1600"/>
                        <a:t>table joins</a:t>
                      </a:r>
                      <a:endParaRPr lang="LID4096" sz="1600"/>
                    </a:p>
                  </a:txBody>
                  <a:tcPr marL="64619" marR="64619" marT="39810" marB="39810"/>
                </a:tc>
                <a:tc>
                  <a:txBody>
                    <a:bodyPr/>
                    <a:lstStyle/>
                    <a:p>
                      <a:r>
                        <a:rPr lang="fr-FR" sz="1600"/>
                        <a:t>embedded documents and linking</a:t>
                      </a:r>
                      <a:endParaRPr lang="LID4096" sz="1600"/>
                    </a:p>
                  </a:txBody>
                  <a:tcPr marL="64619" marR="64619" marT="39810" marB="39810"/>
                </a:tc>
                <a:extLst>
                  <a:ext uri="{0D108BD9-81ED-4DB2-BD59-A6C34878D82A}">
                    <a16:rowId xmlns:a16="http://schemas.microsoft.com/office/drawing/2014/main" val="981722038"/>
                  </a:ext>
                </a:extLst>
              </a:tr>
              <a:tr h="1026853">
                <a:tc>
                  <a:txBody>
                    <a:bodyPr/>
                    <a:lstStyle/>
                    <a:p>
                      <a:r>
                        <a:rPr lang="en-US" sz="1600"/>
                        <a:t>primary key (specify any unique column or column combinations as primary key)</a:t>
                      </a:r>
                      <a:endParaRPr lang="LID4096" sz="1600"/>
                    </a:p>
                  </a:txBody>
                  <a:tcPr marL="64619" marR="64619" marT="39810" marB="39810"/>
                </a:tc>
                <a:tc>
                  <a:txBody>
                    <a:bodyPr/>
                    <a:lstStyle/>
                    <a:p>
                      <a:r>
                        <a:rPr lang="en-US" sz="1600" dirty="0"/>
                        <a:t>primary key (the primary key is automatically set to the _id field in MongoDB)</a:t>
                      </a:r>
                      <a:endParaRPr lang="LID4096" sz="1600" dirty="0"/>
                    </a:p>
                  </a:txBody>
                  <a:tcPr marL="64619" marR="64619" marT="39810" marB="39810"/>
                </a:tc>
                <a:extLst>
                  <a:ext uri="{0D108BD9-81ED-4DB2-BD59-A6C34878D82A}">
                    <a16:rowId xmlns:a16="http://schemas.microsoft.com/office/drawing/2014/main" val="1039885105"/>
                  </a:ext>
                </a:extLst>
              </a:tr>
              <a:tr h="434438">
                <a:tc>
                  <a:txBody>
                    <a:bodyPr/>
                    <a:lstStyle/>
                    <a:p>
                      <a:r>
                        <a:rPr lang="en-US" sz="1600"/>
                        <a:t>aggregation (e.g. by group) </a:t>
                      </a:r>
                      <a:endParaRPr lang="LID4096" sz="1600"/>
                    </a:p>
                  </a:txBody>
                  <a:tcPr marL="64619" marR="64619" marT="39810" marB="39810"/>
                </a:tc>
                <a:tc>
                  <a:txBody>
                    <a:bodyPr/>
                    <a:lstStyle/>
                    <a:p>
                      <a:r>
                        <a:rPr lang="fr-FR" sz="1600" dirty="0" err="1"/>
                        <a:t>aggregation</a:t>
                      </a:r>
                      <a:r>
                        <a:rPr lang="fr-FR" sz="1600" dirty="0"/>
                        <a:t> pipeline</a:t>
                      </a:r>
                      <a:endParaRPr lang="LID4096" sz="1600" dirty="0"/>
                    </a:p>
                  </a:txBody>
                  <a:tcPr marL="64619" marR="64619" marT="39810" marB="39810"/>
                </a:tc>
                <a:extLst>
                  <a:ext uri="{0D108BD9-81ED-4DB2-BD59-A6C34878D82A}">
                    <a16:rowId xmlns:a16="http://schemas.microsoft.com/office/drawing/2014/main" val="3347073504"/>
                  </a:ext>
                </a:extLst>
              </a:tr>
            </a:tbl>
          </a:graphicData>
        </a:graphic>
      </p:graphicFrame>
    </p:spTree>
    <p:extLst>
      <p:ext uri="{BB962C8B-B14F-4D97-AF65-F5344CB8AC3E}">
        <p14:creationId xmlns:p14="http://schemas.microsoft.com/office/powerpoint/2010/main" val="128778573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TM02900771[[fn=Secteur]]</Template>
  <TotalTime>29</TotalTime>
  <Words>439</Words>
  <Application>Microsoft Office PowerPoint</Application>
  <PresentationFormat>Grand écran</PresentationFormat>
  <Paragraphs>53</Paragraphs>
  <Slides>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vt:i4>
      </vt:variant>
    </vt:vector>
  </HeadingPairs>
  <TitlesOfParts>
    <vt:vector size="12" baseType="lpstr">
      <vt:lpstr>Century Gothic</vt:lpstr>
      <vt:lpstr>ff1</vt:lpstr>
      <vt:lpstr>ff2</vt:lpstr>
      <vt:lpstr>ff3</vt:lpstr>
      <vt:lpstr>Roboto</vt:lpstr>
      <vt:lpstr>urw-din</vt:lpstr>
      <vt:lpstr>Wingdings 3</vt:lpstr>
      <vt:lpstr>Secteur</vt:lpstr>
      <vt:lpstr>SQL vs NoSQL </vt:lpstr>
      <vt:lpstr>MongoDB: </vt:lpstr>
      <vt:lpstr>MySQL: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vs NoSQL </dc:title>
  <dc:creator>Anas Ben Yaiche</dc:creator>
  <cp:lastModifiedBy>Anas Ben Yaiche</cp:lastModifiedBy>
  <cp:revision>1</cp:revision>
  <dcterms:created xsi:type="dcterms:W3CDTF">2022-10-08T19:06:23Z</dcterms:created>
  <dcterms:modified xsi:type="dcterms:W3CDTF">2022-10-08T19:35:40Z</dcterms:modified>
</cp:coreProperties>
</file>