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shot 2025-07-05 223115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5953125"/>
            <a:ext cx="2962275" cy="9048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lpso-feratures-data-busines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8890" y="185420"/>
            <a:ext cx="5833110" cy="4415790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 flipH="1">
            <a:off x="197485" y="2393315"/>
            <a:ext cx="6161405" cy="0"/>
          </a:xfrm>
          <a:prstGeom prst="line">
            <a:avLst/>
          </a:prstGeom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502285" y="1911985"/>
            <a:ext cx="6804660" cy="39878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sz="2000" b="1"/>
              <a:t>Behavioral and Product Analysis of Online Retail Data</a:t>
            </a:r>
            <a:endParaRPr sz="20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Straight Connector 4"/>
          <p:cNvCxnSpPr/>
          <p:nvPr/>
        </p:nvCxnSpPr>
        <p:spPr>
          <a:xfrm>
            <a:off x="653415" y="1006475"/>
            <a:ext cx="10885170" cy="0"/>
          </a:xfrm>
          <a:prstGeom prst="line">
            <a:avLst/>
          </a:prstGeom>
          <a:ln w="31750" cap="rnd">
            <a:solidFill>
              <a:prstClr val="black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Text Box 3"/>
          <p:cNvSpPr txBox="1"/>
          <p:nvPr/>
        </p:nvSpPr>
        <p:spPr>
          <a:xfrm>
            <a:off x="914400" y="299720"/>
            <a:ext cx="6096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4000" dirty="0">
                <a:sym typeface="+mn-ea"/>
              </a:rPr>
              <a:t>Results</a:t>
            </a:r>
            <a:endParaRPr lang="en-US" sz="4000" dirty="0">
              <a:sym typeface="+mn-ea"/>
            </a:endParaRPr>
          </a:p>
        </p:txBody>
      </p:sp>
      <p:pic>
        <p:nvPicPr>
          <p:cNvPr id="6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386715" y="1129665"/>
            <a:ext cx="5709920" cy="695325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386715" y="1706880"/>
            <a:ext cx="5709920" cy="353568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6685915" y="1129665"/>
            <a:ext cx="5266055" cy="41135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990600" y="272415"/>
            <a:ext cx="743648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4000">
                <a:sym typeface="+mn-ea"/>
              </a:rPr>
              <a:t>Key Insights &amp; Recommendations</a:t>
            </a:r>
            <a:endParaRPr lang="en-US" altLang="en-US" sz="4000">
              <a:sym typeface="+mn-ea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53415" y="979170"/>
            <a:ext cx="10885170" cy="0"/>
          </a:xfrm>
          <a:prstGeom prst="line">
            <a:avLst/>
          </a:prstGeom>
          <a:ln w="31750" cap="rnd">
            <a:solidFill>
              <a:prstClr val="black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99060" y="1123315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 b="1"/>
              <a:t>Key Insights</a:t>
            </a:r>
            <a:endParaRPr lang="en-US" altLang="en-US" sz="2000" b="1"/>
          </a:p>
        </p:txBody>
      </p:sp>
      <p:sp>
        <p:nvSpPr>
          <p:cNvPr id="3" name="Text Box 2"/>
          <p:cNvSpPr txBox="1"/>
          <p:nvPr/>
        </p:nvSpPr>
        <p:spPr>
          <a:xfrm>
            <a:off x="224155" y="1666240"/>
            <a:ext cx="590169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b="1">
                <a:solidFill>
                  <a:schemeClr val="tx2"/>
                </a:solidFill>
              </a:rPr>
              <a:t>World War 2 Gliders Asstd Designs</a:t>
            </a:r>
            <a:r>
              <a:rPr lang="en-US" altLang="en-US"/>
              <a:t> </a:t>
            </a:r>
            <a:r>
              <a:rPr lang="en-US" altLang="en-US" b="1">
                <a:solidFill>
                  <a:srgbClr val="FF0000"/>
                </a:solidFill>
              </a:rPr>
              <a:t>leads</a:t>
            </a:r>
            <a:r>
              <a:rPr lang="en-US" altLang="en-US"/>
              <a:t> in net quantity sold, indicating strong demand.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b="1">
                <a:solidFill>
                  <a:schemeClr val="tx2"/>
                </a:solidFill>
              </a:rPr>
              <a:t>Jumbo Bag Red Retrospot</a:t>
            </a:r>
            <a:r>
              <a:rPr lang="en-US" altLang="en-US"/>
              <a:t> ranks </a:t>
            </a:r>
            <a:r>
              <a:rPr lang="en-US" altLang="en-US" b="1">
                <a:solidFill>
                  <a:srgbClr val="FF0000"/>
                </a:solidFill>
              </a:rPr>
              <a:t>high</a:t>
            </a:r>
            <a:r>
              <a:rPr lang="en-US" altLang="en-US"/>
              <a:t> in both </a:t>
            </a:r>
            <a:r>
              <a:rPr lang="en-US" altLang="en-US" b="1">
                <a:solidFill>
                  <a:srgbClr val="FF0000"/>
                </a:solidFill>
              </a:rPr>
              <a:t>net quantity</a:t>
            </a:r>
            <a:r>
              <a:rPr lang="en-US" altLang="en-US"/>
              <a:t> and </a:t>
            </a:r>
            <a:r>
              <a:rPr lang="en-US" altLang="en-US" b="1">
                <a:solidFill>
                  <a:srgbClr val="FF0000"/>
                </a:solidFill>
              </a:rPr>
              <a:t>revenue</a:t>
            </a:r>
            <a:r>
              <a:rPr lang="en-US" altLang="en-US"/>
              <a:t>, signaling a consistent bestseller.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b="1">
                <a:solidFill>
                  <a:schemeClr val="tx2"/>
                </a:solidFill>
              </a:rPr>
              <a:t>White Hanging Heart T-Light Holder</a:t>
            </a:r>
            <a:r>
              <a:rPr lang="en-US" altLang="en-US"/>
              <a:t> performs well in revenue despite mid-tier net quantity, suggesting strong pricing power.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Some high-revenue products (</a:t>
            </a:r>
            <a:r>
              <a:rPr lang="en-US" altLang="en-US" b="1">
                <a:solidFill>
                  <a:schemeClr val="tx2"/>
                </a:solidFill>
              </a:rPr>
              <a:t>Dotcom Postage</a:t>
            </a:r>
            <a:r>
              <a:rPr lang="en-US" altLang="en-US"/>
              <a:t>, </a:t>
            </a:r>
            <a:r>
              <a:rPr lang="en-US" altLang="en-US" b="1">
                <a:solidFill>
                  <a:schemeClr val="tx2"/>
                </a:solidFill>
              </a:rPr>
              <a:t>Regency Cake Stand 3 Tier</a:t>
            </a:r>
            <a:r>
              <a:rPr lang="en-US" altLang="en-US"/>
              <a:t>) are not in the top net quantity list, implying higher unit value but lower sales volume.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096000" y="1123315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2000" b="1">
                <a:sym typeface="+mn-ea"/>
              </a:rPr>
              <a:t>Recommendations</a:t>
            </a:r>
            <a:endParaRPr lang="en-US" altLang="en-US" sz="2000" b="1"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433820" y="1522095"/>
            <a:ext cx="564197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b="1">
                <a:solidFill>
                  <a:srgbClr val="FF0000"/>
                </a:solidFill>
              </a:rPr>
              <a:t>Maintain</a:t>
            </a:r>
            <a:r>
              <a:rPr lang="en-US" altLang="en-US"/>
              <a:t> inventory focus on high-demand, high-revenue overlap items (Jumbo Bag Red Retrospot, Rabbit Night Light).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b="1">
                <a:solidFill>
                  <a:srgbClr val="FF0000"/>
                </a:solidFill>
              </a:rPr>
              <a:t>Explore</a:t>
            </a:r>
            <a:r>
              <a:rPr lang="en-US" altLang="en-US"/>
              <a:t> pricing optimization for high-revenue, low-volume products to maximize margins.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b="1">
                <a:solidFill>
                  <a:srgbClr val="FF0000"/>
                </a:solidFill>
              </a:rPr>
              <a:t>Promote</a:t>
            </a:r>
            <a:r>
              <a:rPr lang="en-US" altLang="en-US"/>
              <a:t> top net-quantity sellers with competitive pricing to drive revenue growth.</a:t>
            </a:r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975360" y="286385"/>
            <a:ext cx="6096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4000" dirty="0">
                <a:sym typeface="+mn-ea"/>
              </a:rPr>
              <a:t>Results</a:t>
            </a:r>
            <a:endParaRPr lang="en-US" sz="4000" dirty="0">
              <a:sym typeface="+mn-ea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53415" y="993140"/>
            <a:ext cx="10885170" cy="0"/>
          </a:xfrm>
          <a:prstGeom prst="line">
            <a:avLst/>
          </a:prstGeom>
          <a:ln w="31750" cap="rnd">
            <a:solidFill>
              <a:prstClr val="black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6" name="Picture 5" descr="Screenshot 2025-07-04 003321"/>
          <p:cNvPicPr>
            <a:picLocks noChangeAspect="1"/>
          </p:cNvPicPr>
          <p:nvPr/>
        </p:nvPicPr>
        <p:blipFill>
          <a:blip r:embed="rId1"/>
          <a:srcRect t="1926" r="567"/>
          <a:stretch>
            <a:fillRect/>
          </a:stretch>
        </p:blipFill>
        <p:spPr>
          <a:xfrm>
            <a:off x="1359535" y="1257300"/>
            <a:ext cx="9533890" cy="44627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432560" y="314325"/>
            <a:ext cx="818388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4000">
                <a:sym typeface="+mn-ea"/>
              </a:rPr>
              <a:t>Key Insights &amp; Recommendations</a:t>
            </a:r>
            <a:endParaRPr lang="en-US" altLang="en-US" sz="4000">
              <a:sym typeface="+mn-ea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53415" y="1085850"/>
            <a:ext cx="10885170" cy="0"/>
          </a:xfrm>
          <a:prstGeom prst="line">
            <a:avLst/>
          </a:prstGeom>
          <a:ln w="31750" cap="rnd">
            <a:solidFill>
              <a:prstClr val="black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67310" y="1238885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 b="1"/>
              <a:t>Key Insights</a:t>
            </a:r>
            <a:endParaRPr lang="en-US" altLang="en-US" sz="2000" b="1"/>
          </a:p>
        </p:txBody>
      </p:sp>
      <p:sp>
        <p:nvSpPr>
          <p:cNvPr id="3" name="Text Box 2"/>
          <p:cNvSpPr txBox="1"/>
          <p:nvPr/>
        </p:nvSpPr>
        <p:spPr>
          <a:xfrm>
            <a:off x="234315" y="1790700"/>
            <a:ext cx="510984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b="1">
                <a:solidFill>
                  <a:srgbClr val="FF0000"/>
                </a:solidFill>
              </a:rPr>
              <a:t>The United Kingdom</a:t>
            </a:r>
            <a:r>
              <a:rPr lang="en-US" altLang="en-US"/>
              <a:t> dominates the customer base, indicating a strong domestic market focus.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Two customers (</a:t>
            </a:r>
            <a:r>
              <a:rPr lang="en-US" altLang="en-US" b="1">
                <a:solidFill>
                  <a:srgbClr val="FF0000"/>
                </a:solidFill>
              </a:rPr>
              <a:t>15287</a:t>
            </a:r>
            <a:r>
              <a:rPr lang="en-US" altLang="en-US"/>
              <a:t> and </a:t>
            </a:r>
            <a:r>
              <a:rPr lang="en-US" altLang="en-US" b="1">
                <a:solidFill>
                  <a:srgbClr val="FF0000"/>
                </a:solidFill>
              </a:rPr>
              <a:t>14646</a:t>
            </a:r>
            <a:r>
              <a:rPr lang="en-US" altLang="en-US"/>
              <a:t>) contribute a disproportionately high share of total quantity sold, showing dependency on a few high-volume buyers.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Remaining top customers have significantly lower purchase volumes, suggesting potential to diversify high-value accounts.</a:t>
            </a:r>
            <a:endParaRPr lang="en-US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5344160" y="1275080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 b="1"/>
              <a:t>Recommendations</a:t>
            </a:r>
            <a:endParaRPr lang="en-US" altLang="en-US" sz="2000" b="1"/>
          </a:p>
        </p:txBody>
      </p:sp>
      <p:sp>
        <p:nvSpPr>
          <p:cNvPr id="7" name="Text Box 6"/>
          <p:cNvSpPr txBox="1"/>
          <p:nvPr/>
        </p:nvSpPr>
        <p:spPr>
          <a:xfrm>
            <a:off x="5666105" y="1791335"/>
            <a:ext cx="652653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b="1">
                <a:solidFill>
                  <a:srgbClr val="FF0000"/>
                </a:solidFill>
              </a:rPr>
              <a:t>Strengthen </a:t>
            </a:r>
            <a:r>
              <a:rPr lang="en-US" altLang="en-US"/>
              <a:t>relationships and offer loyalty incentives to key accounts to secure recurring sales.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b="1">
                <a:solidFill>
                  <a:srgbClr val="FF0000"/>
                </a:solidFill>
              </a:rPr>
              <a:t>Reduce </a:t>
            </a:r>
            <a:r>
              <a:rPr lang="en-US" altLang="en-US"/>
              <a:t>dependency risk by targeting mid-tier customers for upselling and cross-selling.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b="1">
                <a:solidFill>
                  <a:srgbClr val="FF0000"/>
                </a:solidFill>
              </a:rPr>
              <a:t>Explore </a:t>
            </a:r>
            <a:r>
              <a:rPr lang="en-US" altLang="en-US"/>
              <a:t>international market opportunities, starting with countries showing existing small but stable customer bases ( Germany, France, Netherlands)</a:t>
            </a:r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036320" y="286385"/>
            <a:ext cx="6096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4000" dirty="0">
                <a:sym typeface="+mn-ea"/>
              </a:rPr>
              <a:t>Results</a:t>
            </a:r>
            <a:endParaRPr lang="en-US" sz="4000" dirty="0">
              <a:sym typeface="+mn-ea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53415" y="923290"/>
            <a:ext cx="10885170" cy="0"/>
          </a:xfrm>
          <a:prstGeom prst="line">
            <a:avLst/>
          </a:prstGeom>
          <a:ln w="31750" cap="rnd">
            <a:solidFill>
              <a:prstClr val="black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6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448945" y="1062990"/>
            <a:ext cx="5646420" cy="476250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6379210" y="1183005"/>
            <a:ext cx="5316855" cy="257175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6404610" y="3944620"/>
            <a:ext cx="5312664" cy="256946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793240" y="501015"/>
            <a:ext cx="830453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4000">
                <a:sym typeface="+mn-ea"/>
              </a:rPr>
              <a:t>Key Insights &amp; Recommendations</a:t>
            </a:r>
            <a:endParaRPr lang="en-US" altLang="en-US" sz="4000">
              <a:sym typeface="+mn-ea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53415" y="1207770"/>
            <a:ext cx="10885170" cy="0"/>
          </a:xfrm>
          <a:prstGeom prst="line">
            <a:avLst/>
          </a:prstGeom>
          <a:ln w="31750" cap="rnd">
            <a:solidFill>
              <a:prstClr val="black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559435" y="1532890"/>
            <a:ext cx="4064000" cy="408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2000" b="1">
                <a:sym typeface="+mn-ea"/>
              </a:rPr>
              <a:t>Key Insights</a:t>
            </a:r>
            <a:endParaRPr lang="en-US" altLang="en-US" sz="2000" b="1"/>
          </a:p>
          <a:p>
            <a:endParaRPr lang="en-US" sz="2000"/>
          </a:p>
        </p:txBody>
      </p:sp>
      <p:sp>
        <p:nvSpPr>
          <p:cNvPr id="7" name="Text Box 6"/>
          <p:cNvSpPr txBox="1"/>
          <p:nvPr/>
        </p:nvSpPr>
        <p:spPr>
          <a:xfrm>
            <a:off x="809625" y="1941195"/>
            <a:ext cx="406400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b="1">
                <a:solidFill>
                  <a:schemeClr val="tx2"/>
                </a:solidFill>
              </a:rPr>
              <a:t>Cluster 0</a:t>
            </a:r>
            <a:r>
              <a:rPr lang="en-US" altLang="en-US"/>
              <a:t> drives </a:t>
            </a:r>
            <a:r>
              <a:rPr lang="en-US" altLang="en-US" b="1">
                <a:solidFill>
                  <a:srgbClr val="FF0000"/>
                </a:solidFill>
              </a:rPr>
              <a:t>the majority</a:t>
            </a:r>
            <a:r>
              <a:rPr lang="en-US" altLang="en-US"/>
              <a:t> of revenue.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b="1">
                <a:solidFill>
                  <a:srgbClr val="FF0000"/>
                </a:solidFill>
              </a:rPr>
              <a:t>Top</a:t>
            </a:r>
            <a:r>
              <a:rPr lang="en-US" altLang="en-US"/>
              <a:t> product: </a:t>
            </a:r>
            <a:r>
              <a:rPr lang="en-US" altLang="en-US" b="1">
                <a:solidFill>
                  <a:schemeClr val="tx2"/>
                </a:solidFill>
              </a:rPr>
              <a:t>JUMBO BAG RED RETROSPOT</a:t>
            </a:r>
            <a:r>
              <a:rPr lang="en-US" altLang="en-US"/>
              <a:t> (42.5K units sold).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b="1">
                <a:solidFill>
                  <a:schemeClr val="tx2"/>
                </a:solidFill>
              </a:rPr>
              <a:t>UK</a:t>
            </a:r>
            <a:r>
              <a:rPr lang="en-US" altLang="en-US"/>
              <a:t> is the </a:t>
            </a:r>
            <a:r>
              <a:rPr lang="en-US" altLang="en-US" b="1">
                <a:solidFill>
                  <a:srgbClr val="FF0000"/>
                </a:solidFill>
              </a:rPr>
              <a:t>dominant</a:t>
            </a:r>
            <a:r>
              <a:rPr lang="en-US" altLang="en-US"/>
              <a:t> market, especially in </a:t>
            </a:r>
            <a:r>
              <a:rPr lang="en-US" altLang="en-US" b="1">
                <a:solidFill>
                  <a:schemeClr val="tx2"/>
                </a:solidFill>
              </a:rPr>
              <a:t>Clusters</a:t>
            </a:r>
            <a:r>
              <a:rPr lang="en-US" altLang="en-US"/>
              <a:t> </a:t>
            </a:r>
            <a:r>
              <a:rPr lang="en-US" altLang="en-US" b="1">
                <a:solidFill>
                  <a:srgbClr val="FF0000"/>
                </a:solidFill>
              </a:rPr>
              <a:t>0, 1 &amp; 3</a:t>
            </a:r>
            <a:r>
              <a:rPr lang="en-US" altLang="en-US"/>
              <a:t>.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b="1">
                <a:solidFill>
                  <a:schemeClr val="tx2"/>
                </a:solidFill>
              </a:rPr>
              <a:t>Cluster 2</a:t>
            </a:r>
            <a:r>
              <a:rPr lang="en-US" altLang="en-US"/>
              <a:t> shows potential in </a:t>
            </a:r>
            <a:r>
              <a:rPr lang="en-US" altLang="en-US" b="1">
                <a:solidFill>
                  <a:srgbClr val="FF0000"/>
                </a:solidFill>
              </a:rPr>
              <a:t>Netherlands</a:t>
            </a:r>
            <a:r>
              <a:rPr lang="en-US" altLang="en-US"/>
              <a:t>.</a:t>
            </a:r>
            <a:endParaRPr lang="en-US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6925310" y="1941195"/>
            <a:ext cx="406400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b="1">
                <a:solidFill>
                  <a:srgbClr val="FF0000"/>
                </a:solidFill>
              </a:rPr>
              <a:t>Focus</a:t>
            </a:r>
            <a:r>
              <a:rPr lang="en-US" altLang="en-US"/>
              <a:t> on </a:t>
            </a:r>
            <a:r>
              <a:rPr lang="en-US" altLang="en-US" b="1">
                <a:solidFill>
                  <a:schemeClr val="tx2"/>
                </a:solidFill>
              </a:rPr>
              <a:t>Cluster 0 </a:t>
            </a:r>
            <a:r>
              <a:rPr lang="en-US" altLang="en-US"/>
              <a:t>: invest in </a:t>
            </a:r>
            <a:r>
              <a:rPr lang="en-US" altLang="en-US" b="1">
                <a:solidFill>
                  <a:srgbClr val="FF0000"/>
                </a:solidFill>
              </a:rPr>
              <a:t>top</a:t>
            </a:r>
            <a:r>
              <a:rPr lang="en-US" altLang="en-US"/>
              <a:t> products and retention.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b="1">
                <a:solidFill>
                  <a:srgbClr val="FF0000"/>
                </a:solidFill>
              </a:rPr>
              <a:t>Strengthen</a:t>
            </a:r>
            <a:r>
              <a:rPr lang="en-US" altLang="en-US"/>
              <a:t> UK market : optimize promotions and service.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b="1">
                <a:solidFill>
                  <a:srgbClr val="FF0000"/>
                </a:solidFill>
              </a:rPr>
              <a:t>Explore</a:t>
            </a:r>
            <a:r>
              <a:rPr lang="en-US" altLang="en-US"/>
              <a:t> EU growth : start with Netherlands (Cluster 2).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b="1">
                <a:solidFill>
                  <a:srgbClr val="FF0000"/>
                </a:solidFill>
              </a:rPr>
              <a:t>Reassess</a:t>
            </a:r>
            <a:r>
              <a:rPr lang="en-US" altLang="en-US"/>
              <a:t> Cluster 3 : low volume, needs review.</a:t>
            </a:r>
            <a:endParaRPr lang="en-US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6732270" y="1532890"/>
            <a:ext cx="4064000" cy="4076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b="1">
                <a:sym typeface="+mn-ea"/>
              </a:rPr>
              <a:t>Recommendations</a:t>
            </a:r>
            <a:endParaRPr lang="en-US" altLang="en-US" b="1"/>
          </a:p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445895" y="29781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/>
              <a:t>Conclusion</a:t>
            </a:r>
            <a:endParaRPr lang="en-US" sz="4000"/>
          </a:p>
        </p:txBody>
      </p:sp>
      <p:cxnSp>
        <p:nvCxnSpPr>
          <p:cNvPr id="5" name="Straight Connector 4"/>
          <p:cNvCxnSpPr/>
          <p:nvPr/>
        </p:nvCxnSpPr>
        <p:spPr>
          <a:xfrm>
            <a:off x="653415" y="1072515"/>
            <a:ext cx="10885170" cy="0"/>
          </a:xfrm>
          <a:prstGeom prst="line">
            <a:avLst/>
          </a:prstGeom>
          <a:ln w="31750" cap="rnd">
            <a:solidFill>
              <a:prstClr val="black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1445895" y="1494790"/>
            <a:ext cx="997712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b="1"/>
              <a:t>Market Concentration</a:t>
            </a:r>
            <a:r>
              <a:rPr lang="en-US" altLang="en-US"/>
              <a:t>: Majority of customers are from the </a:t>
            </a:r>
            <a:r>
              <a:rPr lang="en-US" altLang="en-US" b="1">
                <a:solidFill>
                  <a:srgbClr val="FF0000"/>
                </a:solidFill>
              </a:rPr>
              <a:t>UK</a:t>
            </a:r>
            <a:r>
              <a:rPr lang="en-US" altLang="en-US"/>
              <a:t>, indicating high dependence on a single market.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b="1"/>
              <a:t>Key Customer Reliance</a:t>
            </a:r>
            <a:r>
              <a:rPr lang="en-US" altLang="en-US"/>
              <a:t>: A </a:t>
            </a:r>
            <a:r>
              <a:rPr lang="en-US" altLang="en-US" b="1">
                <a:solidFill>
                  <a:srgbClr val="FF0000"/>
                </a:solidFill>
              </a:rPr>
              <a:t>small</a:t>
            </a:r>
            <a:r>
              <a:rPr lang="en-US" altLang="en-US"/>
              <a:t> number of customers generate a significant share of total sales volume.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b="1"/>
              <a:t>Product Performance</a:t>
            </a:r>
            <a:r>
              <a:rPr lang="en-US" altLang="en-US"/>
              <a:t>: Sales are driven by a few top-performing products, while others show low or negative contribution.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b="1"/>
              <a:t>Growth Opportunities</a:t>
            </a:r>
            <a:r>
              <a:rPr lang="en-US" altLang="en-US"/>
              <a:t>: International markets are underdeveloped and represent potential expansion areas.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Picture 6" descr="OIPtempla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3415" y="2007235"/>
            <a:ext cx="4514850" cy="30099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029970" y="105410"/>
            <a:ext cx="6096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4000">
                <a:sym typeface="+mn-ea"/>
              </a:rPr>
              <a:t>OUTLINE</a:t>
            </a:r>
            <a:endParaRPr lang="en-US" sz="4000">
              <a:sym typeface="+mn-ea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53415" y="884555"/>
            <a:ext cx="10885170" cy="0"/>
          </a:xfrm>
          <a:prstGeom prst="line">
            <a:avLst/>
          </a:prstGeom>
          <a:ln w="31750" cap="rnd">
            <a:solidFill>
              <a:prstClr val="black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5906770" y="1031240"/>
            <a:ext cx="6089650" cy="58629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2400"/>
              <a:t>1. Business Goal</a:t>
            </a:r>
            <a:endParaRPr lang="en-US" altLang="en-US" sz="2400"/>
          </a:p>
          <a:p>
            <a:endParaRPr lang="en-US" altLang="en-US"/>
          </a:p>
          <a:p>
            <a:endParaRPr lang="en-US" altLang="en-US" sz="2400"/>
          </a:p>
          <a:p>
            <a:r>
              <a:rPr lang="en-US" altLang="en-US" sz="2400"/>
              <a:t>2. Data Overview</a:t>
            </a:r>
            <a:endParaRPr lang="en-US" altLang="en-US" sz="2400"/>
          </a:p>
          <a:p>
            <a:endParaRPr lang="en-US" altLang="en-US" sz="2400"/>
          </a:p>
          <a:p>
            <a:endParaRPr lang="en-US" altLang="en-US"/>
          </a:p>
          <a:p>
            <a:r>
              <a:rPr lang="en-US" altLang="en-US" sz="2400"/>
              <a:t>3. Data Preparation</a:t>
            </a:r>
            <a:endParaRPr lang="en-US" altLang="en-US" sz="2400"/>
          </a:p>
          <a:p>
            <a:endParaRPr lang="en-US" altLang="en-US" sz="2400"/>
          </a:p>
          <a:p>
            <a:endParaRPr lang="en-US" altLang="en-US"/>
          </a:p>
          <a:p>
            <a:endParaRPr lang="en-US" sz="2400" dirty="0">
              <a:sym typeface="+mn-ea"/>
            </a:endParaRPr>
          </a:p>
          <a:p>
            <a:r>
              <a:rPr lang="en-US" sz="2400" dirty="0">
                <a:sym typeface="+mn-ea"/>
              </a:rPr>
              <a:t>4. Results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ym typeface="+mn-ea"/>
              </a:rPr>
              <a:t>Visualization – Charts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ym typeface="+mn-ea"/>
              </a:rPr>
              <a:t>Dashboard</a:t>
            </a:r>
            <a:endParaRPr lang="en-US" dirty="0"/>
          </a:p>
          <a:p>
            <a:endParaRPr lang="en-US" altLang="en-US"/>
          </a:p>
          <a:p>
            <a:r>
              <a:rPr lang="en-US" altLang="en-US" sz="2400"/>
              <a:t>5. Key Insights &amp; Recommendations</a:t>
            </a:r>
            <a:endParaRPr lang="en-US" altLang="en-US" sz="2400"/>
          </a:p>
          <a:p>
            <a:endParaRPr lang="en-US" altLang="en-US"/>
          </a:p>
          <a:p>
            <a:r>
              <a:rPr lang="en-US" altLang="en-US" sz="2400"/>
              <a:t>6. Conclusion</a:t>
            </a:r>
            <a:endParaRPr lang="en-US" altLang="en-US" sz="2400"/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6346190" y="237363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ym typeface="+mn-ea"/>
              </a:rPr>
              <a:t>Key columns used</a:t>
            </a:r>
            <a:endParaRPr lang="en-US" altLang="en-US"/>
          </a:p>
          <a:p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6346190" y="136207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ym typeface="+mn-ea"/>
              </a:rPr>
              <a:t>What are we analyzing and why?</a:t>
            </a:r>
            <a:endParaRPr lang="en-US" altLang="en-US"/>
          </a:p>
          <a:p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6346190" y="346202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Cleaning steps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Feature creation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Straight Connector 4"/>
          <p:cNvCxnSpPr/>
          <p:nvPr/>
        </p:nvCxnSpPr>
        <p:spPr>
          <a:xfrm>
            <a:off x="653415" y="884555"/>
            <a:ext cx="10885170" cy="0"/>
          </a:xfrm>
          <a:prstGeom prst="line">
            <a:avLst/>
          </a:prstGeom>
          <a:ln w="31750" cap="rnd">
            <a:solidFill>
              <a:prstClr val="black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1047115" y="177800"/>
            <a:ext cx="6096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4000">
                <a:sym typeface="+mn-ea"/>
              </a:rPr>
              <a:t>Business Goal</a:t>
            </a:r>
            <a:endParaRPr lang="en-US" altLang="en-US" sz="4000">
              <a:sym typeface="+mn-ea"/>
            </a:endParaRPr>
          </a:p>
        </p:txBody>
      </p:sp>
      <p:pic>
        <p:nvPicPr>
          <p:cNvPr id="4" name="Picture 3" descr="ChatGPT Image Jul 14, 2025, 01_50_49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28545" y="1042670"/>
            <a:ext cx="8208645" cy="477266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2501900" y="130048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>
                <a:sym typeface="+mn-ea"/>
              </a:rPr>
              <a:t>What are we analyzing</a:t>
            </a:r>
            <a:endParaRPr lang="en-US" altLang="en-US"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971165" y="227266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>
                <a:sym typeface="+mn-ea"/>
              </a:rPr>
              <a:t>why</a:t>
            </a:r>
            <a:endParaRPr lang="en-US" altLang="en-US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Straight Connector 4"/>
          <p:cNvCxnSpPr/>
          <p:nvPr/>
        </p:nvCxnSpPr>
        <p:spPr>
          <a:xfrm>
            <a:off x="653415" y="884555"/>
            <a:ext cx="10885170" cy="0"/>
          </a:xfrm>
          <a:prstGeom prst="line">
            <a:avLst/>
          </a:prstGeom>
          <a:ln w="31750" cap="rnd">
            <a:solidFill>
              <a:prstClr val="black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Text Box 3"/>
          <p:cNvSpPr txBox="1"/>
          <p:nvPr/>
        </p:nvSpPr>
        <p:spPr>
          <a:xfrm>
            <a:off x="934085" y="177800"/>
            <a:ext cx="6096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4000">
                <a:sym typeface="+mn-ea"/>
              </a:rPr>
              <a:t>Data Overview</a:t>
            </a:r>
            <a:endParaRPr lang="en-US" altLang="en-US" sz="4000">
              <a:sym typeface="+mn-ea"/>
            </a:endParaRPr>
          </a:p>
        </p:txBody>
      </p:sp>
      <p:pic>
        <p:nvPicPr>
          <p:cNvPr id="6" name="Picture 5" descr="ChatGPT Image Jul 14, 2025, 02_05_38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06470" y="1050925"/>
            <a:ext cx="5440045" cy="54400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Straight Connector 4"/>
          <p:cNvCxnSpPr/>
          <p:nvPr/>
        </p:nvCxnSpPr>
        <p:spPr>
          <a:xfrm>
            <a:off x="653415" y="884555"/>
            <a:ext cx="10885170" cy="0"/>
          </a:xfrm>
          <a:prstGeom prst="line">
            <a:avLst/>
          </a:prstGeom>
          <a:ln w="31750" cap="rnd">
            <a:solidFill>
              <a:prstClr val="black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Text Box 3"/>
          <p:cNvSpPr txBox="1"/>
          <p:nvPr/>
        </p:nvSpPr>
        <p:spPr>
          <a:xfrm>
            <a:off x="912495" y="177800"/>
            <a:ext cx="6096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4000">
                <a:sym typeface="+mn-ea"/>
              </a:rPr>
              <a:t>Data Preparation</a:t>
            </a:r>
            <a:endParaRPr lang="en-US" altLang="en-US" sz="4000">
              <a:sym typeface="+mn-ea"/>
            </a:endParaRPr>
          </a:p>
        </p:txBody>
      </p:sp>
      <p:pic>
        <p:nvPicPr>
          <p:cNvPr id="2" name="Picture 1" descr="Screenshot 2025-07-27 1325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98240" y="1341755"/>
            <a:ext cx="4562475" cy="390525"/>
          </a:xfrm>
          <a:prstGeom prst="round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H="1">
            <a:off x="5970270" y="1774190"/>
            <a:ext cx="9525" cy="233680"/>
          </a:xfrm>
          <a:prstGeom prst="straightConnector1">
            <a:avLst/>
          </a:prstGeom>
          <a:ln w="31750" cap="rnd">
            <a:solidFill>
              <a:prstClr val="black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7" name="Picture 6" descr="Screenshot 2025-07-27 1325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015" y="2012315"/>
            <a:ext cx="4457700" cy="647700"/>
          </a:xfrm>
          <a:prstGeom prst="round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5979795" y="2664460"/>
            <a:ext cx="9525" cy="233680"/>
          </a:xfrm>
          <a:prstGeom prst="straightConnector1">
            <a:avLst/>
          </a:prstGeom>
          <a:ln w="31750" cap="rnd">
            <a:solidFill>
              <a:prstClr val="black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1" name="Picture 10" descr="Screenshot 2025-07-27 1326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360" y="3703320"/>
            <a:ext cx="3000375" cy="581025"/>
          </a:xfrm>
          <a:prstGeom prst="roundRect">
            <a:avLst/>
          </a:prstGeom>
        </p:spPr>
      </p:pic>
      <p:pic>
        <p:nvPicPr>
          <p:cNvPr id="16" name="Picture 15" descr="Screenshot 2025-07-28 2242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6680" y="2898140"/>
            <a:ext cx="4095750" cy="523875"/>
          </a:xfrm>
          <a:prstGeom prst="round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H="1">
            <a:off x="5989320" y="3446145"/>
            <a:ext cx="9525" cy="233680"/>
          </a:xfrm>
          <a:prstGeom prst="straightConnector1">
            <a:avLst/>
          </a:prstGeom>
          <a:ln w="31750" cap="rnd">
            <a:solidFill>
              <a:prstClr val="black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Straight Connector 4"/>
          <p:cNvCxnSpPr/>
          <p:nvPr/>
        </p:nvCxnSpPr>
        <p:spPr>
          <a:xfrm>
            <a:off x="653415" y="884555"/>
            <a:ext cx="10885170" cy="0"/>
          </a:xfrm>
          <a:prstGeom prst="line">
            <a:avLst/>
          </a:prstGeom>
          <a:ln w="31750" cap="rnd">
            <a:solidFill>
              <a:prstClr val="black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Text Box 3"/>
          <p:cNvSpPr txBox="1"/>
          <p:nvPr/>
        </p:nvSpPr>
        <p:spPr>
          <a:xfrm>
            <a:off x="1094105" y="177800"/>
            <a:ext cx="6096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4000">
                <a:sym typeface="+mn-ea"/>
              </a:rPr>
              <a:t>Data Preparation</a:t>
            </a:r>
            <a:endParaRPr lang="en-US" altLang="en-US" sz="4000">
              <a:sym typeface="+mn-ea"/>
            </a:endParaRPr>
          </a:p>
        </p:txBody>
      </p:sp>
      <p:pic>
        <p:nvPicPr>
          <p:cNvPr id="2" name="Picture 1" descr="Screenshot 2025-07-27 1328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95750" y="4666615"/>
            <a:ext cx="4038600" cy="1009650"/>
          </a:xfrm>
          <a:prstGeom prst="roundRect">
            <a:avLst/>
          </a:prstGeom>
        </p:spPr>
      </p:pic>
      <p:pic>
        <p:nvPicPr>
          <p:cNvPr id="7" name="Picture 6" descr="Screenshot 2025-07-27 1327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700" y="1877695"/>
            <a:ext cx="3952875" cy="704850"/>
          </a:xfrm>
          <a:prstGeom prst="roundRect">
            <a:avLst/>
          </a:prstGeom>
        </p:spPr>
      </p:pic>
      <p:pic>
        <p:nvPicPr>
          <p:cNvPr id="8" name="Picture 7" descr="Screenshot 2025-07-27 132647"/>
          <p:cNvPicPr>
            <a:picLocks noChangeAspect="1"/>
          </p:cNvPicPr>
          <p:nvPr/>
        </p:nvPicPr>
        <p:blipFill>
          <a:blip r:embed="rId3"/>
          <a:srcRect t="7576" b="-7576"/>
          <a:stretch>
            <a:fillRect/>
          </a:stretch>
        </p:blipFill>
        <p:spPr>
          <a:xfrm>
            <a:off x="3823970" y="1224915"/>
            <a:ext cx="4543425" cy="419100"/>
          </a:xfrm>
          <a:prstGeom prst="roundRect">
            <a:avLst/>
          </a:prstGeom>
        </p:spPr>
      </p:pic>
      <p:pic>
        <p:nvPicPr>
          <p:cNvPr id="9" name="Picture 8" descr="Screenshot 2025-07-27 1327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3970" y="2816225"/>
            <a:ext cx="4457700" cy="533400"/>
          </a:xfrm>
          <a:prstGeom prst="roundRect">
            <a:avLst/>
          </a:prstGeom>
        </p:spPr>
      </p:pic>
      <p:pic>
        <p:nvPicPr>
          <p:cNvPr id="11" name="Picture 10" descr="Screenshot 2025-07-27 1327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5750" y="3575685"/>
            <a:ext cx="4000500" cy="857250"/>
          </a:xfrm>
          <a:prstGeom prst="round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>
            <a:off x="5970270" y="1644015"/>
            <a:ext cx="9525" cy="233680"/>
          </a:xfrm>
          <a:prstGeom prst="straightConnector1">
            <a:avLst/>
          </a:prstGeom>
          <a:ln w="31750" cap="rnd">
            <a:solidFill>
              <a:prstClr val="black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979795" y="2582545"/>
            <a:ext cx="9525" cy="233680"/>
          </a:xfrm>
          <a:prstGeom prst="straightConnector1">
            <a:avLst/>
          </a:prstGeom>
          <a:ln w="31750" cap="rnd">
            <a:solidFill>
              <a:prstClr val="black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5989320" y="3349625"/>
            <a:ext cx="9525" cy="233680"/>
          </a:xfrm>
          <a:prstGeom prst="straightConnector1">
            <a:avLst/>
          </a:prstGeom>
          <a:ln w="31750" cap="rnd">
            <a:solidFill>
              <a:prstClr val="black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998845" y="4432935"/>
            <a:ext cx="9525" cy="233680"/>
          </a:xfrm>
          <a:prstGeom prst="straightConnector1">
            <a:avLst/>
          </a:prstGeom>
          <a:ln w="31750" cap="rnd">
            <a:solidFill>
              <a:prstClr val="black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Straight Connector 4"/>
          <p:cNvCxnSpPr/>
          <p:nvPr/>
        </p:nvCxnSpPr>
        <p:spPr>
          <a:xfrm>
            <a:off x="653415" y="884555"/>
            <a:ext cx="10885170" cy="0"/>
          </a:xfrm>
          <a:prstGeom prst="line">
            <a:avLst/>
          </a:prstGeom>
          <a:ln w="31750" cap="rnd">
            <a:solidFill>
              <a:prstClr val="black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Text Box 3"/>
          <p:cNvSpPr txBox="1"/>
          <p:nvPr/>
        </p:nvSpPr>
        <p:spPr>
          <a:xfrm>
            <a:off x="979170" y="120015"/>
            <a:ext cx="6096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4000">
                <a:sym typeface="+mn-ea"/>
              </a:rPr>
              <a:t>Data Preparation</a:t>
            </a:r>
            <a:endParaRPr lang="en-US" altLang="en-US" sz="4000">
              <a:sym typeface="+mn-ea"/>
            </a:endParaRPr>
          </a:p>
        </p:txBody>
      </p:sp>
      <p:pic>
        <p:nvPicPr>
          <p:cNvPr id="3" name="Picture 2" descr="Screenshot 2025-07-27 1328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76700" y="3038475"/>
            <a:ext cx="4038600" cy="1162050"/>
          </a:xfrm>
          <a:prstGeom prst="roundRect">
            <a:avLst/>
          </a:prstGeom>
        </p:spPr>
      </p:pic>
      <p:pic>
        <p:nvPicPr>
          <p:cNvPr id="6" name="Picture 5" descr="Screenshot 2025-07-27 1328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605" y="2290445"/>
            <a:ext cx="4543425" cy="409575"/>
          </a:xfrm>
          <a:prstGeom prst="roundRect">
            <a:avLst/>
          </a:prstGeom>
        </p:spPr>
      </p:pic>
      <p:cxnSp>
        <p:nvCxnSpPr>
          <p:cNvPr id="8" name="Straight Arrow Connector 7"/>
          <p:cNvCxnSpPr>
            <a:stCxn id="6" idx="2"/>
            <a:endCxn id="3" idx="0"/>
          </p:cNvCxnSpPr>
          <p:nvPr/>
        </p:nvCxnSpPr>
        <p:spPr>
          <a:xfrm flipH="1">
            <a:off x="6096000" y="2700020"/>
            <a:ext cx="635" cy="338455"/>
          </a:xfrm>
          <a:prstGeom prst="straightConnector1">
            <a:avLst/>
          </a:prstGeom>
          <a:ln w="31750" cap="rnd">
            <a:solidFill>
              <a:prstClr val="black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Straight Connector 4"/>
          <p:cNvCxnSpPr/>
          <p:nvPr/>
        </p:nvCxnSpPr>
        <p:spPr>
          <a:xfrm>
            <a:off x="653415" y="884555"/>
            <a:ext cx="10885170" cy="0"/>
          </a:xfrm>
          <a:prstGeom prst="line">
            <a:avLst/>
          </a:prstGeom>
          <a:ln w="31750" cap="rnd">
            <a:solidFill>
              <a:prstClr val="black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Text Box 3"/>
          <p:cNvSpPr txBox="1"/>
          <p:nvPr/>
        </p:nvSpPr>
        <p:spPr>
          <a:xfrm>
            <a:off x="796925" y="177800"/>
            <a:ext cx="6096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4000" dirty="0">
                <a:sym typeface="+mn-ea"/>
              </a:rPr>
              <a:t>Results</a:t>
            </a:r>
            <a:endParaRPr lang="en-US" sz="4000" dirty="0">
              <a:sym typeface="+mn-ea"/>
            </a:endParaRPr>
          </a:p>
        </p:txBody>
      </p:sp>
      <p:pic>
        <p:nvPicPr>
          <p:cNvPr id="2" name="Picture 1"/>
          <p:cNvPicPr/>
          <p:nvPr/>
        </p:nvPicPr>
        <p:blipFill>
          <a:blip r:embed="rId1"/>
          <a:srcRect t="-914" r="-303" b="-559"/>
          <a:stretch>
            <a:fillRect/>
          </a:stretch>
        </p:blipFill>
        <p:spPr>
          <a:xfrm>
            <a:off x="152400" y="1028700"/>
            <a:ext cx="5741670" cy="4723765"/>
          </a:xfrm>
          <a:prstGeom prst="rect">
            <a:avLst/>
          </a:prstGeom>
        </p:spPr>
      </p:pic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6264275" y="1028065"/>
            <a:ext cx="5742432" cy="4724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188720" y="379095"/>
            <a:ext cx="733044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4000">
                <a:sym typeface="+mn-ea"/>
              </a:rPr>
              <a:t>Key Insights &amp; Recommendations</a:t>
            </a:r>
            <a:endParaRPr lang="en-US" altLang="en-US" sz="4000">
              <a:sym typeface="+mn-ea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53415" y="1085850"/>
            <a:ext cx="10885170" cy="0"/>
          </a:xfrm>
          <a:prstGeom prst="line">
            <a:avLst/>
          </a:prstGeom>
          <a:ln w="31750" cap="rnd">
            <a:solidFill>
              <a:prstClr val="black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127000" y="1500505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 b="1"/>
              <a:t>Key Insights</a:t>
            </a:r>
            <a:endParaRPr lang="en-US" altLang="en-US" sz="2000" b="1"/>
          </a:p>
        </p:txBody>
      </p:sp>
      <p:sp>
        <p:nvSpPr>
          <p:cNvPr id="3" name="Text Box 2"/>
          <p:cNvSpPr txBox="1"/>
          <p:nvPr/>
        </p:nvSpPr>
        <p:spPr>
          <a:xfrm>
            <a:off x="346075" y="2018030"/>
            <a:ext cx="557593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b="1">
                <a:solidFill>
                  <a:schemeClr val="tx2"/>
                </a:solidFill>
              </a:rPr>
              <a:t>World War 2 Gliders Asstd Designs</a:t>
            </a:r>
            <a:r>
              <a:rPr lang="en-US" altLang="en-US"/>
              <a:t> </a:t>
            </a:r>
            <a:r>
              <a:rPr lang="en-US" altLang="en-US" b="1">
                <a:solidFill>
                  <a:srgbClr val="FF0000"/>
                </a:solidFill>
              </a:rPr>
              <a:t>leads</a:t>
            </a:r>
            <a:r>
              <a:rPr lang="en-US" altLang="en-US"/>
              <a:t> sales volume, followed by Jumbo Bag Red Retrospot and Popcorn Holder.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b="1">
                <a:solidFill>
                  <a:schemeClr val="tx2"/>
                </a:solidFill>
              </a:rPr>
              <a:t>Medium Ceramic Top Storage Jar</a:t>
            </a:r>
            <a:r>
              <a:rPr lang="en-US" altLang="en-US"/>
              <a:t> shows exceptionally </a:t>
            </a:r>
            <a:r>
              <a:rPr lang="en-US" altLang="en-US" b="1">
                <a:solidFill>
                  <a:srgbClr val="FF0000"/>
                </a:solidFill>
              </a:rPr>
              <a:t>high return</a:t>
            </a:r>
            <a:r>
              <a:rPr lang="en-US" altLang="en-US"/>
              <a:t> volumes, significantly impacting net sales.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b="1">
                <a:solidFill>
                  <a:srgbClr val="FF0000"/>
                </a:solidFill>
              </a:rPr>
              <a:t>Overlap</a:t>
            </a:r>
            <a:r>
              <a:rPr lang="en-US" altLang="en-US"/>
              <a:t> between top-sellers and high-return items suggests potential quality, fit, or expectation issues.</a:t>
            </a:r>
            <a:endParaRPr lang="en-US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6137275" y="1500505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 b="1"/>
              <a:t>Recommendations</a:t>
            </a:r>
            <a:endParaRPr lang="en-US" altLang="en-US" sz="2000" b="1"/>
          </a:p>
        </p:txBody>
      </p:sp>
      <p:sp>
        <p:nvSpPr>
          <p:cNvPr id="7" name="Text Box 6"/>
          <p:cNvSpPr txBox="1"/>
          <p:nvPr/>
        </p:nvSpPr>
        <p:spPr>
          <a:xfrm>
            <a:off x="6612255" y="2018030"/>
            <a:ext cx="531812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b="1">
                <a:solidFill>
                  <a:srgbClr val="FF0000"/>
                </a:solidFill>
              </a:rPr>
              <a:t>Conduct</a:t>
            </a:r>
            <a:r>
              <a:rPr lang="en-US" altLang="en-US"/>
              <a:t> root-cause analysis on high-return products to address defects, packaging, or product description gaps.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b="1">
                <a:solidFill>
                  <a:srgbClr val="FF0000"/>
                </a:solidFill>
              </a:rPr>
              <a:t>Implement</a:t>
            </a:r>
            <a:r>
              <a:rPr lang="en-US" altLang="en-US"/>
              <a:t> stricter quality control for high-volume items.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b="1">
                <a:solidFill>
                  <a:srgbClr val="FF0000"/>
                </a:solidFill>
              </a:rPr>
              <a:t>Reassess</a:t>
            </a:r>
            <a:r>
              <a:rPr lang="en-US" altLang="en-US"/>
              <a:t> stocking strategy for products with persistently high return rates.</a:t>
            </a: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3487</Words>
  <Application>WPS Presentation</Application>
  <PresentationFormat>Widescreen</PresentationFormat>
  <Paragraphs>145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Moussa CHAHD</cp:lastModifiedBy>
  <cp:revision>8</cp:revision>
  <dcterms:created xsi:type="dcterms:W3CDTF">2025-07-05T22:28:00Z</dcterms:created>
  <dcterms:modified xsi:type="dcterms:W3CDTF">2025-09-04T14:14:46Z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49D87D85790C4776BCCBFEC059E89759_13</vt:lpwstr>
  </property>
  <property fmtid="{D5CDD505-2E9C-101B-9397-08002B2CF9AE}" pid="3" name="KSOProductBuildVer">
    <vt:lpwstr>1033-12.2.0.21936</vt:lpwstr>
  </property>
</Properties>
</file>