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77" r:id="rId6"/>
    <p:sldId id="260" r:id="rId7"/>
    <p:sldId id="266" r:id="rId8"/>
    <p:sldId id="267" r:id="rId9"/>
    <p:sldId id="271" r:id="rId10"/>
    <p:sldId id="282" r:id="rId11"/>
    <p:sldId id="269" r:id="rId12"/>
    <p:sldId id="279" r:id="rId13"/>
    <p:sldId id="280" r:id="rId14"/>
    <p:sldId id="281" r:id="rId15"/>
    <p:sldId id="278" r:id="rId16"/>
    <p:sldId id="275" r:id="rId17"/>
    <p:sldId id="287" r:id="rId18"/>
    <p:sldId id="286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2947" autoAdjust="0"/>
  </p:normalViewPr>
  <p:slideViewPr>
    <p:cSldViewPr snapToGrid="0">
      <p:cViewPr varScale="1">
        <p:scale>
          <a:sx n="115" d="100"/>
          <a:sy n="115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BE17-6941-4388-9250-E387657A040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96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BE17-6941-4388-9250-E387657A040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3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BE17-6941-4388-9250-E387657A040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88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BE17-6941-4388-9250-E387657A040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1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BE17-6941-4388-9250-E387657A040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86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BE17-6941-4388-9250-E387657A040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9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BE17-6941-4388-9250-E387657A040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BE17-6941-4388-9250-E387657A040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BE17-6941-4388-9250-E387657A040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9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F3BE17-6941-4388-9250-E387657A040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44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BE17-6941-4388-9250-E387657A040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F3BE17-6941-4388-9250-E387657A040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44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0051" y="750640"/>
            <a:ext cx="10058400" cy="3566160"/>
          </a:xfrm>
        </p:spPr>
        <p:txBody>
          <a:bodyPr anchor="t">
            <a:normAutofit/>
          </a:bodyPr>
          <a:lstStyle/>
          <a:p>
            <a:pPr algn="ctr"/>
            <a:r>
              <a:rPr lang="en-US" altLang="ko-KR" sz="3200" dirty="0" smtClean="0">
                <a:latin typeface="+mj-ea"/>
              </a:rPr>
              <a:t/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3200" dirty="0">
                <a:latin typeface="+mj-ea"/>
              </a:rPr>
              <a:t/>
            </a:r>
            <a:br>
              <a:rPr lang="en-US" altLang="ko-KR" sz="3200" dirty="0">
                <a:latin typeface="+mj-ea"/>
              </a:rPr>
            </a:br>
            <a:r>
              <a:rPr lang="en-US" altLang="ko-KR" sz="3200" dirty="0" smtClean="0">
                <a:latin typeface="+mj-ea"/>
              </a:rPr>
              <a:t/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3200" dirty="0">
                <a:latin typeface="+mj-ea"/>
              </a:rPr>
              <a:t/>
            </a:r>
            <a:br>
              <a:rPr lang="en-US" altLang="ko-KR" sz="3200" dirty="0">
                <a:latin typeface="+mj-ea"/>
              </a:rPr>
            </a:br>
            <a:r>
              <a:rPr lang="en-US" altLang="ko-KR" sz="4400" dirty="0" smtClean="0">
                <a:latin typeface="+mj-ea"/>
              </a:rPr>
              <a:t>Be </a:t>
            </a:r>
            <a:r>
              <a:rPr lang="ko-KR" altLang="en-US" sz="4400" dirty="0">
                <a:latin typeface="+mj-ea"/>
              </a:rPr>
              <a:t>健 </a:t>
            </a:r>
            <a:r>
              <a:rPr lang="en-US" altLang="ko-KR" sz="4400" dirty="0">
                <a:latin typeface="+mj-ea"/>
              </a:rPr>
              <a:t> - </a:t>
            </a:r>
            <a:r>
              <a:rPr lang="ko-KR" altLang="en-US" sz="4400" dirty="0" smtClean="0">
                <a:latin typeface="+mj-ea"/>
              </a:rPr>
              <a:t>채식주의자를 </a:t>
            </a:r>
            <a:r>
              <a:rPr lang="ko-KR" altLang="en-US" sz="4400" dirty="0">
                <a:latin typeface="+mj-ea"/>
              </a:rPr>
              <a:t>위한 </a:t>
            </a:r>
            <a:r>
              <a:rPr lang="ko-KR" altLang="en-US" sz="4400" dirty="0" smtClean="0">
                <a:latin typeface="+mj-ea"/>
              </a:rPr>
              <a:t>서비스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화려한 조명 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이대희 </a:t>
            </a:r>
            <a:r>
              <a:rPr lang="ko-KR" altLang="en-US" dirty="0" err="1">
                <a:latin typeface="+mj-ea"/>
                <a:ea typeface="+mj-ea"/>
              </a:rPr>
              <a:t>성채원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임의엽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박유선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9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CREATE TABLE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19" y="1737360"/>
            <a:ext cx="6230054" cy="33832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965" y="1737360"/>
            <a:ext cx="5670621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SQL </a:t>
            </a:r>
            <a:r>
              <a:rPr lang="en-US" altLang="ko-KR" dirty="0" smtClean="0">
                <a:latin typeface="+mj-ea"/>
              </a:rPr>
              <a:t>QUERYONE1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각각의 테이블을 보여준다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Users, Items, Suppliers, Ingredient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Classification, Order,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Vegetarian_class_code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Ingredient_vegetarian_class_code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인증없음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출력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95" y="2773680"/>
            <a:ext cx="6086929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3590925"/>
            <a:ext cx="45529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SQL </a:t>
            </a:r>
            <a:r>
              <a:rPr lang="en-US" altLang="ko-KR" dirty="0" smtClean="0">
                <a:latin typeface="+mj-ea"/>
              </a:rPr>
              <a:t>QUERYONE2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2. </a:t>
            </a:r>
            <a:r>
              <a:rPr lang="ko-KR" altLang="en-US" sz="1500" dirty="0" smtClean="0">
                <a:latin typeface="+mj-ea"/>
                <a:ea typeface="+mj-ea"/>
              </a:rPr>
              <a:t>서비스</a:t>
            </a:r>
            <a:endParaRPr lang="en-US" altLang="ko-KR" sz="1500" dirty="0" smtClean="0">
              <a:latin typeface="+mj-ea"/>
              <a:ea typeface="+mj-ea"/>
            </a:endParaRPr>
          </a:p>
          <a:p>
            <a:r>
              <a:rPr lang="ko-KR" altLang="en-US" sz="1500" dirty="0" smtClean="0">
                <a:latin typeface="+mj-ea"/>
                <a:ea typeface="+mj-ea"/>
              </a:rPr>
              <a:t>기존 서비스 구체화</a:t>
            </a:r>
            <a:r>
              <a:rPr lang="en-US" altLang="ko-KR" sz="1500" dirty="0" smtClean="0">
                <a:latin typeface="+mj-ea"/>
                <a:ea typeface="+mj-ea"/>
              </a:rPr>
              <a:t>: </a:t>
            </a:r>
            <a:r>
              <a:rPr lang="en-US" altLang="ko-KR" sz="1500" dirty="0">
                <a:latin typeface="+mj-ea"/>
                <a:ea typeface="+mj-ea"/>
              </a:rPr>
              <a:t>6.</a:t>
            </a:r>
            <a:r>
              <a:rPr lang="ko-KR" altLang="en-US" sz="1500" dirty="0">
                <a:latin typeface="+mj-ea"/>
                <a:ea typeface="+mj-ea"/>
              </a:rPr>
              <a:t>회원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비회원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은 채식주의 종류에 따라 추천 받은 제품을 주문한다</a:t>
            </a:r>
            <a:r>
              <a:rPr lang="en-US" altLang="ko-KR" sz="1500" dirty="0" smtClean="0">
                <a:latin typeface="+mj-ea"/>
                <a:ea typeface="+mj-ea"/>
              </a:rPr>
              <a:t>.</a:t>
            </a:r>
          </a:p>
          <a:p>
            <a:pPr marL="201168" lvl="1" indent="0">
              <a:buNone/>
            </a:pPr>
            <a:r>
              <a:rPr lang="en-US" altLang="ko-KR" sz="1500" dirty="0" smtClean="0">
                <a:latin typeface="+mj-ea"/>
                <a:ea typeface="+mj-ea"/>
              </a:rPr>
              <a:t>	               </a:t>
            </a:r>
            <a:r>
              <a:rPr lang="en-US" altLang="ko-KR" sz="1500" dirty="0">
                <a:solidFill>
                  <a:srgbClr val="C00000"/>
                </a:solidFill>
                <a:latin typeface="+mj-ea"/>
                <a:ea typeface="+mj-ea"/>
              </a:rPr>
              <a:t>7. </a:t>
            </a:r>
            <a:r>
              <a:rPr lang="ko-KR" altLang="en-US" sz="1500" dirty="0">
                <a:solidFill>
                  <a:srgbClr val="C00000"/>
                </a:solidFill>
                <a:latin typeface="+mj-ea"/>
                <a:ea typeface="+mj-ea"/>
              </a:rPr>
              <a:t>서비스는 회원 주소와 업체 주소를 기반으로 추천한다</a:t>
            </a:r>
            <a:r>
              <a:rPr lang="en-US" altLang="ko-KR" sz="1500" dirty="0" smtClean="0">
                <a:solidFill>
                  <a:srgbClr val="C00000"/>
                </a:solidFill>
                <a:latin typeface="+mj-ea"/>
                <a:ea typeface="+mj-ea"/>
              </a:rPr>
              <a:t>.</a:t>
            </a:r>
          </a:p>
          <a:p>
            <a:pPr marL="201168" lvl="1" indent="0">
              <a:buNone/>
            </a:pPr>
            <a:r>
              <a:rPr lang="en-US" altLang="ko-KR" sz="1500" dirty="0" smtClean="0">
                <a:solidFill>
                  <a:srgbClr val="C00000"/>
                </a:solidFill>
                <a:latin typeface="+mj-ea"/>
                <a:ea typeface="+mj-ea"/>
              </a:rPr>
              <a:t>	              11</a:t>
            </a:r>
            <a:r>
              <a:rPr lang="en-US" altLang="ko-KR" sz="1500" dirty="0">
                <a:solidFill>
                  <a:srgbClr val="C00000"/>
                </a:solidFill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rgbClr val="C00000"/>
                </a:solidFill>
                <a:latin typeface="+mj-ea"/>
                <a:ea typeface="+mj-ea"/>
              </a:rPr>
              <a:t>업체는 주문을 받아 제품을 배송한다</a:t>
            </a:r>
            <a:r>
              <a:rPr lang="en-US" altLang="ko-KR" sz="1500" dirty="0">
                <a:solidFill>
                  <a:srgbClr val="C00000"/>
                </a:solidFill>
                <a:latin typeface="+mj-ea"/>
                <a:ea typeface="+mj-ea"/>
              </a:rPr>
              <a:t>.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1500" dirty="0" smtClean="0">
                <a:latin typeface="+mj-ea"/>
                <a:ea typeface="+mj-ea"/>
              </a:rPr>
              <a:t>- </a:t>
            </a:r>
            <a:r>
              <a:rPr lang="ko-KR" altLang="en-US" sz="1500" dirty="0">
                <a:latin typeface="+mj-ea"/>
                <a:ea typeface="+mj-ea"/>
              </a:rPr>
              <a:t>회원의 클래스에 맞는 성분이 들어간 제품을 추천한다</a:t>
            </a:r>
            <a:r>
              <a:rPr lang="en-US" altLang="ko-KR" sz="150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600" dirty="0">
                <a:latin typeface="+mj-ea"/>
              </a:rPr>
              <a:t>- </a:t>
            </a:r>
            <a:r>
              <a:rPr lang="ko-KR" altLang="en-US" sz="1600" dirty="0">
                <a:latin typeface="+mj-ea"/>
              </a:rPr>
              <a:t>특정 성분</a:t>
            </a:r>
            <a:r>
              <a:rPr lang="en-US" altLang="ko-KR" sz="1600" dirty="0">
                <a:latin typeface="+mj-ea"/>
              </a:rPr>
              <a:t>(7</a:t>
            </a:r>
            <a:r>
              <a:rPr lang="ko-KR" altLang="en-US" sz="1600" dirty="0">
                <a:latin typeface="+mj-ea"/>
              </a:rPr>
              <a:t>가지</a:t>
            </a:r>
            <a:r>
              <a:rPr lang="en-US" altLang="ko-KR" sz="1600" dirty="0">
                <a:latin typeface="+mj-ea"/>
              </a:rPr>
              <a:t>)</a:t>
            </a:r>
            <a:r>
              <a:rPr lang="ko-KR" altLang="en-US" sz="1600" dirty="0">
                <a:latin typeface="+mj-ea"/>
              </a:rPr>
              <a:t>이 들어간 제품 검색</a:t>
            </a:r>
            <a:endParaRPr lang="en-US" altLang="ko-KR" sz="1600" dirty="0">
              <a:latin typeface="+mj-ea"/>
            </a:endParaRPr>
          </a:p>
          <a:p>
            <a:endParaRPr lang="en-US" altLang="ko-KR" sz="1500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901" y="1845734"/>
            <a:ext cx="2842111" cy="4252401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192605" y="3857644"/>
            <a:ext cx="5341620" cy="2240491"/>
            <a:chOff x="1173480" y="3857414"/>
            <a:chExt cx="4438650" cy="20288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3480" y="3857414"/>
              <a:ext cx="4438650" cy="20288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507915" y="551690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비건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 rot="10800000">
              <a:off x="4312920" y="5667283"/>
              <a:ext cx="194995" cy="6858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62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SQL </a:t>
            </a:r>
            <a:r>
              <a:rPr lang="en-US" altLang="ko-KR" dirty="0" smtClean="0">
                <a:latin typeface="+mj-ea"/>
              </a:rPr>
              <a:t>QUERYONE3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- </a:t>
            </a:r>
            <a:r>
              <a:rPr lang="ko-KR" altLang="en-US" dirty="0">
                <a:latin typeface="+mj-ea"/>
              </a:rPr>
              <a:t>금액에 따른 제품 </a:t>
            </a:r>
            <a:r>
              <a:rPr lang="ko-KR" altLang="en-US" dirty="0" smtClean="0">
                <a:latin typeface="+mj-ea"/>
              </a:rPr>
              <a:t>검색</a:t>
            </a:r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endParaRPr lang="en-US" altLang="ko-KR" dirty="0" smtClean="0">
              <a:latin typeface="+mj-ea"/>
            </a:endParaRPr>
          </a:p>
          <a:p>
            <a:r>
              <a:rPr lang="en-US" altLang="ko-KR" dirty="0" smtClean="0">
                <a:latin typeface="+mj-ea"/>
              </a:rPr>
              <a:t>-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총 구매금액에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따른 회원 </a:t>
            </a:r>
            <a:r>
              <a:rPr lang="ko-KR" altLang="en-US" dirty="0" smtClean="0">
                <a:latin typeface="+mj-ea"/>
              </a:rPr>
              <a:t>등수</a:t>
            </a:r>
            <a:endParaRPr lang="en-US" altLang="ko-KR" dirty="0">
              <a:latin typeface="+mj-ea"/>
            </a:endParaRPr>
          </a:p>
          <a:p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607967"/>
            <a:ext cx="7609524" cy="15523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085" y="1845734"/>
            <a:ext cx="2085714" cy="44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397" y="2523914"/>
            <a:ext cx="4600000" cy="10380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514" y="847671"/>
            <a:ext cx="2254039" cy="33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5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SQL </a:t>
            </a:r>
            <a:r>
              <a:rPr lang="en-US" altLang="ko-KR" dirty="0" smtClean="0">
                <a:latin typeface="+mj-ea"/>
              </a:rPr>
              <a:t>QUERYONE4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- </a:t>
            </a:r>
            <a:r>
              <a:rPr lang="ko-KR" altLang="en-US" dirty="0" smtClean="0">
                <a:latin typeface="+mj-ea"/>
              </a:rPr>
              <a:t>업종별 리스트</a:t>
            </a:r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r>
              <a:rPr lang="en-US" altLang="ko-KR" dirty="0">
                <a:latin typeface="+mj-ea"/>
              </a:rPr>
              <a:t>- </a:t>
            </a:r>
            <a:r>
              <a:rPr lang="ko-KR" altLang="en-US" dirty="0">
                <a:latin typeface="+mj-ea"/>
              </a:rPr>
              <a:t>업종별 제품 검색</a:t>
            </a:r>
            <a:r>
              <a:rPr lang="en-US" altLang="ko-KR" dirty="0">
                <a:latin typeface="+mj-ea"/>
              </a:rPr>
              <a:t>-&gt; </a:t>
            </a:r>
            <a:r>
              <a:rPr lang="ko-KR" altLang="en-US" dirty="0">
                <a:latin typeface="+mj-ea"/>
              </a:rPr>
              <a:t>탭으로 만들어도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플랫폼</a:t>
            </a:r>
            <a:r>
              <a:rPr lang="en-US" altLang="ko-KR" dirty="0">
                <a:latin typeface="+mj-ea"/>
              </a:rPr>
              <a:t>)</a:t>
            </a:r>
          </a:p>
          <a:p>
            <a:r>
              <a:rPr lang="en-US" altLang="ko-KR" dirty="0">
                <a:latin typeface="+mj-ea"/>
              </a:rPr>
              <a:t>- </a:t>
            </a:r>
            <a:r>
              <a:rPr lang="ko-KR" altLang="en-US" dirty="0">
                <a:latin typeface="+mj-ea"/>
              </a:rPr>
              <a:t>가장 많이 주문된 업종별 제품 </a:t>
            </a:r>
            <a:r>
              <a:rPr lang="ko-KR" altLang="en-US" dirty="0" smtClean="0">
                <a:latin typeface="+mj-ea"/>
              </a:rPr>
              <a:t>차트</a:t>
            </a:r>
            <a:endParaRPr lang="en-US" altLang="ko-KR" dirty="0" smtClean="0">
              <a:latin typeface="+mj-ea"/>
            </a:endParaRPr>
          </a:p>
          <a:p>
            <a:r>
              <a:rPr lang="en-US" altLang="ko-KR" dirty="0" smtClean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시기별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현 데이터는 완전 랜덤</a:t>
            </a:r>
            <a:r>
              <a:rPr lang="en-US" altLang="ko-KR" dirty="0" smtClean="0">
                <a:latin typeface="+mj-ea"/>
              </a:rPr>
              <a:t>)-&gt;</a:t>
            </a:r>
            <a:r>
              <a:rPr lang="ko-KR" altLang="en-US" dirty="0">
                <a:latin typeface="+mj-ea"/>
              </a:rPr>
              <a:t>인기상품 추천</a:t>
            </a:r>
            <a:endParaRPr lang="en-US" altLang="ko-KR" dirty="0">
              <a:latin typeface="+mj-ea"/>
            </a:endParaRPr>
          </a:p>
          <a:p>
            <a:r>
              <a:rPr lang="en-US" altLang="ko-KR" dirty="0">
                <a:latin typeface="+mj-ea"/>
              </a:rPr>
              <a:t>- </a:t>
            </a:r>
            <a:r>
              <a:rPr lang="ko-KR" altLang="en-US" dirty="0">
                <a:latin typeface="+mj-ea"/>
              </a:rPr>
              <a:t>아이템 주문 횟수</a:t>
            </a:r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55" y="2417491"/>
            <a:ext cx="4961905" cy="7428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335" y="512729"/>
            <a:ext cx="3529345" cy="5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추가적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업체</a:t>
            </a:r>
            <a:r>
              <a:rPr lang="en-US" altLang="ko-KR" dirty="0" smtClean="0"/>
              <a:t>- GPS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ko-KR" altLang="en-US" dirty="0" smtClean="0"/>
              <a:t>배송업체 추가 시</a:t>
            </a:r>
            <a:endParaRPr lang="en-US" altLang="ko-KR" dirty="0" smtClean="0"/>
          </a:p>
          <a:p>
            <a:r>
              <a:rPr lang="ko-KR" altLang="en-US" dirty="0" smtClean="0"/>
              <a:t>데이터 축적 시  개인의 등급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기간 이상 동안 해당 등급의 상품을 구매한 기록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71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28700" dirty="0"/>
              <a:t>Q&amp;A</a:t>
            </a:r>
            <a:endParaRPr lang="ko-KR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28966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데이터 및 출처</a:t>
            </a:r>
            <a:r>
              <a:rPr lang="en-US" altLang="ko-KR" dirty="0"/>
              <a:t>, </a:t>
            </a:r>
            <a:r>
              <a:rPr lang="ko-KR" altLang="en-US" dirty="0"/>
              <a:t>협의 가능성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정형데이터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식약처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사업자 등록에 사용된 허가 및 인증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86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구체화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b="1" i="1" dirty="0">
                <a:solidFill>
                  <a:schemeClr val="tx1"/>
                </a:solidFill>
              </a:rPr>
              <a:t>회원</a:t>
            </a:r>
            <a:r>
              <a:rPr lang="en-US" altLang="ko-KR" b="1" i="1" dirty="0">
                <a:solidFill>
                  <a:schemeClr val="tx1"/>
                </a:solidFill>
              </a:rPr>
              <a:t>(User)</a:t>
            </a:r>
            <a:r>
              <a:rPr lang="ko-KR" altLang="en-US" dirty="0">
                <a:solidFill>
                  <a:schemeClr val="tx1"/>
                </a:solidFill>
              </a:rPr>
              <a:t>을 </a:t>
            </a:r>
            <a:r>
              <a:rPr lang="ko-KR" altLang="en-US" dirty="0" err="1">
                <a:solidFill>
                  <a:schemeClr val="tx1"/>
                </a:solidFill>
              </a:rPr>
              <a:t>가입받아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회원정보를 관리한다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회원정보는 </a:t>
            </a:r>
            <a:r>
              <a:rPr lang="ko-KR" altLang="en-US" u="sng" dirty="0">
                <a:solidFill>
                  <a:schemeClr val="tx1"/>
                </a:solidFill>
              </a:rPr>
              <a:t>회원</a:t>
            </a:r>
            <a:r>
              <a:rPr lang="en-US" altLang="ko-KR" u="sng" dirty="0">
                <a:solidFill>
                  <a:schemeClr val="tx1"/>
                </a:solidFill>
              </a:rPr>
              <a:t>ID(</a:t>
            </a:r>
            <a:r>
              <a:rPr lang="en-US" altLang="ko-KR" u="sng" dirty="0" err="1">
                <a:solidFill>
                  <a:schemeClr val="tx1"/>
                </a:solidFill>
              </a:rPr>
              <a:t>user_id</a:t>
            </a:r>
            <a:r>
              <a:rPr lang="en-US" altLang="ko-KR" u="sng" dirty="0">
                <a:solidFill>
                  <a:schemeClr val="tx1"/>
                </a:solidFill>
              </a:rPr>
              <a:t>)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user_name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주소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user_address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user_pnum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나이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user_age</a:t>
            </a:r>
            <a:r>
              <a:rPr lang="en-US" altLang="ko-KR" dirty="0" smtClean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채식주의 종류</a:t>
            </a:r>
            <a:r>
              <a:rPr lang="en-US" altLang="ko-KR" dirty="0">
                <a:solidFill>
                  <a:schemeClr val="tx1"/>
                </a:solidFill>
              </a:rPr>
              <a:t>(class)</a:t>
            </a:r>
            <a:r>
              <a:rPr lang="ko-KR" altLang="en-US" dirty="0">
                <a:solidFill>
                  <a:schemeClr val="tx1"/>
                </a:solidFill>
              </a:rPr>
              <a:t>를 받아 관리한다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채식주의 종류는 </a:t>
            </a:r>
            <a:r>
              <a:rPr lang="ko-KR" altLang="en-US" dirty="0" smtClean="0">
                <a:solidFill>
                  <a:schemeClr val="tx1"/>
                </a:solidFill>
              </a:rPr>
              <a:t>먹을 수 있는 음식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성분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ko-KR" altLang="en-US" dirty="0">
                <a:solidFill>
                  <a:schemeClr val="tx1"/>
                </a:solidFill>
              </a:rPr>
              <a:t>따라서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가지로 구분된다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b="1" i="1" dirty="0">
                <a:solidFill>
                  <a:schemeClr val="tx1"/>
                </a:solidFill>
              </a:rPr>
              <a:t>업체</a:t>
            </a:r>
            <a:r>
              <a:rPr lang="en-US" altLang="ko-KR" b="1" i="1" dirty="0">
                <a:solidFill>
                  <a:schemeClr val="tx1"/>
                </a:solidFill>
              </a:rPr>
              <a:t>(Supplier)</a:t>
            </a:r>
            <a:r>
              <a:rPr lang="ko-KR" altLang="en-US" dirty="0">
                <a:solidFill>
                  <a:schemeClr val="tx1"/>
                </a:solidFill>
              </a:rPr>
              <a:t>는 식품</a:t>
            </a:r>
            <a:r>
              <a:rPr lang="en-US" altLang="ko-KR" dirty="0">
                <a:solidFill>
                  <a:schemeClr val="tx1"/>
                </a:solidFill>
              </a:rPr>
              <a:t>(FOOD), </a:t>
            </a:r>
            <a:r>
              <a:rPr lang="ko-KR" altLang="en-US" dirty="0">
                <a:solidFill>
                  <a:schemeClr val="tx1"/>
                </a:solidFill>
              </a:rPr>
              <a:t>농가</a:t>
            </a:r>
            <a:r>
              <a:rPr lang="en-US" altLang="ko-KR" dirty="0">
                <a:solidFill>
                  <a:schemeClr val="tx1"/>
                </a:solidFill>
              </a:rPr>
              <a:t>(AGRI), </a:t>
            </a:r>
            <a:r>
              <a:rPr lang="ko-KR" altLang="en-US" dirty="0" err="1">
                <a:solidFill>
                  <a:schemeClr val="tx1"/>
                </a:solidFill>
              </a:rPr>
              <a:t>패션뷰티</a:t>
            </a:r>
            <a:r>
              <a:rPr lang="en-US" altLang="ko-KR" dirty="0">
                <a:solidFill>
                  <a:schemeClr val="tx1"/>
                </a:solidFill>
              </a:rPr>
              <a:t>(BEAUTY)</a:t>
            </a:r>
            <a:r>
              <a:rPr lang="ko-KR" altLang="en-US" dirty="0">
                <a:solidFill>
                  <a:schemeClr val="tx1"/>
                </a:solidFill>
              </a:rPr>
              <a:t> 로 구분하여 관리한다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검증된 공급업체로부터  </a:t>
            </a:r>
            <a:r>
              <a:rPr lang="ko-KR" altLang="en-US" u="sng" dirty="0">
                <a:solidFill>
                  <a:schemeClr val="tx1"/>
                </a:solidFill>
              </a:rPr>
              <a:t>업체</a:t>
            </a:r>
            <a:r>
              <a:rPr lang="en-US" altLang="ko-KR" u="sng" dirty="0">
                <a:solidFill>
                  <a:schemeClr val="tx1"/>
                </a:solidFill>
              </a:rPr>
              <a:t>ID(</a:t>
            </a:r>
            <a:r>
              <a:rPr lang="en-US" altLang="ko-KR" u="sng" dirty="0" err="1">
                <a:solidFill>
                  <a:schemeClr val="tx1"/>
                </a:solidFill>
              </a:rPr>
              <a:t>sup_id</a:t>
            </a:r>
            <a:r>
              <a:rPr lang="en-US" altLang="ko-KR" u="sng" dirty="0">
                <a:solidFill>
                  <a:schemeClr val="tx1"/>
                </a:solidFill>
              </a:rPr>
              <a:t>)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업체명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sup_name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업종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sup_ind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주소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sup_address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sup_pnum</a:t>
            </a:r>
            <a:r>
              <a:rPr lang="en-US" altLang="ko-KR" dirty="0">
                <a:solidFill>
                  <a:schemeClr val="tx1"/>
                </a:solidFill>
              </a:rPr>
              <a:t>),  </a:t>
            </a:r>
            <a:r>
              <a:rPr lang="ko-KR" altLang="en-US" dirty="0" err="1">
                <a:solidFill>
                  <a:schemeClr val="tx1"/>
                </a:solidFill>
              </a:rPr>
              <a:t>인증정보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sup_cer</a:t>
            </a:r>
            <a:r>
              <a:rPr lang="en-US" altLang="ko-KR" dirty="0">
                <a:solidFill>
                  <a:schemeClr val="tx1"/>
                </a:solidFill>
              </a:rPr>
              <a:t>),</a:t>
            </a:r>
            <a:r>
              <a:rPr lang="ko-KR" altLang="en-US" dirty="0">
                <a:solidFill>
                  <a:schemeClr val="tx1"/>
                </a:solidFill>
              </a:rPr>
              <a:t>제품</a:t>
            </a:r>
            <a:r>
              <a:rPr lang="en-US" altLang="ko-KR" dirty="0">
                <a:solidFill>
                  <a:schemeClr val="tx1"/>
                </a:solidFill>
              </a:rPr>
              <a:t>ID(</a:t>
            </a:r>
            <a:r>
              <a:rPr lang="en-US" altLang="ko-KR" dirty="0" err="1">
                <a:solidFill>
                  <a:schemeClr val="tx1"/>
                </a:solidFill>
              </a:rPr>
              <a:t>item_id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를 받아 관리한다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비회원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은 채식주의 종류에 따라 추천 받은 제품을 주문한다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서비스는 회원 주소와 업체 주소를 기반으로 추천한다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b="1" i="1" dirty="0" err="1">
                <a:solidFill>
                  <a:schemeClr val="tx1"/>
                </a:solidFill>
              </a:rPr>
              <a:t>주문내역</a:t>
            </a:r>
            <a:r>
              <a:rPr lang="ko-KR" altLang="en-US" dirty="0" err="1">
                <a:solidFill>
                  <a:schemeClr val="tx1"/>
                </a:solidFill>
              </a:rPr>
              <a:t>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u="sng" dirty="0">
                <a:solidFill>
                  <a:schemeClr val="tx1"/>
                </a:solidFill>
              </a:rPr>
              <a:t>주문번호</a:t>
            </a:r>
            <a:r>
              <a:rPr lang="en-US" altLang="ko-KR" u="sng" dirty="0">
                <a:solidFill>
                  <a:schemeClr val="tx1"/>
                </a:solidFill>
              </a:rPr>
              <a:t>(</a:t>
            </a:r>
            <a:r>
              <a:rPr lang="en-US" altLang="ko-KR" u="sng" dirty="0" err="1">
                <a:solidFill>
                  <a:schemeClr val="tx1"/>
                </a:solidFill>
              </a:rPr>
              <a:t>ord_id</a:t>
            </a:r>
            <a:r>
              <a:rPr lang="en-US" altLang="ko-KR" u="sng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주문 일자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ord_date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가격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ord_price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제품</a:t>
            </a:r>
            <a:r>
              <a:rPr lang="en-US" altLang="ko-KR" dirty="0">
                <a:solidFill>
                  <a:schemeClr val="tx1"/>
                </a:solidFill>
              </a:rPr>
              <a:t>ID(</a:t>
            </a:r>
            <a:r>
              <a:rPr lang="en-US" altLang="ko-KR" dirty="0" err="1">
                <a:solidFill>
                  <a:schemeClr val="tx1"/>
                </a:solidFill>
              </a:rPr>
              <a:t>item_id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수량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ord_num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 err="1">
                <a:solidFill>
                  <a:schemeClr val="tx1"/>
                </a:solidFill>
              </a:rPr>
              <a:t>배송지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ord_des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업체</a:t>
            </a:r>
            <a:r>
              <a:rPr lang="en-US" altLang="ko-KR" dirty="0">
                <a:solidFill>
                  <a:schemeClr val="tx1"/>
                </a:solidFill>
              </a:rPr>
              <a:t>ID(</a:t>
            </a:r>
            <a:r>
              <a:rPr lang="en-US" altLang="ko-KR" dirty="0" err="1">
                <a:solidFill>
                  <a:schemeClr val="tx1"/>
                </a:solidFill>
              </a:rPr>
              <a:t>sup_id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회원</a:t>
            </a:r>
            <a:r>
              <a:rPr lang="en-US" altLang="ko-KR" dirty="0">
                <a:solidFill>
                  <a:schemeClr val="tx1"/>
                </a:solidFill>
              </a:rPr>
              <a:t>ID(</a:t>
            </a:r>
            <a:r>
              <a:rPr lang="en-US" altLang="ko-KR" dirty="0" err="1">
                <a:solidFill>
                  <a:schemeClr val="tx1"/>
                </a:solidFill>
              </a:rPr>
              <a:t>user_id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이 기록된다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b="1" i="1" dirty="0">
                <a:solidFill>
                  <a:schemeClr val="tx1"/>
                </a:solidFill>
              </a:rPr>
              <a:t>제품</a:t>
            </a:r>
            <a:r>
              <a:rPr lang="ko-KR" altLang="en-US" dirty="0">
                <a:solidFill>
                  <a:schemeClr val="tx1"/>
                </a:solidFill>
              </a:rPr>
              <a:t>은 제품명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item_name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품목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item_list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제품</a:t>
            </a:r>
            <a:r>
              <a:rPr lang="en-US" altLang="ko-KR" dirty="0">
                <a:solidFill>
                  <a:schemeClr val="tx1"/>
                </a:solidFill>
              </a:rPr>
              <a:t>ID(</a:t>
            </a:r>
            <a:r>
              <a:rPr lang="en-US" altLang="ko-KR" dirty="0" err="1">
                <a:solidFill>
                  <a:schemeClr val="tx1"/>
                </a:solidFill>
              </a:rPr>
              <a:t>item_id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제품가격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item_price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업체</a:t>
            </a:r>
            <a:r>
              <a:rPr lang="en-US" altLang="ko-KR" dirty="0">
                <a:solidFill>
                  <a:schemeClr val="tx1"/>
                </a:solidFill>
              </a:rPr>
              <a:t>ID(</a:t>
            </a:r>
            <a:r>
              <a:rPr lang="en-US" altLang="ko-KR" dirty="0" err="1">
                <a:solidFill>
                  <a:schemeClr val="tx1"/>
                </a:solidFill>
              </a:rPr>
              <a:t>sup_id</a:t>
            </a:r>
            <a:r>
              <a:rPr lang="en-US" altLang="ko-KR" dirty="0">
                <a:solidFill>
                  <a:schemeClr val="tx1"/>
                </a:solidFill>
              </a:rPr>
              <a:t>),  </a:t>
            </a:r>
            <a:r>
              <a:rPr lang="ko-KR" altLang="en-US" dirty="0">
                <a:solidFill>
                  <a:schemeClr val="tx1"/>
                </a:solidFill>
              </a:rPr>
              <a:t>성분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item_ing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실험 및 인증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item_exp_info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를 가진다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하나의 제품은 한 업체에서만 제공한다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업체는 주문을 받아 제품을 배송한다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62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수정 및 규정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RDS </a:t>
            </a:r>
            <a:r>
              <a:rPr lang="ko-KR" altLang="en-US" dirty="0" smtClean="0"/>
              <a:t>인증을 사용하기 위해서는 농장에서부터 도축 </a:t>
            </a:r>
            <a:r>
              <a:rPr lang="ko-KR" altLang="en-US" dirty="0" err="1" smtClean="0"/>
              <a:t>수집장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세척 가공 공장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공급자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봉제 공장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물류 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최종 판매처까지의 모든 단계가 윤리적으로 정당하다는 인증을 완료해야한다</a:t>
            </a:r>
            <a:r>
              <a:rPr lang="en-US" altLang="ko-KR" dirty="0" smtClean="0"/>
              <a:t>. Responsible down standard </a:t>
            </a:r>
            <a:r>
              <a:rPr lang="ko-KR" altLang="en-US" dirty="0" smtClean="0"/>
              <a:t>책임 다운 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4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INDEX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서비스명</a:t>
            </a:r>
            <a:r>
              <a:rPr lang="en-US" altLang="ko-KR" dirty="0"/>
              <a:t>, </a:t>
            </a:r>
            <a:r>
              <a:rPr lang="ko-KR" altLang="en-US" dirty="0"/>
              <a:t>서비스 </a:t>
            </a:r>
            <a:r>
              <a:rPr lang="ko-KR" altLang="en-US" dirty="0" smtClean="0"/>
              <a:t>대상</a:t>
            </a:r>
            <a:endParaRPr lang="en-US" altLang="ko-KR" dirty="0" smtClean="0"/>
          </a:p>
          <a:p>
            <a:r>
              <a:rPr lang="ko-KR" altLang="en-US" dirty="0" smtClean="0"/>
              <a:t>서비스 구체화</a:t>
            </a:r>
            <a:endParaRPr lang="en-US" altLang="ko-KR" dirty="0" smtClean="0"/>
          </a:p>
          <a:p>
            <a:r>
              <a:rPr lang="ko-KR" altLang="en-US" dirty="0" err="1" smtClean="0"/>
              <a:t>도메인정의</a:t>
            </a:r>
            <a:endParaRPr lang="en-US" altLang="ko-KR" dirty="0"/>
          </a:p>
          <a:p>
            <a:r>
              <a:rPr lang="en-US" altLang="ko-KR" dirty="0" smtClean="0"/>
              <a:t>ERD</a:t>
            </a:r>
          </a:p>
          <a:p>
            <a:r>
              <a:rPr lang="en-US" altLang="ko-KR" dirty="0" smtClean="0"/>
              <a:t>SQL</a:t>
            </a:r>
            <a:endParaRPr lang="en-US" altLang="ko-KR" dirty="0"/>
          </a:p>
          <a:p>
            <a:r>
              <a:rPr lang="ko-KR" altLang="en-US" dirty="0" smtClean="0"/>
              <a:t>추가적으로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523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서비스 </a:t>
            </a:r>
            <a:r>
              <a:rPr lang="ko-KR" altLang="en-US" dirty="0">
                <a:latin typeface="+mj-ea"/>
                <a:ea typeface="+mj-ea"/>
              </a:rPr>
              <a:t>명 </a:t>
            </a:r>
            <a:r>
              <a:rPr lang="en-US" altLang="ko-KR" dirty="0">
                <a:latin typeface="+mj-ea"/>
                <a:ea typeface="+mj-ea"/>
              </a:rPr>
              <a:t>: Be </a:t>
            </a:r>
            <a:r>
              <a:rPr lang="ko-KR" altLang="en-US" dirty="0">
                <a:latin typeface="+mj-ea"/>
                <a:ea typeface="+mj-ea"/>
              </a:rPr>
              <a:t>健 </a:t>
            </a:r>
            <a:r>
              <a:rPr lang="en-US" altLang="ko-KR" dirty="0">
                <a:latin typeface="+mj-ea"/>
                <a:ea typeface="+mj-ea"/>
              </a:rPr>
              <a:t>‘</a:t>
            </a:r>
            <a:r>
              <a:rPr lang="ko-KR" altLang="en-US" dirty="0">
                <a:latin typeface="+mj-ea"/>
                <a:ea typeface="+mj-ea"/>
              </a:rPr>
              <a:t>건강해 지자</a:t>
            </a:r>
            <a:r>
              <a:rPr lang="en-US" altLang="ko-KR" dirty="0">
                <a:latin typeface="+mj-ea"/>
                <a:ea typeface="+mj-ea"/>
              </a:rPr>
              <a:t>’</a:t>
            </a:r>
            <a:r>
              <a:rPr lang="ko-KR" altLang="en-US" dirty="0">
                <a:latin typeface="+mj-ea"/>
                <a:ea typeface="+mj-ea"/>
              </a:rPr>
              <a:t>라는 의미</a:t>
            </a: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대상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채식주의자</a:t>
            </a:r>
            <a:r>
              <a:rPr lang="en-US" altLang="ko-KR" dirty="0">
                <a:latin typeface="+mj-ea"/>
                <a:ea typeface="+mj-ea"/>
              </a:rPr>
              <a:t>(8</a:t>
            </a:r>
            <a:r>
              <a:rPr lang="ko-KR" altLang="en-US" dirty="0">
                <a:latin typeface="+mj-ea"/>
                <a:ea typeface="+mj-ea"/>
              </a:rPr>
              <a:t>가지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및 더 건강한 삶을 원하는 사람들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무엇을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농가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업체 등의 제품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재료 및 가공품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 정보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성분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실험여부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환경평가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를 받아 고객의 채식주의자 분류에 따라 제공할 수 있는 플랫폼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소개 및 구매</a:t>
            </a:r>
            <a:r>
              <a:rPr lang="en-US" altLang="ko-KR" dirty="0">
                <a:latin typeface="+mj-ea"/>
                <a:ea typeface="+mj-ea"/>
              </a:rPr>
              <a:t>o, </a:t>
            </a:r>
            <a:r>
              <a:rPr lang="ko-KR" altLang="en-US" dirty="0">
                <a:latin typeface="+mj-ea"/>
                <a:ea typeface="+mj-ea"/>
              </a:rPr>
              <a:t>배달</a:t>
            </a:r>
            <a:r>
              <a:rPr lang="en-US" altLang="ko-KR" dirty="0">
                <a:latin typeface="+mj-ea"/>
                <a:ea typeface="+mj-ea"/>
              </a:rPr>
              <a:t>x)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13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구체화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smtClean="0">
                <a:latin typeface="+mj-ea"/>
                <a:ea typeface="+mj-ea"/>
              </a:rPr>
              <a:t>1. </a:t>
            </a:r>
            <a:r>
              <a:rPr lang="ko-KR" altLang="en-US" sz="1400" b="1" i="1" dirty="0">
                <a:latin typeface="+mj-ea"/>
                <a:ea typeface="+mj-ea"/>
              </a:rPr>
              <a:t>회원</a:t>
            </a:r>
            <a:r>
              <a:rPr lang="en-US" altLang="ko-KR" sz="1400" b="1" i="1" dirty="0">
                <a:latin typeface="+mj-ea"/>
                <a:ea typeface="+mj-ea"/>
              </a:rPr>
              <a:t>(User)</a:t>
            </a:r>
            <a:r>
              <a:rPr lang="ko-KR" altLang="en-US" sz="1400" dirty="0">
                <a:latin typeface="+mj-ea"/>
                <a:ea typeface="+mj-ea"/>
              </a:rPr>
              <a:t>을 </a:t>
            </a:r>
            <a:r>
              <a:rPr lang="ko-KR" altLang="en-US" sz="1400" dirty="0" err="1">
                <a:latin typeface="+mj-ea"/>
                <a:ea typeface="+mj-ea"/>
              </a:rPr>
              <a:t>가입받아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회원정보를 관리한다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smtClean="0">
                <a:latin typeface="+mj-ea"/>
                <a:ea typeface="+mj-ea"/>
              </a:rPr>
              <a:t>2. </a:t>
            </a:r>
            <a:r>
              <a:rPr lang="ko-KR" altLang="en-US" sz="1400" dirty="0" smtClean="0">
                <a:latin typeface="+mj-ea"/>
                <a:ea typeface="+mj-ea"/>
              </a:rPr>
              <a:t>회원정보는 </a:t>
            </a:r>
            <a:r>
              <a:rPr lang="ko-KR" altLang="en-US" sz="1400" u="sng" dirty="0" smtClean="0">
                <a:latin typeface="+mj-ea"/>
                <a:ea typeface="+mj-ea"/>
              </a:rPr>
              <a:t>회원</a:t>
            </a:r>
            <a:r>
              <a:rPr lang="en-US" altLang="ko-KR" sz="1400" u="sng" dirty="0" smtClean="0">
                <a:latin typeface="+mj-ea"/>
                <a:ea typeface="+mj-ea"/>
              </a:rPr>
              <a:t>ID(</a:t>
            </a:r>
            <a:r>
              <a:rPr lang="en-US" altLang="ko-KR" sz="1400" u="sng" dirty="0" err="1" smtClean="0">
                <a:latin typeface="+mj-ea"/>
                <a:ea typeface="+mj-ea"/>
              </a:rPr>
              <a:t>user_id</a:t>
            </a:r>
            <a:r>
              <a:rPr lang="en-US" altLang="ko-KR" sz="1400" u="sng" dirty="0" smtClean="0">
                <a:latin typeface="+mj-ea"/>
                <a:ea typeface="+mj-ea"/>
              </a:rPr>
              <a:t>)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이름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en-US" altLang="ko-KR" sz="1400" dirty="0" err="1" smtClean="0">
                <a:latin typeface="+mj-ea"/>
                <a:ea typeface="+mj-ea"/>
              </a:rPr>
              <a:t>user_name</a:t>
            </a:r>
            <a:r>
              <a:rPr lang="en-US" altLang="ko-KR" sz="1400" dirty="0" smtClean="0">
                <a:latin typeface="+mj-ea"/>
                <a:ea typeface="+mj-ea"/>
              </a:rPr>
              <a:t>), </a:t>
            </a:r>
            <a:r>
              <a:rPr lang="ko-KR" altLang="en-US" sz="1400" dirty="0" smtClean="0">
                <a:latin typeface="+mj-ea"/>
                <a:ea typeface="+mj-ea"/>
              </a:rPr>
              <a:t>주소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en-US" altLang="ko-KR" sz="1400" dirty="0" err="1" smtClean="0">
                <a:latin typeface="+mj-ea"/>
                <a:ea typeface="+mj-ea"/>
              </a:rPr>
              <a:t>user_address</a:t>
            </a:r>
            <a:r>
              <a:rPr lang="en-US" altLang="ko-KR" sz="1400" dirty="0" smtClean="0">
                <a:latin typeface="+mj-ea"/>
                <a:ea typeface="+mj-ea"/>
              </a:rPr>
              <a:t>), </a:t>
            </a:r>
            <a:r>
              <a:rPr lang="ko-KR" altLang="en-US" sz="1400" dirty="0" smtClean="0">
                <a:latin typeface="+mj-ea"/>
                <a:ea typeface="+mj-ea"/>
              </a:rPr>
              <a:t>전화번호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en-US" altLang="ko-KR" sz="1400" dirty="0" err="1" smtClean="0">
                <a:latin typeface="+mj-ea"/>
                <a:ea typeface="+mj-ea"/>
              </a:rPr>
              <a:t>user_pnum</a:t>
            </a:r>
            <a:r>
              <a:rPr lang="en-US" altLang="ko-KR" sz="1400" dirty="0" smtClean="0">
                <a:latin typeface="+mj-ea"/>
                <a:ea typeface="+mj-ea"/>
              </a:rPr>
              <a:t>), </a:t>
            </a:r>
            <a:r>
              <a:rPr lang="ko-KR" altLang="en-US" sz="1400" dirty="0" smtClean="0">
                <a:latin typeface="+mj-ea"/>
                <a:ea typeface="+mj-ea"/>
              </a:rPr>
              <a:t>나이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en-US" altLang="ko-KR" sz="1400" dirty="0" err="1" smtClean="0">
                <a:latin typeface="+mj-ea"/>
                <a:ea typeface="+mj-ea"/>
              </a:rPr>
              <a:t>user_age</a:t>
            </a:r>
            <a:r>
              <a:rPr lang="en-US" altLang="ko-KR" sz="1400" dirty="0" smtClean="0">
                <a:latin typeface="+mj-ea"/>
                <a:ea typeface="+mj-ea"/>
              </a:rPr>
              <a:t>), </a:t>
            </a:r>
            <a:r>
              <a:rPr lang="ko-KR" altLang="en-US" sz="1400" dirty="0" smtClean="0">
                <a:latin typeface="+mj-ea"/>
                <a:ea typeface="+mj-ea"/>
              </a:rPr>
              <a:t>채식주의 종류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en-US" altLang="ko-KR" sz="1400" dirty="0" err="1" smtClean="0">
                <a:latin typeface="+mj-ea"/>
                <a:ea typeface="+mj-ea"/>
              </a:rPr>
              <a:t>user_class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를 받아 관리한다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smtClean="0">
                <a:latin typeface="+mj-ea"/>
                <a:ea typeface="+mj-ea"/>
              </a:rPr>
              <a:t>3. </a:t>
            </a:r>
            <a:r>
              <a:rPr lang="ko-KR" altLang="en-US" sz="1400" dirty="0">
                <a:latin typeface="+mj-ea"/>
                <a:ea typeface="+mj-ea"/>
              </a:rPr>
              <a:t>채식주의 종류는 성분에 따라서 </a:t>
            </a:r>
            <a:r>
              <a:rPr lang="en-US" altLang="ko-KR" sz="1400" dirty="0">
                <a:latin typeface="+mj-ea"/>
                <a:ea typeface="+mj-ea"/>
              </a:rPr>
              <a:t>8</a:t>
            </a:r>
            <a:r>
              <a:rPr lang="ko-KR" altLang="en-US" sz="1400" dirty="0">
                <a:latin typeface="+mj-ea"/>
                <a:ea typeface="+mj-ea"/>
              </a:rPr>
              <a:t>가지로 구분된다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smtClean="0">
                <a:latin typeface="+mj-ea"/>
                <a:ea typeface="+mj-ea"/>
              </a:rPr>
              <a:t>4. </a:t>
            </a:r>
            <a:r>
              <a:rPr lang="ko-KR" altLang="en-US" sz="1400" b="1" i="1" dirty="0">
                <a:latin typeface="+mj-ea"/>
                <a:ea typeface="+mj-ea"/>
              </a:rPr>
              <a:t>업체</a:t>
            </a:r>
            <a:r>
              <a:rPr lang="en-US" altLang="ko-KR" sz="1400" b="1" i="1" dirty="0">
                <a:latin typeface="+mj-ea"/>
                <a:ea typeface="+mj-ea"/>
              </a:rPr>
              <a:t>(Supplier)</a:t>
            </a:r>
            <a:r>
              <a:rPr lang="ko-KR" altLang="en-US" sz="1400" dirty="0">
                <a:latin typeface="+mj-ea"/>
                <a:ea typeface="+mj-ea"/>
              </a:rPr>
              <a:t>는 식품</a:t>
            </a:r>
            <a:r>
              <a:rPr lang="en-US" altLang="ko-KR" sz="1400" dirty="0">
                <a:latin typeface="+mj-ea"/>
                <a:ea typeface="+mj-ea"/>
              </a:rPr>
              <a:t>(FOOD), </a:t>
            </a:r>
            <a:r>
              <a:rPr lang="ko-KR" altLang="en-US" sz="1400" dirty="0">
                <a:latin typeface="+mj-ea"/>
                <a:ea typeface="+mj-ea"/>
              </a:rPr>
              <a:t>농가</a:t>
            </a:r>
            <a:r>
              <a:rPr lang="en-US" altLang="ko-KR" sz="1400" dirty="0">
                <a:latin typeface="+mj-ea"/>
                <a:ea typeface="+mj-ea"/>
              </a:rPr>
              <a:t>(AGRI), </a:t>
            </a:r>
            <a:r>
              <a:rPr lang="ko-KR" altLang="en-US" sz="1400" dirty="0" err="1">
                <a:latin typeface="+mj-ea"/>
                <a:ea typeface="+mj-ea"/>
              </a:rPr>
              <a:t>패션뷰티</a:t>
            </a:r>
            <a:r>
              <a:rPr lang="en-US" altLang="ko-KR" sz="1400" dirty="0">
                <a:latin typeface="+mj-ea"/>
                <a:ea typeface="+mj-ea"/>
              </a:rPr>
              <a:t>(BEAUTY)</a:t>
            </a:r>
            <a:r>
              <a:rPr lang="ko-KR" altLang="en-US" sz="1400" dirty="0">
                <a:latin typeface="+mj-ea"/>
                <a:ea typeface="+mj-ea"/>
              </a:rPr>
              <a:t> 로 구분하여 관리한다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smtClean="0">
                <a:latin typeface="+mj-ea"/>
                <a:ea typeface="+mj-ea"/>
              </a:rPr>
              <a:t>5. </a:t>
            </a:r>
            <a:r>
              <a:rPr lang="ko-KR" altLang="en-US" sz="1400" dirty="0">
                <a:latin typeface="+mj-ea"/>
                <a:ea typeface="+mj-ea"/>
              </a:rPr>
              <a:t>검증된 공급업체로부터  </a:t>
            </a:r>
            <a:r>
              <a:rPr lang="ko-KR" altLang="en-US" sz="1400" u="sng" dirty="0">
                <a:latin typeface="+mj-ea"/>
                <a:ea typeface="+mj-ea"/>
              </a:rPr>
              <a:t>업체</a:t>
            </a:r>
            <a:r>
              <a:rPr lang="en-US" altLang="ko-KR" sz="1400" u="sng" dirty="0">
                <a:latin typeface="+mj-ea"/>
                <a:ea typeface="+mj-ea"/>
              </a:rPr>
              <a:t>ID(</a:t>
            </a:r>
            <a:r>
              <a:rPr lang="en-US" altLang="ko-KR" sz="1400" u="sng" dirty="0" err="1">
                <a:latin typeface="+mj-ea"/>
                <a:ea typeface="+mj-ea"/>
              </a:rPr>
              <a:t>sup_id</a:t>
            </a:r>
            <a:r>
              <a:rPr lang="en-US" altLang="ko-KR" sz="1400" u="sng" dirty="0">
                <a:latin typeface="+mj-ea"/>
                <a:ea typeface="+mj-ea"/>
              </a:rPr>
              <a:t>)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업체명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sup_name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업종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sup_ind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주소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sup_address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전화번호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sup_pnum</a:t>
            </a:r>
            <a:r>
              <a:rPr lang="en-US" altLang="ko-KR" sz="1400" dirty="0">
                <a:latin typeface="+mj-ea"/>
                <a:ea typeface="+mj-ea"/>
              </a:rPr>
              <a:t>),  </a:t>
            </a:r>
            <a:r>
              <a:rPr lang="ko-KR" altLang="en-US" sz="1400" dirty="0" err="1">
                <a:latin typeface="+mj-ea"/>
                <a:ea typeface="+mj-ea"/>
              </a:rPr>
              <a:t>인증정보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sup_cer</a:t>
            </a:r>
            <a:r>
              <a:rPr lang="en-US" altLang="ko-KR" sz="1400" dirty="0">
                <a:latin typeface="+mj-ea"/>
                <a:ea typeface="+mj-ea"/>
              </a:rPr>
              <a:t>),</a:t>
            </a:r>
            <a:r>
              <a:rPr lang="ko-KR" altLang="en-US" sz="1400" dirty="0">
                <a:latin typeface="+mj-ea"/>
                <a:ea typeface="+mj-ea"/>
              </a:rPr>
              <a:t>제품</a:t>
            </a:r>
            <a:r>
              <a:rPr lang="en-US" altLang="ko-KR" sz="1400" dirty="0">
                <a:latin typeface="+mj-ea"/>
                <a:ea typeface="+mj-ea"/>
              </a:rPr>
              <a:t>ID(</a:t>
            </a:r>
            <a:r>
              <a:rPr lang="en-US" altLang="ko-KR" sz="1400" dirty="0" err="1">
                <a:latin typeface="+mj-ea"/>
                <a:ea typeface="+mj-ea"/>
              </a:rPr>
              <a:t>item_id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를 받아 관리한다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smtClean="0">
                <a:solidFill>
                  <a:srgbClr val="C00000"/>
                </a:solidFill>
                <a:latin typeface="+mj-ea"/>
                <a:ea typeface="+mj-ea"/>
              </a:rPr>
              <a:t>6.</a:t>
            </a:r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회원</a:t>
            </a:r>
            <a:r>
              <a:rPr lang="en-US" altLang="ko-KR" sz="1400" dirty="0">
                <a:solidFill>
                  <a:srgbClr val="C00000"/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solidFill>
                  <a:srgbClr val="C00000"/>
                </a:solidFill>
                <a:latin typeface="+mj-ea"/>
                <a:ea typeface="+mj-ea"/>
              </a:rPr>
              <a:t>비회원</a:t>
            </a:r>
            <a:r>
              <a:rPr lang="en-US" altLang="ko-KR" sz="1400" dirty="0">
                <a:solidFill>
                  <a:srgbClr val="C00000"/>
                </a:solidFill>
                <a:latin typeface="+mj-ea"/>
                <a:ea typeface="+mj-ea"/>
              </a:rPr>
              <a:t>)</a:t>
            </a:r>
            <a:r>
              <a:rPr lang="ko-KR" altLang="en-US" sz="1400" dirty="0">
                <a:solidFill>
                  <a:srgbClr val="C00000"/>
                </a:solidFill>
                <a:latin typeface="+mj-ea"/>
                <a:ea typeface="+mj-ea"/>
              </a:rPr>
              <a:t>은 채식주의 종류에 따라 추천 받은 제품을 </a:t>
            </a:r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주문한다</a:t>
            </a:r>
            <a:r>
              <a:rPr lang="en-US" altLang="ko-KR" sz="1400" dirty="0">
                <a:solidFill>
                  <a:srgbClr val="C00000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300" y="335069"/>
            <a:ext cx="59626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구체화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76214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>
                <a:solidFill>
                  <a:srgbClr val="C00000"/>
                </a:solidFill>
                <a:latin typeface="+mj-ea"/>
                <a:ea typeface="+mj-ea"/>
              </a:rPr>
              <a:t>7</a:t>
            </a:r>
            <a:r>
              <a:rPr lang="en-US" altLang="ko-KR" sz="1400" dirty="0" smtClean="0">
                <a:solidFill>
                  <a:srgbClr val="C00000"/>
                </a:solidFill>
                <a:latin typeface="+mj-ea"/>
                <a:ea typeface="+mj-ea"/>
              </a:rPr>
              <a:t>. </a:t>
            </a:r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서비스는 </a:t>
            </a:r>
            <a:r>
              <a:rPr lang="ko-KR" altLang="en-US" sz="1400" dirty="0">
                <a:solidFill>
                  <a:srgbClr val="C00000"/>
                </a:solidFill>
                <a:latin typeface="+mj-ea"/>
                <a:ea typeface="+mj-ea"/>
              </a:rPr>
              <a:t>회원 주소와 업체 주소를 기반으로 추천한다</a:t>
            </a:r>
            <a:r>
              <a:rPr lang="en-US" altLang="ko-KR" sz="1400" dirty="0" smtClean="0">
                <a:solidFill>
                  <a:srgbClr val="C00000"/>
                </a:solidFill>
                <a:latin typeface="+mj-ea"/>
                <a:ea typeface="+mj-ea"/>
              </a:rPr>
              <a:t>.</a:t>
            </a:r>
            <a:endParaRPr lang="en-US" altLang="ko-KR" sz="1400" b="1" i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b="1" i="1" dirty="0" smtClean="0">
                <a:latin typeface="+mj-ea"/>
                <a:ea typeface="+mj-ea"/>
              </a:rPr>
              <a:t>8. </a:t>
            </a:r>
            <a:r>
              <a:rPr lang="ko-KR" altLang="en-US" sz="1400" b="1" i="1" dirty="0" err="1" smtClean="0">
                <a:latin typeface="+mj-ea"/>
                <a:ea typeface="+mj-ea"/>
              </a:rPr>
              <a:t>주문내역</a:t>
            </a:r>
            <a:r>
              <a:rPr lang="ko-KR" altLang="en-US" sz="1400" dirty="0" err="1" smtClean="0">
                <a:latin typeface="+mj-ea"/>
                <a:ea typeface="+mj-ea"/>
              </a:rPr>
              <a:t>은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u="sng" dirty="0">
                <a:latin typeface="+mj-ea"/>
                <a:ea typeface="+mj-ea"/>
              </a:rPr>
              <a:t>주문번호</a:t>
            </a:r>
            <a:r>
              <a:rPr lang="en-US" altLang="ko-KR" sz="1400" u="sng" dirty="0">
                <a:latin typeface="+mj-ea"/>
                <a:ea typeface="+mj-ea"/>
              </a:rPr>
              <a:t>(</a:t>
            </a:r>
            <a:r>
              <a:rPr lang="en-US" altLang="ko-KR" sz="1400" u="sng" dirty="0" err="1">
                <a:latin typeface="+mj-ea"/>
                <a:ea typeface="+mj-ea"/>
              </a:rPr>
              <a:t>ord_id</a:t>
            </a:r>
            <a:r>
              <a:rPr lang="en-US" altLang="ko-KR" sz="1400" u="sng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주문 일자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ord_date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가격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ord_price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제품</a:t>
            </a:r>
            <a:r>
              <a:rPr lang="en-US" altLang="ko-KR" sz="1400" dirty="0">
                <a:latin typeface="+mj-ea"/>
                <a:ea typeface="+mj-ea"/>
              </a:rPr>
              <a:t>ID(</a:t>
            </a:r>
            <a:r>
              <a:rPr lang="en-US" altLang="ko-KR" sz="1400" dirty="0" err="1">
                <a:latin typeface="+mj-ea"/>
                <a:ea typeface="+mj-ea"/>
              </a:rPr>
              <a:t>item_id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수량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ord_num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 err="1">
                <a:latin typeface="+mj-ea"/>
                <a:ea typeface="+mj-ea"/>
              </a:rPr>
              <a:t>배송지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ord_des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업체</a:t>
            </a:r>
            <a:r>
              <a:rPr lang="en-US" altLang="ko-KR" sz="1400" dirty="0">
                <a:latin typeface="+mj-ea"/>
                <a:ea typeface="+mj-ea"/>
              </a:rPr>
              <a:t>ID(</a:t>
            </a:r>
            <a:r>
              <a:rPr lang="en-US" altLang="ko-KR" sz="1400" dirty="0" err="1">
                <a:latin typeface="+mj-ea"/>
                <a:ea typeface="+mj-ea"/>
              </a:rPr>
              <a:t>sup_id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회원</a:t>
            </a:r>
            <a:r>
              <a:rPr lang="en-US" altLang="ko-KR" sz="1400" dirty="0">
                <a:latin typeface="+mj-ea"/>
                <a:ea typeface="+mj-ea"/>
              </a:rPr>
              <a:t>ID(</a:t>
            </a:r>
            <a:r>
              <a:rPr lang="en-US" altLang="ko-KR" sz="1400" dirty="0" err="1">
                <a:latin typeface="+mj-ea"/>
                <a:ea typeface="+mj-ea"/>
              </a:rPr>
              <a:t>user_id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 기록된다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b="1" i="1" dirty="0">
                <a:latin typeface="+mj-ea"/>
                <a:ea typeface="+mj-ea"/>
              </a:rPr>
              <a:t>9</a:t>
            </a:r>
            <a:r>
              <a:rPr lang="en-US" altLang="ko-KR" sz="1400" b="1" i="1" dirty="0" smtClean="0">
                <a:latin typeface="+mj-ea"/>
                <a:ea typeface="+mj-ea"/>
              </a:rPr>
              <a:t>. </a:t>
            </a:r>
            <a:r>
              <a:rPr lang="ko-KR" altLang="en-US" sz="1400" b="1" i="1" dirty="0" smtClean="0">
                <a:latin typeface="+mj-ea"/>
                <a:ea typeface="+mj-ea"/>
              </a:rPr>
              <a:t>제품</a:t>
            </a:r>
            <a:r>
              <a:rPr lang="ko-KR" altLang="en-US" sz="1400" dirty="0" smtClean="0">
                <a:latin typeface="+mj-ea"/>
                <a:ea typeface="+mj-ea"/>
              </a:rPr>
              <a:t>은 </a:t>
            </a:r>
            <a:r>
              <a:rPr lang="ko-KR" altLang="en-US" sz="1400" dirty="0">
                <a:latin typeface="+mj-ea"/>
                <a:ea typeface="+mj-ea"/>
              </a:rPr>
              <a:t>제품명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item_name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solidFill>
                  <a:srgbClr val="C00000"/>
                </a:solidFill>
                <a:latin typeface="+mj-ea"/>
                <a:ea typeface="+mj-ea"/>
              </a:rPr>
              <a:t>품목</a:t>
            </a:r>
            <a:r>
              <a:rPr lang="en-US" altLang="ko-KR" sz="1400" dirty="0">
                <a:solidFill>
                  <a:srgbClr val="C0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 err="1">
                <a:solidFill>
                  <a:srgbClr val="C00000"/>
                </a:solidFill>
                <a:latin typeface="+mj-ea"/>
                <a:ea typeface="+mj-ea"/>
              </a:rPr>
              <a:t>item_list</a:t>
            </a:r>
            <a:r>
              <a:rPr lang="en-US" altLang="ko-KR" sz="1400" dirty="0">
                <a:solidFill>
                  <a:srgbClr val="C00000"/>
                </a:solidFill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제품</a:t>
            </a:r>
            <a:r>
              <a:rPr lang="en-US" altLang="ko-KR" sz="1400" dirty="0">
                <a:latin typeface="+mj-ea"/>
                <a:ea typeface="+mj-ea"/>
              </a:rPr>
              <a:t>ID(</a:t>
            </a:r>
            <a:r>
              <a:rPr lang="en-US" altLang="ko-KR" sz="1400" dirty="0" err="1">
                <a:latin typeface="+mj-ea"/>
                <a:ea typeface="+mj-ea"/>
              </a:rPr>
              <a:t>item_id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제품가격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item_price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업체</a:t>
            </a:r>
            <a:r>
              <a:rPr lang="en-US" altLang="ko-KR" sz="1400" dirty="0">
                <a:latin typeface="+mj-ea"/>
                <a:ea typeface="+mj-ea"/>
              </a:rPr>
              <a:t>ID(</a:t>
            </a:r>
            <a:r>
              <a:rPr lang="en-US" altLang="ko-KR" sz="1400" dirty="0" err="1">
                <a:latin typeface="+mj-ea"/>
                <a:ea typeface="+mj-ea"/>
              </a:rPr>
              <a:t>sup_id</a:t>
            </a:r>
            <a:r>
              <a:rPr lang="en-US" altLang="ko-KR" sz="1400" dirty="0">
                <a:latin typeface="+mj-ea"/>
                <a:ea typeface="+mj-ea"/>
              </a:rPr>
              <a:t>),  </a:t>
            </a:r>
            <a:r>
              <a:rPr lang="ko-KR" altLang="en-US" sz="1400" dirty="0">
                <a:latin typeface="+mj-ea"/>
                <a:ea typeface="+mj-ea"/>
              </a:rPr>
              <a:t>성분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item_ing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실험 및 인증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정보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item_exp_info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를 가진다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smtClean="0">
                <a:latin typeface="+mj-ea"/>
                <a:ea typeface="+mj-ea"/>
              </a:rPr>
              <a:t>10. </a:t>
            </a:r>
            <a:r>
              <a:rPr lang="ko-KR" altLang="en-US" sz="1400" dirty="0" smtClean="0">
                <a:latin typeface="+mj-ea"/>
                <a:ea typeface="+mj-ea"/>
              </a:rPr>
              <a:t>하나의 </a:t>
            </a:r>
            <a:r>
              <a:rPr lang="ko-KR" altLang="en-US" sz="1400" dirty="0">
                <a:latin typeface="+mj-ea"/>
                <a:ea typeface="+mj-ea"/>
              </a:rPr>
              <a:t>제품은 한 업체에서만 제공한다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smtClean="0">
                <a:solidFill>
                  <a:srgbClr val="C00000"/>
                </a:solidFill>
                <a:latin typeface="+mj-ea"/>
                <a:ea typeface="+mj-ea"/>
              </a:rPr>
              <a:t>11. </a:t>
            </a:r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업체는 </a:t>
            </a:r>
            <a:r>
              <a:rPr lang="ko-KR" altLang="en-US" sz="1400" dirty="0">
                <a:solidFill>
                  <a:srgbClr val="C00000"/>
                </a:solidFill>
                <a:latin typeface="+mj-ea"/>
                <a:ea typeface="+mj-ea"/>
              </a:rPr>
              <a:t>주문을 받아 제품을 배송한다</a:t>
            </a:r>
            <a:r>
              <a:rPr lang="en-US" altLang="ko-KR" sz="1400" dirty="0" smtClean="0">
                <a:solidFill>
                  <a:srgbClr val="C00000"/>
                </a:solidFill>
                <a:latin typeface="+mj-ea"/>
                <a:ea typeface="+mj-ea"/>
              </a:rPr>
              <a:t>.</a:t>
            </a:r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98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ERD </a:t>
            </a:r>
            <a:r>
              <a:rPr lang="ko-KR" altLang="en-US" dirty="0">
                <a:latin typeface="+mj-ea"/>
              </a:rPr>
              <a:t>서비스 구체화로부터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72471"/>
            <a:ext cx="10058400" cy="2370308"/>
          </a:xfrm>
        </p:spPr>
      </p:pic>
    </p:spTree>
    <p:extLst>
      <p:ext uri="{BB962C8B-B14F-4D97-AF65-F5344CB8AC3E}">
        <p14:creationId xmlns:p14="http://schemas.microsoft.com/office/powerpoint/2010/main" val="12864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도메인 정의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251" y="1853883"/>
            <a:ext cx="679514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ERD(Erwin-logical)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985" y="1846263"/>
            <a:ext cx="945635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ERD(Erwin-physical)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921" y="1846263"/>
            <a:ext cx="947648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3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1290</TotalTime>
  <Words>777</Words>
  <Application>Microsoft Office PowerPoint</Application>
  <PresentationFormat>와이드스크린</PresentationFormat>
  <Paragraphs>88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Calibri</vt:lpstr>
      <vt:lpstr>Calibri Light</vt:lpstr>
      <vt:lpstr>추억</vt:lpstr>
      <vt:lpstr>    Be 健  - 채식주의자를 위한 서비스</vt:lpstr>
      <vt:lpstr>INDEX</vt:lpstr>
      <vt:lpstr>서비스 설명</vt:lpstr>
      <vt:lpstr>서비스 구체화 수정</vt:lpstr>
      <vt:lpstr>서비스 구체화 수정</vt:lpstr>
      <vt:lpstr>ERD 서비스 구체화로부터</vt:lpstr>
      <vt:lpstr>도메인 정의</vt:lpstr>
      <vt:lpstr>ERD(Erwin-logical)</vt:lpstr>
      <vt:lpstr>ERD(Erwin-physical)</vt:lpstr>
      <vt:lpstr>SQL CREATE TABLE</vt:lpstr>
      <vt:lpstr>SQL QUERYONE1</vt:lpstr>
      <vt:lpstr>SQL QUERYONE2</vt:lpstr>
      <vt:lpstr>SQL QUERYONE3</vt:lpstr>
      <vt:lpstr>SQL QUERYONE4</vt:lpstr>
      <vt:lpstr>추가적 </vt:lpstr>
      <vt:lpstr>PowerPoint 프레젠테이션</vt:lpstr>
      <vt:lpstr>사용한 데이터 및 출처, 협의 가능성</vt:lpstr>
      <vt:lpstr>서비스 구체화</vt:lpstr>
      <vt:lpstr>서비스 수정 및 규정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채식주의자를 위한 농가</dc:title>
  <dc:creator>user</dc:creator>
  <cp:lastModifiedBy>user</cp:lastModifiedBy>
  <cp:revision>133</cp:revision>
  <dcterms:created xsi:type="dcterms:W3CDTF">2020-06-25T05:34:22Z</dcterms:created>
  <dcterms:modified xsi:type="dcterms:W3CDTF">2020-12-02T13:58:35Z</dcterms:modified>
</cp:coreProperties>
</file>