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42"/>
  </p:notesMasterIdLst>
  <p:sldIdLst>
    <p:sldId id="256" r:id="rId2"/>
    <p:sldId id="258" r:id="rId3"/>
    <p:sldId id="329" r:id="rId4"/>
    <p:sldId id="316" r:id="rId5"/>
    <p:sldId id="356" r:id="rId6"/>
    <p:sldId id="330" r:id="rId7"/>
    <p:sldId id="332" r:id="rId8"/>
    <p:sldId id="331" r:id="rId9"/>
    <p:sldId id="333" r:id="rId10"/>
    <p:sldId id="324" r:id="rId11"/>
    <p:sldId id="334" r:id="rId12"/>
    <p:sldId id="335" r:id="rId13"/>
    <p:sldId id="336" r:id="rId14"/>
    <p:sldId id="363" r:id="rId15"/>
    <p:sldId id="337" r:id="rId16"/>
    <p:sldId id="338" r:id="rId17"/>
    <p:sldId id="339" r:id="rId18"/>
    <p:sldId id="340" r:id="rId19"/>
    <p:sldId id="364" r:id="rId20"/>
    <p:sldId id="341" r:id="rId21"/>
    <p:sldId id="342" r:id="rId22"/>
    <p:sldId id="322" r:id="rId23"/>
    <p:sldId id="323" r:id="rId24"/>
    <p:sldId id="357" r:id="rId25"/>
    <p:sldId id="326" r:id="rId26"/>
    <p:sldId id="343" r:id="rId27"/>
    <p:sldId id="344" r:id="rId28"/>
    <p:sldId id="346" r:id="rId29"/>
    <p:sldId id="347" r:id="rId30"/>
    <p:sldId id="345" r:id="rId31"/>
    <p:sldId id="348" r:id="rId32"/>
    <p:sldId id="349" r:id="rId33"/>
    <p:sldId id="317" r:id="rId34"/>
    <p:sldId id="325" r:id="rId35"/>
    <p:sldId id="350" r:id="rId36"/>
    <p:sldId id="355" r:id="rId37"/>
    <p:sldId id="351" r:id="rId38"/>
    <p:sldId id="354" r:id="rId39"/>
    <p:sldId id="352" r:id="rId40"/>
    <p:sldId id="35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DFF2F"/>
    <a:srgbClr val="7FFFD4"/>
    <a:srgbClr val="FFA500"/>
    <a:srgbClr val="FF6A00"/>
    <a:srgbClr val="BC56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450" y="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9B25A7D-0240-4D0E-A5B3-3234B957F6EF}" type="datetime1">
              <a:rPr lang="en-US"/>
              <a:pPr lvl="0">
                <a:defRPr/>
              </a:pPr>
              <a:t>3/23/2024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163349B-D4CA-41F9-BE36-059942AD9331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DAD7-809B-4C4A-8A23-1E146EAD9E8F}" type="datetime1">
              <a:rPr lang="en-US" smtClean="0"/>
              <a:t>3/23/2024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33E4-9C34-4B01-AEFF-3C6F1AF12FD7}" type="datetime1">
              <a:rPr lang="en-US" smtClean="0"/>
              <a:t>3/23/2024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2B1E-F176-43F3-BFB4-FA11701E5307}" type="datetime1">
              <a:rPr lang="en-US" smtClean="0"/>
              <a:t>3/23/2024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lnSpc>
                <a:spcPct val="140000"/>
              </a:lnSpc>
              <a:defRPr sz="2400">
                <a:latin typeface="+mn-ea"/>
                <a:ea typeface="+mn-ea"/>
              </a:defRPr>
            </a:lvl1pPr>
            <a:lvl2pPr marL="685800" indent="-228600">
              <a:lnSpc>
                <a:spcPct val="140000"/>
              </a:lnSpc>
              <a:buFont typeface="Wingdings"/>
              <a:buChar char="§"/>
              <a:defRPr sz="2000">
                <a:latin typeface="+mn-ea"/>
                <a:ea typeface="+mn-ea"/>
              </a:defRPr>
            </a:lvl2pPr>
            <a:lvl3pPr>
              <a:lnSpc>
                <a:spcPct val="140000"/>
              </a:lnSpc>
              <a:defRPr sz="1800">
                <a:latin typeface="+mn-ea"/>
                <a:ea typeface="+mn-ea"/>
              </a:defRPr>
            </a:lvl3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06EDA91-2055-40FE-B45A-5804B08C2696}" type="datetime1">
              <a:rPr lang="en-US" smtClean="0"/>
              <a:t>3/23/2024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27048" y="6356350"/>
            <a:ext cx="27432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C795-451E-46E0-AE92-5A497CF41061}" type="datetime1">
              <a:rPr lang="en-US" smtClean="0"/>
              <a:t>3/23/2024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8975-3397-4FC8-A820-2112C504E006}" type="datetime1">
              <a:rPr lang="en-US" smtClean="0"/>
              <a:t>3/23/2024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25CA-AD45-4C95-8C23-1C6A039469A5}" type="datetime1">
              <a:rPr lang="en-US" smtClean="0"/>
              <a:t>3/23/2024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2E71-0A1A-4073-B60F-FA59C2CA001A}" type="datetime1">
              <a:rPr lang="en-US" smtClean="0"/>
              <a:t>3/23/2024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58C-1694-4565-82D4-EBBF833CB257}" type="datetime1">
              <a:rPr lang="en-US" smtClean="0"/>
              <a:t>3/23/2024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5484-FD6D-41C0-A29C-477D0CF69679}" type="datetime1">
              <a:rPr lang="en-US" smtClean="0"/>
              <a:t>3/23/2024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1DD6-19D4-44B1-8E93-C64691C69E13}" type="datetime1">
              <a:rPr lang="en-US" smtClean="0"/>
              <a:t>3/23/2024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D2D49-5DE7-4756-AE86-CEB698DB686D}" type="datetime1">
              <a:rPr lang="en-US" smtClean="0"/>
              <a:t>3/23/2024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neASrWEFE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27539262/whats-the-difference-between-align-content-and-align-item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0</a:t>
            </a:r>
            <a:r>
              <a:rPr lang="en-US" altLang="ko-KR"/>
              <a:t>4-2</a:t>
            </a:r>
            <a:r>
              <a:rPr lang="en-US"/>
              <a:t>. </a:t>
            </a:r>
            <a:r>
              <a:rPr lang="en-US" altLang="ko-KR" dirty="0"/>
              <a:t>flexbox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1</a:t>
            </a:fld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137050-671F-4F59-A1DD-300D1C6D56FB}"/>
              </a:ext>
            </a:extLst>
          </p:cNvPr>
          <p:cNvSpPr/>
          <p:nvPr/>
        </p:nvSpPr>
        <p:spPr>
          <a:xfrm>
            <a:off x="4244980" y="3244334"/>
            <a:ext cx="3702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https://studiomeal.com/archives/197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container </a:t>
            </a:r>
            <a:r>
              <a:rPr lang="ko-KR" altLang="en-US" dirty="0"/>
              <a:t>속성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0912511" cy="5740119"/>
          </a:xfrm>
        </p:spPr>
        <p:txBody>
          <a:bodyPr>
            <a:normAutofit/>
          </a:bodyPr>
          <a:lstStyle/>
          <a:p>
            <a:r>
              <a:rPr lang="ko-KR" altLang="en-US" b="1" dirty="0"/>
              <a:t>참고</a:t>
            </a:r>
            <a:r>
              <a:rPr lang="en-US" altLang="ko-KR" b="1" dirty="0"/>
              <a:t>) </a:t>
            </a:r>
            <a:r>
              <a:rPr lang="ko-KR" altLang="en-US" b="1" dirty="0"/>
              <a:t>하나의 컨테이너로 해결이 안될 때는 컨테이너 안에 컨테이너 넣기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10</a:t>
            </a:fld>
            <a:endParaRPr lang="en-US"/>
          </a:p>
        </p:txBody>
      </p:sp>
      <p:sp>
        <p:nvSpPr>
          <p:cNvPr id="4" name="직사각형 3"/>
          <p:cNvSpPr/>
          <p:nvPr/>
        </p:nvSpPr>
        <p:spPr>
          <a:xfrm>
            <a:off x="1705067" y="1611086"/>
            <a:ext cx="8151223" cy="13672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1705068" y="2978331"/>
            <a:ext cx="2525486" cy="28738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4230553" y="2978331"/>
            <a:ext cx="2899951" cy="28738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7130506" y="2978330"/>
            <a:ext cx="2725783" cy="28738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/>
          <p:cNvSpPr/>
          <p:nvPr/>
        </p:nvSpPr>
        <p:spPr>
          <a:xfrm>
            <a:off x="1892300" y="1793511"/>
            <a:ext cx="5238203" cy="94249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/>
          <p:cNvSpPr/>
          <p:nvPr/>
        </p:nvSpPr>
        <p:spPr>
          <a:xfrm>
            <a:off x="7208884" y="1783743"/>
            <a:ext cx="2464526" cy="94249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/>
          <p:cNvSpPr/>
          <p:nvPr/>
        </p:nvSpPr>
        <p:spPr>
          <a:xfrm>
            <a:off x="2044701" y="1945912"/>
            <a:ext cx="2185852" cy="6057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item</a:t>
            </a:r>
            <a:endParaRPr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511401" y="1943096"/>
            <a:ext cx="2185852" cy="6057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item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3724" y="2978330"/>
            <a:ext cx="1194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container1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951024" y="2978330"/>
            <a:ext cx="1194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container2</a:t>
            </a:r>
            <a:endParaRPr lang="en-US" dirty="0"/>
          </a:p>
        </p:txBody>
      </p:sp>
      <p:cxnSp>
        <p:nvCxnSpPr>
          <p:cNvPr id="16" name="직선 화살표 연결선 15"/>
          <p:cNvCxnSpPr>
            <a:cxnSpLocks/>
            <a:stCxn id="13" idx="0"/>
          </p:cNvCxnSpPr>
          <p:nvPr/>
        </p:nvCxnSpPr>
        <p:spPr>
          <a:xfrm flipV="1">
            <a:off x="920779" y="2418460"/>
            <a:ext cx="1029187" cy="559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  <a:stCxn id="14" idx="0"/>
          </p:cNvCxnSpPr>
          <p:nvPr/>
        </p:nvCxnSpPr>
        <p:spPr>
          <a:xfrm flipH="1" flipV="1">
            <a:off x="8610600" y="2264757"/>
            <a:ext cx="1937479" cy="713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컨테이너에 적용하는 속성들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213526" cy="5740119"/>
          </a:xfrm>
        </p:spPr>
        <p:txBody>
          <a:bodyPr>
            <a:normAutofit/>
          </a:bodyPr>
          <a:lstStyle/>
          <a:p>
            <a:r>
              <a:rPr lang="ko-KR" altLang="en-US" sz="2000" b="1"/>
              <a:t>메인축과 교차축</a:t>
            </a:r>
            <a:endParaRPr lang="en-US" altLang="ko-KR" sz="2000" b="1"/>
          </a:p>
          <a:p>
            <a:pPr lvl="1"/>
            <a:r>
              <a:rPr lang="ko-KR" altLang="en-US" sz="1800"/>
              <a:t>메인축</a:t>
            </a:r>
            <a:r>
              <a:rPr lang="en-US" altLang="ko-KR" sz="1800"/>
              <a:t>: </a:t>
            </a:r>
            <a:r>
              <a:rPr lang="ko-KR" altLang="en-US" sz="1800"/>
              <a:t>아이템들이 배치된 방향의 축을 </a:t>
            </a:r>
            <a:r>
              <a:rPr lang="ko-KR" altLang="en-US" sz="1800" b="1"/>
              <a:t>메인축</a:t>
            </a:r>
            <a:r>
              <a:rPr lang="en-US" altLang="ko-KR" sz="1800"/>
              <a:t>(Main Axis), </a:t>
            </a:r>
            <a:r>
              <a:rPr lang="ko-KR" altLang="en-US" sz="1800"/>
              <a:t>아이템들을 가로지르는 축</a:t>
            </a:r>
            <a:endParaRPr lang="en-US" altLang="ko-KR" sz="1800"/>
          </a:p>
          <a:p>
            <a:pPr lvl="1"/>
            <a:r>
              <a:rPr lang="ko-KR" altLang="en-US" sz="1800"/>
              <a:t>교차축</a:t>
            </a:r>
            <a:r>
              <a:rPr lang="en-US" altLang="ko-KR" sz="1800"/>
              <a:t>: </a:t>
            </a:r>
            <a:r>
              <a:rPr lang="ko-KR" altLang="en-US" sz="1800"/>
              <a:t>메인축에 수직인 축</a:t>
            </a:r>
            <a:endParaRPr lang="ko-KR" altLang="en-US" sz="16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11</a:t>
            </a:fld>
            <a:endParaRPr lang="en-US"/>
          </a:p>
        </p:txBody>
      </p:sp>
      <p:pic>
        <p:nvPicPr>
          <p:cNvPr id="4098" name="Picture 2" descr="https://studiomeal.com/wp-content/uploads/2020/01/04-1.jpg">
            <a:extLst>
              <a:ext uri="{FF2B5EF4-FFF2-40B4-BE49-F238E27FC236}">
                <a16:creationId xmlns:a16="http://schemas.microsoft.com/office/drawing/2014/main" id="{773EB8A3-2B1D-436E-9559-799EBE220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400" y="2281604"/>
            <a:ext cx="5933992" cy="316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95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컨테이너에 적용하는 속성들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213526" cy="5740119"/>
          </a:xfrm>
        </p:spPr>
        <p:txBody>
          <a:bodyPr>
            <a:normAutofit/>
          </a:bodyPr>
          <a:lstStyle/>
          <a:p>
            <a:r>
              <a:rPr lang="ko-KR" altLang="en-US" sz="2000" b="1"/>
              <a:t>배치 방향 설정</a:t>
            </a:r>
            <a:r>
              <a:rPr lang="en-US" altLang="ko-KR" sz="2000" b="1"/>
              <a:t>: flex-direction</a:t>
            </a:r>
          </a:p>
          <a:p>
            <a:pPr lvl="1"/>
            <a:r>
              <a:rPr lang="ko-KR" altLang="en-US"/>
              <a:t>아이템들이 배치되는 축의 방향을 결정하는 속성</a:t>
            </a:r>
            <a:endParaRPr lang="ko-KR" altLang="en-US" sz="16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12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CB42C0-2AAE-4116-870B-D62B883D93D5}"/>
              </a:ext>
            </a:extLst>
          </p:cNvPr>
          <p:cNvSpPr/>
          <p:nvPr/>
        </p:nvSpPr>
        <p:spPr>
          <a:xfrm>
            <a:off x="7464011" y="2237683"/>
            <a:ext cx="4577301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.container {</a:t>
            </a:r>
          </a:p>
          <a:p>
            <a:r>
              <a:rPr lang="en-US" altLang="ko-KR"/>
              <a:t>	flex-direction: row;</a:t>
            </a:r>
          </a:p>
          <a:p>
            <a:r>
              <a:rPr lang="en-US" altLang="ko-KR"/>
              <a:t>	/* flex-direction: column; */</a:t>
            </a:r>
          </a:p>
          <a:p>
            <a:r>
              <a:rPr lang="en-US" altLang="ko-KR"/>
              <a:t>	/* flex-direction: row-reverse; */</a:t>
            </a:r>
          </a:p>
          <a:p>
            <a:r>
              <a:rPr lang="en-US" altLang="ko-KR"/>
              <a:t>	/* flex-direction: column-reverse; */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B54CB3B-D0AD-42F1-A712-F6360C46E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16" y="2275775"/>
            <a:ext cx="7166444" cy="338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2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컨테이너에 적용하는 속성들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213526" cy="5740119"/>
          </a:xfrm>
        </p:spPr>
        <p:txBody>
          <a:bodyPr>
            <a:normAutofit/>
          </a:bodyPr>
          <a:lstStyle/>
          <a:p>
            <a:r>
              <a:rPr lang="ko-KR" altLang="en-US" sz="2000" b="1"/>
              <a:t>줄넘김 처리 설정</a:t>
            </a:r>
            <a:r>
              <a:rPr lang="en-US" altLang="ko-KR" sz="2000" b="1"/>
              <a:t>:flex-wrap</a:t>
            </a:r>
          </a:p>
          <a:p>
            <a:pPr lvl="1"/>
            <a:r>
              <a:rPr lang="ko-KR" altLang="en-US"/>
              <a:t>컨테이너가 더 이상 아이템들을 한 줄에 담을 여유 공간이 없을 때</a:t>
            </a:r>
            <a:br>
              <a:rPr lang="ko-KR" altLang="en-US"/>
            </a:br>
            <a:r>
              <a:rPr lang="ko-KR" altLang="en-US"/>
              <a:t>아이템 줄바꿈을 어떻게 할지 결정하는 속성</a:t>
            </a:r>
            <a:endParaRPr lang="ko-KR" altLang="en-US" sz="16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13</a:t>
            </a:fld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F0E89B-7258-4AD4-9CA7-7BDE4A920AD9}"/>
              </a:ext>
            </a:extLst>
          </p:cNvPr>
          <p:cNvSpPr/>
          <p:nvPr/>
        </p:nvSpPr>
        <p:spPr>
          <a:xfrm>
            <a:off x="967873" y="2317327"/>
            <a:ext cx="404702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.container {</a:t>
            </a:r>
          </a:p>
          <a:p>
            <a:r>
              <a:rPr lang="en-US" altLang="ko-KR"/>
              <a:t>	flex-wrap: nowrap;</a:t>
            </a:r>
          </a:p>
          <a:p>
            <a:r>
              <a:rPr lang="en-US" altLang="ko-KR"/>
              <a:t>	/* flex-wrap: wrap; */</a:t>
            </a:r>
          </a:p>
          <a:p>
            <a:r>
              <a:rPr lang="en-US" altLang="ko-KR"/>
              <a:t>	/* flex-wrap: wrap-reverse; */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8B2D70-6256-4B67-82D1-1B90739E5E1A}"/>
              </a:ext>
            </a:extLst>
          </p:cNvPr>
          <p:cNvSpPr/>
          <p:nvPr/>
        </p:nvSpPr>
        <p:spPr>
          <a:xfrm>
            <a:off x="967873" y="4048026"/>
            <a:ext cx="404702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.container {</a:t>
            </a:r>
          </a:p>
          <a:p>
            <a:r>
              <a:rPr lang="en-US" altLang="ko-KR"/>
              <a:t>  display: flex;</a:t>
            </a:r>
          </a:p>
          <a:p>
            <a:r>
              <a:rPr lang="en-US" altLang="ko-KR"/>
              <a:t>  background-color: yellowgreen;</a:t>
            </a:r>
          </a:p>
          <a:p>
            <a:r>
              <a:rPr lang="en-US" altLang="ko-KR"/>
              <a:t>  border: 2px solid black;</a:t>
            </a:r>
          </a:p>
          <a:p>
            <a:r>
              <a:rPr lang="en-US" altLang="ko-KR"/>
              <a:t>  width: </a:t>
            </a:r>
            <a:r>
              <a:rPr lang="en-US" altLang="ko-KR">
                <a:solidFill>
                  <a:srgbClr val="FF0000"/>
                </a:solidFill>
              </a:rPr>
              <a:t>300px;</a:t>
            </a:r>
          </a:p>
          <a:p>
            <a:r>
              <a:rPr lang="en-US" altLang="ko-KR"/>
              <a:t>  height: 200px;</a:t>
            </a:r>
          </a:p>
          <a:p>
            <a:r>
              <a:rPr lang="en-US" altLang="ko-KR"/>
              <a:t>  </a:t>
            </a:r>
            <a:r>
              <a:rPr lang="en-US" altLang="ko-KR">
                <a:solidFill>
                  <a:srgbClr val="FF0000"/>
                </a:solidFill>
              </a:rPr>
              <a:t>flex-wrap: wrap;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1B370EE-9CBC-4AA8-8D4C-5B4CA4032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627" y="2317327"/>
            <a:ext cx="5385364" cy="403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3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참고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213526" cy="5740119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Text</a:t>
            </a:r>
            <a:r>
              <a:rPr lang="ko-KR" altLang="en-US" sz="2000" b="1" dirty="0"/>
              <a:t>의 길이가 공간의 너비보다 길 때</a:t>
            </a:r>
            <a:endParaRPr lang="en-US" altLang="ko-KR" sz="2000" b="1" dirty="0"/>
          </a:p>
          <a:p>
            <a:pPr lvl="1"/>
            <a:r>
              <a:rPr lang="en-US" altLang="ko-KR" sz="1800" dirty="0"/>
              <a:t>white-space: </a:t>
            </a:r>
            <a:r>
              <a:rPr lang="ko-KR" altLang="en-US" sz="1800" dirty="0">
                <a:solidFill>
                  <a:srgbClr val="0000FF"/>
                </a:solidFill>
              </a:rPr>
              <a:t>공백문자</a:t>
            </a:r>
            <a:r>
              <a:rPr lang="ko-KR" altLang="en-US" sz="1800" dirty="0"/>
              <a:t>를 어떻게 할 것인지 설정</a:t>
            </a:r>
            <a:endParaRPr lang="en-US" altLang="ko-KR" sz="1800" dirty="0"/>
          </a:p>
          <a:p>
            <a:pPr lvl="2"/>
            <a:r>
              <a:rPr lang="en-US" altLang="ko-KR" dirty="0"/>
              <a:t>white-space: wrap</a:t>
            </a:r>
            <a:endParaRPr lang="en-US" altLang="ko-KR" sz="1600" dirty="0"/>
          </a:p>
          <a:p>
            <a:pPr lvl="1"/>
            <a:r>
              <a:rPr lang="en-US" altLang="ko-KR" sz="1800" dirty="0"/>
              <a:t>word-break: </a:t>
            </a:r>
            <a:r>
              <a:rPr lang="ko-KR" altLang="en-US" sz="1800" dirty="0">
                <a:solidFill>
                  <a:srgbClr val="0000FF"/>
                </a:solidFill>
              </a:rPr>
              <a:t>텍스트</a:t>
            </a:r>
            <a:r>
              <a:rPr lang="ko-KR" altLang="en-US" sz="1800" dirty="0"/>
              <a:t>가 들어가는 블록요소의 가로 사이즈에 맞춰 </a:t>
            </a:r>
            <a:r>
              <a:rPr lang="ko-KR" altLang="en-US" sz="1800" dirty="0" err="1"/>
              <a:t>줄바꿈</a:t>
            </a:r>
            <a:r>
              <a:rPr lang="ko-KR" altLang="en-US" sz="1800" dirty="0"/>
              <a:t> 설정</a:t>
            </a:r>
            <a:endParaRPr lang="en-US" altLang="ko-KR" sz="1800" dirty="0"/>
          </a:p>
          <a:p>
            <a:pPr lvl="2"/>
            <a:r>
              <a:rPr lang="en-US" altLang="ko-KR" dirty="0"/>
              <a:t>word-break: break-all</a:t>
            </a:r>
            <a:endParaRPr lang="en-US" altLang="ko-KR" sz="1600" dirty="0"/>
          </a:p>
          <a:p>
            <a:pPr lvl="1"/>
            <a:r>
              <a:rPr lang="en-US" altLang="ko-KR" sz="1800" dirty="0"/>
              <a:t>text-overflow: </a:t>
            </a:r>
            <a:r>
              <a:rPr lang="ko-KR" altLang="en-US" sz="1800" dirty="0"/>
              <a:t>긴 문자열을 잘라주는 형태를 지정</a:t>
            </a:r>
            <a:endParaRPr lang="en-US" altLang="ko-KR" sz="1800" dirty="0"/>
          </a:p>
          <a:p>
            <a:pPr lvl="2"/>
            <a:r>
              <a:rPr lang="en-US" altLang="ko-KR" sz="1600" dirty="0"/>
              <a:t>overflow: hidden;</a:t>
            </a:r>
          </a:p>
          <a:p>
            <a:pPr lvl="2"/>
            <a:r>
              <a:rPr lang="en-US" altLang="ko-KR" sz="1600" dirty="0"/>
              <a:t>text-overflow: ellipsis;</a:t>
            </a:r>
            <a:endParaRPr lang="ko-KR" alt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2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컨테이너에 적용하는 속성들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213526" cy="5740119"/>
          </a:xfrm>
        </p:spPr>
        <p:txBody>
          <a:bodyPr>
            <a:normAutofit/>
          </a:bodyPr>
          <a:lstStyle/>
          <a:p>
            <a:r>
              <a:rPr lang="en-US" altLang="ko-KR" b="1"/>
              <a:t>flex-flow = flex-direction</a:t>
            </a:r>
            <a:r>
              <a:rPr lang="ko-KR" altLang="en-US" b="1"/>
              <a:t> </a:t>
            </a:r>
            <a:r>
              <a:rPr lang="en-US" altLang="ko-KR" b="1"/>
              <a:t>+</a:t>
            </a:r>
            <a:r>
              <a:rPr lang="ko-KR" altLang="en-US" b="1"/>
              <a:t> </a:t>
            </a:r>
            <a:r>
              <a:rPr lang="en-US" altLang="ko-KR" b="1"/>
              <a:t>flex-wrap</a:t>
            </a:r>
            <a:endParaRPr lang="en-US" altLang="ko-KR" sz="2000" b="1"/>
          </a:p>
          <a:p>
            <a:pPr lvl="1"/>
            <a:r>
              <a:rPr lang="en-US" altLang="ko-KR"/>
              <a:t>flex-direction</a:t>
            </a:r>
            <a:r>
              <a:rPr lang="ko-KR" altLang="en-US"/>
              <a:t>과 </a:t>
            </a:r>
            <a:r>
              <a:rPr lang="en-US" altLang="ko-KR"/>
              <a:t>flex-wrap</a:t>
            </a:r>
            <a:r>
              <a:rPr lang="ko-KR" altLang="en-US"/>
              <a:t>을 한꺼번에 지정할 수 있는 단축 속성</a:t>
            </a:r>
            <a:endParaRPr lang="en-US" altLang="ko-KR"/>
          </a:p>
          <a:p>
            <a:pPr lvl="1"/>
            <a:r>
              <a:rPr lang="en-US" altLang="ko-KR"/>
              <a:t>flex-direction, flex-wrap</a:t>
            </a:r>
            <a:r>
              <a:rPr lang="ko-KR" altLang="en-US"/>
              <a:t>의 순으로</a:t>
            </a:r>
            <a:endParaRPr lang="ko-KR" altLang="en-US" sz="16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15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AB51A4-8AFE-4C0A-AC8E-553885591E69}"/>
              </a:ext>
            </a:extLst>
          </p:cNvPr>
          <p:cNvSpPr/>
          <p:nvPr/>
        </p:nvSpPr>
        <p:spPr>
          <a:xfrm>
            <a:off x="1044271" y="2424617"/>
            <a:ext cx="4283103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.container {</a:t>
            </a:r>
          </a:p>
          <a:p>
            <a:r>
              <a:rPr lang="en-US" altLang="ko-KR"/>
              <a:t>	flex-flow: row wrap;</a:t>
            </a:r>
          </a:p>
          <a:p>
            <a:r>
              <a:rPr lang="en-US" altLang="ko-KR"/>
              <a:t>	/* </a:t>
            </a:r>
            <a:r>
              <a:rPr lang="ko-KR" altLang="en-US"/>
              <a:t>아래의 두 줄을 줄여 쓴 것 *</a:t>
            </a:r>
            <a:r>
              <a:rPr lang="en-US" altLang="ko-KR"/>
              <a:t>/</a:t>
            </a:r>
          </a:p>
          <a:p>
            <a:r>
              <a:rPr lang="en-US" altLang="ko-KR"/>
              <a:t>	/* flex-direction: row; */</a:t>
            </a:r>
          </a:p>
          <a:p>
            <a:r>
              <a:rPr lang="en-US" altLang="ko-KR"/>
              <a:t>	/* flex-wrap: wrap; */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03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컨테이너에 적용하는 속성들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213526" cy="5740119"/>
          </a:xfrm>
        </p:spPr>
        <p:txBody>
          <a:bodyPr>
            <a:normAutofit/>
          </a:bodyPr>
          <a:lstStyle/>
          <a:p>
            <a:r>
              <a:rPr lang="ko-KR" altLang="en-US" b="1" dirty="0"/>
              <a:t>정렬</a:t>
            </a:r>
            <a:endParaRPr lang="en-US" altLang="ko-KR" sz="2000" b="1" dirty="0"/>
          </a:p>
          <a:p>
            <a:pPr lvl="1"/>
            <a:r>
              <a:rPr lang="ko-KR" altLang="en-US" dirty="0"/>
              <a:t>“</a:t>
            </a:r>
            <a:r>
              <a:rPr lang="en-US" altLang="ko-KR" dirty="0"/>
              <a:t>justify”</a:t>
            </a:r>
            <a:r>
              <a:rPr lang="ko-KR" altLang="en-US" dirty="0"/>
              <a:t>는 </a:t>
            </a:r>
            <a:r>
              <a:rPr lang="ko-KR" altLang="en-US" dirty="0" err="1"/>
              <a:t>메인축</a:t>
            </a:r>
            <a:r>
              <a:rPr lang="en-US" altLang="ko-KR" dirty="0"/>
              <a:t>(</a:t>
            </a:r>
            <a:r>
              <a:rPr lang="ko-KR" altLang="en-US" dirty="0" err="1"/>
              <a:t>오뎅꼬치</a:t>
            </a:r>
            <a:r>
              <a:rPr lang="en-US" altLang="ko-KR" dirty="0"/>
              <a:t>) </a:t>
            </a:r>
            <a:r>
              <a:rPr lang="ko-KR" altLang="en-US" dirty="0"/>
              <a:t>방향으로 정렬</a:t>
            </a:r>
            <a:endParaRPr lang="en-US" altLang="ko-KR" dirty="0"/>
          </a:p>
          <a:p>
            <a:pPr lvl="1"/>
            <a:r>
              <a:rPr lang="ko-KR" altLang="en-US" dirty="0"/>
              <a:t>“</a:t>
            </a:r>
            <a:r>
              <a:rPr lang="en-US" altLang="ko-KR" dirty="0"/>
              <a:t>align”</a:t>
            </a:r>
            <a:r>
              <a:rPr lang="ko-KR" altLang="en-US" dirty="0"/>
              <a:t>은 </a:t>
            </a:r>
            <a:r>
              <a:rPr lang="ko-KR" altLang="en-US" dirty="0" err="1"/>
              <a:t>수직축</a:t>
            </a:r>
            <a:r>
              <a:rPr lang="en-US" altLang="ko-KR" dirty="0"/>
              <a:t>(</a:t>
            </a:r>
            <a:r>
              <a:rPr lang="ko-KR" altLang="en-US" dirty="0"/>
              <a:t>오뎅을 뜯어내는</a:t>
            </a:r>
            <a:r>
              <a:rPr lang="en-US" altLang="ko-KR" dirty="0"/>
              <a:t>) </a:t>
            </a:r>
            <a:r>
              <a:rPr lang="ko-KR" altLang="en-US" dirty="0"/>
              <a:t>방향으로 정렬</a:t>
            </a:r>
            <a:r>
              <a:rPr lang="en-US" altLang="ko-KR" dirty="0"/>
              <a:t>(</a:t>
            </a:r>
            <a:r>
              <a:rPr lang="ko-KR" altLang="en-US" dirty="0"/>
              <a:t>앞서 배운 </a:t>
            </a:r>
            <a:r>
              <a:rPr lang="en-US" altLang="ko-KR" dirty="0"/>
              <a:t>vertical align</a:t>
            </a:r>
            <a:r>
              <a:rPr lang="ko-KR" altLang="en-US" dirty="0"/>
              <a:t>과 유사</a:t>
            </a:r>
            <a:r>
              <a:rPr lang="en-US" altLang="ko-KR" dirty="0"/>
              <a:t>)</a:t>
            </a:r>
            <a:endParaRPr lang="ko-KR" alt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16</a:t>
            </a:fld>
            <a:endParaRPr lang="en-US"/>
          </a:p>
        </p:txBody>
      </p:sp>
      <p:pic>
        <p:nvPicPr>
          <p:cNvPr id="11266" name="Picture 2" descr="https://studiomeal.com/wp-content/uploads/2020/01/09-1.jpg">
            <a:extLst>
              <a:ext uri="{FF2B5EF4-FFF2-40B4-BE49-F238E27FC236}">
                <a16:creationId xmlns:a16="http://schemas.microsoft.com/office/drawing/2014/main" id="{91ABE3AF-D81D-45D6-8E73-F63CFE5959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71" b="-1"/>
          <a:stretch/>
        </p:blipFill>
        <p:spPr bwMode="auto">
          <a:xfrm>
            <a:off x="6277159" y="2756896"/>
            <a:ext cx="5560148" cy="257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studiomeal.com/wp-content/uploads/2020/01/09-1.jpg">
            <a:extLst>
              <a:ext uri="{FF2B5EF4-FFF2-40B4-BE49-F238E27FC236}">
                <a16:creationId xmlns:a16="http://schemas.microsoft.com/office/drawing/2014/main" id="{A5201116-03CA-4E9A-9DB9-DA5246E91E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750"/>
          <a:stretch/>
        </p:blipFill>
        <p:spPr bwMode="auto">
          <a:xfrm>
            <a:off x="623781" y="2750570"/>
            <a:ext cx="5560148" cy="201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06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컨테이너에 적용하는 속성들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213526" cy="5740119"/>
          </a:xfrm>
        </p:spPr>
        <p:txBody>
          <a:bodyPr>
            <a:normAutofit/>
          </a:bodyPr>
          <a:lstStyle/>
          <a:p>
            <a:r>
              <a:rPr lang="en-US" altLang="ko-KR" b="1"/>
              <a:t>justify-content</a:t>
            </a:r>
            <a:endParaRPr lang="en-US" altLang="ko-KR" sz="2000"/>
          </a:p>
          <a:p>
            <a:pPr lvl="1"/>
            <a:r>
              <a:rPr lang="ko-KR" altLang="en-US"/>
              <a:t>메인축 방향으로 아이템을들 정렬하는 속성</a:t>
            </a:r>
            <a:endParaRPr lang="ko-KR" alt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17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8D1BD8-AE60-48D1-8981-7B3EB24FE40F}"/>
              </a:ext>
            </a:extLst>
          </p:cNvPr>
          <p:cNvSpPr/>
          <p:nvPr/>
        </p:nvSpPr>
        <p:spPr>
          <a:xfrm>
            <a:off x="389809" y="1860949"/>
            <a:ext cx="4839694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.container {</a:t>
            </a:r>
          </a:p>
          <a:p>
            <a:r>
              <a:rPr lang="en-US" altLang="ko-KR"/>
              <a:t>	justify-content: flex-start;</a:t>
            </a:r>
          </a:p>
          <a:p>
            <a:r>
              <a:rPr lang="en-US" altLang="ko-KR"/>
              <a:t>	/* justify-content: flex-end; */</a:t>
            </a:r>
          </a:p>
          <a:p>
            <a:r>
              <a:rPr lang="en-US" altLang="ko-KR"/>
              <a:t>	/* justify-content: center; */</a:t>
            </a:r>
          </a:p>
          <a:p>
            <a:r>
              <a:rPr lang="en-US" altLang="ko-KR"/>
              <a:t>	/* justify-content: space-between; */</a:t>
            </a:r>
          </a:p>
          <a:p>
            <a:r>
              <a:rPr lang="en-US" altLang="ko-KR"/>
              <a:t>	/* justify-content: space-around; */</a:t>
            </a:r>
          </a:p>
          <a:p>
            <a:r>
              <a:rPr lang="en-US" altLang="ko-KR"/>
              <a:t>	/* justify-content: space-evenly; */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pic>
        <p:nvPicPr>
          <p:cNvPr id="12291" name="Picture 3" descr="https://studiomeal.com/wp-content/uploads/2020/01/10-1.jpg">
            <a:extLst>
              <a:ext uri="{FF2B5EF4-FFF2-40B4-BE49-F238E27FC236}">
                <a16:creationId xmlns:a16="http://schemas.microsoft.com/office/drawing/2014/main" id="{96EB4237-C6A7-4BAE-A510-3E0974E9A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856" y="1860948"/>
            <a:ext cx="5952412" cy="463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30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컨테이너에 적용하는 속성들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7142458" cy="5740119"/>
          </a:xfrm>
        </p:spPr>
        <p:txBody>
          <a:bodyPr>
            <a:normAutofit/>
          </a:bodyPr>
          <a:lstStyle/>
          <a:p>
            <a:r>
              <a:rPr lang="en-US" altLang="ko-KR" b="1" dirty="0"/>
              <a:t>align-items</a:t>
            </a:r>
            <a:endParaRPr lang="en-US" altLang="ko-KR" sz="2000" dirty="0"/>
          </a:p>
          <a:p>
            <a:pPr lvl="1"/>
            <a:r>
              <a:rPr lang="ko-KR" altLang="en-US" dirty="0" err="1"/>
              <a:t>수직축</a:t>
            </a:r>
            <a:r>
              <a:rPr lang="ko-KR" altLang="en-US" dirty="0"/>
              <a:t> 방향으로 아이템들을 정렬하는 속성</a:t>
            </a:r>
            <a:endParaRPr lang="en-US" altLang="ko-KR" dirty="0"/>
          </a:p>
          <a:p>
            <a:pPr lvl="2"/>
            <a:r>
              <a:rPr lang="en-US" altLang="ko-KR" dirty="0"/>
              <a:t>stretch</a:t>
            </a:r>
            <a:r>
              <a:rPr lang="ko-KR" altLang="en-US" dirty="0"/>
              <a:t>만</a:t>
            </a:r>
            <a:r>
              <a:rPr lang="en-US" altLang="ko-KR" dirty="0"/>
              <a:t>(</a:t>
            </a:r>
            <a:r>
              <a:rPr lang="ko-KR" altLang="en-US" dirty="0"/>
              <a:t>기본값</a:t>
            </a:r>
            <a:r>
              <a:rPr lang="en-US" altLang="ko-KR" dirty="0"/>
              <a:t>) </a:t>
            </a:r>
            <a:r>
              <a:rPr lang="ko-KR" altLang="en-US" dirty="0"/>
              <a:t>아이템들이 </a:t>
            </a:r>
            <a:r>
              <a:rPr lang="ko-KR" altLang="en-US" dirty="0" err="1"/>
              <a:t>수직축</a:t>
            </a:r>
            <a:r>
              <a:rPr lang="ko-KR" altLang="en-US" dirty="0"/>
              <a:t> 방향으로 끝까지 </a:t>
            </a:r>
            <a:r>
              <a:rPr lang="ko-KR" altLang="en-US" dirty="0" err="1"/>
              <a:t>쭈욱</a:t>
            </a:r>
            <a:r>
              <a:rPr lang="ko-KR" altLang="en-US" dirty="0"/>
              <a:t> 늘어나고 나머지 값을 적용하면 </a:t>
            </a:r>
            <a:r>
              <a:rPr lang="en-US" altLang="ko-KR" dirty="0"/>
              <a:t>content</a:t>
            </a:r>
            <a:r>
              <a:rPr lang="ko-KR" altLang="en-US" dirty="0"/>
              <a:t>의 높이만큼</a:t>
            </a:r>
            <a:r>
              <a:rPr lang="en-US" altLang="ko-KR" dirty="0"/>
              <a:t>, </a:t>
            </a:r>
            <a:r>
              <a:rPr lang="ko-KR" altLang="en-US" dirty="0"/>
              <a:t>혹은 지정한 너비만큼만 높이 차지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18</a:t>
            </a:fld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4DEA98-4D9F-4A00-BF9F-7DA7913EB0BF}"/>
              </a:ext>
            </a:extLst>
          </p:cNvPr>
          <p:cNvSpPr/>
          <p:nvPr/>
        </p:nvSpPr>
        <p:spPr>
          <a:xfrm>
            <a:off x="7879936" y="1398864"/>
            <a:ext cx="4028661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.container {</a:t>
            </a:r>
          </a:p>
          <a:p>
            <a:r>
              <a:rPr lang="en-US" altLang="ko-KR" dirty="0"/>
              <a:t>	align-items: stretch;</a:t>
            </a:r>
          </a:p>
          <a:p>
            <a:r>
              <a:rPr lang="en-US" altLang="ko-KR" dirty="0"/>
              <a:t>	/* align-items: flex-start; */</a:t>
            </a:r>
          </a:p>
          <a:p>
            <a:r>
              <a:rPr lang="en-US" altLang="ko-KR" dirty="0"/>
              <a:t>	/* align-items: flex-end; */</a:t>
            </a:r>
          </a:p>
          <a:p>
            <a:r>
              <a:rPr lang="en-US" altLang="ko-KR" dirty="0"/>
              <a:t>	/* align-items: center; */</a:t>
            </a:r>
          </a:p>
          <a:p>
            <a:r>
              <a:rPr lang="en-US" altLang="ko-KR" dirty="0"/>
              <a:t>	/* align-items: baseline; */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1721598-C919-4084-9E49-5FA2E5749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52" y="4052473"/>
            <a:ext cx="95250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2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컨테이너에 적용하는 속성들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070402" cy="5740119"/>
          </a:xfrm>
        </p:spPr>
        <p:txBody>
          <a:bodyPr>
            <a:normAutofit/>
          </a:bodyPr>
          <a:lstStyle/>
          <a:p>
            <a:r>
              <a:rPr lang="en-US" altLang="ko-KR" b="1" dirty="0"/>
              <a:t>align-items</a:t>
            </a:r>
            <a:endParaRPr lang="en-US" altLang="ko-KR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19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1323FE-57D2-4814-A5D4-9A0FE58E7765}"/>
              </a:ext>
            </a:extLst>
          </p:cNvPr>
          <p:cNvSpPr/>
          <p:nvPr/>
        </p:nvSpPr>
        <p:spPr>
          <a:xfrm>
            <a:off x="686463" y="1397675"/>
            <a:ext cx="4585252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 &lt;</a:t>
            </a:r>
            <a:r>
              <a:rPr lang="ko-KR" altLang="en-US" dirty="0" err="1"/>
              <a:t>div</a:t>
            </a:r>
            <a:r>
              <a:rPr lang="ko-KR" altLang="en-US" dirty="0"/>
              <a:t> </a:t>
            </a:r>
            <a:r>
              <a:rPr lang="ko-KR" altLang="en-US" dirty="0" err="1"/>
              <a:t>class</a:t>
            </a:r>
            <a:r>
              <a:rPr lang="ko-KR" altLang="en-US" dirty="0"/>
              <a:t>="</a:t>
            </a:r>
            <a:r>
              <a:rPr lang="ko-KR" altLang="en-US" dirty="0" err="1"/>
              <a:t>container</a:t>
            </a:r>
            <a:r>
              <a:rPr lang="ko-KR" altLang="en-US" dirty="0"/>
              <a:t>"&gt;</a:t>
            </a:r>
          </a:p>
          <a:p>
            <a:r>
              <a:rPr lang="ko-KR" altLang="en-US" dirty="0"/>
              <a:t>        &lt;</a:t>
            </a:r>
            <a:r>
              <a:rPr lang="ko-KR" altLang="en-US" dirty="0" err="1"/>
              <a:t>div</a:t>
            </a:r>
            <a:r>
              <a:rPr lang="ko-KR" altLang="en-US" dirty="0"/>
              <a:t> </a:t>
            </a:r>
            <a:r>
              <a:rPr lang="ko-KR" altLang="en-US" dirty="0" err="1"/>
              <a:t>class</a:t>
            </a:r>
            <a:r>
              <a:rPr lang="ko-KR" altLang="en-US" dirty="0"/>
              <a:t>="</a:t>
            </a:r>
            <a:r>
              <a:rPr lang="ko-KR" altLang="en-US" dirty="0" err="1"/>
              <a:t>item</a:t>
            </a:r>
            <a:r>
              <a:rPr lang="ko-KR" altLang="en-US" dirty="0"/>
              <a:t>"&gt;box1&lt;/</a:t>
            </a:r>
            <a:r>
              <a:rPr lang="ko-KR" altLang="en-US" dirty="0" err="1"/>
              <a:t>div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        &lt;</a:t>
            </a:r>
            <a:r>
              <a:rPr lang="ko-KR" altLang="en-US" dirty="0" err="1"/>
              <a:t>div</a:t>
            </a:r>
            <a:r>
              <a:rPr lang="ko-KR" altLang="en-US" dirty="0"/>
              <a:t> </a:t>
            </a:r>
            <a:r>
              <a:rPr lang="ko-KR" altLang="en-US" dirty="0" err="1"/>
              <a:t>class</a:t>
            </a:r>
            <a:r>
              <a:rPr lang="ko-KR" altLang="en-US" dirty="0"/>
              <a:t>="</a:t>
            </a:r>
            <a:r>
              <a:rPr lang="ko-KR" altLang="en-US" dirty="0" err="1"/>
              <a:t>item</a:t>
            </a:r>
            <a:r>
              <a:rPr lang="ko-KR" altLang="en-US" dirty="0"/>
              <a:t>"&gt;box2&lt;/</a:t>
            </a:r>
            <a:r>
              <a:rPr lang="ko-KR" altLang="en-US" dirty="0" err="1"/>
              <a:t>div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        &lt;</a:t>
            </a:r>
            <a:r>
              <a:rPr lang="ko-KR" altLang="en-US" dirty="0" err="1"/>
              <a:t>div</a:t>
            </a:r>
            <a:r>
              <a:rPr lang="ko-KR" altLang="en-US" dirty="0"/>
              <a:t> </a:t>
            </a:r>
            <a:r>
              <a:rPr lang="ko-KR" altLang="en-US" dirty="0" err="1"/>
              <a:t>class</a:t>
            </a:r>
            <a:r>
              <a:rPr lang="ko-KR" altLang="en-US" dirty="0"/>
              <a:t>="</a:t>
            </a:r>
            <a:r>
              <a:rPr lang="ko-KR" altLang="en-US" dirty="0" err="1"/>
              <a:t>item</a:t>
            </a:r>
            <a:r>
              <a:rPr lang="ko-KR" altLang="en-US" dirty="0"/>
              <a:t>"&gt;&lt;h1&gt;</a:t>
            </a:r>
            <a:r>
              <a:rPr lang="ko-KR" altLang="en-US" dirty="0" err="1"/>
              <a:t>large</a:t>
            </a:r>
            <a:r>
              <a:rPr lang="ko-KR" altLang="en-US" dirty="0"/>
              <a:t>&lt;/h1&gt;&lt;/</a:t>
            </a:r>
            <a:r>
              <a:rPr lang="ko-KR" altLang="en-US" dirty="0" err="1"/>
              <a:t>div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        &lt;</a:t>
            </a:r>
            <a:r>
              <a:rPr lang="ko-KR" altLang="en-US" dirty="0" err="1"/>
              <a:t>div</a:t>
            </a:r>
            <a:r>
              <a:rPr lang="ko-KR" altLang="en-US" dirty="0"/>
              <a:t> </a:t>
            </a:r>
            <a:r>
              <a:rPr lang="ko-KR" altLang="en-US" dirty="0" err="1"/>
              <a:t>class</a:t>
            </a:r>
            <a:r>
              <a:rPr lang="ko-KR" altLang="en-US" dirty="0"/>
              <a:t>="</a:t>
            </a:r>
            <a:r>
              <a:rPr lang="ko-KR" altLang="en-US" dirty="0" err="1"/>
              <a:t>item</a:t>
            </a:r>
            <a:r>
              <a:rPr lang="ko-KR" altLang="en-US" dirty="0"/>
              <a:t>"&gt;box4&lt;/</a:t>
            </a:r>
            <a:r>
              <a:rPr lang="ko-KR" altLang="en-US" dirty="0" err="1"/>
              <a:t>div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        &lt;</a:t>
            </a:r>
            <a:r>
              <a:rPr lang="ko-KR" altLang="en-US" dirty="0" err="1"/>
              <a:t>div</a:t>
            </a:r>
            <a:r>
              <a:rPr lang="ko-KR" altLang="en-US" dirty="0"/>
              <a:t> </a:t>
            </a:r>
            <a:r>
              <a:rPr lang="ko-KR" altLang="en-US" dirty="0" err="1"/>
              <a:t>class</a:t>
            </a:r>
            <a:r>
              <a:rPr lang="ko-KR" altLang="en-US" dirty="0"/>
              <a:t>="</a:t>
            </a:r>
            <a:r>
              <a:rPr lang="ko-KR" altLang="en-US" dirty="0" err="1"/>
              <a:t>item</a:t>
            </a:r>
            <a:r>
              <a:rPr lang="ko-KR" altLang="en-US" dirty="0"/>
              <a:t>"&gt;box5&lt;/</a:t>
            </a:r>
            <a:r>
              <a:rPr lang="ko-KR" altLang="en-US" dirty="0" err="1"/>
              <a:t>div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      &lt;/</a:t>
            </a:r>
            <a:r>
              <a:rPr lang="ko-KR" altLang="en-US" dirty="0" err="1"/>
              <a:t>div</a:t>
            </a:r>
            <a:r>
              <a:rPr lang="ko-KR" altLang="en-US" dirty="0"/>
              <a:t>&gt;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3724C4-00A3-41F5-B68B-AB625A416893}"/>
              </a:ext>
            </a:extLst>
          </p:cNvPr>
          <p:cNvSpPr/>
          <p:nvPr/>
        </p:nvSpPr>
        <p:spPr>
          <a:xfrm>
            <a:off x="5509162" y="447040"/>
            <a:ext cx="3420154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* {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box-sizing</a:t>
            </a:r>
            <a:r>
              <a:rPr lang="ko-KR" altLang="en-US" dirty="0"/>
              <a:t>: </a:t>
            </a:r>
            <a:r>
              <a:rPr lang="ko-KR" altLang="en-US" dirty="0" err="1"/>
              <a:t>border-box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padding</a:t>
            </a:r>
            <a:r>
              <a:rPr lang="ko-KR" altLang="en-US" dirty="0"/>
              <a:t>: 0;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margin</a:t>
            </a:r>
            <a:r>
              <a:rPr lang="ko-KR" altLang="en-US" dirty="0"/>
              <a:t>: 0;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list-style-type</a:t>
            </a:r>
            <a:r>
              <a:rPr lang="ko-KR" altLang="en-US" dirty="0"/>
              <a:t>: </a:t>
            </a:r>
            <a:r>
              <a:rPr lang="ko-KR" altLang="en-US" dirty="0" err="1"/>
              <a:t>none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}</a:t>
            </a:r>
          </a:p>
          <a:p>
            <a:r>
              <a:rPr lang="ko-KR" altLang="en-US" dirty="0"/>
              <a:t>.</a:t>
            </a:r>
            <a:r>
              <a:rPr lang="ko-KR" altLang="en-US" dirty="0" err="1"/>
              <a:t>container</a:t>
            </a:r>
            <a:r>
              <a:rPr lang="ko-KR" altLang="en-US" dirty="0"/>
              <a:t> {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display</a:t>
            </a:r>
            <a:r>
              <a:rPr lang="ko-KR" altLang="en-US" dirty="0"/>
              <a:t>: </a:t>
            </a:r>
            <a:r>
              <a:rPr lang="ko-KR" altLang="en-US" dirty="0" err="1"/>
              <a:t>flex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background-color</a:t>
            </a:r>
            <a:r>
              <a:rPr lang="ko-KR" altLang="en-US" dirty="0"/>
              <a:t>: </a:t>
            </a:r>
            <a:r>
              <a:rPr lang="ko-KR" altLang="en-US" dirty="0" err="1"/>
              <a:t>yellowgreen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border</a:t>
            </a:r>
            <a:r>
              <a:rPr lang="ko-KR" altLang="en-US" dirty="0"/>
              <a:t>: 2px </a:t>
            </a:r>
            <a:r>
              <a:rPr lang="ko-KR" altLang="en-US" dirty="0" err="1"/>
              <a:t>solid</a:t>
            </a:r>
            <a:r>
              <a:rPr lang="ko-KR" altLang="en-US" dirty="0"/>
              <a:t> </a:t>
            </a:r>
            <a:r>
              <a:rPr lang="ko-KR" altLang="en-US" dirty="0" err="1"/>
              <a:t>red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width</a:t>
            </a:r>
            <a:r>
              <a:rPr lang="ko-KR" altLang="en-US" dirty="0"/>
              <a:t>: 1200px;</a:t>
            </a:r>
          </a:p>
          <a:p>
            <a:r>
              <a:rPr lang="ko-KR" altLang="en-US" dirty="0"/>
              <a:t>}</a:t>
            </a:r>
          </a:p>
          <a:p>
            <a:endParaRPr lang="ko-KR" altLang="en-US" dirty="0"/>
          </a:p>
          <a:p>
            <a:r>
              <a:rPr lang="ko-KR" altLang="en-US" dirty="0"/>
              <a:t>.</a:t>
            </a:r>
            <a:r>
              <a:rPr lang="ko-KR" altLang="en-US" dirty="0" err="1"/>
              <a:t>item</a:t>
            </a:r>
            <a:r>
              <a:rPr lang="ko-KR" altLang="en-US" dirty="0"/>
              <a:t> {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width</a:t>
            </a:r>
            <a:r>
              <a:rPr lang="ko-KR" altLang="en-US" dirty="0"/>
              <a:t>: 200px;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background-color</a:t>
            </a:r>
            <a:r>
              <a:rPr lang="ko-KR" altLang="en-US" dirty="0"/>
              <a:t>: </a:t>
            </a:r>
            <a:r>
              <a:rPr lang="ko-KR" altLang="en-US" dirty="0" err="1"/>
              <a:t>aquamarine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opacity</a:t>
            </a:r>
            <a:r>
              <a:rPr lang="ko-KR" altLang="en-US" dirty="0"/>
              <a:t>: 0.5;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border</a:t>
            </a:r>
            <a:r>
              <a:rPr lang="ko-KR" altLang="en-US" dirty="0"/>
              <a:t>: 2px </a:t>
            </a:r>
            <a:r>
              <a:rPr lang="ko-KR" altLang="en-US" dirty="0" err="1"/>
              <a:t>solid</a:t>
            </a:r>
            <a:r>
              <a:rPr lang="ko-KR" altLang="en-US" dirty="0"/>
              <a:t> </a:t>
            </a:r>
            <a:r>
              <a:rPr lang="ko-KR" altLang="en-US" dirty="0" err="1"/>
              <a:t>black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font-size</a:t>
            </a:r>
            <a:r>
              <a:rPr lang="ko-KR" altLang="en-US" dirty="0"/>
              <a:t>: 2rem;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overflow</a:t>
            </a:r>
            <a:r>
              <a:rPr lang="ko-KR" altLang="en-US" dirty="0"/>
              <a:t>: </a:t>
            </a:r>
            <a:r>
              <a:rPr lang="ko-KR" altLang="en-US" dirty="0" err="1"/>
              <a:t>ellipsis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}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59956-2E76-40E5-B254-C3D79D6D4A2A}"/>
              </a:ext>
            </a:extLst>
          </p:cNvPr>
          <p:cNvSpPr/>
          <p:nvPr/>
        </p:nvSpPr>
        <p:spPr>
          <a:xfrm>
            <a:off x="9034720" y="515072"/>
            <a:ext cx="30065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justify-content: center;</a:t>
            </a:r>
          </a:p>
          <a:p>
            <a:r>
              <a:rPr lang="en-US" altLang="ko-KR" dirty="0"/>
              <a:t>justify-content: space-around;</a:t>
            </a:r>
          </a:p>
          <a:p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941033-2D19-4897-8123-1F523D8BFE73}"/>
              </a:ext>
            </a:extLst>
          </p:cNvPr>
          <p:cNvSpPr/>
          <p:nvPr/>
        </p:nvSpPr>
        <p:spPr>
          <a:xfrm>
            <a:off x="9034720" y="1507107"/>
            <a:ext cx="2000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align-items: center;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565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086683" cy="5740119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solidFill>
                  <a:prstClr val="black"/>
                </a:solidFill>
              </a:rPr>
              <a:t>레이아웃 구성을 위한 이전 방법</a:t>
            </a:r>
            <a:endParaRPr lang="en-US" altLang="ko-KR" sz="2000" b="1" dirty="0">
              <a:solidFill>
                <a:prstClr val="black"/>
              </a:solidFill>
            </a:endParaRPr>
          </a:p>
          <a:p>
            <a:endParaRPr lang="en-US" altLang="ko-KR" sz="2000" b="1" dirty="0">
              <a:solidFill>
                <a:prstClr val="black"/>
              </a:solidFill>
            </a:endParaRPr>
          </a:p>
          <a:p>
            <a:endParaRPr lang="en-US" altLang="ko-KR" sz="2000" b="1" dirty="0">
              <a:solidFill>
                <a:prstClr val="black"/>
              </a:solidFill>
            </a:endParaRPr>
          </a:p>
          <a:p>
            <a:endParaRPr lang="en-US" altLang="ko-KR" sz="2000" b="1" dirty="0">
              <a:solidFill>
                <a:prstClr val="black"/>
              </a:solidFill>
            </a:endParaRPr>
          </a:p>
          <a:p>
            <a:endParaRPr lang="en-US" altLang="ko-KR" sz="2000" b="1" dirty="0">
              <a:solidFill>
                <a:prstClr val="black"/>
              </a:solidFill>
            </a:endParaRPr>
          </a:p>
          <a:p>
            <a:r>
              <a:rPr lang="ko-KR" altLang="en-US" sz="2000" b="1" dirty="0">
                <a:solidFill>
                  <a:prstClr val="black"/>
                </a:solidFill>
              </a:rPr>
              <a:t>참고 사이트</a:t>
            </a:r>
            <a:endParaRPr lang="en-US" altLang="ko-KR" sz="2000" b="1" dirty="0">
              <a:solidFill>
                <a:prstClr val="black"/>
              </a:solidFill>
            </a:endParaRPr>
          </a:p>
          <a:p>
            <a:pPr lvl="1"/>
            <a:r>
              <a:rPr lang="en-US" altLang="ko-KR" sz="1800" dirty="0"/>
              <a:t>w3school 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en-US" altLang="ko-KR" sz="1800" dirty="0"/>
              <a:t> https://www.w3schools.com/css/css3_flexbox.asp</a:t>
            </a:r>
          </a:p>
          <a:p>
            <a:pPr lvl="1"/>
            <a:r>
              <a:rPr lang="en-US" altLang="ko-KR" sz="1800" dirty="0"/>
              <a:t>MDN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en-US" altLang="ko-KR" sz="1800" dirty="0"/>
              <a:t>https://developer.mozilla.org/ko/docs/Web/CSS/flex-basis</a:t>
            </a:r>
          </a:p>
          <a:p>
            <a:pPr lvl="1"/>
            <a:r>
              <a:rPr lang="ko-KR" altLang="en-US" sz="1800" dirty="0" err="1"/>
              <a:t>라이브코딩</a:t>
            </a:r>
            <a:r>
              <a:rPr lang="en-US" altLang="ko-KR" sz="1800" dirty="0"/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en-US" altLang="ko-KR" sz="1800" dirty="0">
                <a:hlinkClick r:id="rId2"/>
              </a:rPr>
              <a:t>https://www.youtube.com/watch?v=7neASrWEFEM</a:t>
            </a:r>
            <a:endParaRPr lang="en-US" altLang="ko-KR" sz="1800" dirty="0"/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https://studiomeal.com/archives/197</a:t>
            </a:r>
          </a:p>
          <a:p>
            <a:pPr lvl="1"/>
            <a:endParaRPr lang="ko-KR" altLang="en-US" sz="1800" dirty="0"/>
          </a:p>
          <a:p>
            <a:pPr marL="742950" lvl="1" indent="-285750">
              <a:lnSpc>
                <a:spcPct val="150000"/>
              </a:lnSpc>
            </a:pPr>
            <a:endParaRPr lang="en-US" altLang="ko-KR" sz="1800" dirty="0"/>
          </a:p>
          <a:p>
            <a:pPr marL="742950" lvl="1" indent="-285750">
              <a:lnSpc>
                <a:spcPct val="150000"/>
              </a:lnSpc>
            </a:pPr>
            <a:endParaRPr lang="en-US" altLang="ko-KR" sz="1800" dirty="0"/>
          </a:p>
          <a:p>
            <a:pPr marL="285750" indent="-285750"/>
            <a:endParaRPr lang="ko-KR" altLang="en-US" sz="1600" dirty="0"/>
          </a:p>
          <a:p>
            <a:pPr lvl="1">
              <a:defRPr/>
            </a:pPr>
            <a:endParaRPr lang="en-US" altLang="ko-KR" sz="1800" b="1" dirty="0"/>
          </a:p>
          <a:p>
            <a:pPr lvl="1">
              <a:defRPr/>
            </a:pPr>
            <a:endParaRPr lang="en-US" altLang="ko-KR" sz="1800" b="1" dirty="0"/>
          </a:p>
          <a:p>
            <a:pPr lvl="1">
              <a:defRPr/>
            </a:pPr>
            <a:endParaRPr lang="en-US" altLang="ko-KR" sz="1800" b="1" dirty="0"/>
          </a:p>
          <a:p>
            <a:pPr lvl="2">
              <a:defRPr/>
            </a:pP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</a:t>
            </a:fld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1767840" y="1854925"/>
            <a:ext cx="2664823" cy="8447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Position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532811" y="1854925"/>
            <a:ext cx="2664823" cy="8447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float(clear)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297782" y="1855265"/>
            <a:ext cx="2664823" cy="8447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248983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컨테이너에 적용하는 속성들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18110" cy="5740119"/>
          </a:xfrm>
        </p:spPr>
        <p:txBody>
          <a:bodyPr>
            <a:normAutofit/>
          </a:bodyPr>
          <a:lstStyle/>
          <a:p>
            <a:r>
              <a:rPr lang="en-US" altLang="ko-KR" b="1" dirty="0"/>
              <a:t>justify-content: center </a:t>
            </a:r>
            <a:r>
              <a:rPr lang="en-US" altLang="ko-KR" b="1" dirty="0">
                <a:solidFill>
                  <a:srgbClr val="FF0000"/>
                </a:solidFill>
              </a:rPr>
              <a:t>+</a:t>
            </a:r>
            <a:r>
              <a:rPr lang="en-US" altLang="ko-KR" b="1" dirty="0"/>
              <a:t> align-item: center</a:t>
            </a:r>
            <a:endParaRPr lang="en-US" altLang="ko-KR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20</a:t>
            </a:fld>
            <a:endParaRPr lang="en-US"/>
          </a:p>
        </p:txBody>
      </p:sp>
      <p:pic>
        <p:nvPicPr>
          <p:cNvPr id="14338" name="Picture 2" descr="https://studiomeal.com/wp-content/uploads/2020/01/12.jpg">
            <a:extLst>
              <a:ext uri="{FF2B5EF4-FFF2-40B4-BE49-F238E27FC236}">
                <a16:creationId xmlns:a16="http://schemas.microsoft.com/office/drawing/2014/main" id="{C1FECF78-213C-44CA-BB2C-FF3523D38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480425"/>
            <a:ext cx="790575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62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컨테이너에 적용하는 속성들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18110" cy="5740119"/>
          </a:xfrm>
        </p:spPr>
        <p:txBody>
          <a:bodyPr>
            <a:normAutofit/>
          </a:bodyPr>
          <a:lstStyle/>
          <a:p>
            <a:r>
              <a:rPr lang="ko-KR" altLang="en-US" b="1" dirty="0"/>
              <a:t>여러 행 정렬</a:t>
            </a:r>
            <a:r>
              <a:rPr lang="en-US" altLang="ko-KR" b="1" dirty="0"/>
              <a:t>: align-content (</a:t>
            </a:r>
            <a:r>
              <a:rPr lang="ko-KR" altLang="en-US" b="1" dirty="0">
                <a:solidFill>
                  <a:srgbClr val="FF0000"/>
                </a:solidFill>
              </a:rPr>
              <a:t>줄과 줄 사이에 관한 속성</a:t>
            </a:r>
            <a:r>
              <a:rPr lang="en-US" altLang="ko-KR" b="1" dirty="0"/>
              <a:t>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flex-wrap: wrap;</a:t>
            </a:r>
            <a:r>
              <a:rPr lang="ko-KR" altLang="en-US" dirty="0">
                <a:solidFill>
                  <a:srgbClr val="0000FF"/>
                </a:solidFill>
              </a:rPr>
              <a:t>이 설정된 상태에서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0000FF"/>
                </a:solidFill>
              </a:rPr>
              <a:t>아이템들의 행이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r>
              <a:rPr lang="ko-KR" altLang="en-US" dirty="0">
                <a:solidFill>
                  <a:srgbClr val="0000FF"/>
                </a:solidFill>
              </a:rPr>
              <a:t>줄 이상 되었을 때</a:t>
            </a:r>
            <a:r>
              <a:rPr lang="en-US" altLang="ko-KR" dirty="0"/>
              <a:t>, </a:t>
            </a:r>
            <a:r>
              <a:rPr lang="ko-KR" altLang="en-US" b="1" dirty="0" err="1"/>
              <a:t>수직축</a:t>
            </a:r>
            <a:r>
              <a:rPr lang="ko-KR" altLang="en-US" b="1" dirty="0"/>
              <a:t> 방향 정렬</a:t>
            </a:r>
            <a:r>
              <a:rPr lang="ko-KR" altLang="en-US" dirty="0"/>
              <a:t>을 결정하는 속성</a:t>
            </a:r>
            <a:endParaRPr lang="en-US" altLang="ko-KR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marL="457200" lvl="1" indent="0">
              <a:buNone/>
            </a:pPr>
            <a:endParaRPr lang="en-US" altLang="ko-KR" b="1" dirty="0"/>
          </a:p>
          <a:p>
            <a:pPr lvl="1"/>
            <a:r>
              <a:rPr lang="en-US" altLang="ko-KR" dirty="0"/>
              <a:t>stretch</a:t>
            </a:r>
            <a:r>
              <a:rPr lang="ko-KR" altLang="en-US" dirty="0"/>
              <a:t>를 적용하더라도 </a:t>
            </a:r>
            <a:r>
              <a:rPr lang="en-US" altLang="ko-KR" dirty="0"/>
              <a:t>item</a:t>
            </a:r>
            <a:r>
              <a:rPr lang="ko-KR" altLang="en-US" dirty="0"/>
              <a:t>에 </a:t>
            </a:r>
            <a:r>
              <a:rPr lang="en-US" altLang="ko-KR" dirty="0"/>
              <a:t>height</a:t>
            </a:r>
            <a:r>
              <a:rPr lang="ko-KR" altLang="en-US" dirty="0"/>
              <a:t>이 설정되어 있다면 그것이 우선순위가 더 높음</a:t>
            </a:r>
            <a:endParaRPr lang="en-US" altLang="ko-KR" dirty="0"/>
          </a:p>
          <a:p>
            <a:pPr lvl="1"/>
            <a:r>
              <a:rPr lang="en-US" altLang="ko-KR" dirty="0"/>
              <a:t>stretch</a:t>
            </a:r>
            <a:r>
              <a:rPr lang="ko-KR" altLang="en-US" dirty="0"/>
              <a:t>이외에는 </a:t>
            </a:r>
            <a:r>
              <a:rPr lang="en-US" altLang="ko-KR" dirty="0"/>
              <a:t>item</a:t>
            </a:r>
            <a:r>
              <a:rPr lang="ko-KR" altLang="en-US" dirty="0"/>
              <a:t>의 높이는 </a:t>
            </a:r>
            <a:r>
              <a:rPr lang="en-US" altLang="ko-KR" dirty="0"/>
              <a:t>content</a:t>
            </a:r>
            <a:r>
              <a:rPr lang="ko-KR" altLang="en-US" dirty="0"/>
              <a:t>내용 만큼이거나 지정한 </a:t>
            </a:r>
            <a:r>
              <a:rPr lang="en-US" altLang="ko-KR" dirty="0"/>
              <a:t>height</a:t>
            </a:r>
            <a:r>
              <a:rPr lang="ko-KR" altLang="en-US" dirty="0"/>
              <a:t>만큼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21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15DA70-BFCB-4CB1-A13E-0A315161B137}"/>
              </a:ext>
            </a:extLst>
          </p:cNvPr>
          <p:cNvSpPr/>
          <p:nvPr/>
        </p:nvSpPr>
        <p:spPr>
          <a:xfrm>
            <a:off x="1292679" y="2325200"/>
            <a:ext cx="60960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/>
              <a:t>.container {</a:t>
            </a:r>
          </a:p>
          <a:p>
            <a:r>
              <a:rPr lang="en-US" altLang="ko-KR"/>
              <a:t>	flex-wrap: wrap;</a:t>
            </a:r>
          </a:p>
          <a:p>
            <a:r>
              <a:rPr lang="en-US" altLang="ko-KR"/>
              <a:t>	align-content: stretch;</a:t>
            </a:r>
          </a:p>
          <a:p>
            <a:r>
              <a:rPr lang="en-US" altLang="ko-KR"/>
              <a:t>	/* align-content: flex-start; */</a:t>
            </a:r>
          </a:p>
          <a:p>
            <a:r>
              <a:rPr lang="en-US" altLang="ko-KR"/>
              <a:t>	/* align-content: flex-end; */</a:t>
            </a:r>
          </a:p>
          <a:p>
            <a:r>
              <a:rPr lang="en-US" altLang="ko-KR"/>
              <a:t>	/* align-content: center; */</a:t>
            </a:r>
          </a:p>
          <a:p>
            <a:r>
              <a:rPr lang="en-US" altLang="ko-KR"/>
              <a:t>	/* align-content: space-between; */</a:t>
            </a:r>
          </a:p>
          <a:p>
            <a:r>
              <a:rPr lang="en-US" altLang="ko-KR"/>
              <a:t>	/* align-content: space-around; */</a:t>
            </a:r>
          </a:p>
          <a:p>
            <a:r>
              <a:rPr lang="en-US" altLang="ko-KR"/>
              <a:t>	/* align-content: space-evenly; */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17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container </a:t>
            </a:r>
            <a:r>
              <a:rPr lang="ko-KR" altLang="en-US" dirty="0"/>
              <a:t>속성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0912511" cy="5740119"/>
          </a:xfrm>
        </p:spPr>
        <p:txBody>
          <a:bodyPr>
            <a:normAutofit/>
          </a:bodyPr>
          <a:lstStyle/>
          <a:p>
            <a:r>
              <a:rPr lang="en-US" altLang="ko-KR" b="1" dirty="0"/>
              <a:t>align-items vs align-content</a:t>
            </a:r>
          </a:p>
          <a:p>
            <a:pPr lvl="1"/>
            <a:r>
              <a:rPr lang="en-US" altLang="ko-KR" dirty="0">
                <a:hlinkClick r:id="rId2"/>
              </a:rPr>
              <a:t>https://stackoverflow.com/questions/27539262/whats-the-difference-between-align-content-and-align-items</a:t>
            </a:r>
            <a:endParaRPr lang="en-US" altLang="ko-KR" dirty="0"/>
          </a:p>
          <a:p>
            <a:pPr lvl="1"/>
            <a:r>
              <a:rPr lang="en-US" b="1" dirty="0"/>
              <a:t>align-content</a:t>
            </a:r>
            <a:r>
              <a:rPr lang="en-US" dirty="0"/>
              <a:t> determines the spacing </a:t>
            </a:r>
            <a:r>
              <a:rPr lang="en-US" dirty="0">
                <a:solidFill>
                  <a:srgbClr val="FF0000"/>
                </a:solidFill>
              </a:rPr>
              <a:t>between lines</a:t>
            </a:r>
          </a:p>
          <a:p>
            <a:pPr lvl="1"/>
            <a:r>
              <a:rPr lang="en-US" b="1" dirty="0"/>
              <a:t>align-items</a:t>
            </a:r>
            <a:r>
              <a:rPr lang="en-US" dirty="0"/>
              <a:t> determines how the items as a whole are aligned within the container</a:t>
            </a:r>
          </a:p>
          <a:p>
            <a:pPr lvl="1"/>
            <a:r>
              <a:rPr lang="en-US" dirty="0"/>
              <a:t>When there is only one line, </a:t>
            </a:r>
            <a:r>
              <a:rPr lang="en-US" b="1" dirty="0"/>
              <a:t>align-content</a:t>
            </a:r>
            <a:r>
              <a:rPr lang="en-US" dirty="0"/>
              <a:t> has no effect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container </a:t>
            </a:r>
            <a:r>
              <a:rPr lang="ko-KR" altLang="en-US" dirty="0"/>
              <a:t>속성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0912511" cy="5740119"/>
          </a:xfrm>
        </p:spPr>
        <p:txBody>
          <a:bodyPr>
            <a:normAutofit/>
          </a:bodyPr>
          <a:lstStyle/>
          <a:p>
            <a:r>
              <a:rPr lang="ko-KR" altLang="en-US" b="1" dirty="0"/>
              <a:t>한 줄 내에서</a:t>
            </a:r>
            <a:r>
              <a:rPr lang="en-US" altLang="ko-KR" b="1" dirty="0"/>
              <a:t>(</a:t>
            </a:r>
            <a:r>
              <a:rPr lang="ko-KR" altLang="en-US" b="1" dirty="0"/>
              <a:t>아이템들의 정렬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lvl="1"/>
            <a:r>
              <a:rPr lang="ko-KR" altLang="en-US" dirty="0"/>
              <a:t>주축을 기준으로 아이템들을 정렬할 때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justify-content</a:t>
            </a:r>
          </a:p>
          <a:p>
            <a:pPr lvl="1"/>
            <a:r>
              <a:rPr lang="ko-KR" altLang="en-US" dirty="0" err="1"/>
              <a:t>교차축을</a:t>
            </a:r>
            <a:r>
              <a:rPr lang="ko-KR" altLang="en-US" dirty="0"/>
              <a:t> 기준으로 아이템들을 정렬할 때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align-items</a:t>
            </a:r>
          </a:p>
          <a:p>
            <a:pPr lvl="1"/>
            <a:endParaRPr lang="en-US" altLang="ko-KR" dirty="0"/>
          </a:p>
          <a:p>
            <a:r>
              <a:rPr lang="ko-KR" altLang="en-US" b="1" dirty="0"/>
              <a:t>여러 줄</a:t>
            </a:r>
            <a:r>
              <a:rPr lang="en-US" altLang="ko-KR" b="1" dirty="0"/>
              <a:t>(</a:t>
            </a:r>
            <a:r>
              <a:rPr lang="ko-KR" altLang="en-US" b="1" dirty="0"/>
              <a:t>줄들의 정렬</a:t>
            </a:r>
            <a:r>
              <a:rPr lang="en-US" altLang="ko-KR" b="1" dirty="0"/>
              <a:t>)</a:t>
            </a:r>
          </a:p>
          <a:p>
            <a:pPr lvl="1"/>
            <a:r>
              <a:rPr lang="ko-KR" altLang="en-US" dirty="0"/>
              <a:t>줄과 줄 사이의 배치를 고려할 때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align-content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1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아이템에 적용하는 속성들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4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Item </a:t>
            </a:r>
            <a:r>
              <a:rPr lang="ko-KR" altLang="en-US" dirty="0"/>
              <a:t>속성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1510760" cy="5740119"/>
          </a:xfrm>
        </p:spPr>
        <p:txBody>
          <a:bodyPr>
            <a:normAutofit/>
          </a:bodyPr>
          <a:lstStyle/>
          <a:p>
            <a:r>
              <a:rPr lang="en-US" altLang="ko-KR" b="1" dirty="0"/>
              <a:t>flex-basis</a:t>
            </a:r>
          </a:p>
          <a:p>
            <a:pPr lvl="1"/>
            <a:r>
              <a:rPr lang="en-US" altLang="ko-KR" sz="1800" dirty="0"/>
              <a:t>flex-basis</a:t>
            </a:r>
            <a:r>
              <a:rPr lang="ko-KR" altLang="en-US" sz="1800" dirty="0"/>
              <a:t>는 </a:t>
            </a:r>
            <a:r>
              <a:rPr lang="en-US" altLang="ko-KR" sz="1800" dirty="0"/>
              <a:t>Flex </a:t>
            </a:r>
            <a:r>
              <a:rPr lang="ko-KR" altLang="en-US" sz="1800" dirty="0"/>
              <a:t>아이템의 기본 크기를 설정</a:t>
            </a:r>
            <a:endParaRPr lang="en-US" altLang="ko-KR" sz="1800" dirty="0"/>
          </a:p>
          <a:p>
            <a:pPr lvl="1"/>
            <a:r>
              <a:rPr lang="en-US" altLang="ko-KR" sz="1800" dirty="0"/>
              <a:t>flex-direction</a:t>
            </a:r>
            <a:r>
              <a:rPr lang="ko-KR" altLang="en-US" sz="1800" dirty="0"/>
              <a:t>이 </a:t>
            </a:r>
            <a:r>
              <a:rPr lang="en-US" altLang="ko-KR" sz="1800" dirty="0"/>
              <a:t>row</a:t>
            </a:r>
            <a:r>
              <a:rPr lang="ko-KR" altLang="en-US" sz="1800" dirty="0"/>
              <a:t>일 때는 너비</a:t>
            </a:r>
            <a:r>
              <a:rPr lang="en-US" altLang="ko-KR" sz="1800" dirty="0"/>
              <a:t>, column</a:t>
            </a:r>
            <a:r>
              <a:rPr lang="ko-KR" altLang="en-US" sz="1800" dirty="0"/>
              <a:t>일 때는 높이</a:t>
            </a:r>
            <a:endParaRPr lang="en-US" altLang="ko-KR" sz="1800" dirty="0"/>
          </a:p>
          <a:p>
            <a:pPr lvl="1"/>
            <a:r>
              <a:rPr lang="en-US" altLang="ko-KR" sz="1800"/>
              <a:t>auto: </a:t>
            </a:r>
            <a:r>
              <a:rPr lang="ko-KR" altLang="en-US" sz="1800"/>
              <a:t>해당 아이템의 </a:t>
            </a:r>
            <a:r>
              <a:rPr lang="en-US" altLang="ko-KR" sz="1800"/>
              <a:t>width</a:t>
            </a:r>
            <a:r>
              <a:rPr lang="ko-KR" altLang="en-US" sz="1800"/>
              <a:t>값을 사용</a:t>
            </a:r>
            <a:r>
              <a:rPr lang="en-US" altLang="ko-KR" sz="1800"/>
              <a:t>(width</a:t>
            </a:r>
            <a:r>
              <a:rPr lang="ko-KR" altLang="en-US" sz="1800"/>
              <a:t>가 정해져있으면 그만큼</a:t>
            </a:r>
            <a:r>
              <a:rPr lang="en-US" altLang="ko-KR" sz="1800"/>
              <a:t>, </a:t>
            </a:r>
            <a:r>
              <a:rPr lang="ko-KR" altLang="en-US" sz="1800"/>
              <a:t>아니라면 </a:t>
            </a:r>
            <a:r>
              <a:rPr lang="en-US" altLang="ko-KR" sz="1800"/>
              <a:t>content</a:t>
            </a:r>
            <a:r>
              <a:rPr lang="ko-KR" altLang="en-US" sz="1800"/>
              <a:t>가 차지하는만큼</a:t>
            </a:r>
            <a:r>
              <a:rPr lang="en-US" altLang="ko-KR" sz="1800"/>
              <a:t>)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/>
              <a:t>content</a:t>
            </a:r>
            <a:r>
              <a:rPr lang="ko-KR" altLang="en-US" sz="1800"/>
              <a:t>는 </a:t>
            </a:r>
            <a:r>
              <a:rPr lang="en-US" altLang="ko-KR" sz="1800"/>
              <a:t>content</a:t>
            </a:r>
            <a:r>
              <a:rPr lang="ko-KR" altLang="en-US" sz="1800"/>
              <a:t>의 크기만큼을 의미하므로 </a:t>
            </a:r>
            <a:r>
              <a:rPr lang="en-US" altLang="ko-KR" sz="1800"/>
              <a:t>width</a:t>
            </a:r>
            <a:r>
              <a:rPr lang="ko-KR" altLang="en-US" sz="1800"/>
              <a:t>를 지정하지 않는 것과 같음</a:t>
            </a:r>
            <a:endParaRPr lang="en-US" altLang="ko-KR" sz="1800"/>
          </a:p>
          <a:p>
            <a:pPr lvl="1"/>
            <a:r>
              <a:rPr lang="ko-KR" altLang="en-US" sz="1800"/>
              <a:t>반응형 </a:t>
            </a:r>
            <a:r>
              <a:rPr lang="ko-KR" altLang="en-US" sz="1800" dirty="0"/>
              <a:t>웹을 고려할 때 </a:t>
            </a:r>
            <a:r>
              <a:rPr lang="en-US" altLang="ko-KR" sz="1800" dirty="0"/>
              <a:t>%</a:t>
            </a:r>
            <a:r>
              <a:rPr lang="ko-KR" altLang="en-US" sz="1800" dirty="0"/>
              <a:t>를 사용하는 </a:t>
            </a:r>
            <a:r>
              <a:rPr lang="ko-KR" altLang="en-US" sz="1800"/>
              <a:t>것이 바람직</a:t>
            </a:r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25</a:t>
            </a:fld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1310950" y="2648671"/>
            <a:ext cx="4701494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.item {</a:t>
            </a:r>
          </a:p>
          <a:p>
            <a:r>
              <a:rPr lang="en-US" dirty="0"/>
              <a:t>	flex-basis: auto; /* </a:t>
            </a:r>
            <a:r>
              <a:rPr lang="ko-KR" altLang="en-US" dirty="0"/>
              <a:t>기본값 *</a:t>
            </a:r>
            <a:r>
              <a:rPr lang="en-US" altLang="ko-KR" dirty="0"/>
              <a:t>/</a:t>
            </a:r>
          </a:p>
          <a:p>
            <a:r>
              <a:rPr lang="en-US" altLang="ko-KR" dirty="0"/>
              <a:t>	/* </a:t>
            </a:r>
            <a:r>
              <a:rPr lang="en-US" dirty="0"/>
              <a:t>flex-basis: 0; */</a:t>
            </a:r>
          </a:p>
          <a:p>
            <a:r>
              <a:rPr lang="en-US" dirty="0"/>
              <a:t>	/* flex-basis: 50%; */</a:t>
            </a:r>
          </a:p>
          <a:p>
            <a:r>
              <a:rPr lang="en-US" dirty="0"/>
              <a:t>	/* flex-basis: 300px; */</a:t>
            </a:r>
          </a:p>
          <a:p>
            <a:r>
              <a:rPr lang="en-US" dirty="0"/>
              <a:t>	/* flex-basis: 10rem; */</a:t>
            </a:r>
          </a:p>
          <a:p>
            <a:r>
              <a:rPr lang="en-US" dirty="0"/>
              <a:t>	/* flex-basis: content; */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83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Item </a:t>
            </a:r>
            <a:r>
              <a:rPr lang="ko-KR" altLang="en-US" dirty="0"/>
              <a:t>속성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0912511" cy="5740119"/>
          </a:xfrm>
        </p:spPr>
        <p:txBody>
          <a:bodyPr>
            <a:normAutofit/>
          </a:bodyPr>
          <a:lstStyle/>
          <a:p>
            <a:r>
              <a:rPr lang="en-US" altLang="ko-KR" b="1" dirty="0"/>
              <a:t>flex-basis</a:t>
            </a:r>
          </a:p>
          <a:p>
            <a:pPr lvl="1"/>
            <a:r>
              <a:rPr lang="ko-KR" altLang="en-US" sz="1800" dirty="0"/>
              <a:t>원래의 </a:t>
            </a:r>
            <a:r>
              <a:rPr lang="en-US" altLang="ko-KR" sz="1800" dirty="0"/>
              <a:t>width</a:t>
            </a:r>
            <a:r>
              <a:rPr lang="ko-KR" altLang="en-US" sz="1800" dirty="0"/>
              <a:t>가 </a:t>
            </a:r>
            <a:r>
              <a:rPr lang="en-US" altLang="ko-KR" sz="1800" dirty="0"/>
              <a:t>150px</a:t>
            </a:r>
            <a:r>
              <a:rPr lang="ko-KR" altLang="en-US" sz="1800" dirty="0"/>
              <a:t>이 안되는 </a:t>
            </a:r>
            <a:r>
              <a:rPr lang="en-US" altLang="ko-KR" sz="1800" dirty="0"/>
              <a:t>AAA</a:t>
            </a:r>
            <a:r>
              <a:rPr lang="ko-KR" altLang="en-US" sz="1800" dirty="0"/>
              <a:t>와 </a:t>
            </a:r>
            <a:r>
              <a:rPr lang="en-US" altLang="ko-KR" sz="1800" dirty="0"/>
              <a:t>CCC</a:t>
            </a:r>
            <a:r>
              <a:rPr lang="ko-KR" altLang="en-US" sz="1800" dirty="0"/>
              <a:t>는 </a:t>
            </a:r>
            <a:r>
              <a:rPr lang="en-US" altLang="ko-KR" sz="1800" dirty="0"/>
              <a:t>150px</a:t>
            </a:r>
            <a:r>
              <a:rPr lang="ko-KR" altLang="en-US" sz="1800" dirty="0"/>
              <a:t>로 늘어났고</a:t>
            </a:r>
            <a:r>
              <a:rPr lang="en-US" altLang="ko-KR" sz="1800" dirty="0"/>
              <a:t>, </a:t>
            </a:r>
            <a:r>
              <a:rPr lang="ko-KR" altLang="en-US" sz="1800" dirty="0"/>
              <a:t>원래 </a:t>
            </a:r>
            <a:r>
              <a:rPr lang="en-US" altLang="ko-KR" sz="1800" dirty="0"/>
              <a:t>100px</a:t>
            </a:r>
            <a:r>
              <a:rPr lang="ko-KR" altLang="en-US" sz="1800" dirty="0"/>
              <a:t>이 넘는 </a:t>
            </a:r>
            <a:r>
              <a:rPr lang="en-US" altLang="ko-KR" sz="1800" dirty="0"/>
              <a:t>BBB</a:t>
            </a:r>
            <a:r>
              <a:rPr lang="ko-KR" altLang="en-US" sz="1800" dirty="0"/>
              <a:t>는 그대로 유지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r>
              <a:rPr lang="en-US" altLang="ko-KR" sz="1800" dirty="0"/>
              <a:t>width</a:t>
            </a:r>
            <a:r>
              <a:rPr lang="ko-KR" altLang="en-US" sz="1800" dirty="0"/>
              <a:t>를 설정하면</a:t>
            </a:r>
            <a:r>
              <a:rPr lang="en-US" altLang="ko-KR" sz="1800" dirty="0"/>
              <a:t>, </a:t>
            </a:r>
            <a:r>
              <a:rPr lang="ko-KR" altLang="en-US" sz="1800" dirty="0"/>
              <a:t>원래 </a:t>
            </a:r>
            <a:r>
              <a:rPr lang="en-US" altLang="ko-KR" sz="1800" dirty="0"/>
              <a:t>150px</a:t>
            </a:r>
            <a:r>
              <a:rPr lang="ko-KR" altLang="en-US" sz="1800" dirty="0"/>
              <a:t>을 넘는 </a:t>
            </a:r>
            <a:r>
              <a:rPr lang="en-US" altLang="ko-KR" sz="1800" dirty="0"/>
              <a:t>BBB</a:t>
            </a:r>
            <a:r>
              <a:rPr lang="ko-KR" altLang="en-US" sz="1800" dirty="0"/>
              <a:t>도 </a:t>
            </a:r>
            <a:r>
              <a:rPr lang="en-US" altLang="ko-KR" sz="1800" dirty="0"/>
              <a:t>150px</a:t>
            </a:r>
            <a:r>
              <a:rPr lang="ko-KR" altLang="en-US" sz="1800" dirty="0"/>
              <a:t>로 </a:t>
            </a:r>
            <a:r>
              <a:rPr lang="ko-KR" altLang="en-US" sz="1800" dirty="0" err="1"/>
              <a:t>맞춰짐</a:t>
            </a:r>
            <a:endParaRPr lang="en-US" altLang="ko-KR" sz="1800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26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6D84258-BB0B-4851-8EEC-2B355CC30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456" y="2355864"/>
            <a:ext cx="8953500" cy="6191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E8E0E65-CE44-4078-BF28-0287FCB53A22}"/>
              </a:ext>
            </a:extLst>
          </p:cNvPr>
          <p:cNvSpPr/>
          <p:nvPr/>
        </p:nvSpPr>
        <p:spPr>
          <a:xfrm>
            <a:off x="1372456" y="4059526"/>
            <a:ext cx="6122867" cy="1600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.item {</a:t>
            </a:r>
          </a:p>
          <a:p>
            <a:r>
              <a:rPr lang="en-US" altLang="ko-KR" sz="2000" dirty="0"/>
              <a:t>	width: 150px;</a:t>
            </a:r>
          </a:p>
          <a:p>
            <a:r>
              <a:rPr lang="en-US" altLang="ko-KR" sz="2000" dirty="0"/>
              <a:t> 	</a:t>
            </a:r>
            <a:r>
              <a:rPr lang="en-US" altLang="ko-KR" dirty="0"/>
              <a:t>word-wrap: break-word; </a:t>
            </a:r>
          </a:p>
          <a:p>
            <a:r>
              <a:rPr lang="en-US" altLang="ko-KR" dirty="0"/>
              <a:t>                 /* overflow-wrap: break-word; */</a:t>
            </a:r>
            <a:endParaRPr lang="en-US" altLang="ko-KR" sz="2000" dirty="0"/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A205359-DE30-41DD-A3CD-060219516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132" y="5685233"/>
            <a:ext cx="8858250" cy="9334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002BA3-BED8-4921-B6F9-E242F0243BFC}"/>
              </a:ext>
            </a:extLst>
          </p:cNvPr>
          <p:cNvSpPr/>
          <p:nvPr/>
        </p:nvSpPr>
        <p:spPr>
          <a:xfrm>
            <a:off x="8393098" y="2147252"/>
            <a:ext cx="32763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.item {</a:t>
            </a:r>
          </a:p>
          <a:p>
            <a:r>
              <a:rPr lang="en-US" altLang="ko-KR" sz="2000" dirty="0"/>
              <a:t>	flex-basis: 150px;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7639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Item </a:t>
            </a:r>
            <a:r>
              <a:rPr lang="ko-KR" altLang="en-US" dirty="0"/>
              <a:t>속성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0912511" cy="5740119"/>
          </a:xfrm>
        </p:spPr>
        <p:txBody>
          <a:bodyPr>
            <a:normAutofit/>
          </a:bodyPr>
          <a:lstStyle/>
          <a:p>
            <a:r>
              <a:rPr lang="ko-KR" altLang="en-US" b="1"/>
              <a:t>유연하게 늘리기 </a:t>
            </a:r>
            <a:r>
              <a:rPr lang="en-US" altLang="ko-KR" b="1"/>
              <a:t>flex-grow</a:t>
            </a:r>
            <a:endParaRPr lang="en-US" altLang="ko-KR" b="1" dirty="0"/>
          </a:p>
          <a:p>
            <a:pPr lvl="1"/>
            <a:r>
              <a:rPr lang="ko-KR" altLang="en-US" sz="1800"/>
              <a:t>아이템들의 너비 합이 더 작으면 아이템 오른쪽 끝에 남는 여백을 어떻게 분배할 것인가</a:t>
            </a:r>
            <a:r>
              <a:rPr lang="en-US" altLang="ko-KR" sz="1800"/>
              <a:t>(</a:t>
            </a:r>
            <a:r>
              <a:rPr lang="ko-KR" altLang="en-US" sz="1800"/>
              <a:t>꽉채움</a:t>
            </a:r>
            <a:r>
              <a:rPr lang="en-US" altLang="ko-KR" sz="1800"/>
              <a:t>)</a:t>
            </a:r>
          </a:p>
          <a:p>
            <a:pPr lvl="1"/>
            <a:r>
              <a:rPr lang="ko-KR" altLang="en-US" sz="1800"/>
              <a:t>아이템이 </a:t>
            </a:r>
            <a:r>
              <a:rPr lang="en-US" altLang="ko-KR" sz="1800"/>
              <a:t>flex-basis</a:t>
            </a:r>
            <a:r>
              <a:rPr lang="ko-KR" altLang="en-US" sz="1800"/>
              <a:t>의 값보다 커질 수 있는지를 결정하는 속성</a:t>
            </a:r>
            <a:endParaRPr lang="en-US" altLang="ko-KR" sz="1800"/>
          </a:p>
          <a:p>
            <a:pPr lvl="1"/>
            <a:r>
              <a:rPr lang="en-US" altLang="ko-KR" sz="1800"/>
              <a:t>0</a:t>
            </a:r>
            <a:r>
              <a:rPr lang="ko-KR" altLang="en-US" sz="1800"/>
              <a:t>보다 큰 값이 세팅이 되면 해당 아이템이 유연한</a:t>
            </a:r>
            <a:r>
              <a:rPr lang="en-US" altLang="ko-KR" sz="1800"/>
              <a:t>(Flexible) </a:t>
            </a:r>
            <a:r>
              <a:rPr lang="ko-KR" altLang="en-US" sz="1800"/>
              <a:t>박스로 변하고 원래의 크기보다 커짐</a:t>
            </a:r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 b="1"/>
          </a:p>
          <a:p>
            <a:pPr marL="457200" lvl="1" indent="0">
              <a:buNone/>
            </a:pPr>
            <a:endParaRPr lang="en-US" altLang="ko-KR" sz="1800" b="1"/>
          </a:p>
          <a:p>
            <a:pPr lvl="1"/>
            <a:r>
              <a:rPr lang="ko-KR" altLang="en-US" sz="1800"/>
              <a:t>숫자의 의미</a:t>
            </a:r>
            <a:r>
              <a:rPr lang="en-US" altLang="ko-KR" sz="1800"/>
              <a:t>: </a:t>
            </a:r>
            <a:r>
              <a:rPr lang="ko-KR" altLang="en-US" sz="1800"/>
              <a:t>아이템들의 </a:t>
            </a:r>
            <a:r>
              <a:rPr lang="en-US" altLang="ko-KR" sz="1800"/>
              <a:t>flex-basis</a:t>
            </a:r>
            <a:r>
              <a:rPr lang="ko-KR" altLang="en-US" sz="1800"/>
              <a:t>를 제외한 </a:t>
            </a:r>
            <a:r>
              <a:rPr lang="ko-KR" altLang="en-US" sz="1800" b="1"/>
              <a:t>여백</a:t>
            </a:r>
            <a:r>
              <a:rPr lang="ko-KR" altLang="en-US" sz="1800"/>
              <a:t> 부분을 </a:t>
            </a:r>
            <a:r>
              <a:rPr lang="en-US" altLang="ko-KR" sz="1800" b="1"/>
              <a:t>flex-grow</a:t>
            </a:r>
            <a:r>
              <a:rPr lang="ko-KR" altLang="en-US" sz="1800" b="1"/>
              <a:t>에 지정된 숫자의 비율</a:t>
            </a:r>
            <a:r>
              <a:rPr lang="ko-KR" altLang="en-US" sz="1800"/>
              <a:t>로 나누어 가짐</a:t>
            </a:r>
            <a:endParaRPr lang="en-US" altLang="ko-KR" sz="1800"/>
          </a:p>
          <a:p>
            <a:pPr lvl="1"/>
            <a:endParaRPr lang="en-US" altLang="ko-KR" b="1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27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2F0E08-0068-4725-BE73-D6441D32399C}"/>
              </a:ext>
            </a:extLst>
          </p:cNvPr>
          <p:cNvSpPr/>
          <p:nvPr/>
        </p:nvSpPr>
        <p:spPr>
          <a:xfrm>
            <a:off x="1306664" y="2653906"/>
            <a:ext cx="6096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/>
              <a:t>.item {</a:t>
            </a:r>
          </a:p>
          <a:p>
            <a:r>
              <a:rPr lang="en-US" altLang="ko-KR"/>
              <a:t>	flex-grow: 1;</a:t>
            </a:r>
          </a:p>
          <a:p>
            <a:r>
              <a:rPr lang="en-US" altLang="ko-KR"/>
              <a:t>	/* flex-grow: 0; */ /* </a:t>
            </a:r>
            <a:r>
              <a:rPr lang="ko-KR" altLang="en-US"/>
              <a:t>기본값 *</a:t>
            </a:r>
            <a:r>
              <a:rPr lang="en-US" altLang="ko-KR"/>
              <a:t>/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4BA7B5-36DD-4C44-9CED-F64A36A6923F}"/>
              </a:ext>
            </a:extLst>
          </p:cNvPr>
          <p:cNvSpPr/>
          <p:nvPr/>
        </p:nvSpPr>
        <p:spPr>
          <a:xfrm>
            <a:off x="449138" y="5750741"/>
            <a:ext cx="3520913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.item:nth-child(1) { flex-grow: 1; }</a:t>
            </a:r>
          </a:p>
          <a:p>
            <a:r>
              <a:rPr lang="en-US" altLang="ko-KR"/>
              <a:t>.item:nth-child(2) { flex-grow: 2; }</a:t>
            </a:r>
          </a:p>
          <a:p>
            <a:r>
              <a:rPr lang="en-US" altLang="ko-KR"/>
              <a:t>.item:nth-child(3) { flex-grow: 1; }</a:t>
            </a:r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24CBC09-6AD6-42CF-9B2B-E3D123AC9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300" y="4416085"/>
            <a:ext cx="4559135" cy="115707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10FA7AC-398E-4FFE-AA2B-348305426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300" y="5574163"/>
            <a:ext cx="4574052" cy="117672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BB0C19-D24C-412A-A950-A15DCC067DDA}"/>
              </a:ext>
            </a:extLst>
          </p:cNvPr>
          <p:cNvSpPr/>
          <p:nvPr/>
        </p:nvSpPr>
        <p:spPr>
          <a:xfrm>
            <a:off x="449138" y="4827411"/>
            <a:ext cx="3520913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.item {</a:t>
            </a:r>
          </a:p>
          <a:p>
            <a:r>
              <a:rPr lang="en-US" altLang="ko-KR"/>
              <a:t>    flex-basis: 100px;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02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Item </a:t>
            </a:r>
            <a:r>
              <a:rPr lang="ko-KR" altLang="en-US" dirty="0"/>
              <a:t>속성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0912511" cy="5740119"/>
          </a:xfrm>
        </p:spPr>
        <p:txBody>
          <a:bodyPr>
            <a:normAutofit/>
          </a:bodyPr>
          <a:lstStyle/>
          <a:p>
            <a:r>
              <a:rPr lang="ko-KR" altLang="en-US" b="1"/>
              <a:t>유연하게 늘리기 </a:t>
            </a:r>
            <a:r>
              <a:rPr lang="en-US" altLang="ko-KR" b="1"/>
              <a:t>flex-grow</a:t>
            </a:r>
          </a:p>
          <a:p>
            <a:pPr lvl="1"/>
            <a:endParaRPr lang="en-US" altLang="ko-KR" b="1"/>
          </a:p>
          <a:p>
            <a:pPr lvl="1"/>
            <a:endParaRPr lang="en-US" altLang="ko-KR" b="1"/>
          </a:p>
          <a:p>
            <a:pPr lvl="1"/>
            <a:endParaRPr lang="en-US" altLang="ko-KR" b="1"/>
          </a:p>
          <a:p>
            <a:pPr lvl="1"/>
            <a:endParaRPr lang="en-US" altLang="ko-KR" b="1"/>
          </a:p>
          <a:p>
            <a:pPr lvl="1"/>
            <a:endParaRPr lang="en-US" altLang="ko-KR" b="1"/>
          </a:p>
          <a:p>
            <a:pPr lvl="1"/>
            <a:endParaRPr lang="en-US" altLang="ko-KR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28</a:t>
            </a:fld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DB0889-F4B2-4D13-A8B4-194710F64961}"/>
              </a:ext>
            </a:extLst>
          </p:cNvPr>
          <p:cNvSpPr/>
          <p:nvPr/>
        </p:nvSpPr>
        <p:spPr>
          <a:xfrm>
            <a:off x="594161" y="1318651"/>
            <a:ext cx="3305091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.flexbox{</a:t>
            </a:r>
          </a:p>
          <a:p>
            <a:r>
              <a:rPr lang="en-US" altLang="ko-KR"/>
              <a:t>    display: flex;</a:t>
            </a:r>
          </a:p>
          <a:p>
            <a:r>
              <a:rPr lang="en-US" altLang="ko-KR"/>
              <a:t>    flex-wrap: nowrap;</a:t>
            </a:r>
          </a:p>
          <a:p>
            <a:r>
              <a:rPr lang="en-US" altLang="ko-KR"/>
              <a:t>    gap: 0;</a:t>
            </a:r>
          </a:p>
          <a:p>
            <a:r>
              <a:rPr lang="en-US" altLang="ko-KR"/>
              <a:t>    padding: 10px;</a:t>
            </a:r>
          </a:p>
          <a:p>
            <a:r>
              <a:rPr lang="en-US" altLang="ko-KR"/>
              <a:t>    background-color: #e8e8e8;</a:t>
            </a:r>
          </a:p>
          <a:p>
            <a:r>
              <a:rPr lang="en-US" altLang="ko-KR"/>
              <a:t>}</a:t>
            </a:r>
          </a:p>
          <a:p>
            <a:r>
              <a:rPr lang="en-US" altLang="ko-KR"/>
              <a:t>.item{</a:t>
            </a:r>
          </a:p>
          <a:p>
            <a:r>
              <a:rPr lang="en-US" altLang="ko-KR"/>
              <a:t>    min-height: 150px;</a:t>
            </a:r>
          </a:p>
          <a:p>
            <a:r>
              <a:rPr lang="en-US" altLang="ko-KR"/>
              <a:t>    flex-basis: 100px;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pic>
        <p:nvPicPr>
          <p:cNvPr id="19460" name="Picture 4" descr="https://blog.kakaocdn.net/dn/kUNXa/btqOVJBGweQ/ZvbKlczk1iP43lm8TjwYQk/img.jpg">
            <a:extLst>
              <a:ext uri="{FF2B5EF4-FFF2-40B4-BE49-F238E27FC236}">
                <a16:creationId xmlns:a16="http://schemas.microsoft.com/office/drawing/2014/main" id="{9CB9DF6A-38BB-4C45-87A8-ABECE43F9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577" y="1063344"/>
            <a:ext cx="5486315" cy="157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7BB9B52-E56B-47A8-BBBD-B22A23F7B4F3}"/>
              </a:ext>
            </a:extLst>
          </p:cNvPr>
          <p:cNvSpPr/>
          <p:nvPr/>
        </p:nvSpPr>
        <p:spPr>
          <a:xfrm>
            <a:off x="7249939" y="625307"/>
            <a:ext cx="3575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404040"/>
                </a:solidFill>
                <a:latin typeface="Noto Sans KR"/>
              </a:rPr>
              <a:t>오른쪽에 여백이 남는 플렉스박스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DC36A6-B185-41EA-A67C-1BC133586E9D}"/>
              </a:ext>
            </a:extLst>
          </p:cNvPr>
          <p:cNvSpPr/>
          <p:nvPr/>
        </p:nvSpPr>
        <p:spPr>
          <a:xfrm>
            <a:off x="594162" y="4586074"/>
            <a:ext cx="3305092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.item:nth-child(1){flex-grow: 1;}</a:t>
            </a:r>
          </a:p>
          <a:p>
            <a:r>
              <a:rPr lang="en-US" altLang="ko-KR"/>
              <a:t>.item:nth-child(2){flex-grow: 1;}</a:t>
            </a:r>
          </a:p>
          <a:p>
            <a:r>
              <a:rPr lang="en-US" altLang="ko-KR"/>
              <a:t>.item:nth-child(3){flex-grow: 0;}</a:t>
            </a:r>
          </a:p>
          <a:p>
            <a:r>
              <a:rPr lang="en-US" altLang="ko-KR"/>
              <a:t>.item:nth-child(4){flex-grow: 2;}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DD0762-4A75-4940-9ABB-9FBDF9AE25DE}"/>
              </a:ext>
            </a:extLst>
          </p:cNvPr>
          <p:cNvSpPr/>
          <p:nvPr/>
        </p:nvSpPr>
        <p:spPr>
          <a:xfrm>
            <a:off x="9256516" y="60841"/>
            <a:ext cx="2935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/>
              <a:t>https://blogpack.tistory.com/863</a:t>
            </a:r>
          </a:p>
        </p:txBody>
      </p:sp>
      <p:pic>
        <p:nvPicPr>
          <p:cNvPr id="19462" name="Picture 6" descr="https://blog.kakaocdn.net/dn/d1o8bk/btqOYuYzAMC/tm6BiO7FqvHs8gsLcN53PK/img.jpg">
            <a:extLst>
              <a:ext uri="{FF2B5EF4-FFF2-40B4-BE49-F238E27FC236}">
                <a16:creationId xmlns:a16="http://schemas.microsoft.com/office/drawing/2014/main" id="{2B90D31E-D217-41A0-8250-F965CAB4A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58" y="2711169"/>
            <a:ext cx="5486314" cy="400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CD7602F-1F1B-4445-B60B-D9AAB2FB9DA4}"/>
              </a:ext>
            </a:extLst>
          </p:cNvPr>
          <p:cNvSpPr/>
          <p:nvPr/>
        </p:nvSpPr>
        <p:spPr>
          <a:xfrm>
            <a:off x="4135918" y="4788673"/>
            <a:ext cx="834887" cy="397565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11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Item </a:t>
            </a:r>
            <a:r>
              <a:rPr lang="ko-KR" altLang="en-US" dirty="0"/>
              <a:t>속성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0912511" cy="5940573"/>
          </a:xfrm>
        </p:spPr>
        <p:txBody>
          <a:bodyPr>
            <a:normAutofit/>
          </a:bodyPr>
          <a:lstStyle/>
          <a:p>
            <a:r>
              <a:rPr lang="ko-KR" altLang="en-US" b="1"/>
              <a:t>유연하게 줄이기 </a:t>
            </a:r>
            <a:r>
              <a:rPr lang="en-US" altLang="ko-KR" b="1"/>
              <a:t>flex-shrink</a:t>
            </a:r>
            <a:endParaRPr lang="en-US" altLang="ko-KR" b="1" dirty="0"/>
          </a:p>
          <a:p>
            <a:pPr lvl="1"/>
            <a:r>
              <a:rPr lang="en-US" altLang="ko-KR" sz="1800"/>
              <a:t>flex-shrink</a:t>
            </a:r>
            <a:r>
              <a:rPr lang="ko-KR" altLang="en-US" sz="1800"/>
              <a:t>는 </a:t>
            </a:r>
            <a:r>
              <a:rPr lang="en-US" altLang="ko-KR" sz="1800"/>
              <a:t>flex-grow</a:t>
            </a:r>
            <a:r>
              <a:rPr lang="ko-KR" altLang="en-US" sz="1800"/>
              <a:t>와 쌍을 이루는 속성으로</a:t>
            </a:r>
            <a:r>
              <a:rPr lang="en-US" altLang="ko-KR" sz="1800"/>
              <a:t>, </a:t>
            </a:r>
            <a:r>
              <a:rPr lang="ko-KR" altLang="en-US" sz="1800"/>
              <a:t>아이템이 </a:t>
            </a:r>
            <a:r>
              <a:rPr lang="en-US" altLang="ko-KR" sz="1800"/>
              <a:t>flex-basis</a:t>
            </a:r>
            <a:r>
              <a:rPr lang="ko-KR" altLang="en-US" sz="1800"/>
              <a:t>의 값보다 작아질 수 있는지를 결정</a:t>
            </a:r>
            <a:endParaRPr lang="en-US" altLang="ko-KR" sz="1800"/>
          </a:p>
          <a:p>
            <a:pPr lvl="1"/>
            <a:r>
              <a:rPr lang="en-US" altLang="ko-KR" sz="1800"/>
              <a:t>Container</a:t>
            </a:r>
            <a:r>
              <a:rPr lang="ko-KR" altLang="en-US" sz="1800"/>
              <a:t>에 </a:t>
            </a:r>
            <a:r>
              <a:rPr lang="en-US" altLang="ko-KR" sz="1800"/>
              <a:t>"flex-wrap: wrap;" </a:t>
            </a:r>
            <a:r>
              <a:rPr lang="ko-KR" altLang="en-US" sz="1800"/>
              <a:t>속성을 부여한 경우 적용되지 않음</a:t>
            </a:r>
            <a:endParaRPr lang="en-US" altLang="ko-KR" sz="1800"/>
          </a:p>
          <a:p>
            <a:pPr lvl="2"/>
            <a:r>
              <a:rPr lang="en-US" altLang="ko-KR"/>
              <a:t>"flex-wrap" </a:t>
            </a:r>
            <a:r>
              <a:rPr lang="ko-KR" altLang="en-US"/>
              <a:t>속성을 정의하지 않거나</a:t>
            </a:r>
            <a:r>
              <a:rPr lang="en-US" altLang="ko-KR"/>
              <a:t>(</a:t>
            </a:r>
            <a:r>
              <a:rPr lang="ko-KR" altLang="en-US"/>
              <a:t>기본 값 </a:t>
            </a:r>
            <a:r>
              <a:rPr lang="en-US" altLang="ko-KR"/>
              <a:t>"nowrap") "flex-wrap: nowrap;" </a:t>
            </a:r>
            <a:r>
              <a:rPr lang="ko-KR" altLang="en-US"/>
              <a:t>속성을 부여해야 함</a:t>
            </a:r>
            <a:endParaRPr lang="en-US" altLang="ko-KR"/>
          </a:p>
          <a:p>
            <a:pPr lvl="1"/>
            <a:r>
              <a:rPr lang="en-US" altLang="ko-KR" sz="1800"/>
              <a:t>flex-shrink</a:t>
            </a:r>
            <a:r>
              <a:rPr lang="ko-KR" altLang="en-US" sz="1800"/>
              <a:t>에는 숫자값</a:t>
            </a:r>
            <a:r>
              <a:rPr lang="en-US" altLang="ko-KR" sz="1800"/>
              <a:t>, </a:t>
            </a:r>
            <a:r>
              <a:rPr lang="en-US" altLang="ko-KR" sz="1800">
                <a:solidFill>
                  <a:srgbClr val="0000FF"/>
                </a:solidFill>
              </a:rPr>
              <a:t>0</a:t>
            </a:r>
            <a:r>
              <a:rPr lang="ko-KR" altLang="en-US" sz="1800">
                <a:solidFill>
                  <a:srgbClr val="0000FF"/>
                </a:solidFill>
              </a:rPr>
              <a:t>보다 큰 값이 세팅이 되면 해당 아이템이 유연한</a:t>
            </a:r>
            <a:r>
              <a:rPr lang="en-US" altLang="ko-KR" sz="1800">
                <a:solidFill>
                  <a:srgbClr val="0000FF"/>
                </a:solidFill>
              </a:rPr>
              <a:t>(Flexible) </a:t>
            </a:r>
            <a:r>
              <a:rPr lang="ko-KR" altLang="en-US" sz="1800">
                <a:solidFill>
                  <a:srgbClr val="0000FF"/>
                </a:solidFill>
              </a:rPr>
              <a:t>박스로 변하고 </a:t>
            </a:r>
            <a:r>
              <a:rPr lang="en-US" altLang="ko-KR" sz="1800">
                <a:solidFill>
                  <a:srgbClr val="0000FF"/>
                </a:solidFill>
              </a:rPr>
              <a:t>flex-basis</a:t>
            </a:r>
            <a:r>
              <a:rPr lang="ko-KR" altLang="en-US" sz="1800">
                <a:solidFill>
                  <a:srgbClr val="0000FF"/>
                </a:solidFill>
              </a:rPr>
              <a:t>보다 작아짐</a:t>
            </a:r>
            <a:endParaRPr lang="en-US" altLang="ko-KR" sz="1800">
              <a:solidFill>
                <a:srgbClr val="0000FF"/>
              </a:solidFill>
            </a:endParaRPr>
          </a:p>
          <a:p>
            <a:pPr lvl="1"/>
            <a:r>
              <a:rPr lang="ko-KR" altLang="en-US" sz="1800">
                <a:solidFill>
                  <a:srgbClr val="0000FF"/>
                </a:solidFill>
              </a:rPr>
              <a:t>기본값이 </a:t>
            </a:r>
            <a:r>
              <a:rPr lang="en-US" altLang="ko-KR" sz="1800">
                <a:solidFill>
                  <a:srgbClr val="0000FF"/>
                </a:solidFill>
              </a:rPr>
              <a:t>1</a:t>
            </a:r>
            <a:r>
              <a:rPr lang="ko-KR" altLang="en-US" sz="1800"/>
              <a:t>이기 때문에 따로 세팅하지 않았어도 아이템이 </a:t>
            </a:r>
            <a:r>
              <a:rPr lang="en-US" altLang="ko-KR" sz="1800"/>
              <a:t>flex-basis</a:t>
            </a:r>
            <a:r>
              <a:rPr lang="ko-KR" altLang="en-US" sz="1800"/>
              <a:t>보다 작아질 수 있음</a:t>
            </a:r>
            <a:endParaRPr lang="en-US" altLang="ko-KR" sz="1800"/>
          </a:p>
          <a:p>
            <a:pPr lvl="1"/>
            <a:endParaRPr lang="en-US" altLang="ko-KR" sz="1800" b="1"/>
          </a:p>
          <a:p>
            <a:pPr lvl="1"/>
            <a:endParaRPr lang="en-US" altLang="ko-KR" sz="1800" b="1"/>
          </a:p>
          <a:p>
            <a:pPr lvl="1"/>
            <a:endParaRPr lang="en-US" altLang="ko-KR" sz="1800" b="1"/>
          </a:p>
          <a:p>
            <a:pPr lvl="1"/>
            <a:r>
              <a:rPr lang="ko-KR" altLang="en-US" sz="1800"/>
              <a:t>자동으로 아이템 너비가 축소되지 않도록 하려면 반드시 </a:t>
            </a:r>
            <a:r>
              <a:rPr lang="en-US" altLang="ko-KR" sz="1800"/>
              <a:t>"flex-shrink: 0;"</a:t>
            </a:r>
            <a:r>
              <a:rPr lang="ko-KR" altLang="en-US" sz="1800"/>
              <a:t>을 아이템에 선언</a:t>
            </a:r>
            <a:endParaRPr lang="en-US" altLang="ko-KR" sz="18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29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DB7C57-2377-4417-95EA-F89F9381957D}"/>
              </a:ext>
            </a:extLst>
          </p:cNvPr>
          <p:cNvSpPr/>
          <p:nvPr/>
        </p:nvSpPr>
        <p:spPr>
          <a:xfrm>
            <a:off x="1076076" y="4743263"/>
            <a:ext cx="6096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/>
              <a:t>.item {</a:t>
            </a:r>
          </a:p>
          <a:p>
            <a:r>
              <a:rPr lang="en-US" altLang="ko-KR"/>
              <a:t>	flex-basis: 150px;</a:t>
            </a:r>
          </a:p>
          <a:p>
            <a:r>
              <a:rPr lang="en-US" altLang="ko-KR"/>
              <a:t>	flex-shrink: 1; /* </a:t>
            </a:r>
            <a:r>
              <a:rPr lang="ko-KR" altLang="en-US"/>
              <a:t>기본값 *</a:t>
            </a:r>
            <a:r>
              <a:rPr lang="en-US" altLang="ko-KR"/>
              <a:t>/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25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6257111" cy="5740119"/>
          </a:xfrm>
        </p:spPr>
        <p:txBody>
          <a:bodyPr>
            <a:normAutofit/>
          </a:bodyPr>
          <a:lstStyle/>
          <a:p>
            <a:r>
              <a:rPr lang="en-US" altLang="ko-KR" dirty="0"/>
              <a:t>Flexbox</a:t>
            </a:r>
            <a:r>
              <a:rPr lang="ko-KR" altLang="en-US" dirty="0"/>
              <a:t>구성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</a:t>
            </a:fld>
            <a:endParaRPr lang="en-US"/>
          </a:p>
        </p:txBody>
      </p:sp>
      <p:pic>
        <p:nvPicPr>
          <p:cNvPr id="1026" name="Picture 2" descr="https://studiomeal.com/wp-content/uploads/2020/01/02.jpg">
            <a:extLst>
              <a:ext uri="{FF2B5EF4-FFF2-40B4-BE49-F238E27FC236}">
                <a16:creationId xmlns:a16="http://schemas.microsoft.com/office/drawing/2014/main" id="{84245C85-B28D-437C-8D48-9340FE128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84" y="1455759"/>
            <a:ext cx="543877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E8B5D25-A66B-40FB-AA47-0B6472CA33E2}"/>
              </a:ext>
            </a:extLst>
          </p:cNvPr>
          <p:cNvSpPr/>
          <p:nvPr/>
        </p:nvSpPr>
        <p:spPr>
          <a:xfrm>
            <a:off x="6445392" y="1629696"/>
            <a:ext cx="4209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div.container</a:t>
            </a:r>
            <a:r>
              <a:rPr lang="ko-KR" altLang="en-US"/>
              <a:t>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부모요소</a:t>
            </a:r>
            <a:r>
              <a:rPr lang="en-US" altLang="ko-KR"/>
              <a:t>, Flex Container</a:t>
            </a:r>
          </a:p>
          <a:p>
            <a:r>
              <a:rPr lang="en-US" altLang="ko-KR"/>
              <a:t>div.item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자식 </a:t>
            </a:r>
            <a:r>
              <a:rPr lang="en-US" altLang="ko-KR"/>
              <a:t>Flex Item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23D46E-22C9-464C-9C46-CD783659237D}"/>
              </a:ext>
            </a:extLst>
          </p:cNvPr>
          <p:cNvSpPr/>
          <p:nvPr/>
        </p:nvSpPr>
        <p:spPr>
          <a:xfrm>
            <a:off x="6445392" y="2460693"/>
            <a:ext cx="42093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Flex</a:t>
            </a:r>
            <a:r>
              <a:rPr lang="ko-KR" altLang="en-US"/>
              <a:t>의 속성들은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컨테이너에 적용하는 속성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아이템에 적용하는 속성</a:t>
            </a:r>
          </a:p>
        </p:txBody>
      </p:sp>
    </p:spTree>
    <p:extLst>
      <p:ext uri="{BB962C8B-B14F-4D97-AF65-F5344CB8AC3E}">
        <p14:creationId xmlns:p14="http://schemas.microsoft.com/office/powerpoint/2010/main" val="218440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Item </a:t>
            </a:r>
            <a:r>
              <a:rPr lang="ko-KR" altLang="en-US" dirty="0"/>
              <a:t>속성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0912511" cy="5740119"/>
          </a:xfrm>
        </p:spPr>
        <p:txBody>
          <a:bodyPr>
            <a:normAutofit/>
          </a:bodyPr>
          <a:lstStyle/>
          <a:p>
            <a:r>
              <a:rPr lang="ko-KR" altLang="en-US" b="1"/>
              <a:t>유연하게 줄이기 </a:t>
            </a:r>
            <a:r>
              <a:rPr lang="en-US" altLang="ko-KR" b="1"/>
              <a:t>flex-shrink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30</a:t>
            </a:fld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58CB0D-A3CE-4E11-9450-F90EDDF17652}"/>
              </a:ext>
            </a:extLst>
          </p:cNvPr>
          <p:cNvSpPr/>
          <p:nvPr/>
        </p:nvSpPr>
        <p:spPr>
          <a:xfrm>
            <a:off x="4791462" y="1476625"/>
            <a:ext cx="4060466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&lt;div class="layout"&gt;</a:t>
            </a:r>
          </a:p>
          <a:p>
            <a:r>
              <a:rPr lang="en-US" altLang="ko-KR"/>
              <a:t>    &lt;div class="flexbox"&gt;</a:t>
            </a:r>
          </a:p>
          <a:p>
            <a:r>
              <a:rPr lang="en-US" altLang="ko-KR"/>
              <a:t>        &lt;div class="item"&gt;content1&lt;/div&gt;</a:t>
            </a:r>
          </a:p>
          <a:p>
            <a:r>
              <a:rPr lang="en-US" altLang="ko-KR"/>
              <a:t>        &lt;div class="item"&gt;content2&lt;/div&gt;</a:t>
            </a:r>
          </a:p>
          <a:p>
            <a:r>
              <a:rPr lang="en-US" altLang="ko-KR"/>
              <a:t>        &lt;div class="item"&gt;content3&lt;/div&gt;</a:t>
            </a:r>
          </a:p>
          <a:p>
            <a:r>
              <a:rPr lang="en-US" altLang="ko-KR"/>
              <a:t>        &lt;div class="item"&gt;content4&lt;/div&gt;</a:t>
            </a:r>
          </a:p>
          <a:p>
            <a:r>
              <a:rPr lang="en-US" altLang="ko-KR"/>
              <a:t>    &lt;/div&gt;</a:t>
            </a:r>
          </a:p>
          <a:p>
            <a:r>
              <a:rPr lang="en-US" altLang="ko-KR"/>
              <a:t>&lt;/div&gt;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DB2AE3-B1EE-4D2E-9B38-C9A370646651}"/>
              </a:ext>
            </a:extLst>
          </p:cNvPr>
          <p:cNvSpPr/>
          <p:nvPr/>
        </p:nvSpPr>
        <p:spPr>
          <a:xfrm>
            <a:off x="615467" y="1476625"/>
            <a:ext cx="3781603" cy="48013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.layout{</a:t>
            </a:r>
          </a:p>
          <a:p>
            <a:r>
              <a:rPr lang="en-US" altLang="ko-KR"/>
              <a:t>    </a:t>
            </a:r>
            <a:r>
              <a:rPr lang="en-US" altLang="ko-KR">
                <a:solidFill>
                  <a:srgbClr val="FF0000"/>
                </a:solidFill>
              </a:rPr>
              <a:t>max-width: 600px;</a:t>
            </a:r>
          </a:p>
          <a:p>
            <a:r>
              <a:rPr lang="en-US" altLang="ko-KR"/>
              <a:t>    margin: 0 auto;</a:t>
            </a:r>
          </a:p>
          <a:p>
            <a:r>
              <a:rPr lang="en-US" altLang="ko-KR"/>
              <a:t>    padding: 0;</a:t>
            </a:r>
          </a:p>
          <a:p>
            <a:r>
              <a:rPr lang="en-US" altLang="ko-KR"/>
              <a:t>}</a:t>
            </a:r>
          </a:p>
          <a:p>
            <a:r>
              <a:rPr lang="en-US" altLang="ko-KR"/>
              <a:t>.flexbox{</a:t>
            </a:r>
          </a:p>
          <a:p>
            <a:r>
              <a:rPr lang="en-US" altLang="ko-KR"/>
              <a:t>    display: flex;</a:t>
            </a:r>
          </a:p>
          <a:p>
            <a:r>
              <a:rPr lang="en-US" altLang="ko-KR"/>
              <a:t>    flex-wrap: </a:t>
            </a:r>
            <a:r>
              <a:rPr lang="en-US" altLang="ko-KR">
                <a:solidFill>
                  <a:srgbClr val="FF0000"/>
                </a:solidFill>
              </a:rPr>
              <a:t>nowrap</a:t>
            </a:r>
            <a:r>
              <a:rPr lang="en-US" altLang="ko-KR"/>
              <a:t>;</a:t>
            </a:r>
          </a:p>
          <a:p>
            <a:r>
              <a:rPr lang="en-US" altLang="ko-KR"/>
              <a:t>    gap: 0;</a:t>
            </a:r>
          </a:p>
          <a:p>
            <a:r>
              <a:rPr lang="en-US" altLang="ko-KR"/>
              <a:t>    padding: 10px;</a:t>
            </a:r>
          </a:p>
          <a:p>
            <a:r>
              <a:rPr lang="en-US" altLang="ko-KR"/>
              <a:t>    background-color: #f0f0f0;</a:t>
            </a:r>
          </a:p>
          <a:p>
            <a:r>
              <a:rPr lang="en-US" altLang="ko-KR"/>
              <a:t>}</a:t>
            </a:r>
          </a:p>
          <a:p>
            <a:r>
              <a:rPr lang="en-US" altLang="ko-KR"/>
              <a:t>.item{</a:t>
            </a:r>
          </a:p>
          <a:p>
            <a:r>
              <a:rPr lang="en-US" altLang="ko-KR"/>
              <a:t>    min-height: 150px;</a:t>
            </a:r>
          </a:p>
          <a:p>
            <a:r>
              <a:rPr lang="en-US" altLang="ko-KR"/>
              <a:t>    </a:t>
            </a:r>
            <a:r>
              <a:rPr lang="en-US" altLang="ko-KR">
                <a:solidFill>
                  <a:srgbClr val="FF0000"/>
                </a:solidFill>
              </a:rPr>
              <a:t>flex-basis: 200px;</a:t>
            </a:r>
          </a:p>
          <a:p>
            <a:r>
              <a:rPr lang="en-US" altLang="ko-KR"/>
              <a:t>    </a:t>
            </a:r>
            <a:r>
              <a:rPr lang="en-US" altLang="ko-KR">
                <a:solidFill>
                  <a:srgbClr val="FF0000"/>
                </a:solidFill>
              </a:rPr>
              <a:t>flex-shrink: 0;/</a:t>
            </a:r>
            <a:r>
              <a:rPr lang="ko-KR" altLang="en-US">
                <a:solidFill>
                  <a:srgbClr val="FF0000"/>
                </a:solidFill>
              </a:rPr>
              <a:t>*줄어드는 것 막음*</a:t>
            </a:r>
            <a:r>
              <a:rPr lang="en-US" altLang="ko-KR">
                <a:solidFill>
                  <a:srgbClr val="FF0000"/>
                </a:solidFill>
              </a:rPr>
              <a:t>/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pic>
        <p:nvPicPr>
          <p:cNvPr id="17" name="Picture 2" descr="https://blog.kakaocdn.net/dn/MJIDE/btqON83O4WS/MTSzQScBxtiooJZUOkkdPk/img.jpg">
            <a:extLst>
              <a:ext uri="{FF2B5EF4-FFF2-40B4-BE49-F238E27FC236}">
                <a16:creationId xmlns:a16="http://schemas.microsoft.com/office/drawing/2014/main" id="{CFC684D9-69E8-4A05-A438-25E485ECB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62" y="3934953"/>
            <a:ext cx="6111240" cy="13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61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Item </a:t>
            </a:r>
            <a:r>
              <a:rPr lang="ko-KR" altLang="en-US" dirty="0"/>
              <a:t>속성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0912511" cy="5740119"/>
          </a:xfrm>
        </p:spPr>
        <p:txBody>
          <a:bodyPr>
            <a:normAutofit/>
          </a:bodyPr>
          <a:lstStyle/>
          <a:p>
            <a:r>
              <a:rPr lang="ko-KR" altLang="en-US" b="1"/>
              <a:t>유연하게 줄이기 </a:t>
            </a:r>
            <a:r>
              <a:rPr lang="en-US" altLang="ko-KR" b="1"/>
              <a:t>flex-shrink</a:t>
            </a:r>
          </a:p>
          <a:p>
            <a:pPr lvl="1"/>
            <a:r>
              <a:rPr lang="ko-KR" altLang="en-US"/>
              <a:t>아이템들에 </a:t>
            </a:r>
            <a:r>
              <a:rPr lang="en-US" altLang="ko-KR"/>
              <a:t>"flex-shrink: 1;" </a:t>
            </a:r>
            <a:r>
              <a:rPr lang="ko-KR" altLang="en-US"/>
              <a:t>속성을 부여하면 아이템들 너비가 똑같이 줄어듦</a:t>
            </a:r>
            <a:endParaRPr lang="en-US" altLang="ko-KR"/>
          </a:p>
          <a:p>
            <a:pPr lvl="2"/>
            <a:r>
              <a:rPr lang="ko-KR" altLang="en-US"/>
              <a:t>아이템 너비가 모두 </a:t>
            </a:r>
            <a:r>
              <a:rPr lang="en-US" altLang="ko-KR"/>
              <a:t>"145px"</a:t>
            </a:r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31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1C42F5-072A-4A74-AADC-1F335CDCD88B}"/>
              </a:ext>
            </a:extLst>
          </p:cNvPr>
          <p:cNvSpPr/>
          <p:nvPr/>
        </p:nvSpPr>
        <p:spPr>
          <a:xfrm>
            <a:off x="530552" y="2427130"/>
            <a:ext cx="3384604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.item:nth-child(1){flex-shrink: 1;}</a:t>
            </a:r>
          </a:p>
          <a:p>
            <a:r>
              <a:rPr lang="en-US" altLang="ko-KR"/>
              <a:t>.item:nth-child(2){flex-shrink: 0;}</a:t>
            </a:r>
          </a:p>
          <a:p>
            <a:r>
              <a:rPr lang="en-US" altLang="ko-KR"/>
              <a:t>.item:nth-child(3){flex-shrink: 1;}</a:t>
            </a:r>
          </a:p>
          <a:p>
            <a:r>
              <a:rPr lang="en-US" altLang="ko-KR"/>
              <a:t>.item:nth-child(4){flex-shrink: 2;}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F541B-3C1A-4AC2-B2D2-4D2CD0CB6B73}"/>
              </a:ext>
            </a:extLst>
          </p:cNvPr>
          <p:cNvSpPr txBox="1"/>
          <p:nvPr/>
        </p:nvSpPr>
        <p:spPr>
          <a:xfrm>
            <a:off x="3915156" y="2427130"/>
            <a:ext cx="7739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"flex-shrink" </a:t>
            </a:r>
            <a:r>
              <a:rPr lang="ko-KR" altLang="en-US"/>
              <a:t>속성 값의 합은 </a:t>
            </a:r>
            <a:r>
              <a:rPr lang="en-US" altLang="ko-KR"/>
              <a:t>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플렉스박스에서 넘어간 너비는 </a:t>
            </a:r>
            <a:r>
              <a:rPr lang="en-US" altLang="ko-KR"/>
              <a:t>"220px"(</a:t>
            </a:r>
            <a:r>
              <a:rPr lang="ko-KR" altLang="en-US"/>
              <a:t>패딩 공간도 넘어간 것으로 간주</a:t>
            </a:r>
            <a:r>
              <a:rPr lang="en-US" altLang="ko-KR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220px / 4 = 55px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각각의 너비는 순서대로 </a:t>
            </a:r>
            <a:r>
              <a:rPr lang="en-US" altLang="ko-KR"/>
              <a:t>145px, 200px, 145px, 90px </a:t>
            </a:r>
            <a:r>
              <a:rPr lang="ko-KR" altLang="en-US"/>
              <a:t>가 됨</a:t>
            </a:r>
          </a:p>
        </p:txBody>
      </p:sp>
      <p:pic>
        <p:nvPicPr>
          <p:cNvPr id="21508" name="Picture 4" descr="https://blog.kakaocdn.net/dn/ea95C7/btqOYuRNWFh/ZsiEAR7gx8D6yxpoKA8ock/img.jpg">
            <a:extLst>
              <a:ext uri="{FF2B5EF4-FFF2-40B4-BE49-F238E27FC236}">
                <a16:creationId xmlns:a16="http://schemas.microsoft.com/office/drawing/2014/main" id="{92DF7FE2-E6F4-4D45-AEFE-12857C1F9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733" y="3650858"/>
            <a:ext cx="6318139" cy="320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8599A63-4B15-4B07-9657-ADDE0F363A81}"/>
              </a:ext>
            </a:extLst>
          </p:cNvPr>
          <p:cNvSpPr/>
          <p:nvPr/>
        </p:nvSpPr>
        <p:spPr>
          <a:xfrm>
            <a:off x="318648" y="4806748"/>
            <a:ext cx="32196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</a:rPr>
              <a:t>flex-shrink</a:t>
            </a:r>
            <a:r>
              <a:rPr lang="ko-KR" altLang="en-US">
                <a:solidFill>
                  <a:srgbClr val="0000FF"/>
                </a:solidFill>
              </a:rPr>
              <a:t>를 </a:t>
            </a:r>
            <a:r>
              <a:rPr lang="en-US" altLang="ko-KR">
                <a:solidFill>
                  <a:srgbClr val="0000FF"/>
                </a:solidFill>
              </a:rPr>
              <a:t>0</a:t>
            </a:r>
            <a:r>
              <a:rPr lang="ko-KR" altLang="en-US">
                <a:solidFill>
                  <a:srgbClr val="0000FF"/>
                </a:solidFill>
              </a:rPr>
              <a:t>으로 세팅하면 아이템의 크기가 </a:t>
            </a:r>
            <a:r>
              <a:rPr lang="en-US" altLang="ko-KR">
                <a:solidFill>
                  <a:srgbClr val="0000FF"/>
                </a:solidFill>
              </a:rPr>
              <a:t>flex-basis</a:t>
            </a:r>
            <a:r>
              <a:rPr lang="ko-KR" altLang="en-US">
                <a:solidFill>
                  <a:srgbClr val="0000FF"/>
                </a:solidFill>
              </a:rPr>
              <a:t>보다 작아지지 않기 때문에 고정폭의 컬럼을 쉽게 만들 수 있음</a:t>
            </a:r>
          </a:p>
        </p:txBody>
      </p:sp>
    </p:spTree>
    <p:extLst>
      <p:ext uri="{BB962C8B-B14F-4D97-AF65-F5344CB8AC3E}">
        <p14:creationId xmlns:p14="http://schemas.microsoft.com/office/powerpoint/2010/main" val="183021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Item </a:t>
            </a:r>
            <a:r>
              <a:rPr lang="ko-KR" altLang="en-US" dirty="0"/>
              <a:t>속성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0912511" cy="5740119"/>
          </a:xfrm>
        </p:spPr>
        <p:txBody>
          <a:bodyPr>
            <a:normAutofit/>
          </a:bodyPr>
          <a:lstStyle/>
          <a:p>
            <a:r>
              <a:rPr lang="en-US" altLang="ko-KR" b="1"/>
              <a:t>flex</a:t>
            </a:r>
          </a:p>
          <a:p>
            <a:pPr lvl="1"/>
            <a:r>
              <a:rPr lang="en-US" altLang="ko-KR"/>
              <a:t>flex-grow, flex-shrink, flex-basis</a:t>
            </a:r>
            <a:r>
              <a:rPr lang="ko-KR" altLang="en-US"/>
              <a:t>를 한 번에 쓸 수 있는 축약형 속성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32</a:t>
            </a:fld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E35277-010A-4129-B5BA-C21C4FA41604}"/>
              </a:ext>
            </a:extLst>
          </p:cNvPr>
          <p:cNvSpPr/>
          <p:nvPr/>
        </p:nvSpPr>
        <p:spPr>
          <a:xfrm>
            <a:off x="1052222" y="1996543"/>
            <a:ext cx="609600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/>
              <a:t>.item {</a:t>
            </a:r>
          </a:p>
          <a:p>
            <a:r>
              <a:rPr lang="en-US" altLang="ko-KR"/>
              <a:t>	flex: 1;</a:t>
            </a:r>
          </a:p>
          <a:p>
            <a:r>
              <a:rPr lang="en-US" altLang="ko-KR"/>
              <a:t>	/* flex-grow: 1; flex-shrink: 1; flex-basis: </a:t>
            </a:r>
            <a:r>
              <a:rPr lang="en-US" altLang="ko-KR">
                <a:solidFill>
                  <a:srgbClr val="FF0000"/>
                </a:solidFill>
              </a:rPr>
              <a:t>0</a:t>
            </a:r>
            <a:r>
              <a:rPr lang="en-US" altLang="ko-KR"/>
              <a:t>%; */</a:t>
            </a:r>
          </a:p>
          <a:p>
            <a:r>
              <a:rPr lang="en-US" altLang="ko-KR"/>
              <a:t>	flex: 1 1 auto;</a:t>
            </a:r>
          </a:p>
          <a:p>
            <a:r>
              <a:rPr lang="en-US" altLang="ko-KR"/>
              <a:t>	/* flex-grow: 1; flex-shrink: 1; flex-basis: auto; */</a:t>
            </a:r>
          </a:p>
          <a:p>
            <a:r>
              <a:rPr lang="en-US" altLang="ko-KR"/>
              <a:t>	flex: 1 500px;</a:t>
            </a:r>
          </a:p>
          <a:p>
            <a:r>
              <a:rPr lang="en-US" altLang="ko-KR"/>
              <a:t>	/* flex-grow: 1; flex-shrink: 1; flex-basis: 500px; */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74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container </a:t>
            </a:r>
            <a:r>
              <a:rPr lang="ko-KR" altLang="en-US" dirty="0"/>
              <a:t>속성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0912511" cy="5740119"/>
          </a:xfrm>
        </p:spPr>
        <p:txBody>
          <a:bodyPr>
            <a:normAutofit/>
          </a:bodyPr>
          <a:lstStyle/>
          <a:p>
            <a:r>
              <a:rPr lang="en-US" altLang="ko-KR" b="1"/>
              <a:t>flex-wrap</a:t>
            </a:r>
            <a:r>
              <a:rPr lang="ko-KR" altLang="en-US" b="1"/>
              <a:t>과 </a:t>
            </a:r>
            <a:r>
              <a:rPr lang="en-US" altLang="ko-KR" b="1"/>
              <a:t>flex-basis</a:t>
            </a:r>
            <a:r>
              <a:rPr lang="ko-KR" altLang="en-US" b="1"/>
              <a:t>를 이용해서 </a:t>
            </a:r>
            <a:r>
              <a:rPr lang="en-US" altLang="ko-KR" b="1"/>
              <a:t>2</a:t>
            </a:r>
            <a:r>
              <a:rPr lang="ko-KR" altLang="en-US" b="1"/>
              <a:t>단 컬럼의 사각형 목록을 만들기</a:t>
            </a:r>
            <a:endParaRPr lang="en-US" altLang="ko-KR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33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D58969-16D5-42DA-95E5-5CE2EC4B67E6}"/>
              </a:ext>
            </a:extLst>
          </p:cNvPr>
          <p:cNvSpPr/>
          <p:nvPr/>
        </p:nvSpPr>
        <p:spPr>
          <a:xfrm>
            <a:off x="837538" y="1498938"/>
            <a:ext cx="60960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/>
              <a:t>.container {</a:t>
            </a:r>
          </a:p>
          <a:p>
            <a:r>
              <a:rPr lang="en-US" altLang="ko-KR"/>
              <a:t>	display: flex;</a:t>
            </a:r>
          </a:p>
          <a:p>
            <a:r>
              <a:rPr lang="en-US" altLang="ko-KR"/>
              <a:t>	flex-wrap: wrap;</a:t>
            </a:r>
          </a:p>
          <a:p>
            <a:r>
              <a:rPr lang="en-US" altLang="ko-KR"/>
              <a:t>}</a:t>
            </a:r>
          </a:p>
          <a:p>
            <a:r>
              <a:rPr lang="en-US" altLang="ko-KR"/>
              <a:t>.item {</a:t>
            </a:r>
          </a:p>
          <a:p>
            <a:r>
              <a:rPr lang="en-US" altLang="ko-KR"/>
              <a:t>	flex: 1 1 40%;</a:t>
            </a:r>
          </a:p>
          <a:p>
            <a:r>
              <a:rPr lang="en-US" altLang="ko-KR"/>
              <a:t>}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1E4B20-403F-4015-9C7A-A73734B90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38" y="3599422"/>
            <a:ext cx="88868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11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item </a:t>
            </a:r>
            <a:r>
              <a:rPr lang="ko-KR" altLang="en-US" dirty="0"/>
              <a:t>속성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0912511" cy="5740119"/>
          </a:xfrm>
        </p:spPr>
        <p:txBody>
          <a:bodyPr>
            <a:normAutofit/>
          </a:bodyPr>
          <a:lstStyle/>
          <a:p>
            <a:r>
              <a:rPr lang="en-US" altLang="ko-KR" b="1" dirty="0"/>
              <a:t>order</a:t>
            </a:r>
          </a:p>
          <a:p>
            <a:pPr lvl="1"/>
            <a:r>
              <a:rPr lang="ko-KR" altLang="en-US"/>
              <a:t>아이템들의 시각적 나열 순서를 결정하는 속성</a:t>
            </a:r>
            <a:endParaRPr lang="en-US" altLang="ko-KR"/>
          </a:p>
          <a:p>
            <a:pPr lvl="1"/>
            <a:r>
              <a:rPr lang="ko-KR" altLang="en-US"/>
              <a:t>숫자값이 들어가며</a:t>
            </a:r>
            <a:r>
              <a:rPr lang="en-US" altLang="ko-KR"/>
              <a:t>, </a:t>
            </a:r>
            <a:r>
              <a:rPr lang="ko-KR" altLang="en-US"/>
              <a:t>작은 숫자일 수록 먼저 배치</a:t>
            </a:r>
            <a:endParaRPr lang="en-US" altLang="ko-KR"/>
          </a:p>
          <a:p>
            <a:pPr lvl="1"/>
            <a:r>
              <a:rPr lang="ko-KR" altLang="en-US"/>
              <a:t>“시각적” 순서일 뿐</a:t>
            </a:r>
            <a:r>
              <a:rPr lang="en-US" altLang="ko-KR"/>
              <a:t>, HTML </a:t>
            </a:r>
            <a:r>
              <a:rPr lang="ko-KR" altLang="en-US"/>
              <a:t>자체의 구조를 바꾸는 것은 아님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34</a:t>
            </a:fld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46A867-5D20-499F-BBC1-2BC1FB3B57E2}"/>
              </a:ext>
            </a:extLst>
          </p:cNvPr>
          <p:cNvSpPr/>
          <p:nvPr/>
        </p:nvSpPr>
        <p:spPr>
          <a:xfrm>
            <a:off x="1060175" y="2967335"/>
            <a:ext cx="45295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.item:nth-child(1) { order: 3; } /* A */</a:t>
            </a:r>
          </a:p>
          <a:p>
            <a:r>
              <a:rPr lang="en-US" altLang="ko-KR"/>
              <a:t>.item:nth-child(2) { order: 1; } /* B */</a:t>
            </a:r>
          </a:p>
          <a:p>
            <a:r>
              <a:rPr lang="en-US" altLang="ko-KR"/>
              <a:t>.item:nth-child(3) { order: 2; } /* C */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35BA65-2209-4BE1-83B6-DDB746950BA6}"/>
              </a:ext>
            </a:extLst>
          </p:cNvPr>
          <p:cNvSpPr/>
          <p:nvPr/>
        </p:nvSpPr>
        <p:spPr>
          <a:xfrm>
            <a:off x="4532403" y="4208130"/>
            <a:ext cx="975359" cy="98596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D5D429-A010-44E3-94C8-F8EF9004EA19}"/>
              </a:ext>
            </a:extLst>
          </p:cNvPr>
          <p:cNvSpPr/>
          <p:nvPr/>
        </p:nvSpPr>
        <p:spPr>
          <a:xfrm>
            <a:off x="5563929" y="4208130"/>
            <a:ext cx="975359" cy="98596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A15F04-33F3-49D7-95AB-31F385C5D160}"/>
              </a:ext>
            </a:extLst>
          </p:cNvPr>
          <p:cNvSpPr/>
          <p:nvPr/>
        </p:nvSpPr>
        <p:spPr>
          <a:xfrm>
            <a:off x="6595455" y="4208130"/>
            <a:ext cx="975359" cy="98596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</a:t>
            </a:r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A29B4EA-BA02-40D5-B17F-EA2258F9D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52" y="4603402"/>
            <a:ext cx="2571429" cy="84761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82F52C-47A2-493C-9C27-C6AFCD371D7A}"/>
              </a:ext>
            </a:extLst>
          </p:cNvPr>
          <p:cNvSpPr/>
          <p:nvPr/>
        </p:nvSpPr>
        <p:spPr>
          <a:xfrm>
            <a:off x="8602341" y="5099034"/>
            <a:ext cx="975359" cy="98596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7F9DA4-C502-4335-A14D-3E36B127A7CC}"/>
              </a:ext>
            </a:extLst>
          </p:cNvPr>
          <p:cNvSpPr/>
          <p:nvPr/>
        </p:nvSpPr>
        <p:spPr>
          <a:xfrm>
            <a:off x="9633867" y="5099034"/>
            <a:ext cx="975359" cy="98596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294CB6-BC99-41ED-8D96-F6DA1A08DC24}"/>
              </a:ext>
            </a:extLst>
          </p:cNvPr>
          <p:cNvSpPr/>
          <p:nvPr/>
        </p:nvSpPr>
        <p:spPr>
          <a:xfrm>
            <a:off x="8602340" y="4031658"/>
            <a:ext cx="2006886" cy="98596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6AE23E-66FC-46D6-8F98-818E8218A18C}"/>
              </a:ext>
            </a:extLst>
          </p:cNvPr>
          <p:cNvSpPr txBox="1"/>
          <p:nvPr/>
        </p:nvSpPr>
        <p:spPr>
          <a:xfrm>
            <a:off x="5613026" y="5291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모바일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066C0B-86E4-425A-8761-400517F8199C}"/>
              </a:ext>
            </a:extLst>
          </p:cNvPr>
          <p:cNvSpPr txBox="1"/>
          <p:nvPr/>
        </p:nvSpPr>
        <p:spPr>
          <a:xfrm>
            <a:off x="9392423" y="608995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22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실습 </a:t>
            </a:r>
            <a:r>
              <a:rPr lang="en-US" altLang="ko-KR"/>
              <a:t>1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1332794" cy="5740119"/>
          </a:xfrm>
        </p:spPr>
        <p:txBody>
          <a:bodyPr>
            <a:normAutofit/>
          </a:bodyPr>
          <a:lstStyle/>
          <a:p>
            <a:r>
              <a:rPr lang="ko-KR" altLang="en-US" b="1"/>
              <a:t>이전 강의시간의 실습인 </a:t>
            </a:r>
            <a:r>
              <a:rPr lang="en-US" altLang="ko-KR" b="1"/>
              <a:t>ul</a:t>
            </a:r>
            <a:r>
              <a:rPr lang="ko-KR" altLang="en-US" b="1"/>
              <a:t>기반 </a:t>
            </a:r>
            <a:r>
              <a:rPr lang="en-US" altLang="ko-KR" b="1"/>
              <a:t>menu</a:t>
            </a:r>
            <a:r>
              <a:rPr lang="ko-KR" altLang="en-US" b="1"/>
              <a:t>를 </a:t>
            </a:r>
            <a:r>
              <a:rPr lang="en-US" altLang="ko-KR" b="1"/>
              <a:t>flexbox</a:t>
            </a:r>
            <a:r>
              <a:rPr lang="ko-KR" altLang="en-US" b="1"/>
              <a:t>로 구현해보자</a:t>
            </a:r>
            <a:endParaRPr lang="en-US" altLang="ko-KR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35</a:t>
            </a:fld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B3A4A5-769E-4EC2-B772-1A7F17DEA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58" y="3598674"/>
            <a:ext cx="11334750" cy="10382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74DFF37-7898-4299-AD18-B14D0C335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36" y="1858201"/>
            <a:ext cx="11315700" cy="9239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239532B-D6B8-4011-9FAD-0205A85703C7}"/>
              </a:ext>
            </a:extLst>
          </p:cNvPr>
          <p:cNvSpPr txBox="1"/>
          <p:nvPr/>
        </p:nvSpPr>
        <p:spPr>
          <a:xfrm>
            <a:off x="942694" y="3095375"/>
            <a:ext cx="535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.logo</a:t>
            </a:r>
            <a:r>
              <a:rPr lang="ko-KR" altLang="en-US" dirty="0"/>
              <a:t>의 폭은</a:t>
            </a:r>
            <a:r>
              <a:rPr lang="en-US" altLang="ko-KR" dirty="0"/>
              <a:t> 170px</a:t>
            </a:r>
            <a:r>
              <a:rPr lang="ko-KR" altLang="en-US" dirty="0"/>
              <a:t>의 고정크기</a:t>
            </a:r>
            <a:r>
              <a:rPr lang="en-US" altLang="ko-KR" dirty="0"/>
              <a:t>, </a:t>
            </a:r>
            <a:r>
              <a:rPr lang="ko-KR" altLang="en-US" dirty="0"/>
              <a:t>전체 높이는 </a:t>
            </a:r>
            <a:r>
              <a:rPr lang="en-US" altLang="ko-KR" dirty="0"/>
              <a:t>90px </a:t>
            </a:r>
          </a:p>
        </p:txBody>
      </p:sp>
      <p:sp>
        <p:nvSpPr>
          <p:cNvPr id="20" name="오른쪽 중괄호 19">
            <a:extLst>
              <a:ext uri="{FF2B5EF4-FFF2-40B4-BE49-F238E27FC236}">
                <a16:creationId xmlns:a16="http://schemas.microsoft.com/office/drawing/2014/main" id="{555225B3-1F10-4158-BFBF-88C0AB984C55}"/>
              </a:ext>
            </a:extLst>
          </p:cNvPr>
          <p:cNvSpPr/>
          <p:nvPr/>
        </p:nvSpPr>
        <p:spPr>
          <a:xfrm rot="5400000">
            <a:off x="1105844" y="2110025"/>
            <a:ext cx="384170" cy="158652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C21DD5-A214-4400-A108-7BA34A435F0E}"/>
              </a:ext>
            </a:extLst>
          </p:cNvPr>
          <p:cNvSpPr txBox="1"/>
          <p:nvPr/>
        </p:nvSpPr>
        <p:spPr>
          <a:xfrm>
            <a:off x="6421436" y="4852985"/>
            <a:ext cx="3431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r>
              <a:rPr lang="en-US" altLang="ko-KR" dirty="0" err="1"/>
              <a:t>gnb_menu</a:t>
            </a:r>
            <a:r>
              <a:rPr lang="ko-KR" altLang="en-US" dirty="0"/>
              <a:t>는 </a:t>
            </a:r>
            <a:r>
              <a:rPr lang="en-US" altLang="ko-KR" dirty="0"/>
              <a:t>900px</a:t>
            </a:r>
            <a:r>
              <a:rPr lang="ko-KR" altLang="en-US" dirty="0"/>
              <a:t>의 고정크기</a:t>
            </a:r>
            <a:endParaRPr lang="en-US" altLang="ko-KR" dirty="0"/>
          </a:p>
        </p:txBody>
      </p:sp>
      <p:sp>
        <p:nvSpPr>
          <p:cNvPr id="25" name="오른쪽 중괄호 24">
            <a:extLst>
              <a:ext uri="{FF2B5EF4-FFF2-40B4-BE49-F238E27FC236}">
                <a16:creationId xmlns:a16="http://schemas.microsoft.com/office/drawing/2014/main" id="{471456C9-C9DA-43E0-B620-4268E2F5DAF6}"/>
              </a:ext>
            </a:extLst>
          </p:cNvPr>
          <p:cNvSpPr/>
          <p:nvPr/>
        </p:nvSpPr>
        <p:spPr>
          <a:xfrm rot="5400000">
            <a:off x="6637316" y="-102556"/>
            <a:ext cx="384170" cy="950180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323AC7-0AD7-418A-8F44-0871EEC3296F}"/>
              </a:ext>
            </a:extLst>
          </p:cNvPr>
          <p:cNvSpPr txBox="1"/>
          <p:nvPr/>
        </p:nvSpPr>
        <p:spPr>
          <a:xfrm>
            <a:off x="5719839" y="1188363"/>
            <a:ext cx="488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1170px: </a:t>
            </a:r>
            <a:r>
              <a:rPr lang="ko-KR" altLang="en-US" dirty="0"/>
              <a:t>화면이 </a:t>
            </a:r>
            <a:r>
              <a:rPr lang="en-US" altLang="ko-KR" dirty="0"/>
              <a:t>1170px</a:t>
            </a:r>
            <a:r>
              <a:rPr lang="ko-KR" altLang="en-US" dirty="0"/>
              <a:t>보다 커지면 가운데 정렬</a:t>
            </a:r>
            <a:endParaRPr lang="en-US" altLang="ko-KR" dirty="0"/>
          </a:p>
        </p:txBody>
      </p:sp>
      <p:sp>
        <p:nvSpPr>
          <p:cNvPr id="27" name="오른쪽 중괄호 26">
            <a:extLst>
              <a:ext uri="{FF2B5EF4-FFF2-40B4-BE49-F238E27FC236}">
                <a16:creationId xmlns:a16="http://schemas.microsoft.com/office/drawing/2014/main" id="{528C75C4-4FF3-48C1-A2E3-BB19EC4CD4BC}"/>
              </a:ext>
            </a:extLst>
          </p:cNvPr>
          <p:cNvSpPr/>
          <p:nvPr/>
        </p:nvSpPr>
        <p:spPr>
          <a:xfrm rot="16200000">
            <a:off x="5856747" y="-3842592"/>
            <a:ext cx="384170" cy="1108833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1D8E999-F0D1-40CA-B680-08392C903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99" y="5346826"/>
            <a:ext cx="11466667" cy="100952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DD56A77-6D71-4593-92BE-D3F9AF009E90}"/>
              </a:ext>
            </a:extLst>
          </p:cNvPr>
          <p:cNvSpPr txBox="1"/>
          <p:nvPr/>
        </p:nvSpPr>
        <p:spPr>
          <a:xfrm>
            <a:off x="4830514" y="6522535"/>
            <a:ext cx="7210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  <a:r>
              <a:rPr lang="en-US" altLang="ko-KR" dirty="0" err="1"/>
              <a:t>gnb_menu</a:t>
            </a:r>
            <a:r>
              <a:rPr lang="ko-KR" altLang="en-US" dirty="0"/>
              <a:t>는  가운데 정렬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li</a:t>
            </a:r>
            <a:r>
              <a:rPr lang="ko-KR" altLang="en-US" dirty="0"/>
              <a:t>의 </a:t>
            </a:r>
            <a:r>
              <a:rPr lang="en-US" altLang="ko-KR" dirty="0"/>
              <a:t>width</a:t>
            </a:r>
            <a:r>
              <a:rPr lang="ko-KR" altLang="en-US" dirty="0"/>
              <a:t>는 </a:t>
            </a:r>
            <a:r>
              <a:rPr lang="en-US" altLang="ko-KR" dirty="0"/>
              <a:t>ul</a:t>
            </a:r>
            <a:r>
              <a:rPr lang="ko-KR" altLang="en-US" dirty="0"/>
              <a:t>의 </a:t>
            </a:r>
            <a:r>
              <a:rPr lang="en-US" altLang="ko-KR" dirty="0"/>
              <a:t>13%(100/7=14.28..)</a:t>
            </a:r>
            <a:endParaRPr lang="ko-KR" altLang="en-US" dirty="0"/>
          </a:p>
        </p:txBody>
      </p:sp>
      <p:sp>
        <p:nvSpPr>
          <p:cNvPr id="30" name="오른쪽 중괄호 29">
            <a:extLst>
              <a:ext uri="{FF2B5EF4-FFF2-40B4-BE49-F238E27FC236}">
                <a16:creationId xmlns:a16="http://schemas.microsoft.com/office/drawing/2014/main" id="{1C76B90A-0CAB-4A45-99AC-98BCD8AB5E09}"/>
              </a:ext>
            </a:extLst>
          </p:cNvPr>
          <p:cNvSpPr/>
          <p:nvPr/>
        </p:nvSpPr>
        <p:spPr>
          <a:xfrm rot="5400000">
            <a:off x="6635827" y="2117707"/>
            <a:ext cx="384170" cy="856012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AB2E2EB-116E-42F3-9CAB-E90D058A44E0}"/>
              </a:ext>
            </a:extLst>
          </p:cNvPr>
          <p:cNvSpPr/>
          <p:nvPr/>
        </p:nvSpPr>
        <p:spPr>
          <a:xfrm>
            <a:off x="2547852" y="6487537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가운데 정렬</a:t>
            </a:r>
          </a:p>
        </p:txBody>
      </p:sp>
    </p:spTree>
    <p:extLst>
      <p:ext uri="{BB962C8B-B14F-4D97-AF65-F5344CB8AC3E}">
        <p14:creationId xmlns:p14="http://schemas.microsoft.com/office/powerpoint/2010/main" val="428040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실습 </a:t>
            </a:r>
            <a:r>
              <a:rPr lang="en-US" altLang="ko-KR"/>
              <a:t>1 </a:t>
            </a:r>
            <a:r>
              <a:rPr lang="ko-KR" altLang="en-US"/>
              <a:t>준비파일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36</a:t>
            </a:fld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191E9A-BE74-4F9F-8C1E-68B927DE2320}"/>
              </a:ext>
            </a:extLst>
          </p:cNvPr>
          <p:cNvSpPr/>
          <p:nvPr/>
        </p:nvSpPr>
        <p:spPr>
          <a:xfrm>
            <a:off x="533401" y="757093"/>
            <a:ext cx="3688742" cy="58477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/>
              <a:t>&lt;</a:t>
            </a:r>
            <a:r>
              <a:rPr lang="ko-KR" altLang="en-US" sz="1100" dirty="0" err="1"/>
              <a:t>body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    &lt;</a:t>
            </a:r>
            <a:r>
              <a:rPr lang="ko-KR" altLang="en-US" sz="1100" dirty="0" err="1"/>
              <a:t>div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class</a:t>
            </a:r>
            <a:r>
              <a:rPr lang="ko-KR" altLang="en-US" sz="1100" dirty="0"/>
              <a:t>="</a:t>
            </a:r>
            <a:r>
              <a:rPr lang="ko-KR" altLang="en-US" sz="1100" dirty="0" err="1"/>
              <a:t>hd_fixed</a:t>
            </a:r>
            <a:r>
              <a:rPr lang="ko-KR" altLang="en-US" sz="1100" dirty="0"/>
              <a:t>"&gt;</a:t>
            </a:r>
          </a:p>
          <a:p>
            <a:r>
              <a:rPr lang="ko-KR" altLang="en-US" sz="1100" dirty="0"/>
              <a:t>      &lt;</a:t>
            </a:r>
            <a:r>
              <a:rPr lang="ko-KR" altLang="en-US" sz="1100" dirty="0" err="1"/>
              <a:t>div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class</a:t>
            </a:r>
            <a:r>
              <a:rPr lang="ko-KR" altLang="en-US" sz="1100" dirty="0"/>
              <a:t>="</a:t>
            </a:r>
            <a:r>
              <a:rPr lang="ko-KR" altLang="en-US" sz="1100" dirty="0" err="1"/>
              <a:t>hd_co</a:t>
            </a:r>
            <a:r>
              <a:rPr lang="en-US" altLang="ko-KR" sz="1100" dirty="0"/>
              <a:t>n</a:t>
            </a:r>
            <a:r>
              <a:rPr lang="ko-KR" altLang="en-US" sz="1100" dirty="0" err="1"/>
              <a:t>tent</a:t>
            </a:r>
            <a:r>
              <a:rPr lang="ko-KR" altLang="en-US" sz="1100" dirty="0"/>
              <a:t>"&gt;</a:t>
            </a:r>
          </a:p>
          <a:p>
            <a:r>
              <a:rPr lang="ko-KR" altLang="en-US" sz="1100" dirty="0"/>
              <a:t>        &lt;</a:t>
            </a:r>
            <a:r>
              <a:rPr lang="ko-KR" altLang="en-US" sz="1100" dirty="0" err="1"/>
              <a:t>div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class</a:t>
            </a:r>
            <a:r>
              <a:rPr lang="ko-KR" altLang="en-US" sz="1100" dirty="0"/>
              <a:t>="</a:t>
            </a:r>
            <a:r>
              <a:rPr lang="ko-KR" altLang="en-US" sz="1100" dirty="0" err="1"/>
              <a:t>logo</a:t>
            </a:r>
            <a:r>
              <a:rPr lang="ko-KR" altLang="en-US" sz="1100" dirty="0"/>
              <a:t>"&gt;</a:t>
            </a:r>
          </a:p>
          <a:p>
            <a:r>
              <a:rPr lang="ko-KR" altLang="en-US" sz="1100" dirty="0"/>
              <a:t>          &lt;</a:t>
            </a:r>
            <a:r>
              <a:rPr lang="ko-KR" altLang="en-US" sz="1100" dirty="0" err="1"/>
              <a:t>a</a:t>
            </a:r>
            <a:r>
              <a:rPr lang="ko-KR" altLang="en-US" sz="1100" dirty="0"/>
              <a:t> </a:t>
            </a:r>
            <a:r>
              <a:rPr lang="ko-KR" altLang="en-US" sz="1100" dirty="0" err="1"/>
              <a:t>href</a:t>
            </a:r>
            <a:r>
              <a:rPr lang="ko-KR" altLang="en-US" sz="1100" dirty="0"/>
              <a:t>="/"&gt;&lt;h1&gt;</a:t>
            </a:r>
            <a:r>
              <a:rPr lang="ko-KR" altLang="en-US" sz="1100" dirty="0" err="1"/>
              <a:t>한솥</a:t>
            </a:r>
            <a:r>
              <a:rPr lang="ko-KR" altLang="en-US" sz="1100" dirty="0"/>
              <a:t>&lt;/h1&gt;&lt;/</a:t>
            </a:r>
            <a:r>
              <a:rPr lang="ko-KR" altLang="en-US" sz="1100" dirty="0" err="1"/>
              <a:t>a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        &lt;/</a:t>
            </a:r>
            <a:r>
              <a:rPr lang="ko-KR" altLang="en-US" sz="1100" dirty="0" err="1"/>
              <a:t>div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        &lt;</a:t>
            </a:r>
            <a:r>
              <a:rPr lang="ko-KR" altLang="en-US" sz="1100" dirty="0" err="1"/>
              <a:t>div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class</a:t>
            </a:r>
            <a:r>
              <a:rPr lang="ko-KR" altLang="en-US" sz="1100" dirty="0"/>
              <a:t>="</a:t>
            </a:r>
            <a:r>
              <a:rPr lang="ko-KR" altLang="en-US" sz="1100" dirty="0" err="1"/>
              <a:t>gnb_menu</a:t>
            </a:r>
            <a:r>
              <a:rPr lang="ko-KR" altLang="en-US" sz="1100" dirty="0"/>
              <a:t>"&gt;</a:t>
            </a:r>
          </a:p>
          <a:p>
            <a:r>
              <a:rPr lang="ko-KR" altLang="en-US" sz="1100" dirty="0"/>
              <a:t>          &lt;</a:t>
            </a:r>
            <a:r>
              <a:rPr lang="ko-KR" altLang="en-US" sz="1100" dirty="0" err="1"/>
              <a:t>ul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            &lt;</a:t>
            </a:r>
            <a:r>
              <a:rPr lang="ko-KR" altLang="en-US" sz="1100" dirty="0" err="1"/>
              <a:t>li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class</a:t>
            </a:r>
            <a:r>
              <a:rPr lang="ko-KR" altLang="en-US" sz="1100" dirty="0"/>
              <a:t>="dp1"&gt;</a:t>
            </a:r>
          </a:p>
          <a:p>
            <a:r>
              <a:rPr lang="ko-KR" altLang="en-US" sz="1100" dirty="0"/>
              <a:t>              &lt;</a:t>
            </a:r>
            <a:r>
              <a:rPr lang="ko-KR" altLang="en-US" sz="1100" dirty="0" err="1"/>
              <a:t>a</a:t>
            </a:r>
            <a:r>
              <a:rPr lang="ko-KR" altLang="en-US" sz="1100" dirty="0"/>
              <a:t> </a:t>
            </a:r>
            <a:r>
              <a:rPr lang="ko-KR" altLang="en-US" sz="1100" dirty="0" err="1"/>
              <a:t>href</a:t>
            </a:r>
            <a:r>
              <a:rPr lang="ko-KR" altLang="en-US" sz="1100" dirty="0"/>
              <a:t>="#</a:t>
            </a:r>
            <a:r>
              <a:rPr lang="ko-KR" altLang="en-US" sz="1100" dirty="0" err="1"/>
              <a:t>none</a:t>
            </a:r>
            <a:r>
              <a:rPr lang="ko-KR" altLang="en-US" sz="1100" dirty="0"/>
              <a:t>"&gt;BRAND&lt;/</a:t>
            </a:r>
            <a:r>
              <a:rPr lang="ko-KR" altLang="en-US" sz="1100" dirty="0" err="1"/>
              <a:t>a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            &lt;/</a:t>
            </a:r>
            <a:r>
              <a:rPr lang="ko-KR" altLang="en-US" sz="1100" dirty="0" err="1"/>
              <a:t>li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            &lt;</a:t>
            </a:r>
            <a:r>
              <a:rPr lang="ko-KR" altLang="en-US" sz="1100" dirty="0" err="1"/>
              <a:t>li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class</a:t>
            </a:r>
            <a:r>
              <a:rPr lang="ko-KR" altLang="en-US" sz="1100" dirty="0"/>
              <a:t>="dp1"&gt;</a:t>
            </a:r>
          </a:p>
          <a:p>
            <a:r>
              <a:rPr lang="ko-KR" altLang="en-US" sz="1100" dirty="0"/>
              <a:t>              &lt;</a:t>
            </a:r>
            <a:r>
              <a:rPr lang="ko-KR" altLang="en-US" sz="1100" dirty="0" err="1"/>
              <a:t>a</a:t>
            </a:r>
            <a:r>
              <a:rPr lang="ko-KR" altLang="en-US" sz="1100" dirty="0"/>
              <a:t> </a:t>
            </a:r>
            <a:r>
              <a:rPr lang="ko-KR" altLang="en-US" sz="1100" dirty="0" err="1"/>
              <a:t>href</a:t>
            </a:r>
            <a:r>
              <a:rPr lang="ko-KR" altLang="en-US" sz="1100" dirty="0"/>
              <a:t>="#</a:t>
            </a:r>
            <a:r>
              <a:rPr lang="ko-KR" altLang="en-US" sz="1100" dirty="0" err="1"/>
              <a:t>none</a:t>
            </a:r>
            <a:r>
              <a:rPr lang="ko-KR" altLang="en-US" sz="1100" dirty="0"/>
              <a:t>"&gt;ESG&lt;/</a:t>
            </a:r>
            <a:r>
              <a:rPr lang="ko-KR" altLang="en-US" sz="1100" dirty="0" err="1"/>
              <a:t>a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            &lt;/</a:t>
            </a:r>
            <a:r>
              <a:rPr lang="ko-KR" altLang="en-US" sz="1100" dirty="0" err="1"/>
              <a:t>li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            &lt;</a:t>
            </a:r>
            <a:r>
              <a:rPr lang="ko-KR" altLang="en-US" sz="1100" dirty="0" err="1"/>
              <a:t>li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class</a:t>
            </a:r>
            <a:r>
              <a:rPr lang="ko-KR" altLang="en-US" sz="1100" dirty="0"/>
              <a:t>="dp1"&gt;</a:t>
            </a:r>
          </a:p>
          <a:p>
            <a:r>
              <a:rPr lang="ko-KR" altLang="en-US" sz="1100" dirty="0"/>
              <a:t>              &lt;</a:t>
            </a:r>
            <a:r>
              <a:rPr lang="ko-KR" altLang="en-US" sz="1100" dirty="0" err="1"/>
              <a:t>a</a:t>
            </a:r>
            <a:r>
              <a:rPr lang="ko-KR" altLang="en-US" sz="1100" dirty="0"/>
              <a:t> </a:t>
            </a:r>
            <a:r>
              <a:rPr lang="ko-KR" altLang="en-US" sz="1100" dirty="0" err="1"/>
              <a:t>href</a:t>
            </a:r>
            <a:r>
              <a:rPr lang="ko-KR" altLang="en-US" sz="1100" dirty="0"/>
              <a:t>="#</a:t>
            </a:r>
            <a:r>
              <a:rPr lang="ko-KR" altLang="en-US" sz="1100" dirty="0" err="1"/>
              <a:t>none</a:t>
            </a:r>
            <a:r>
              <a:rPr lang="ko-KR" altLang="en-US" sz="1100" dirty="0"/>
              <a:t>"&gt;MENU&lt;/</a:t>
            </a:r>
            <a:r>
              <a:rPr lang="ko-KR" altLang="en-US" sz="1100" dirty="0" err="1"/>
              <a:t>a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            &lt;/</a:t>
            </a:r>
            <a:r>
              <a:rPr lang="ko-KR" altLang="en-US" sz="1100" dirty="0" err="1"/>
              <a:t>li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            &lt;</a:t>
            </a:r>
            <a:r>
              <a:rPr lang="ko-KR" altLang="en-US" sz="1100" dirty="0" err="1"/>
              <a:t>li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class</a:t>
            </a:r>
            <a:r>
              <a:rPr lang="ko-KR" altLang="en-US" sz="1100" dirty="0"/>
              <a:t>="dp1"&gt;</a:t>
            </a:r>
          </a:p>
          <a:p>
            <a:r>
              <a:rPr lang="ko-KR" altLang="en-US" sz="1100" dirty="0"/>
              <a:t>              &lt;</a:t>
            </a:r>
            <a:r>
              <a:rPr lang="ko-KR" altLang="en-US" sz="1100" dirty="0" err="1"/>
              <a:t>a</a:t>
            </a:r>
            <a:r>
              <a:rPr lang="ko-KR" altLang="en-US" sz="1100" dirty="0"/>
              <a:t> </a:t>
            </a:r>
            <a:r>
              <a:rPr lang="ko-KR" altLang="en-US" sz="1100" dirty="0" err="1"/>
              <a:t>href</a:t>
            </a:r>
            <a:r>
              <a:rPr lang="ko-KR" altLang="en-US" sz="1100" dirty="0"/>
              <a:t>="#</a:t>
            </a:r>
            <a:r>
              <a:rPr lang="ko-KR" altLang="en-US" sz="1100" dirty="0" err="1"/>
              <a:t>none</a:t>
            </a:r>
            <a:r>
              <a:rPr lang="ko-KR" altLang="en-US" sz="1100" dirty="0"/>
              <a:t>"&gt;STORE&lt;/</a:t>
            </a:r>
            <a:r>
              <a:rPr lang="ko-KR" altLang="en-US" sz="1100" dirty="0" err="1"/>
              <a:t>a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            &lt;/</a:t>
            </a:r>
            <a:r>
              <a:rPr lang="ko-KR" altLang="en-US" sz="1100" dirty="0" err="1"/>
              <a:t>li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            &lt;</a:t>
            </a:r>
            <a:r>
              <a:rPr lang="ko-KR" altLang="en-US" sz="1100" dirty="0" err="1"/>
              <a:t>li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class</a:t>
            </a:r>
            <a:r>
              <a:rPr lang="ko-KR" altLang="en-US" sz="1100" dirty="0"/>
              <a:t>="dp1"&gt;</a:t>
            </a:r>
          </a:p>
          <a:p>
            <a:r>
              <a:rPr lang="ko-KR" altLang="en-US" sz="1100" dirty="0"/>
              <a:t>              &lt;</a:t>
            </a:r>
            <a:r>
              <a:rPr lang="ko-KR" altLang="en-US" sz="1100" dirty="0" err="1"/>
              <a:t>a</a:t>
            </a:r>
            <a:r>
              <a:rPr lang="ko-KR" altLang="en-US" sz="1100" dirty="0"/>
              <a:t> </a:t>
            </a:r>
            <a:r>
              <a:rPr lang="ko-KR" altLang="en-US" sz="1100" dirty="0" err="1"/>
              <a:t>href</a:t>
            </a:r>
            <a:r>
              <a:rPr lang="ko-KR" altLang="en-US" sz="1100" dirty="0"/>
              <a:t>="#</a:t>
            </a:r>
            <a:r>
              <a:rPr lang="ko-KR" altLang="en-US" sz="1100" dirty="0" err="1"/>
              <a:t>none</a:t>
            </a:r>
            <a:r>
              <a:rPr lang="ko-KR" altLang="en-US" sz="1100" dirty="0"/>
              <a:t>"&gt;EVENT&lt;/</a:t>
            </a:r>
            <a:r>
              <a:rPr lang="ko-KR" altLang="en-US" sz="1100" dirty="0" err="1"/>
              <a:t>a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            &lt;/</a:t>
            </a:r>
            <a:r>
              <a:rPr lang="ko-KR" altLang="en-US" sz="1100" dirty="0" err="1"/>
              <a:t>li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            &lt;</a:t>
            </a:r>
            <a:r>
              <a:rPr lang="ko-KR" altLang="en-US" sz="1100" dirty="0" err="1"/>
              <a:t>li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class</a:t>
            </a:r>
            <a:r>
              <a:rPr lang="ko-KR" altLang="en-US" sz="1100" dirty="0"/>
              <a:t>="dp1"&gt;</a:t>
            </a:r>
          </a:p>
          <a:p>
            <a:r>
              <a:rPr lang="ko-KR" altLang="en-US" sz="1100" dirty="0"/>
              <a:t>              &lt;</a:t>
            </a:r>
            <a:r>
              <a:rPr lang="ko-KR" altLang="en-US" sz="1100" dirty="0" err="1"/>
              <a:t>a</a:t>
            </a:r>
            <a:r>
              <a:rPr lang="ko-KR" altLang="en-US" sz="1100" dirty="0"/>
              <a:t> </a:t>
            </a:r>
            <a:r>
              <a:rPr lang="ko-KR" altLang="en-US" sz="1100" dirty="0" err="1"/>
              <a:t>href</a:t>
            </a:r>
            <a:r>
              <a:rPr lang="ko-KR" altLang="en-US" sz="1100" dirty="0"/>
              <a:t>="#</a:t>
            </a:r>
            <a:r>
              <a:rPr lang="ko-KR" altLang="en-US" sz="1100" dirty="0" err="1"/>
              <a:t>none</a:t>
            </a:r>
            <a:r>
              <a:rPr lang="ko-KR" altLang="en-US" sz="1100" dirty="0"/>
              <a:t>"&gt;FRANCHISE&lt;/</a:t>
            </a:r>
            <a:r>
              <a:rPr lang="ko-KR" altLang="en-US" sz="1100" dirty="0" err="1"/>
              <a:t>a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            &lt;/</a:t>
            </a:r>
            <a:r>
              <a:rPr lang="ko-KR" altLang="en-US" sz="1100" dirty="0" err="1"/>
              <a:t>li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            &lt;</a:t>
            </a:r>
            <a:r>
              <a:rPr lang="ko-KR" altLang="en-US" sz="1100" dirty="0" err="1"/>
              <a:t>li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class</a:t>
            </a:r>
            <a:r>
              <a:rPr lang="ko-KR" altLang="en-US" sz="1100" dirty="0"/>
              <a:t>="dp1"&gt;</a:t>
            </a:r>
          </a:p>
          <a:p>
            <a:r>
              <a:rPr lang="ko-KR" altLang="en-US" sz="1100" dirty="0"/>
              <a:t>              &lt;</a:t>
            </a:r>
            <a:r>
              <a:rPr lang="ko-KR" altLang="en-US" sz="1100" dirty="0" err="1"/>
              <a:t>a</a:t>
            </a:r>
            <a:r>
              <a:rPr lang="ko-KR" altLang="en-US" sz="1100" dirty="0"/>
              <a:t> </a:t>
            </a:r>
            <a:r>
              <a:rPr lang="ko-KR" altLang="en-US" sz="1100" dirty="0" err="1"/>
              <a:t>href</a:t>
            </a:r>
            <a:r>
              <a:rPr lang="ko-KR" altLang="en-US" sz="1100" dirty="0"/>
              <a:t>="#</a:t>
            </a:r>
            <a:r>
              <a:rPr lang="ko-KR" altLang="en-US" sz="1100" dirty="0" err="1"/>
              <a:t>none</a:t>
            </a:r>
            <a:r>
              <a:rPr lang="ko-KR" altLang="en-US" sz="1100" dirty="0"/>
              <a:t>"&gt;HANSOT&lt;/</a:t>
            </a:r>
            <a:r>
              <a:rPr lang="ko-KR" altLang="en-US" sz="1100" dirty="0" err="1"/>
              <a:t>a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            &lt;/</a:t>
            </a:r>
            <a:r>
              <a:rPr lang="ko-KR" altLang="en-US" sz="1100" dirty="0" err="1"/>
              <a:t>li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          &lt;/</a:t>
            </a:r>
            <a:r>
              <a:rPr lang="ko-KR" altLang="en-US" sz="1100" dirty="0" err="1"/>
              <a:t>ul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        &lt;/</a:t>
            </a:r>
            <a:r>
              <a:rPr lang="ko-KR" altLang="en-US" sz="1100" dirty="0" err="1"/>
              <a:t>div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      &lt;/</a:t>
            </a:r>
            <a:r>
              <a:rPr lang="ko-KR" altLang="en-US" sz="1100" dirty="0" err="1"/>
              <a:t>div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    &lt;/</a:t>
            </a:r>
            <a:r>
              <a:rPr lang="ko-KR" altLang="en-US" sz="1100" dirty="0" err="1"/>
              <a:t>div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  &lt;/</a:t>
            </a:r>
            <a:r>
              <a:rPr lang="ko-KR" altLang="en-US" sz="1100" dirty="0" err="1"/>
              <a:t>body</a:t>
            </a:r>
            <a:r>
              <a:rPr lang="ko-KR" altLang="en-US" sz="1100" dirty="0"/>
              <a:t>&gt;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137C5F-C97F-4DD8-B10F-D5999EDDDBD2}"/>
              </a:ext>
            </a:extLst>
          </p:cNvPr>
          <p:cNvSpPr/>
          <p:nvPr/>
        </p:nvSpPr>
        <p:spPr>
          <a:xfrm>
            <a:off x="4662115" y="757093"/>
            <a:ext cx="3599290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*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margin</a:t>
            </a:r>
            <a:r>
              <a:rPr lang="ko-KR" altLang="en-US" sz="1200" dirty="0"/>
              <a:t>: 0;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padding</a:t>
            </a:r>
            <a:r>
              <a:rPr lang="ko-KR" altLang="en-US" sz="1200" dirty="0"/>
              <a:t>: 0;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box-sizing</a:t>
            </a:r>
            <a:r>
              <a:rPr lang="ko-KR" altLang="en-US" sz="1200" dirty="0"/>
              <a:t>: </a:t>
            </a:r>
            <a:r>
              <a:rPr lang="ko-KR" altLang="en-US" sz="1200" dirty="0" err="1"/>
              <a:t>border-box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}</a:t>
            </a:r>
          </a:p>
          <a:p>
            <a:r>
              <a:rPr lang="ko-KR" altLang="en-US" sz="1200" dirty="0" err="1"/>
              <a:t>a</a:t>
            </a:r>
            <a:r>
              <a:rPr lang="ko-KR" altLang="en-US" sz="1200" dirty="0"/>
              <a:t>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text-decoration</a:t>
            </a:r>
            <a:r>
              <a:rPr lang="ko-KR" altLang="en-US" sz="1200" dirty="0"/>
              <a:t>: </a:t>
            </a:r>
            <a:r>
              <a:rPr lang="ko-KR" altLang="en-US" sz="1200" dirty="0" err="1"/>
              <a:t>none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color</a:t>
            </a:r>
            <a:r>
              <a:rPr lang="ko-KR" altLang="en-US" sz="1200" dirty="0"/>
              <a:t>: </a:t>
            </a:r>
            <a:r>
              <a:rPr lang="ko-KR" altLang="en-US" sz="1200" dirty="0" err="1"/>
              <a:t>black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}</a:t>
            </a:r>
          </a:p>
          <a:p>
            <a:r>
              <a:rPr lang="ko-KR" altLang="en-US" sz="1200" dirty="0"/>
              <a:t>a:visited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color</a:t>
            </a:r>
            <a:r>
              <a:rPr lang="ko-KR" altLang="en-US" sz="1200" dirty="0"/>
              <a:t>: </a:t>
            </a:r>
            <a:r>
              <a:rPr lang="ko-KR" altLang="en-US" sz="1200" dirty="0" err="1"/>
              <a:t>black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}</a:t>
            </a:r>
          </a:p>
          <a:p>
            <a:r>
              <a:rPr lang="ko-KR" altLang="en-US" sz="1200" dirty="0" err="1"/>
              <a:t>ul</a:t>
            </a:r>
            <a:r>
              <a:rPr lang="ko-KR" altLang="en-US" sz="1200" dirty="0"/>
              <a:t>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list-style-type</a:t>
            </a:r>
            <a:r>
              <a:rPr lang="ko-KR" altLang="en-US" sz="1200" dirty="0"/>
              <a:t>: </a:t>
            </a:r>
            <a:r>
              <a:rPr lang="ko-KR" altLang="en-US" sz="1200" dirty="0" err="1"/>
              <a:t>none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}</a:t>
            </a:r>
          </a:p>
          <a:p>
            <a:r>
              <a:rPr lang="ko-KR" altLang="en-US" sz="1200" dirty="0" err="1"/>
              <a:t>div</a:t>
            </a:r>
            <a:r>
              <a:rPr lang="ko-KR" altLang="en-US" sz="1200" dirty="0"/>
              <a:t>,</a:t>
            </a:r>
          </a:p>
          <a:p>
            <a:r>
              <a:rPr lang="ko-KR" altLang="en-US" sz="1200" dirty="0" err="1"/>
              <a:t>ul</a:t>
            </a:r>
            <a:r>
              <a:rPr lang="ko-KR" altLang="en-US" sz="1200" dirty="0"/>
              <a:t>,</a:t>
            </a:r>
          </a:p>
          <a:p>
            <a:r>
              <a:rPr lang="ko-KR" altLang="en-US" sz="1200" dirty="0" err="1"/>
              <a:t>li</a:t>
            </a:r>
            <a:r>
              <a:rPr lang="ko-KR" altLang="en-US" sz="1200" dirty="0"/>
              <a:t>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border</a:t>
            </a:r>
            <a:r>
              <a:rPr lang="ko-KR" altLang="en-US" sz="1200" dirty="0"/>
              <a:t>: 1px </a:t>
            </a:r>
            <a:r>
              <a:rPr lang="ko-KR" altLang="en-US" sz="1200" dirty="0" err="1"/>
              <a:t>solid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black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}</a:t>
            </a:r>
          </a:p>
          <a:p>
            <a:r>
              <a:rPr lang="ko-KR" altLang="en-US" sz="1200" dirty="0"/>
              <a:t>.</a:t>
            </a:r>
            <a:r>
              <a:rPr lang="ko-KR" altLang="en-US" sz="1200" dirty="0" err="1"/>
              <a:t>hd_fixed</a:t>
            </a:r>
            <a:r>
              <a:rPr lang="ko-KR" altLang="en-US" sz="1200" dirty="0"/>
              <a:t>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max-width</a:t>
            </a:r>
            <a:r>
              <a:rPr lang="ko-KR" altLang="en-US" sz="1200" dirty="0"/>
              <a:t>: 1170px;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margin</a:t>
            </a:r>
            <a:r>
              <a:rPr lang="ko-KR" altLang="en-US" sz="1200" dirty="0"/>
              <a:t>: </a:t>
            </a:r>
            <a:r>
              <a:rPr lang="en-US" altLang="ko-KR" sz="1200" dirty="0"/>
              <a:t>10px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auto</a:t>
            </a:r>
            <a:r>
              <a:rPr lang="ko-KR" altLang="en-US" sz="1200" dirty="0"/>
              <a:t>;</a:t>
            </a:r>
            <a:endParaRPr lang="en-US" altLang="ko-KR" sz="1200" dirty="0"/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553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실습 </a:t>
            </a:r>
            <a:r>
              <a:rPr lang="en-US" altLang="ko-KR"/>
              <a:t>2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1332794" cy="5740119"/>
          </a:xfrm>
        </p:spPr>
        <p:txBody>
          <a:bodyPr>
            <a:normAutofit/>
          </a:bodyPr>
          <a:lstStyle/>
          <a:p>
            <a:r>
              <a:rPr lang="ko-KR" altLang="en-US" b="1" dirty="0"/>
              <a:t>일반적으로 가장 많이 사용되는 페이지 레이아웃을 구현해보자</a:t>
            </a:r>
            <a:r>
              <a:rPr lang="en-US" altLang="ko-KR" b="1" dirty="0"/>
              <a:t>(flexbox)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37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A5C275-7BC7-4A6F-973F-71EA093282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1"/>
          <a:stretch/>
        </p:blipFill>
        <p:spPr>
          <a:xfrm>
            <a:off x="427187" y="1387217"/>
            <a:ext cx="7243638" cy="3268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757CCF-59E3-49D9-8F89-C3D8A78AEA4D}"/>
              </a:ext>
            </a:extLst>
          </p:cNvPr>
          <p:cNvSpPr txBox="1"/>
          <p:nvPr/>
        </p:nvSpPr>
        <p:spPr>
          <a:xfrm>
            <a:off x="3717700" y="4933036"/>
            <a:ext cx="86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1200px</a:t>
            </a:r>
            <a:endParaRPr lang="ko-KR" altLang="en-US"/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599F372B-802F-4CB3-A2E3-337B3409B420}"/>
              </a:ext>
            </a:extLst>
          </p:cNvPr>
          <p:cNvSpPr/>
          <p:nvPr/>
        </p:nvSpPr>
        <p:spPr>
          <a:xfrm rot="5400000">
            <a:off x="3848842" y="1548345"/>
            <a:ext cx="384170" cy="637362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FBD414-7366-4CD7-943A-0D1BEAA6FD1A}"/>
              </a:ext>
            </a:extLst>
          </p:cNvPr>
          <p:cNvSpPr txBox="1"/>
          <p:nvPr/>
        </p:nvSpPr>
        <p:spPr>
          <a:xfrm>
            <a:off x="2480808" y="5302368"/>
            <a:ext cx="4038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요구사항</a:t>
            </a:r>
            <a:r>
              <a:rPr lang="en-US" altLang="ko-KR" dirty="0">
                <a:solidFill>
                  <a:srgbClr val="0000FF"/>
                </a:solidFill>
              </a:rPr>
              <a:t>1)</a:t>
            </a:r>
            <a:r>
              <a:rPr lang="en-US" altLang="ko-KR" dirty="0"/>
              <a:t> 1200px</a:t>
            </a:r>
            <a:r>
              <a:rPr lang="ko-KR" altLang="en-US" dirty="0"/>
              <a:t>보다 화면이 커지면 </a:t>
            </a:r>
            <a:endParaRPr lang="en-US" altLang="ko-KR" dirty="0"/>
          </a:p>
          <a:p>
            <a:r>
              <a:rPr lang="ko-KR" altLang="en-US" dirty="0"/>
              <a:t>전체를 더 이상 늘어나지 않고</a:t>
            </a:r>
            <a:endParaRPr lang="en-US" altLang="ko-KR" dirty="0"/>
          </a:p>
          <a:p>
            <a:r>
              <a:rPr lang="ko-KR" altLang="en-US" dirty="0"/>
              <a:t>가운데 정렬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63EA12-CC3B-4F84-9A54-C7CFE650C9AC}"/>
              </a:ext>
            </a:extLst>
          </p:cNvPr>
          <p:cNvSpPr txBox="1"/>
          <p:nvPr/>
        </p:nvSpPr>
        <p:spPr>
          <a:xfrm>
            <a:off x="2480808" y="6174353"/>
            <a:ext cx="6564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</a:rPr>
              <a:t>요구사항</a:t>
            </a:r>
            <a:r>
              <a:rPr lang="en-US" altLang="ko-KR">
                <a:solidFill>
                  <a:srgbClr val="0000FF"/>
                </a:solidFill>
              </a:rPr>
              <a:t>2)</a:t>
            </a:r>
            <a:r>
              <a:rPr lang="en-US" altLang="ko-KR"/>
              <a:t> </a:t>
            </a:r>
            <a:r>
              <a:rPr lang="ko-KR" altLang="en-US"/>
              <a:t>화면에 따라 줄어들되</a:t>
            </a:r>
            <a:r>
              <a:rPr lang="en-US" altLang="ko-KR"/>
              <a:t>,</a:t>
            </a:r>
          </a:p>
          <a:p>
            <a:r>
              <a:rPr lang="en-US" altLang="ko-KR"/>
              <a:t>600px</a:t>
            </a:r>
            <a:r>
              <a:rPr lang="ko-KR" altLang="en-US"/>
              <a:t>보다 작아지면 더 이상 줄어들지 않음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EC0015-33AE-42F0-BBE0-6CE454787076}"/>
              </a:ext>
            </a:extLst>
          </p:cNvPr>
          <p:cNvSpPr txBox="1"/>
          <p:nvPr/>
        </p:nvSpPr>
        <p:spPr>
          <a:xfrm>
            <a:off x="7729632" y="1751139"/>
            <a:ext cx="3885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</a:rPr>
              <a:t>요구사항</a:t>
            </a:r>
            <a:r>
              <a:rPr lang="en-US" altLang="ko-KR">
                <a:solidFill>
                  <a:srgbClr val="0000FF"/>
                </a:solidFill>
              </a:rPr>
              <a:t>3)</a:t>
            </a:r>
            <a:r>
              <a:rPr lang="en-US" altLang="ko-KR"/>
              <a:t>column1</a:t>
            </a:r>
            <a:r>
              <a:rPr lang="ko-KR" altLang="en-US"/>
              <a:t>너비는</a:t>
            </a:r>
            <a:r>
              <a:rPr lang="en-US" altLang="ko-KR"/>
              <a:t>200px</a:t>
            </a:r>
            <a:r>
              <a:rPr lang="ko-KR" altLang="en-US"/>
              <a:t>에서</a:t>
            </a:r>
            <a:r>
              <a:rPr lang="en-US" altLang="ko-KR"/>
              <a:t> </a:t>
            </a:r>
          </a:p>
          <a:p>
            <a:r>
              <a:rPr lang="ko-KR" altLang="en-US"/>
              <a:t>늘어나지도</a:t>
            </a:r>
            <a:r>
              <a:rPr lang="en-US" altLang="ko-KR"/>
              <a:t>, </a:t>
            </a:r>
            <a:r>
              <a:rPr lang="ko-KR" altLang="en-US"/>
              <a:t>줄어들지도 않음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032980-9443-4C83-9526-D05AEBFB2D25}"/>
              </a:ext>
            </a:extLst>
          </p:cNvPr>
          <p:cNvSpPr txBox="1"/>
          <p:nvPr/>
        </p:nvSpPr>
        <p:spPr>
          <a:xfrm>
            <a:off x="7694616" y="3735202"/>
            <a:ext cx="4538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요구사항</a:t>
            </a:r>
            <a:r>
              <a:rPr lang="en-US" altLang="ko-KR" dirty="0">
                <a:solidFill>
                  <a:srgbClr val="0000FF"/>
                </a:solidFill>
              </a:rPr>
              <a:t>4)</a:t>
            </a:r>
            <a:r>
              <a:rPr lang="en-US" altLang="ko-KR" dirty="0"/>
              <a:t>column2</a:t>
            </a:r>
            <a:r>
              <a:rPr lang="ko-KR" altLang="en-US" dirty="0"/>
              <a:t>와</a:t>
            </a:r>
            <a:r>
              <a:rPr lang="en-US" altLang="ko-KR" dirty="0"/>
              <a:t> 3</a:t>
            </a:r>
            <a:r>
              <a:rPr lang="ko-KR" altLang="en-US" dirty="0"/>
              <a:t>의 </a:t>
            </a:r>
            <a:r>
              <a:rPr lang="en-US" altLang="ko-KR" dirty="0" err="1"/>
              <a:t>witdh</a:t>
            </a:r>
            <a:r>
              <a:rPr lang="ko-KR" altLang="en-US" dirty="0"/>
              <a:t>는 늘어나고</a:t>
            </a:r>
            <a:endParaRPr lang="en-US" altLang="ko-KR" dirty="0"/>
          </a:p>
          <a:p>
            <a:r>
              <a:rPr lang="ko-KR" altLang="en-US" dirty="0"/>
              <a:t>줄어들되</a:t>
            </a:r>
            <a:r>
              <a:rPr lang="en-US" altLang="ko-KR" dirty="0"/>
              <a:t>, 200px</a:t>
            </a:r>
            <a:r>
              <a:rPr lang="ko-KR" altLang="en-US" dirty="0"/>
              <a:t>이하로 줄어들지 않음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26156-9F65-4ED2-89A0-BDD7B902972F}"/>
              </a:ext>
            </a:extLst>
          </p:cNvPr>
          <p:cNvSpPr txBox="1"/>
          <p:nvPr/>
        </p:nvSpPr>
        <p:spPr>
          <a:xfrm>
            <a:off x="1038338" y="1768908"/>
            <a:ext cx="1476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padding: 2em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BC444B-C1EF-4516-8945-3585B3C32419}"/>
              </a:ext>
            </a:extLst>
          </p:cNvPr>
          <p:cNvSpPr/>
          <p:nvPr/>
        </p:nvSpPr>
        <p:spPr>
          <a:xfrm>
            <a:off x="808144" y="3021428"/>
            <a:ext cx="1706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padding: 10px;</a:t>
            </a:r>
          </a:p>
          <a:p>
            <a:r>
              <a:rPr lang="en-US" altLang="ko-KR"/>
              <a:t>height: 300px;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532FAE-6145-4E35-B6FB-56AC991D5240}"/>
              </a:ext>
            </a:extLst>
          </p:cNvPr>
          <p:cNvSpPr/>
          <p:nvPr/>
        </p:nvSpPr>
        <p:spPr>
          <a:xfrm>
            <a:off x="2776796" y="3021428"/>
            <a:ext cx="1706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padding: 10px;</a:t>
            </a:r>
          </a:p>
          <a:p>
            <a:r>
              <a:rPr lang="en-US" altLang="ko-KR"/>
              <a:t>height: 300px;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B964E3C-AC2C-4A4A-858E-C33E80F3E694}"/>
              </a:ext>
            </a:extLst>
          </p:cNvPr>
          <p:cNvSpPr/>
          <p:nvPr/>
        </p:nvSpPr>
        <p:spPr>
          <a:xfrm>
            <a:off x="5139909" y="3021428"/>
            <a:ext cx="1706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padding: 10px;</a:t>
            </a:r>
          </a:p>
          <a:p>
            <a:r>
              <a:rPr lang="en-US" altLang="ko-KR"/>
              <a:t>height: 300px;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FDD3B4-CE85-4D3C-AA1F-7F66FBBC1B99}"/>
              </a:ext>
            </a:extLst>
          </p:cNvPr>
          <p:cNvSpPr/>
          <p:nvPr/>
        </p:nvSpPr>
        <p:spPr>
          <a:xfrm>
            <a:off x="4396682" y="4170845"/>
            <a:ext cx="1539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padding: 1em;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CB1E82-7FCC-40E0-9A14-1E98F64BD911}"/>
              </a:ext>
            </a:extLst>
          </p:cNvPr>
          <p:cNvSpPr/>
          <p:nvPr/>
        </p:nvSpPr>
        <p:spPr>
          <a:xfrm>
            <a:off x="6196949" y="5845475"/>
            <a:ext cx="309640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max-width, min-width </a:t>
            </a:r>
            <a:r>
              <a:rPr lang="ko-KR" altLang="en-US"/>
              <a:t>사용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5AC1B1-3B04-4EFA-9A5C-90EF2D37C538}"/>
              </a:ext>
            </a:extLst>
          </p:cNvPr>
          <p:cNvSpPr/>
          <p:nvPr/>
        </p:nvSpPr>
        <p:spPr>
          <a:xfrm>
            <a:off x="4617977" y="1814370"/>
            <a:ext cx="165545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/>
              <a:t>font-size: 2rem;</a:t>
            </a:r>
          </a:p>
        </p:txBody>
      </p:sp>
    </p:spTree>
    <p:extLst>
      <p:ext uri="{BB962C8B-B14F-4D97-AF65-F5344CB8AC3E}">
        <p14:creationId xmlns:p14="http://schemas.microsoft.com/office/powerpoint/2010/main" val="170754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실습 </a:t>
            </a:r>
            <a:r>
              <a:rPr lang="en-US" altLang="ko-KR"/>
              <a:t>2 HTML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38</a:t>
            </a:fld>
            <a:endParaRPr 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A1A557-2AEE-4152-8725-93190758973C}"/>
              </a:ext>
            </a:extLst>
          </p:cNvPr>
          <p:cNvSpPr/>
          <p:nvPr/>
        </p:nvSpPr>
        <p:spPr>
          <a:xfrm>
            <a:off x="530552" y="819579"/>
            <a:ext cx="6609719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 &lt;div</a:t>
            </a:r>
          </a:p>
          <a:p>
            <a:r>
              <a:rPr lang="en-US" altLang="ko-KR" dirty="0"/>
              <a:t>      class="container"</a:t>
            </a:r>
          </a:p>
          <a:p>
            <a:r>
              <a:rPr lang="en-US" altLang="ko-KR" dirty="0"/>
              <a:t>      style="border-color: black; border-width: 1px; border-style: solid"</a:t>
            </a:r>
          </a:p>
          <a:p>
            <a:r>
              <a:rPr lang="en-US" altLang="ko-KR" dirty="0"/>
              <a:t>    &gt;</a:t>
            </a:r>
          </a:p>
          <a:p>
            <a:r>
              <a:rPr lang="en-US" altLang="ko-KR" dirty="0"/>
              <a:t>      &lt;header style="background-color: #</a:t>
            </a:r>
            <a:r>
              <a:rPr lang="en-US" altLang="ko-KR" dirty="0" err="1"/>
              <a:t>ddd</a:t>
            </a:r>
            <a:r>
              <a:rPr lang="en-US" altLang="ko-KR" dirty="0"/>
              <a:t>"&gt;</a:t>
            </a:r>
          </a:p>
          <a:p>
            <a:r>
              <a:rPr lang="en-US" altLang="ko-KR" dirty="0"/>
              <a:t>        &lt;h2&gt;Header&lt;/h2&gt;</a:t>
            </a:r>
          </a:p>
          <a:p>
            <a:r>
              <a:rPr lang="en-US" altLang="ko-KR" dirty="0"/>
              <a:t>      &lt;/header&gt;</a:t>
            </a:r>
          </a:p>
          <a:p>
            <a:r>
              <a:rPr lang="en-US" altLang="ko-KR" dirty="0"/>
              <a:t>      &lt;section&gt;</a:t>
            </a:r>
          </a:p>
          <a:p>
            <a:r>
              <a:rPr lang="en-US" altLang="ko-KR" dirty="0"/>
              <a:t>        &lt;div class="row"&gt;</a:t>
            </a:r>
          </a:p>
          <a:p>
            <a:r>
              <a:rPr lang="en-US" altLang="ko-KR" dirty="0"/>
              <a:t>          &lt;aside style="background-color: #</a:t>
            </a:r>
            <a:r>
              <a:rPr lang="en-US" altLang="ko-KR" dirty="0" err="1"/>
              <a:t>aaa</a:t>
            </a:r>
            <a:r>
              <a:rPr lang="en-US" altLang="ko-KR" dirty="0"/>
              <a:t>"&gt;aside&lt;/aside&gt;</a:t>
            </a:r>
          </a:p>
          <a:p>
            <a:r>
              <a:rPr lang="en-US" altLang="ko-KR" dirty="0"/>
              <a:t>          &lt;article style="background-color: #</a:t>
            </a:r>
            <a:r>
              <a:rPr lang="en-US" altLang="ko-KR" dirty="0" err="1"/>
              <a:t>bbb</a:t>
            </a:r>
            <a:r>
              <a:rPr lang="en-US" altLang="ko-KR" dirty="0"/>
              <a:t>"&gt;article1&lt;/article&gt;</a:t>
            </a:r>
          </a:p>
          <a:p>
            <a:r>
              <a:rPr lang="en-US" altLang="ko-KR" dirty="0"/>
              <a:t>          &lt;article style="background-color: #ccc"&gt;article2&lt;/article&gt;</a:t>
            </a:r>
          </a:p>
          <a:p>
            <a:r>
              <a:rPr lang="en-US" altLang="ko-KR" dirty="0"/>
              <a:t>        &lt;/div&gt;</a:t>
            </a:r>
          </a:p>
          <a:p>
            <a:r>
              <a:rPr lang="en-US" altLang="ko-KR" dirty="0"/>
              <a:t>      &lt;/section&gt;</a:t>
            </a:r>
          </a:p>
          <a:p>
            <a:r>
              <a:rPr lang="en-US" altLang="ko-KR" dirty="0"/>
              <a:t>      &lt;footer style="background-color: #</a:t>
            </a:r>
            <a:r>
              <a:rPr lang="en-US" altLang="ko-KR" dirty="0" err="1"/>
              <a:t>eee</a:t>
            </a:r>
            <a:r>
              <a:rPr lang="en-US" altLang="ko-KR" dirty="0"/>
              <a:t>"&gt;</a:t>
            </a:r>
          </a:p>
          <a:p>
            <a:r>
              <a:rPr lang="en-US" altLang="ko-KR" dirty="0"/>
              <a:t>        &lt;p&gt;Footer&lt;/p&gt;</a:t>
            </a:r>
          </a:p>
          <a:p>
            <a:r>
              <a:rPr lang="en-US" altLang="ko-KR" dirty="0"/>
              <a:t>      &lt;/footer&gt;</a:t>
            </a:r>
          </a:p>
          <a:p>
            <a:r>
              <a:rPr lang="en-US" altLang="ko-KR" dirty="0"/>
              <a:t>    &lt;/div&gt;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635938-A1BE-4ECE-AB93-6B937E2CB51F}"/>
              </a:ext>
            </a:extLst>
          </p:cNvPr>
          <p:cNvSpPr txBox="1"/>
          <p:nvPr/>
        </p:nvSpPr>
        <p:spPr>
          <a:xfrm>
            <a:off x="3133937" y="598701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Body</a:t>
            </a:r>
            <a:r>
              <a:rPr lang="ko-KR" altLang="en-US" dirty="0"/>
              <a:t>에 넣기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EB7C0C-4D6E-401F-8A96-0BB62478C863}"/>
              </a:ext>
            </a:extLst>
          </p:cNvPr>
          <p:cNvSpPr/>
          <p:nvPr/>
        </p:nvSpPr>
        <p:spPr>
          <a:xfrm>
            <a:off x="7739270" y="819579"/>
            <a:ext cx="3607242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* {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margin</a:t>
            </a:r>
            <a:r>
              <a:rPr lang="ko-KR" altLang="en-US" dirty="0"/>
              <a:t>: 0;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padding</a:t>
            </a:r>
            <a:r>
              <a:rPr lang="ko-KR" altLang="en-US" dirty="0"/>
              <a:t>: 0;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box-sizing</a:t>
            </a:r>
            <a:r>
              <a:rPr lang="ko-KR" altLang="en-US" dirty="0"/>
              <a:t>: </a:t>
            </a:r>
            <a:r>
              <a:rPr lang="ko-KR" altLang="en-US" dirty="0" err="1"/>
              <a:t>border-box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9DB8A5-DB4D-49E4-8D8F-0A148BFE0A3B}"/>
              </a:ext>
            </a:extLst>
          </p:cNvPr>
          <p:cNvSpPr txBox="1"/>
          <p:nvPr/>
        </p:nvSpPr>
        <p:spPr>
          <a:xfrm>
            <a:off x="8939200" y="2349084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css</a:t>
            </a:r>
            <a:r>
              <a:rPr lang="ko-KR" altLang="en-US" dirty="0"/>
              <a:t>에 넣기</a:t>
            </a:r>
          </a:p>
        </p:txBody>
      </p:sp>
    </p:spTree>
    <p:extLst>
      <p:ext uri="{BB962C8B-B14F-4D97-AF65-F5344CB8AC3E}">
        <p14:creationId xmlns:p14="http://schemas.microsoft.com/office/powerpoint/2010/main" val="418200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실습 </a:t>
            </a:r>
            <a:r>
              <a:rPr lang="en-US" altLang="ko-KR"/>
              <a:t>1 </a:t>
            </a:r>
            <a:r>
              <a:rPr lang="ko-KR" altLang="en-US"/>
              <a:t>참고코드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39</a:t>
            </a:fld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05CEE6-CCF7-4B22-8B2A-E52E6B793E7B}"/>
              </a:ext>
            </a:extLst>
          </p:cNvPr>
          <p:cNvSpPr/>
          <p:nvPr/>
        </p:nvSpPr>
        <p:spPr>
          <a:xfrm>
            <a:off x="598997" y="699062"/>
            <a:ext cx="4272105" cy="54476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600" dirty="0"/>
              <a:t>* {</a:t>
            </a:r>
          </a:p>
          <a:p>
            <a:r>
              <a:rPr lang="en-US" altLang="ko-KR" sz="600" dirty="0"/>
              <a:t>  margin: 0;</a:t>
            </a:r>
          </a:p>
          <a:p>
            <a:r>
              <a:rPr lang="en-US" altLang="ko-KR" sz="600" dirty="0"/>
              <a:t>  padding: 0;</a:t>
            </a:r>
          </a:p>
          <a:p>
            <a:r>
              <a:rPr lang="en-US" altLang="ko-KR" sz="600" dirty="0"/>
              <a:t>  box-sizing: border-box;</a:t>
            </a:r>
          </a:p>
          <a:p>
            <a:r>
              <a:rPr lang="en-US" altLang="ko-KR" sz="600" dirty="0"/>
              <a:t>}</a:t>
            </a:r>
          </a:p>
          <a:p>
            <a:r>
              <a:rPr lang="en-US" altLang="ko-KR" sz="600" dirty="0"/>
              <a:t>a {</a:t>
            </a:r>
          </a:p>
          <a:p>
            <a:r>
              <a:rPr lang="en-US" altLang="ko-KR" sz="600" dirty="0"/>
              <a:t>  text-decoration: none;</a:t>
            </a:r>
          </a:p>
          <a:p>
            <a:r>
              <a:rPr lang="en-US" altLang="ko-KR" sz="600" dirty="0"/>
              <a:t>  color: black;</a:t>
            </a:r>
          </a:p>
          <a:p>
            <a:r>
              <a:rPr lang="en-US" altLang="ko-KR" sz="600" dirty="0"/>
              <a:t>}</a:t>
            </a:r>
          </a:p>
          <a:p>
            <a:r>
              <a:rPr lang="en-US" altLang="ko-KR" sz="600" dirty="0"/>
              <a:t>a:visited {</a:t>
            </a:r>
          </a:p>
          <a:p>
            <a:r>
              <a:rPr lang="en-US" altLang="ko-KR" sz="600" dirty="0"/>
              <a:t>  color: black;</a:t>
            </a:r>
          </a:p>
          <a:p>
            <a:r>
              <a:rPr lang="en-US" altLang="ko-KR" sz="600" dirty="0"/>
              <a:t>}</a:t>
            </a:r>
          </a:p>
          <a:p>
            <a:r>
              <a:rPr lang="en-US" altLang="ko-KR" sz="600" dirty="0"/>
              <a:t>ul {</a:t>
            </a:r>
          </a:p>
          <a:p>
            <a:r>
              <a:rPr lang="en-US" altLang="ko-KR" sz="600" dirty="0"/>
              <a:t>  list-style-type: none;</a:t>
            </a:r>
          </a:p>
          <a:p>
            <a:r>
              <a:rPr lang="en-US" altLang="ko-KR" sz="600" dirty="0"/>
              <a:t>}</a:t>
            </a:r>
          </a:p>
          <a:p>
            <a:r>
              <a:rPr lang="en-US" altLang="ko-KR" sz="600" dirty="0"/>
              <a:t>div,</a:t>
            </a:r>
          </a:p>
          <a:p>
            <a:r>
              <a:rPr lang="en-US" altLang="ko-KR" sz="600" dirty="0"/>
              <a:t>ul,</a:t>
            </a:r>
          </a:p>
          <a:p>
            <a:r>
              <a:rPr lang="en-US" altLang="ko-KR" sz="600" dirty="0"/>
              <a:t>li {</a:t>
            </a:r>
          </a:p>
          <a:p>
            <a:r>
              <a:rPr lang="en-US" altLang="ko-KR" sz="600" dirty="0"/>
              <a:t>  border: 1px solid black;</a:t>
            </a:r>
          </a:p>
          <a:p>
            <a:r>
              <a:rPr lang="en-US" altLang="ko-KR" sz="600" dirty="0"/>
              <a:t>}</a:t>
            </a:r>
          </a:p>
          <a:p>
            <a:r>
              <a:rPr lang="en-US" altLang="ko-KR" sz="600" dirty="0"/>
              <a:t>.</a:t>
            </a:r>
            <a:r>
              <a:rPr lang="en-US" altLang="ko-KR" sz="600" dirty="0" err="1"/>
              <a:t>hd_fixed</a:t>
            </a:r>
            <a:r>
              <a:rPr lang="en-US" altLang="ko-KR" sz="600" dirty="0"/>
              <a:t> {</a:t>
            </a:r>
          </a:p>
          <a:p>
            <a:r>
              <a:rPr lang="en-US" altLang="ko-KR" sz="600" dirty="0"/>
              <a:t>  max-width: 1170px;</a:t>
            </a:r>
          </a:p>
          <a:p>
            <a:r>
              <a:rPr lang="en-US" altLang="ko-KR" sz="600" dirty="0"/>
              <a:t>  margin: 10px auto;</a:t>
            </a:r>
          </a:p>
          <a:p>
            <a:r>
              <a:rPr lang="en-US" altLang="ko-KR" sz="600" dirty="0"/>
              <a:t>}</a:t>
            </a:r>
          </a:p>
          <a:p>
            <a:endParaRPr lang="en-US" altLang="ko-KR" sz="600" dirty="0"/>
          </a:p>
          <a:p>
            <a:r>
              <a:rPr lang="en-US" altLang="ko-KR" sz="600" dirty="0"/>
              <a:t>.</a:t>
            </a:r>
            <a:r>
              <a:rPr lang="en-US" altLang="ko-KR" sz="600" dirty="0" err="1"/>
              <a:t>hd_content</a:t>
            </a:r>
            <a:r>
              <a:rPr lang="en-US" altLang="ko-KR" sz="600" dirty="0"/>
              <a:t> {</a:t>
            </a:r>
          </a:p>
          <a:p>
            <a:r>
              <a:rPr lang="en-US" altLang="ko-KR" sz="600" dirty="0"/>
              <a:t>  display: flex;</a:t>
            </a:r>
          </a:p>
          <a:p>
            <a:r>
              <a:rPr lang="en-US" altLang="ko-KR" sz="600" dirty="0"/>
              <a:t>  height: 90px;</a:t>
            </a:r>
          </a:p>
          <a:p>
            <a:r>
              <a:rPr lang="en-US" altLang="ko-KR" sz="600" dirty="0"/>
              <a:t>}</a:t>
            </a:r>
          </a:p>
          <a:p>
            <a:r>
              <a:rPr lang="en-US" altLang="ko-KR" sz="600" dirty="0"/>
              <a:t>.logo {</a:t>
            </a:r>
          </a:p>
          <a:p>
            <a:r>
              <a:rPr lang="en-US" altLang="ko-KR" sz="600" dirty="0"/>
              <a:t>  width: 170px;</a:t>
            </a:r>
          </a:p>
          <a:p>
            <a:r>
              <a:rPr lang="en-US" altLang="ko-KR" sz="600" dirty="0"/>
              <a:t>  line-height: 90px;</a:t>
            </a:r>
          </a:p>
          <a:p>
            <a:r>
              <a:rPr lang="en-US" altLang="ko-KR" sz="600" dirty="0"/>
              <a:t>  text-align: center;</a:t>
            </a:r>
          </a:p>
          <a:p>
            <a:r>
              <a:rPr lang="en-US" altLang="ko-KR" sz="600" dirty="0"/>
              <a:t>}</a:t>
            </a:r>
          </a:p>
          <a:p>
            <a:r>
              <a:rPr lang="en-US" altLang="ko-KR" sz="600" dirty="0"/>
              <a:t>.</a:t>
            </a:r>
            <a:r>
              <a:rPr lang="en-US" altLang="ko-KR" sz="600" dirty="0" err="1"/>
              <a:t>gnb_menu</a:t>
            </a:r>
            <a:r>
              <a:rPr lang="en-US" altLang="ko-KR" sz="600" dirty="0"/>
              <a:t> {</a:t>
            </a:r>
          </a:p>
          <a:p>
            <a:r>
              <a:rPr lang="en-US" altLang="ko-KR" sz="600" dirty="0"/>
              <a:t>  width: 900px;</a:t>
            </a:r>
          </a:p>
          <a:p>
            <a:r>
              <a:rPr lang="en-US" altLang="ko-KR" sz="600" dirty="0"/>
              <a:t>  margin: 0 auto;</a:t>
            </a:r>
          </a:p>
          <a:p>
            <a:r>
              <a:rPr lang="en-US" altLang="ko-KR" sz="600" dirty="0"/>
              <a:t>}</a:t>
            </a:r>
          </a:p>
          <a:p>
            <a:r>
              <a:rPr lang="en-US" altLang="ko-KR" sz="600" dirty="0"/>
              <a:t>.</a:t>
            </a:r>
            <a:r>
              <a:rPr lang="en-US" altLang="ko-KR" sz="600" dirty="0" err="1"/>
              <a:t>gnb_menu</a:t>
            </a:r>
            <a:r>
              <a:rPr lang="en-US" altLang="ko-KR" sz="600" dirty="0"/>
              <a:t> li {</a:t>
            </a:r>
          </a:p>
          <a:p>
            <a:r>
              <a:rPr lang="en-US" altLang="ko-KR" sz="600" dirty="0"/>
              <a:t>  padding: 0, 30px;</a:t>
            </a:r>
          </a:p>
          <a:p>
            <a:r>
              <a:rPr lang="en-US" altLang="ko-KR" sz="600" dirty="0"/>
              <a:t>  text-align: center;</a:t>
            </a:r>
          </a:p>
          <a:p>
            <a:r>
              <a:rPr lang="en-US" altLang="ko-KR" sz="600" dirty="0"/>
              <a:t>}</a:t>
            </a:r>
          </a:p>
          <a:p>
            <a:r>
              <a:rPr lang="en-US" altLang="ko-KR" sz="600" dirty="0"/>
              <a:t>.</a:t>
            </a:r>
            <a:r>
              <a:rPr lang="en-US" altLang="ko-KR" sz="600" dirty="0" err="1"/>
              <a:t>gnb_menu</a:t>
            </a:r>
            <a:r>
              <a:rPr lang="en-US" altLang="ko-KR" sz="600" dirty="0"/>
              <a:t> ul {</a:t>
            </a:r>
          </a:p>
          <a:p>
            <a:r>
              <a:rPr lang="en-US" altLang="ko-KR" sz="600" dirty="0"/>
              <a:t>  display: flex;</a:t>
            </a:r>
          </a:p>
          <a:p>
            <a:r>
              <a:rPr lang="en-US" altLang="ko-KR" sz="600" dirty="0"/>
              <a:t>  justify-content: center;</a:t>
            </a:r>
          </a:p>
          <a:p>
            <a:r>
              <a:rPr lang="en-US" altLang="ko-KR" sz="600" dirty="0"/>
              <a:t>  height: 100%;</a:t>
            </a:r>
          </a:p>
          <a:p>
            <a:r>
              <a:rPr lang="en-US" altLang="ko-KR" sz="600" dirty="0"/>
              <a:t>}</a:t>
            </a:r>
          </a:p>
          <a:p>
            <a:r>
              <a:rPr lang="en-US" altLang="ko-KR" sz="600" dirty="0"/>
              <a:t>.</a:t>
            </a:r>
            <a:r>
              <a:rPr lang="en-US" altLang="ko-KR" sz="600" dirty="0" err="1"/>
              <a:t>gnb_menu</a:t>
            </a:r>
            <a:r>
              <a:rPr lang="en-US" altLang="ko-KR" sz="600" dirty="0"/>
              <a:t> ul li {</a:t>
            </a:r>
          </a:p>
          <a:p>
            <a:r>
              <a:rPr lang="en-US" altLang="ko-KR" sz="600" dirty="0"/>
              <a:t>  width: 13%;</a:t>
            </a:r>
          </a:p>
          <a:p>
            <a:r>
              <a:rPr lang="en-US" altLang="ko-KR" sz="600" dirty="0"/>
              <a:t>  line-height: 90px;</a:t>
            </a:r>
          </a:p>
          <a:p>
            <a:r>
              <a:rPr lang="en-US" altLang="ko-KR" sz="600" dirty="0"/>
              <a:t>}</a:t>
            </a:r>
          </a:p>
          <a:p>
            <a:r>
              <a:rPr lang="en-US" altLang="ko-KR" sz="600" dirty="0"/>
              <a:t>a {</a:t>
            </a:r>
          </a:p>
          <a:p>
            <a:r>
              <a:rPr lang="en-US" altLang="ko-KR" sz="600" dirty="0"/>
              <a:t>  /*</a:t>
            </a:r>
            <a:r>
              <a:rPr lang="ko-KR" altLang="en-US" sz="600" dirty="0"/>
              <a:t>위에서 </a:t>
            </a:r>
            <a:r>
              <a:rPr lang="en-US" altLang="ko-KR" sz="600" dirty="0"/>
              <a:t>line-height</a:t>
            </a:r>
            <a:r>
              <a:rPr lang="ko-KR" altLang="en-US" sz="600" dirty="0"/>
              <a:t>을 </a:t>
            </a:r>
            <a:r>
              <a:rPr lang="en-US" altLang="ko-KR" sz="600" dirty="0"/>
              <a:t>90px</a:t>
            </a:r>
            <a:r>
              <a:rPr lang="ko-KR" altLang="en-US" sz="600" dirty="0"/>
              <a:t>로 잡아서 </a:t>
            </a:r>
            <a:r>
              <a:rPr lang="en-US" altLang="ko-KR" sz="600" dirty="0"/>
              <a:t>content</a:t>
            </a:r>
            <a:r>
              <a:rPr lang="ko-KR" altLang="en-US" sz="600" dirty="0"/>
              <a:t>영역이 공백을 포함하여 더 늘어남*</a:t>
            </a:r>
            <a:r>
              <a:rPr lang="en-US" altLang="ko-KR" sz="600" dirty="0"/>
              <a:t>/</a:t>
            </a:r>
          </a:p>
          <a:p>
            <a:r>
              <a:rPr lang="en-US" altLang="ko-KR" sz="600" dirty="0"/>
              <a:t>  /*</a:t>
            </a:r>
            <a:r>
              <a:rPr lang="ko-KR" altLang="en-US" sz="600" dirty="0"/>
              <a:t>따라서 </a:t>
            </a:r>
            <a:r>
              <a:rPr lang="en-US" altLang="ko-KR" sz="600" dirty="0"/>
              <a:t>height</a:t>
            </a:r>
            <a:r>
              <a:rPr lang="ko-KR" altLang="en-US" sz="600" dirty="0"/>
              <a:t>을 지정하지 않아도 이미 </a:t>
            </a:r>
            <a:r>
              <a:rPr lang="en-US" altLang="ko-KR" sz="600" dirty="0"/>
              <a:t>a </a:t>
            </a:r>
            <a:r>
              <a:rPr lang="ko-KR" altLang="en-US" sz="600" dirty="0"/>
              <a:t>태그의 높이가 늘어나 있음 *</a:t>
            </a:r>
            <a:r>
              <a:rPr lang="en-US" altLang="ko-KR" sz="600" dirty="0"/>
              <a:t>/</a:t>
            </a:r>
          </a:p>
          <a:p>
            <a:r>
              <a:rPr lang="en-US" altLang="ko-KR" sz="600" dirty="0"/>
              <a:t>  display: inline-block;</a:t>
            </a:r>
          </a:p>
          <a:p>
            <a:r>
              <a:rPr lang="en-US" altLang="ko-KR" sz="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973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6257111" cy="5740119"/>
          </a:xfrm>
        </p:spPr>
        <p:txBody>
          <a:bodyPr>
            <a:normAutofit/>
          </a:bodyPr>
          <a:lstStyle/>
          <a:p>
            <a:r>
              <a:rPr lang="en-US" altLang="ko-KR" dirty="0"/>
              <a:t>Flexbox</a:t>
            </a:r>
            <a:r>
              <a:rPr lang="ko-KR" altLang="en-US" dirty="0"/>
              <a:t>구성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4</a:t>
            </a:fld>
            <a:endParaRPr lang="en-US"/>
          </a:p>
        </p:txBody>
      </p:sp>
      <p:sp>
        <p:nvSpPr>
          <p:cNvPr id="21" name="직사각형 20"/>
          <p:cNvSpPr/>
          <p:nvPr/>
        </p:nvSpPr>
        <p:spPr>
          <a:xfrm>
            <a:off x="2987040" y="1569376"/>
            <a:ext cx="8194766" cy="8447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113313" y="1815393"/>
            <a:ext cx="2529840" cy="3526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900055" y="1815393"/>
            <a:ext cx="2529840" cy="3526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540930" y="1815393"/>
            <a:ext cx="2529840" cy="3526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11106" y="2767863"/>
            <a:ext cx="3647385" cy="323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228600">
              <a:lnSpc>
                <a:spcPct val="140000"/>
              </a:lnSpc>
              <a:spcBef>
                <a:spcPts val="500"/>
              </a:spcBef>
              <a:buFont typeface="Wingdings"/>
              <a:buChar char="§"/>
            </a:pPr>
            <a:r>
              <a:rPr lang="en-US" altLang="ko-KR" sz="2000" dirty="0">
                <a:solidFill>
                  <a:srgbClr val="0000FF"/>
                </a:solidFill>
                <a:latin typeface="맑은 고딕" panose="020B0503020000020004" pitchFamily="50" charset="-127"/>
              </a:rPr>
              <a:t>container</a:t>
            </a:r>
          </a:p>
          <a:p>
            <a:pPr marL="1143000" lvl="2" indent="-228600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</a:rPr>
              <a:t>flex-direction</a:t>
            </a:r>
          </a:p>
          <a:p>
            <a:pPr marL="1143000" lvl="2" indent="-228600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</a:rPr>
              <a:t>flex-wrap</a:t>
            </a:r>
          </a:p>
          <a:p>
            <a:pPr marL="1143000" lvl="2" indent="-228600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</a:rPr>
              <a:t>flex-flow</a:t>
            </a:r>
          </a:p>
          <a:p>
            <a:pPr marL="1143000" lvl="2" indent="-228600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</a:rPr>
              <a:t>justify-content</a:t>
            </a:r>
          </a:p>
          <a:p>
            <a:pPr marL="1143000" lvl="2" indent="-228600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</a:rPr>
              <a:t>align-items</a:t>
            </a:r>
          </a:p>
          <a:p>
            <a:pPr marL="1143000" lvl="2" indent="-228600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</a:rPr>
              <a:t>align-content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927565" y="2767863"/>
            <a:ext cx="4683035" cy="323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228600">
              <a:lnSpc>
                <a:spcPct val="140000"/>
              </a:lnSpc>
              <a:spcBef>
                <a:spcPts val="500"/>
              </a:spcBef>
              <a:buFont typeface="Wingdings"/>
              <a:buChar char="§"/>
            </a:pPr>
            <a:r>
              <a:rPr lang="en-US" altLang="ko-KR" sz="2000" dirty="0">
                <a:solidFill>
                  <a:srgbClr val="0000FF"/>
                </a:solidFill>
                <a:latin typeface="맑은 고딕" panose="020B0503020000020004" pitchFamily="50" charset="-127"/>
              </a:rPr>
              <a:t>item</a:t>
            </a:r>
          </a:p>
          <a:p>
            <a:pPr marL="1143000" lvl="2" indent="-228600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</a:rPr>
              <a:t>order</a:t>
            </a:r>
          </a:p>
          <a:p>
            <a:pPr marL="1143000" lvl="2" indent="-228600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</a:rPr>
              <a:t>flex-grow</a:t>
            </a:r>
          </a:p>
          <a:p>
            <a:pPr marL="1143000" lvl="2" indent="-228600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</a:rPr>
              <a:t>flex-shrink</a:t>
            </a:r>
          </a:p>
          <a:p>
            <a:pPr marL="1143000" lvl="2" indent="-228600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</a:rPr>
              <a:t>flex-basis</a:t>
            </a:r>
          </a:p>
          <a:p>
            <a:pPr marL="1143000" lvl="2" indent="-228600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</a:rPr>
              <a:t>flex</a:t>
            </a:r>
          </a:p>
          <a:p>
            <a:pPr marL="1143000" lvl="2" indent="-228600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</a:rPr>
              <a:t>align-self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2368731" y="2414108"/>
            <a:ext cx="914400" cy="451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3" idx="2"/>
          </p:cNvCxnSpPr>
          <p:nvPr/>
        </p:nvCxnSpPr>
        <p:spPr>
          <a:xfrm flipH="1">
            <a:off x="5286857" y="2168091"/>
            <a:ext cx="1878118" cy="88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33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실습 </a:t>
            </a:r>
            <a:r>
              <a:rPr lang="en-US" altLang="ko-KR"/>
              <a:t>2 </a:t>
            </a:r>
            <a:r>
              <a:rPr lang="ko-KR" altLang="en-US"/>
              <a:t>참고코드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40</a:t>
            </a:fld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9BD4B4-0884-40B7-90DE-D46B61783118}"/>
              </a:ext>
            </a:extLst>
          </p:cNvPr>
          <p:cNvSpPr/>
          <p:nvPr/>
        </p:nvSpPr>
        <p:spPr>
          <a:xfrm>
            <a:off x="673676" y="553538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/>
              <a:t>* {</a:t>
            </a:r>
          </a:p>
          <a:p>
            <a:r>
              <a:rPr lang="en-US" altLang="ko-KR" sz="1100" dirty="0"/>
              <a:t>  margin: 0;</a:t>
            </a:r>
          </a:p>
          <a:p>
            <a:r>
              <a:rPr lang="en-US" altLang="ko-KR" sz="1100" dirty="0"/>
              <a:t>  padding: 0;</a:t>
            </a:r>
          </a:p>
          <a:p>
            <a:r>
              <a:rPr lang="en-US" altLang="ko-KR" sz="1100" dirty="0"/>
              <a:t>  box-sizing: border-box;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header {</a:t>
            </a:r>
          </a:p>
          <a:p>
            <a:r>
              <a:rPr lang="en-US" altLang="ko-KR" sz="1100" dirty="0"/>
              <a:t>  padding: 2em;</a:t>
            </a:r>
          </a:p>
          <a:p>
            <a:r>
              <a:rPr lang="en-US" altLang="ko-KR" sz="1100" dirty="0"/>
              <a:t>  text-align: center;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h2 {</a:t>
            </a:r>
          </a:p>
          <a:p>
            <a:r>
              <a:rPr lang="en-US" altLang="ko-KR" sz="1100" dirty="0"/>
              <a:t>  font-size: 2rem;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.container {</a:t>
            </a:r>
          </a:p>
          <a:p>
            <a:r>
              <a:rPr lang="en-US" altLang="ko-KR" sz="1100" dirty="0"/>
              <a:t>  max-width: 1200px;</a:t>
            </a:r>
          </a:p>
          <a:p>
            <a:r>
              <a:rPr lang="en-US" altLang="ko-KR" sz="1100" dirty="0"/>
              <a:t>  margin: 0 auto;</a:t>
            </a:r>
          </a:p>
          <a:p>
            <a:r>
              <a:rPr lang="en-US" altLang="ko-KR" sz="1100" dirty="0"/>
              <a:t>  min-width: 600px;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.row {</a:t>
            </a:r>
          </a:p>
          <a:p>
            <a:r>
              <a:rPr lang="en-US" altLang="ko-KR" sz="1100" dirty="0"/>
              <a:t>  display: flex;</a:t>
            </a:r>
          </a:p>
          <a:p>
            <a:r>
              <a:rPr lang="en-US" altLang="ko-KR" sz="1100" dirty="0"/>
              <a:t>  height: 300px;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aside {</a:t>
            </a:r>
          </a:p>
          <a:p>
            <a:r>
              <a:rPr lang="en-US" altLang="ko-KR" sz="1100" dirty="0"/>
              <a:t>  flex-basis: 200px;</a:t>
            </a:r>
          </a:p>
          <a:p>
            <a:r>
              <a:rPr lang="en-US" altLang="ko-KR" sz="1100" dirty="0"/>
              <a:t>  flex-shrink: 0;</a:t>
            </a:r>
          </a:p>
          <a:p>
            <a:r>
              <a:rPr lang="en-US" altLang="ko-KR" sz="1100" dirty="0"/>
              <a:t>  padding: 10px;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article {</a:t>
            </a:r>
          </a:p>
          <a:p>
            <a:r>
              <a:rPr lang="en-US" altLang="ko-KR" sz="1100" dirty="0"/>
              <a:t>  flex-grow: 1;</a:t>
            </a:r>
          </a:p>
          <a:p>
            <a:r>
              <a:rPr lang="en-US" altLang="ko-KR" sz="1100" dirty="0"/>
              <a:t>  flex-shrink: 1;</a:t>
            </a:r>
          </a:p>
          <a:p>
            <a:r>
              <a:rPr lang="en-US" altLang="ko-KR" sz="1100" dirty="0"/>
              <a:t>  padding: 10px;</a:t>
            </a:r>
          </a:p>
          <a:p>
            <a:r>
              <a:rPr lang="en-US" altLang="ko-KR" sz="1100" dirty="0"/>
              <a:t>  min-width: 200px;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footer {</a:t>
            </a:r>
          </a:p>
          <a:p>
            <a:r>
              <a:rPr lang="en-US" altLang="ko-KR" sz="1100" dirty="0"/>
              <a:t>  text-align: center;</a:t>
            </a:r>
          </a:p>
          <a:p>
            <a:r>
              <a:rPr lang="en-US" altLang="ko-KR" sz="1100" dirty="0"/>
              <a:t>  padding: 1em;</a:t>
            </a:r>
          </a:p>
          <a:p>
            <a:r>
              <a:rPr lang="en-US" altLang="ko-KR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983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컨테이너에 적용하는 속성들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3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컨테이너에 적용하는 속성들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213526" cy="5740119"/>
          </a:xfrm>
        </p:spPr>
        <p:txBody>
          <a:bodyPr>
            <a:normAutofit/>
          </a:bodyPr>
          <a:lstStyle/>
          <a:p>
            <a:r>
              <a:rPr lang="en-US" altLang="ko-KR" sz="2000" b="1"/>
              <a:t>display: flex;</a:t>
            </a:r>
          </a:p>
          <a:p>
            <a:pPr lvl="1"/>
            <a:r>
              <a:rPr lang="en-US" altLang="ko-KR" sz="1800"/>
              <a:t>Flex </a:t>
            </a:r>
            <a:r>
              <a:rPr lang="ko-KR" altLang="en-US" sz="1800"/>
              <a:t>컨테이너에 </a:t>
            </a:r>
            <a:r>
              <a:rPr lang="en-US" altLang="ko-KR" sz="1800"/>
              <a:t>display: flex;</a:t>
            </a:r>
            <a:r>
              <a:rPr lang="ko-KR" altLang="en-US" sz="1800"/>
              <a:t>를 적용하는게 시작</a:t>
            </a:r>
            <a:endParaRPr lang="en-US" altLang="ko-KR" sz="1800"/>
          </a:p>
          <a:p>
            <a:pPr lvl="1"/>
            <a:r>
              <a:rPr lang="ko-KR" altLang="en-US" sz="1800">
                <a:solidFill>
                  <a:srgbClr val="0000FF"/>
                </a:solidFill>
              </a:rPr>
              <a:t>아이템들은 가로 방향으로 배치되고</a:t>
            </a:r>
            <a:r>
              <a:rPr lang="en-US" altLang="ko-KR" sz="1800"/>
              <a:t>, </a:t>
            </a:r>
            <a:r>
              <a:rPr lang="ko-KR" altLang="en-US" sz="1800"/>
              <a:t>자신이 가진 내용물의 </a:t>
            </a:r>
            <a:r>
              <a:rPr lang="en-US" altLang="ko-KR" sz="1800"/>
              <a:t>width </a:t>
            </a:r>
            <a:r>
              <a:rPr lang="ko-KR" altLang="en-US" sz="1800"/>
              <a:t>만큼만 차지</a:t>
            </a:r>
            <a:r>
              <a:rPr lang="en-US" altLang="ko-KR" sz="1800"/>
              <a:t>(inline</a:t>
            </a:r>
            <a:r>
              <a:rPr lang="ko-KR" altLang="en-US" sz="1800"/>
              <a:t>처럼</a:t>
            </a:r>
            <a:r>
              <a:rPr lang="en-US" altLang="ko-KR" sz="1800"/>
              <a:t>)</a:t>
            </a:r>
          </a:p>
          <a:p>
            <a:pPr lvl="1"/>
            <a:r>
              <a:rPr lang="en-US" altLang="ko-KR" sz="1800"/>
              <a:t>height</a:t>
            </a:r>
            <a:r>
              <a:rPr lang="ko-KR" altLang="en-US" sz="1800"/>
              <a:t>은 </a:t>
            </a:r>
            <a:r>
              <a:rPr lang="en-US" altLang="ko-KR" sz="1800"/>
              <a:t>container</a:t>
            </a:r>
            <a:r>
              <a:rPr lang="ko-KR" altLang="en-US" sz="1800"/>
              <a:t>의 높이만큼</a:t>
            </a:r>
            <a:r>
              <a:rPr lang="en-US" altLang="ko-KR" sz="1800"/>
              <a:t>(</a:t>
            </a:r>
            <a:r>
              <a:rPr lang="ko-KR" altLang="en-US" sz="1800"/>
              <a:t>아래 예시에는 </a:t>
            </a:r>
            <a:r>
              <a:rPr lang="en-US" altLang="ko-KR" sz="1800"/>
              <a:t>container</a:t>
            </a:r>
            <a:r>
              <a:rPr lang="ko-KR" altLang="en-US" sz="1800"/>
              <a:t>의 </a:t>
            </a:r>
            <a:r>
              <a:rPr lang="en-US" altLang="ko-KR" sz="1800"/>
              <a:t>height</a:t>
            </a:r>
            <a:r>
              <a:rPr lang="ko-KR" altLang="en-US" sz="1800"/>
              <a:t>을 지정하지 않음</a:t>
            </a:r>
            <a:r>
              <a:rPr lang="en-US" altLang="ko-KR" sz="1800"/>
              <a:t>)</a:t>
            </a:r>
          </a:p>
          <a:p>
            <a:pPr lvl="1"/>
            <a:r>
              <a:rPr lang="en-US" altLang="ko-KR" sz="1800"/>
              <a:t>display:flex</a:t>
            </a:r>
            <a:r>
              <a:rPr lang="ko-KR" altLang="en-US" sz="1800"/>
              <a:t> </a:t>
            </a:r>
            <a:r>
              <a:rPr lang="ko-KR" altLang="en-US" sz="1800">
                <a:solidFill>
                  <a:srgbClr val="0000FF"/>
                </a:solidFill>
              </a:rPr>
              <a:t>속성은 상속되지 않음</a:t>
            </a:r>
            <a:r>
              <a:rPr lang="en-US" altLang="ko-KR" sz="1800">
                <a:solidFill>
                  <a:srgbClr val="0000FF"/>
                </a:solidFill>
              </a:rPr>
              <a:t>(float</a:t>
            </a:r>
            <a:r>
              <a:rPr lang="ko-KR" altLang="en-US" sz="1800">
                <a:solidFill>
                  <a:srgbClr val="0000FF"/>
                </a:solidFill>
              </a:rPr>
              <a:t>처럼 </a:t>
            </a:r>
            <a:r>
              <a:rPr lang="en-US" altLang="ko-KR" sz="1800">
                <a:solidFill>
                  <a:srgbClr val="0000FF"/>
                </a:solidFill>
              </a:rPr>
              <a:t>clear</a:t>
            </a:r>
            <a:r>
              <a:rPr lang="ko-KR" altLang="en-US" sz="1800">
                <a:solidFill>
                  <a:srgbClr val="0000FF"/>
                </a:solidFill>
              </a:rPr>
              <a:t>할 필요가 없음</a:t>
            </a:r>
            <a:r>
              <a:rPr lang="en-US" altLang="ko-KR" sz="1800">
                <a:solidFill>
                  <a:srgbClr val="0000FF"/>
                </a:solidFill>
              </a:rPr>
              <a:t>)</a:t>
            </a:r>
          </a:p>
          <a:p>
            <a:pPr lvl="1"/>
            <a:endParaRPr lang="ko-KR" altLang="en-US" sz="16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6</a:t>
            </a:fld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78F107-698C-4ECD-ADDE-9C9133B8F4B9}"/>
              </a:ext>
            </a:extLst>
          </p:cNvPr>
          <p:cNvSpPr/>
          <p:nvPr/>
        </p:nvSpPr>
        <p:spPr>
          <a:xfrm>
            <a:off x="6774648" y="3128854"/>
            <a:ext cx="3640097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.container {</a:t>
            </a:r>
          </a:p>
          <a:p>
            <a:r>
              <a:rPr lang="en-US" altLang="ko-KR"/>
              <a:t>	</a:t>
            </a:r>
            <a:r>
              <a:rPr lang="en-US" altLang="ko-KR">
                <a:solidFill>
                  <a:srgbClr val="0000FF"/>
                </a:solidFill>
              </a:rPr>
              <a:t>display: flex;</a:t>
            </a:r>
          </a:p>
          <a:p>
            <a:r>
              <a:rPr lang="en-US" altLang="ko-KR"/>
              <a:t>	/* display: inline-flex; */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pic>
        <p:nvPicPr>
          <p:cNvPr id="2051" name="Picture 3" descr="https://studiomeal.com/wp-content/uploads/2020/01/03.jpg">
            <a:extLst>
              <a:ext uri="{FF2B5EF4-FFF2-40B4-BE49-F238E27FC236}">
                <a16:creationId xmlns:a16="http://schemas.microsoft.com/office/drawing/2014/main" id="{CEA88900-5E89-476C-9E21-8221E4431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20" y="3128854"/>
            <a:ext cx="5360063" cy="322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E999E7-5972-4B48-ACB9-B5C29D3C77A4}"/>
              </a:ext>
            </a:extLst>
          </p:cNvPr>
          <p:cNvSpPr txBox="1"/>
          <p:nvPr/>
        </p:nvSpPr>
        <p:spPr>
          <a:xfrm>
            <a:off x="6998018" y="4397888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강의자료에서 파랑색이 </a:t>
            </a:r>
            <a:r>
              <a:rPr lang="ko-KR" altLang="en-US">
                <a:solidFill>
                  <a:srgbClr val="0000FF"/>
                </a:solidFill>
              </a:rPr>
              <a:t>기본값</a:t>
            </a:r>
          </a:p>
        </p:txBody>
      </p:sp>
    </p:spTree>
    <p:extLst>
      <p:ext uri="{BB962C8B-B14F-4D97-AF65-F5344CB8AC3E}">
        <p14:creationId xmlns:p14="http://schemas.microsoft.com/office/powerpoint/2010/main" val="389715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컨테이너에 적용하는 속성들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213526" cy="5740119"/>
          </a:xfrm>
        </p:spPr>
        <p:txBody>
          <a:bodyPr>
            <a:normAutofit/>
          </a:bodyPr>
          <a:lstStyle/>
          <a:p>
            <a:r>
              <a:rPr lang="en-US" altLang="ko-KR" sz="2000" b="1"/>
              <a:t>display: flex;</a:t>
            </a:r>
          </a:p>
          <a:p>
            <a:pPr lvl="1"/>
            <a:endParaRPr lang="ko-KR" altLang="en-US" sz="16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7</a:t>
            </a:fld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3E615D-04EE-4B00-BECA-9A4329ACE79A}"/>
              </a:ext>
            </a:extLst>
          </p:cNvPr>
          <p:cNvSpPr/>
          <p:nvPr/>
        </p:nvSpPr>
        <p:spPr>
          <a:xfrm>
            <a:off x="4731028" y="1474704"/>
            <a:ext cx="4579949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&lt;div class="container"&gt;</a:t>
            </a:r>
          </a:p>
          <a:p>
            <a:r>
              <a:rPr lang="en-US" altLang="ko-KR" dirty="0"/>
              <a:t>      &lt;div class="item"&gt;AAA&lt;/div&gt;</a:t>
            </a:r>
          </a:p>
          <a:p>
            <a:r>
              <a:rPr lang="en-US" altLang="ko-KR" dirty="0"/>
              <a:t>      &lt;div class="item"&gt;BBBBBBBBBBB&lt;/div&gt;</a:t>
            </a:r>
          </a:p>
          <a:p>
            <a:r>
              <a:rPr lang="en-US" altLang="ko-KR" dirty="0"/>
              <a:t>      &lt;div class="item"&gt;CCCCC&lt;/div&gt;</a:t>
            </a:r>
          </a:p>
          <a:p>
            <a:r>
              <a:rPr lang="en-US" altLang="ko-KR" dirty="0"/>
              <a:t>&lt;/div&gt;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3B88D9-B7B8-4E6D-BEB9-3F9DC2D3F3CC}"/>
              </a:ext>
            </a:extLst>
          </p:cNvPr>
          <p:cNvSpPr/>
          <p:nvPr/>
        </p:nvSpPr>
        <p:spPr>
          <a:xfrm>
            <a:off x="530551" y="1474704"/>
            <a:ext cx="4097108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.container {</a:t>
            </a:r>
          </a:p>
          <a:p>
            <a:r>
              <a:rPr lang="en-US" altLang="ko-KR" dirty="0"/>
              <a:t>  display: flex;</a:t>
            </a:r>
          </a:p>
          <a:p>
            <a:r>
              <a:rPr lang="en-US" altLang="ko-KR" dirty="0"/>
              <a:t>  background-color: </a:t>
            </a:r>
            <a:r>
              <a:rPr lang="en-US" altLang="ko-KR" dirty="0" err="1"/>
              <a:t>yellowgreen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border: 2px solid red;</a:t>
            </a:r>
          </a:p>
          <a:p>
            <a:r>
              <a:rPr lang="en-US" altLang="ko-KR" dirty="0"/>
              <a:t>  width: 500px;</a:t>
            </a:r>
          </a:p>
          <a:p>
            <a:r>
              <a:rPr lang="en-US" altLang="ko-KR" dirty="0"/>
              <a:t>  height: 200px;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.item {</a:t>
            </a:r>
          </a:p>
          <a:p>
            <a:r>
              <a:rPr lang="en-US" altLang="ko-KR" dirty="0"/>
              <a:t>  background-color: aquamarine;</a:t>
            </a:r>
          </a:p>
          <a:p>
            <a:r>
              <a:rPr lang="en-US" altLang="ko-KR" dirty="0"/>
              <a:t>  opacity: 0.5;</a:t>
            </a:r>
          </a:p>
          <a:p>
            <a:r>
              <a:rPr lang="en-US" altLang="ko-KR" dirty="0"/>
              <a:t>  border: 2px solid black;</a:t>
            </a:r>
          </a:p>
          <a:p>
            <a:r>
              <a:rPr lang="en-US" altLang="ko-KR" dirty="0"/>
              <a:t>  font-size: 2rem;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228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컨테이너에 적용하는 속성들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213526" cy="5740119"/>
          </a:xfrm>
        </p:spPr>
        <p:txBody>
          <a:bodyPr>
            <a:normAutofit/>
          </a:bodyPr>
          <a:lstStyle/>
          <a:p>
            <a:r>
              <a:rPr lang="en-US" altLang="ko-KR" sz="2000" b="1"/>
              <a:t>display: inline-flex;</a:t>
            </a:r>
          </a:p>
          <a:p>
            <a:pPr lvl="1"/>
            <a:r>
              <a:rPr lang="en-US" altLang="ko-KR"/>
              <a:t>flex</a:t>
            </a:r>
            <a:r>
              <a:rPr lang="ko-KR" altLang="en-US"/>
              <a:t>가 </a:t>
            </a:r>
            <a:r>
              <a:rPr lang="en-US" altLang="ko-KR">
                <a:solidFill>
                  <a:srgbClr val="0000FF"/>
                </a:solidFill>
              </a:rPr>
              <a:t>item</a:t>
            </a:r>
            <a:r>
              <a:rPr lang="ko-KR" altLang="en-US">
                <a:solidFill>
                  <a:srgbClr val="0000FF"/>
                </a:solidFill>
              </a:rPr>
              <a:t>들을 </a:t>
            </a:r>
            <a:r>
              <a:rPr lang="en-US" altLang="ko-KR">
                <a:solidFill>
                  <a:srgbClr val="0000FF"/>
                </a:solidFill>
              </a:rPr>
              <a:t>inline</a:t>
            </a:r>
            <a:r>
              <a:rPr lang="ko-KR" altLang="en-US">
                <a:solidFill>
                  <a:srgbClr val="0000FF"/>
                </a:solidFill>
              </a:rPr>
              <a:t>으로</a:t>
            </a:r>
            <a:r>
              <a:rPr lang="ko-KR" altLang="en-US"/>
              <a:t> 만든다면</a:t>
            </a:r>
            <a:r>
              <a:rPr lang="en-US" altLang="ko-KR"/>
              <a:t>, </a:t>
            </a:r>
            <a:r>
              <a:rPr lang="en-US" altLang="ko-KR">
                <a:solidFill>
                  <a:srgbClr val="0000FF"/>
                </a:solidFill>
              </a:rPr>
              <a:t>inline-flex</a:t>
            </a:r>
            <a:r>
              <a:rPr lang="ko-KR" altLang="en-US">
                <a:solidFill>
                  <a:srgbClr val="0000FF"/>
                </a:solidFill>
              </a:rPr>
              <a:t>는 </a:t>
            </a:r>
            <a:r>
              <a:rPr lang="en-US" altLang="ko-KR">
                <a:solidFill>
                  <a:srgbClr val="0000FF"/>
                </a:solidFill>
              </a:rPr>
              <a:t>container</a:t>
            </a:r>
            <a:r>
              <a:rPr lang="ko-KR" altLang="en-US">
                <a:solidFill>
                  <a:srgbClr val="0000FF"/>
                </a:solidFill>
              </a:rPr>
              <a:t>를 </a:t>
            </a:r>
            <a:r>
              <a:rPr lang="en-US" altLang="ko-KR">
                <a:solidFill>
                  <a:srgbClr val="0000FF"/>
                </a:solidFill>
              </a:rPr>
              <a:t>inline</a:t>
            </a:r>
            <a:r>
              <a:rPr lang="ko-KR" altLang="en-US">
                <a:solidFill>
                  <a:srgbClr val="0000FF"/>
                </a:solidFill>
              </a:rPr>
              <a:t>으로</a:t>
            </a:r>
            <a:r>
              <a:rPr lang="ko-KR" altLang="en-US"/>
              <a:t> 만듦</a:t>
            </a:r>
            <a:endParaRPr lang="en-US" altLang="ko-KR"/>
          </a:p>
          <a:p>
            <a:pPr lvl="1"/>
            <a:endParaRPr lang="ko-KR" altLang="en-US" sz="16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8</a:t>
            </a:fld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5FD239-DEAF-4FCA-A508-70D13ACFC8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29"/>
          <a:stretch/>
        </p:blipFill>
        <p:spPr>
          <a:xfrm>
            <a:off x="976298" y="4710161"/>
            <a:ext cx="8991600" cy="185227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ED7FBE7-819D-49D8-A784-4F68BE82126B}"/>
              </a:ext>
            </a:extLst>
          </p:cNvPr>
          <p:cNvSpPr/>
          <p:nvPr/>
        </p:nvSpPr>
        <p:spPr>
          <a:xfrm>
            <a:off x="976298" y="1782925"/>
            <a:ext cx="4494199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 &lt;div class="container"&gt;</a:t>
            </a:r>
          </a:p>
          <a:p>
            <a:r>
              <a:rPr lang="en-US" altLang="ko-KR" dirty="0"/>
              <a:t>      &lt;div class="item"&gt;AAA&lt;/div&gt;</a:t>
            </a:r>
          </a:p>
          <a:p>
            <a:r>
              <a:rPr lang="en-US" altLang="ko-KR" dirty="0"/>
              <a:t>      &lt;div class="item"&gt;BBBBBBBBBBB&lt;/div&gt;</a:t>
            </a:r>
          </a:p>
          <a:p>
            <a:r>
              <a:rPr lang="en-US" altLang="ko-KR" dirty="0"/>
              <a:t>      &lt;div class="item"&gt;CCCCC&lt;/div&gt;</a:t>
            </a:r>
          </a:p>
          <a:p>
            <a:r>
              <a:rPr lang="en-US" altLang="ko-KR" dirty="0"/>
              <a:t>    &lt;/div&gt;</a:t>
            </a:r>
          </a:p>
          <a:p>
            <a:r>
              <a:rPr lang="en-US" altLang="ko-KR" dirty="0"/>
              <a:t>    &lt;div class="container"&gt;</a:t>
            </a:r>
          </a:p>
          <a:p>
            <a:r>
              <a:rPr lang="en-US" altLang="ko-KR" dirty="0"/>
              <a:t>      &lt;div class="item"&gt;AAA&lt;/div&gt;</a:t>
            </a:r>
          </a:p>
          <a:p>
            <a:r>
              <a:rPr lang="en-US" altLang="ko-KR" dirty="0"/>
              <a:t>      &lt;div class="item"&gt;BBBBBBBBBBB&lt;/div&gt;</a:t>
            </a:r>
          </a:p>
          <a:p>
            <a:r>
              <a:rPr lang="en-US" altLang="ko-KR" dirty="0"/>
              <a:t>      &lt;div class="item"&gt;CCCCC&lt;/div&gt;</a:t>
            </a:r>
          </a:p>
          <a:p>
            <a:r>
              <a:rPr lang="en-US" altLang="ko-KR" dirty="0"/>
              <a:t>    &lt;/div&gt;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855854-D089-461F-B8EF-6F521EB5FBCF}"/>
              </a:ext>
            </a:extLst>
          </p:cNvPr>
          <p:cNvSpPr/>
          <p:nvPr/>
        </p:nvSpPr>
        <p:spPr>
          <a:xfrm>
            <a:off x="5736867" y="1784918"/>
            <a:ext cx="2405269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.container {</a:t>
            </a:r>
          </a:p>
          <a:p>
            <a:r>
              <a:rPr lang="en-US" altLang="ko-KR"/>
              <a:t>  display: inline-flex;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91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컨테이너에 적용하는 속성들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213526" cy="5740119"/>
          </a:xfrm>
        </p:spPr>
        <p:txBody>
          <a:bodyPr>
            <a:normAutofit/>
          </a:bodyPr>
          <a:lstStyle/>
          <a:p>
            <a:r>
              <a:rPr lang="en-US" altLang="ko-KR" sz="2000" b="1"/>
              <a:t>display: inline-flex;</a:t>
            </a:r>
          </a:p>
          <a:p>
            <a:pPr lvl="1"/>
            <a:r>
              <a:rPr lang="en-US" altLang="ko-KR"/>
              <a:t>inline-flex</a:t>
            </a:r>
            <a:r>
              <a:rPr lang="ko-KR" altLang="en-US"/>
              <a:t>를 사용하지 않고 이전 페이지의 레이아웃을 구현하는 방법은</a:t>
            </a:r>
            <a:r>
              <a:rPr lang="en-US" altLang="ko-KR"/>
              <a:t>?</a:t>
            </a:r>
            <a:endParaRPr lang="ko-KR" altLang="en-US" sz="16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9</a:t>
            </a:fld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0EFF98-FCCC-462D-8DAD-A69D4696B1B4}"/>
              </a:ext>
            </a:extLst>
          </p:cNvPr>
          <p:cNvSpPr/>
          <p:nvPr/>
        </p:nvSpPr>
        <p:spPr>
          <a:xfrm>
            <a:off x="813683" y="1919299"/>
            <a:ext cx="53565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 &lt;div class="outer"&gt;</a:t>
            </a:r>
          </a:p>
          <a:p>
            <a:r>
              <a:rPr lang="en-US" altLang="ko-KR">
                <a:solidFill>
                  <a:schemeClr val="bg1"/>
                </a:solidFill>
              </a:rPr>
              <a:t>      &lt;div class="container"&gt;</a:t>
            </a:r>
          </a:p>
          <a:p>
            <a:r>
              <a:rPr lang="en-US" altLang="ko-KR">
                <a:solidFill>
                  <a:schemeClr val="bg1"/>
                </a:solidFill>
              </a:rPr>
              <a:t>        &lt;div class="item"&gt;AAA&lt;/div&gt;</a:t>
            </a:r>
          </a:p>
          <a:p>
            <a:r>
              <a:rPr lang="en-US" altLang="ko-KR">
                <a:solidFill>
                  <a:schemeClr val="bg1"/>
                </a:solidFill>
              </a:rPr>
              <a:t>        &lt;div class="item"&gt;BBBBBBBBBBB&lt;/div&gt;</a:t>
            </a:r>
          </a:p>
          <a:p>
            <a:r>
              <a:rPr lang="en-US" altLang="ko-KR">
                <a:solidFill>
                  <a:schemeClr val="bg1"/>
                </a:solidFill>
              </a:rPr>
              <a:t>        &lt;div class="item"&gt;CCCCC&lt;/div&gt;</a:t>
            </a:r>
          </a:p>
          <a:p>
            <a:r>
              <a:rPr lang="en-US" altLang="ko-KR">
                <a:solidFill>
                  <a:schemeClr val="bg1"/>
                </a:solidFill>
              </a:rPr>
              <a:t>      &lt;/div&gt;</a:t>
            </a:r>
          </a:p>
          <a:p>
            <a:r>
              <a:rPr lang="en-US" altLang="ko-KR">
                <a:solidFill>
                  <a:schemeClr val="bg1"/>
                </a:solidFill>
              </a:rPr>
              <a:t>      &lt;div class="container"&gt;</a:t>
            </a:r>
          </a:p>
          <a:p>
            <a:r>
              <a:rPr lang="en-US" altLang="ko-KR">
                <a:solidFill>
                  <a:schemeClr val="bg1"/>
                </a:solidFill>
              </a:rPr>
              <a:t>        &lt;div class="item"&gt;AAA&lt;/div&gt;</a:t>
            </a:r>
          </a:p>
          <a:p>
            <a:r>
              <a:rPr lang="en-US" altLang="ko-KR">
                <a:solidFill>
                  <a:schemeClr val="bg1"/>
                </a:solidFill>
              </a:rPr>
              <a:t>        &lt;div class="item"&gt;BBBBBBBBBBB&lt;/div&gt;</a:t>
            </a:r>
          </a:p>
          <a:p>
            <a:r>
              <a:rPr lang="en-US" altLang="ko-KR">
                <a:solidFill>
                  <a:schemeClr val="bg1"/>
                </a:solidFill>
              </a:rPr>
              <a:t>        &lt;div class="item"&gt;CCCCC&lt;/div&gt;</a:t>
            </a:r>
          </a:p>
          <a:p>
            <a:r>
              <a:rPr lang="en-US" altLang="ko-KR">
                <a:solidFill>
                  <a:schemeClr val="bg1"/>
                </a:solidFill>
              </a:rPr>
              <a:t>      &lt;/div&gt;</a:t>
            </a:r>
          </a:p>
          <a:p>
            <a:r>
              <a:rPr lang="en-US" altLang="ko-KR">
                <a:solidFill>
                  <a:schemeClr val="bg1"/>
                </a:solidFill>
              </a:rPr>
              <a:t>    &lt;/div&gt;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5446F2D-79D7-4A90-AEF5-9CB1290C124B}"/>
              </a:ext>
            </a:extLst>
          </p:cNvPr>
          <p:cNvSpPr/>
          <p:nvPr/>
        </p:nvSpPr>
        <p:spPr>
          <a:xfrm>
            <a:off x="6453344" y="2505670"/>
            <a:ext cx="25793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.outer {</a:t>
            </a:r>
          </a:p>
          <a:p>
            <a:r>
              <a:rPr lang="en-US" altLang="ko-KR">
                <a:solidFill>
                  <a:schemeClr val="bg1"/>
                </a:solidFill>
              </a:rPr>
              <a:t>  display: flex;</a:t>
            </a:r>
          </a:p>
          <a:p>
            <a:r>
              <a:rPr lang="en-US" altLang="ko-KR">
                <a:solidFill>
                  <a:schemeClr val="bg1"/>
                </a:solidFill>
              </a:rPr>
              <a:t>}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67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8776</TotalTime>
  <Words>3457</Words>
  <Application>Microsoft Office PowerPoint</Application>
  <PresentationFormat>와이드스크린</PresentationFormat>
  <Paragraphs>705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Noto Sans KR</vt:lpstr>
      <vt:lpstr>맑은 고딕</vt:lpstr>
      <vt:lpstr>Arial</vt:lpstr>
      <vt:lpstr>Calibri</vt:lpstr>
      <vt:lpstr>Calibri Light</vt:lpstr>
      <vt:lpstr>Wingdings</vt:lpstr>
      <vt:lpstr>Office 테마</vt:lpstr>
      <vt:lpstr>04-2. flexbox</vt:lpstr>
      <vt:lpstr>개요</vt:lpstr>
      <vt:lpstr>개요</vt:lpstr>
      <vt:lpstr>개요</vt:lpstr>
      <vt:lpstr>컨테이너에 적용하는 속성들</vt:lpstr>
      <vt:lpstr>컨테이너에 적용하는 속성들</vt:lpstr>
      <vt:lpstr>컨테이너에 적용하는 속성들</vt:lpstr>
      <vt:lpstr>컨테이너에 적용하는 속성들</vt:lpstr>
      <vt:lpstr>컨테이너에 적용하는 속성들</vt:lpstr>
      <vt:lpstr>container 속성</vt:lpstr>
      <vt:lpstr>컨테이너에 적용하는 속성들</vt:lpstr>
      <vt:lpstr>컨테이너에 적용하는 속성들</vt:lpstr>
      <vt:lpstr>컨테이너에 적용하는 속성들</vt:lpstr>
      <vt:lpstr>참고</vt:lpstr>
      <vt:lpstr>컨테이너에 적용하는 속성들</vt:lpstr>
      <vt:lpstr>컨테이너에 적용하는 속성들</vt:lpstr>
      <vt:lpstr>컨테이너에 적용하는 속성들</vt:lpstr>
      <vt:lpstr>컨테이너에 적용하는 속성들</vt:lpstr>
      <vt:lpstr>컨테이너에 적용하는 속성들</vt:lpstr>
      <vt:lpstr>컨테이너에 적용하는 속성들</vt:lpstr>
      <vt:lpstr>컨테이너에 적용하는 속성들</vt:lpstr>
      <vt:lpstr>container 속성</vt:lpstr>
      <vt:lpstr>container 속성</vt:lpstr>
      <vt:lpstr>아이템에 적용하는 속성들</vt:lpstr>
      <vt:lpstr>Item 속성</vt:lpstr>
      <vt:lpstr>Item 속성</vt:lpstr>
      <vt:lpstr>Item 속성</vt:lpstr>
      <vt:lpstr>Item 속성</vt:lpstr>
      <vt:lpstr>Item 속성</vt:lpstr>
      <vt:lpstr>Item 속성</vt:lpstr>
      <vt:lpstr>Item 속성</vt:lpstr>
      <vt:lpstr>Item 속성</vt:lpstr>
      <vt:lpstr>container 속성</vt:lpstr>
      <vt:lpstr>item 속성</vt:lpstr>
      <vt:lpstr>실습 1</vt:lpstr>
      <vt:lpstr>실습 1 준비파일</vt:lpstr>
      <vt:lpstr>실습 2</vt:lpstr>
      <vt:lpstr>실습 2 HTML</vt:lpstr>
      <vt:lpstr>실습 1 참고코드</vt:lpstr>
      <vt:lpstr>실습 2 참고코드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2767</cp:revision>
  <dcterms:created xsi:type="dcterms:W3CDTF">2020-03-06T01:35:43Z</dcterms:created>
  <dcterms:modified xsi:type="dcterms:W3CDTF">2024-03-23T01:18:34Z</dcterms:modified>
  <cp:version>1000.0000.01</cp:version>
</cp:coreProperties>
</file>