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3"/>
  </p:notesMasterIdLst>
  <p:sldIdLst>
    <p:sldId id="256" r:id="rId2"/>
    <p:sldId id="329" r:id="rId3"/>
    <p:sldId id="330" r:id="rId4"/>
    <p:sldId id="331" r:id="rId5"/>
    <p:sldId id="333" r:id="rId6"/>
    <p:sldId id="332" r:id="rId7"/>
    <p:sldId id="334" r:id="rId8"/>
    <p:sldId id="342" r:id="rId9"/>
    <p:sldId id="344" r:id="rId10"/>
    <p:sldId id="343" r:id="rId11"/>
    <p:sldId id="346" r:id="rId12"/>
    <p:sldId id="340" r:id="rId13"/>
    <p:sldId id="335" r:id="rId14"/>
    <p:sldId id="341" r:id="rId15"/>
    <p:sldId id="336" r:id="rId16"/>
    <p:sldId id="338" r:id="rId17"/>
    <p:sldId id="347" r:id="rId18"/>
    <p:sldId id="348" r:id="rId19"/>
    <p:sldId id="349" r:id="rId20"/>
    <p:sldId id="337" r:id="rId21"/>
    <p:sldId id="34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DFF2F"/>
    <a:srgbClr val="7FFFD4"/>
    <a:srgbClr val="FFA500"/>
    <a:srgbClr val="FF6A00"/>
    <a:srgbClr val="BC56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50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3/26/2024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t>3/26/2024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t>3/26/2024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t>3/26/2024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CSS/Attribute_selecto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flexbox_responsive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04-3</a:t>
            </a:r>
            <a:r>
              <a:rPr lang="en-US"/>
              <a:t>. </a:t>
            </a:r>
            <a:r>
              <a:rPr lang="en-US" altLang="ko-KR"/>
              <a:t>flexbox</a:t>
            </a:r>
            <a:r>
              <a:rPr lang="ko-KR" altLang="en-US"/>
              <a:t>와 반응형웹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1064" y="3812496"/>
            <a:ext cx="7383416" cy="2060766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박스 모델</a:t>
            </a:r>
            <a:endParaRPr lang="en-US" altLang="ko-KR" dirty="0"/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레이아웃 구성하기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조건문이 될 수 있는 특징들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en-US" altLang="ko-KR" b="1"/>
              <a:t>width / height</a:t>
            </a:r>
            <a:endParaRPr lang="en-US" altLang="ko-KR" b="1" dirty="0"/>
          </a:p>
          <a:p>
            <a:pPr lvl="1"/>
            <a:r>
              <a:rPr lang="en-US" altLang="ko-KR" b="1" dirty="0"/>
              <a:t>@media(min-width:700px){background-color: yellow;}</a:t>
            </a:r>
          </a:p>
          <a:p>
            <a:pPr lvl="2"/>
            <a:r>
              <a:rPr lang="ko-KR" altLang="en-US" dirty="0"/>
              <a:t>미디어 타입이 생략되어 있으나 기본값은 </a:t>
            </a:r>
            <a:r>
              <a:rPr lang="en-US" altLang="ko-KR" dirty="0"/>
              <a:t>all</a:t>
            </a:r>
          </a:p>
          <a:p>
            <a:pPr lvl="2"/>
            <a:r>
              <a:rPr lang="en-US" altLang="ko-KR" dirty="0"/>
              <a:t>@media all and (min-width:700px){. . .}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같은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표현</a:t>
            </a:r>
            <a:endParaRPr lang="en-US" altLang="ko-KR" dirty="0"/>
          </a:p>
          <a:p>
            <a:pPr lvl="1"/>
            <a:r>
              <a:rPr lang="en-US" altLang="ko-KR" b="1"/>
              <a:t>@media all and (min-width:768px) and (max-width:1024px) { … }</a:t>
            </a:r>
          </a:p>
          <a:p>
            <a:pPr lvl="2"/>
            <a:r>
              <a:rPr lang="ko-KR" altLang="en-US"/>
              <a:t>뷰포트 너비가 </a:t>
            </a:r>
            <a:r>
              <a:rPr lang="en-US" altLang="ko-KR"/>
              <a:t>768px </a:t>
            </a:r>
            <a:r>
              <a:rPr lang="ko-KR" altLang="en-US"/>
              <a:t>이상 </a:t>
            </a:r>
            <a:r>
              <a:rPr lang="en-US" altLang="ko-KR"/>
              <a:t>'</a:t>
            </a:r>
            <a:r>
              <a:rPr lang="ko-KR" altLang="en-US"/>
              <a:t>그리고</a:t>
            </a:r>
            <a:r>
              <a:rPr lang="en-US" altLang="ko-KR"/>
              <a:t>' 1024px </a:t>
            </a:r>
            <a:r>
              <a:rPr lang="ko-KR" altLang="en-US"/>
              <a:t>이하이면 실행</a:t>
            </a:r>
            <a:endParaRPr lang="en-US" altLang="ko-KR" b="1"/>
          </a:p>
          <a:p>
            <a:pPr lvl="1"/>
            <a:r>
              <a:rPr lang="en-US" altLang="ko-KR" b="1"/>
              <a:t>@media all and (width:768px), (width:1024px) { … }</a:t>
            </a:r>
          </a:p>
          <a:p>
            <a:pPr lvl="2"/>
            <a:r>
              <a:rPr lang="ko-KR" altLang="en-US"/>
              <a:t>뷰포트 너비가 </a:t>
            </a:r>
            <a:r>
              <a:rPr lang="en-US" altLang="ko-KR"/>
              <a:t>768px </a:t>
            </a:r>
            <a:r>
              <a:rPr lang="ko-KR" altLang="en-US"/>
              <a:t>이거나 </a:t>
            </a:r>
            <a:r>
              <a:rPr lang="en-US" altLang="ko-KR"/>
              <a:t>'</a:t>
            </a:r>
            <a:r>
              <a:rPr lang="ko-KR" altLang="en-US"/>
              <a:t>또는</a:t>
            </a:r>
            <a:r>
              <a:rPr lang="en-US" altLang="ko-KR"/>
              <a:t>' 1024px </a:t>
            </a:r>
            <a:r>
              <a:rPr lang="ko-KR" altLang="en-US"/>
              <a:t>이면 실행</a:t>
            </a:r>
            <a:endParaRPr lang="en-US" altLang="ko-KR"/>
          </a:p>
          <a:p>
            <a:pPr lvl="1"/>
            <a:r>
              <a:rPr lang="en-US" altLang="ko-KR" b="1"/>
              <a:t>@media not all and (min-width:768px) and (max-width:1024px) { … }</a:t>
            </a:r>
          </a:p>
          <a:p>
            <a:pPr lvl="2"/>
            <a:r>
              <a:rPr lang="ko-KR" altLang="en-US"/>
              <a:t>뷰포트 너비가 </a:t>
            </a:r>
            <a:r>
              <a:rPr lang="en-US" altLang="ko-KR"/>
              <a:t>768px </a:t>
            </a:r>
            <a:r>
              <a:rPr lang="ko-KR" altLang="en-US"/>
              <a:t>이상 </a:t>
            </a:r>
            <a:r>
              <a:rPr lang="en-US" altLang="ko-KR"/>
              <a:t>'</a:t>
            </a:r>
            <a:r>
              <a:rPr lang="ko-KR" altLang="en-US"/>
              <a:t>그리고</a:t>
            </a:r>
            <a:r>
              <a:rPr lang="en-US" altLang="ko-KR"/>
              <a:t>' 1024px </a:t>
            </a:r>
            <a:r>
              <a:rPr lang="ko-KR" altLang="en-US"/>
              <a:t>이하가 </a:t>
            </a:r>
            <a:r>
              <a:rPr lang="en-US" altLang="ko-KR"/>
              <a:t>'</a:t>
            </a:r>
            <a:r>
              <a:rPr lang="ko-KR" altLang="en-US"/>
              <a:t>아니면</a:t>
            </a:r>
            <a:r>
              <a:rPr lang="en-US" altLang="ko-KR"/>
              <a:t>' </a:t>
            </a:r>
            <a:r>
              <a:rPr lang="ko-KR" altLang="en-US"/>
              <a:t>실행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조건문이 될 수 있는 특징들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3" y="757400"/>
            <a:ext cx="7818318" cy="5740119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orientation</a:t>
            </a:r>
          </a:p>
          <a:p>
            <a:pPr lvl="1"/>
            <a:r>
              <a:rPr lang="en-US" altLang="ko-KR" b="1" dirty="0"/>
              <a:t>@media(min-width:700px) and (orientation: portrait){. . .}</a:t>
            </a:r>
          </a:p>
          <a:p>
            <a:pPr lvl="2"/>
            <a:r>
              <a:rPr lang="en-US" altLang="ko-KR" dirty="0"/>
              <a:t>and</a:t>
            </a:r>
            <a:r>
              <a:rPr lang="ko-KR" altLang="en-US" dirty="0"/>
              <a:t>는 새로운 미디어 특징들을 추가할 때 사용</a:t>
            </a:r>
            <a:endParaRPr lang="en-US" altLang="ko-KR" dirty="0"/>
          </a:p>
          <a:p>
            <a:pPr lvl="2"/>
            <a:r>
              <a:rPr lang="ko-KR" altLang="en-US" dirty="0"/>
              <a:t>모든 유형의 장치에서 최소 너비 </a:t>
            </a:r>
            <a:r>
              <a:rPr lang="en-US" altLang="ko-KR" dirty="0"/>
              <a:t>700px </a:t>
            </a:r>
            <a:r>
              <a:rPr lang="ko-KR" altLang="en-US" dirty="0"/>
              <a:t>이상 </a:t>
            </a:r>
            <a:r>
              <a:rPr lang="en-US" altLang="ko-KR" dirty="0"/>
              <a:t>+ </a:t>
            </a:r>
            <a:r>
              <a:rPr lang="ko-KR" altLang="en-US" dirty="0">
                <a:solidFill>
                  <a:srgbClr val="0000FF"/>
                </a:solidFill>
              </a:rPr>
              <a:t>방향이 세로 모드</a:t>
            </a:r>
            <a:r>
              <a:rPr lang="ko-KR" altLang="en-US" dirty="0"/>
              <a:t>일 때만 적용</a:t>
            </a:r>
            <a:endParaRPr lang="en-US" altLang="ko-KR" dirty="0"/>
          </a:p>
          <a:p>
            <a:pPr lvl="1"/>
            <a:r>
              <a:rPr lang="en-US" altLang="ko-KR" b="1" dirty="0"/>
              <a:t>@media print and (min-width: 700px) and (</a:t>
            </a:r>
            <a:r>
              <a:rPr lang="en-US" altLang="ko-KR" b="1" dirty="0" err="1"/>
              <a:t>orientation:landscape</a:t>
            </a:r>
            <a:r>
              <a:rPr lang="en-US" altLang="ko-KR" b="1" dirty="0"/>
              <a:t>){. . .}</a:t>
            </a:r>
          </a:p>
          <a:p>
            <a:pPr lvl="2"/>
            <a:r>
              <a:rPr lang="ko-KR" altLang="en-US" dirty="0"/>
              <a:t>프린트 장치이며</a:t>
            </a:r>
            <a:r>
              <a:rPr lang="en-US" altLang="ko-KR" dirty="0"/>
              <a:t>, </a:t>
            </a:r>
            <a:r>
              <a:rPr lang="ko-KR" altLang="en-US" dirty="0"/>
              <a:t>최소 너비가 </a:t>
            </a:r>
            <a:r>
              <a:rPr lang="en-US" altLang="ko-KR" dirty="0"/>
              <a:t>700px </a:t>
            </a:r>
            <a:r>
              <a:rPr lang="ko-KR" altLang="en-US" dirty="0"/>
              <a:t>이상 </a:t>
            </a:r>
            <a:r>
              <a:rPr lang="en-US" altLang="ko-KR" dirty="0"/>
              <a:t>+ </a:t>
            </a:r>
            <a:r>
              <a:rPr lang="ko-KR" altLang="en-US" dirty="0">
                <a:solidFill>
                  <a:srgbClr val="0000FF"/>
                </a:solidFill>
              </a:rPr>
              <a:t>방향이 가로</a:t>
            </a:r>
            <a:r>
              <a:rPr lang="ko-KR" altLang="en-US" dirty="0"/>
              <a:t>일 때 적용</a:t>
            </a:r>
            <a:endParaRPr lang="en-US" altLang="ko-KR" dirty="0"/>
          </a:p>
          <a:p>
            <a:pPr lvl="1"/>
            <a:r>
              <a:rPr lang="en-US" altLang="ko-KR" b="1" dirty="0"/>
              <a:t>@media (min-width: 700px), print and (</a:t>
            </a:r>
            <a:r>
              <a:rPr lang="en-US" altLang="ko-KR" b="1" dirty="0" err="1"/>
              <a:t>orientation:landscape</a:t>
            </a:r>
            <a:r>
              <a:rPr lang="en-US" altLang="ko-KR" b="1" dirty="0"/>
              <a:t>){. . .}</a:t>
            </a:r>
          </a:p>
          <a:p>
            <a:pPr lvl="2"/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장치에서 </a:t>
            </a:r>
            <a:r>
              <a:rPr lang="ko-KR" altLang="en-US" dirty="0" err="1"/>
              <a:t>최소너비가</a:t>
            </a:r>
            <a:r>
              <a:rPr lang="ko-KR" altLang="en-US" dirty="0"/>
              <a:t> </a:t>
            </a:r>
            <a:r>
              <a:rPr lang="en-US" altLang="ko-KR" dirty="0"/>
              <a:t>700px</a:t>
            </a:r>
            <a:r>
              <a:rPr lang="ko-KR" altLang="en-US" dirty="0"/>
              <a:t>이상일 때 적용하거나</a:t>
            </a:r>
            <a:r>
              <a:rPr lang="en-US" altLang="ko-KR" dirty="0"/>
              <a:t>, </a:t>
            </a:r>
            <a:r>
              <a:rPr lang="ko-KR" altLang="en-US" dirty="0"/>
              <a:t>프린터 장치에서는 가로 방향일 때만 적용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11</a:t>
            </a:fld>
            <a:endParaRPr lang="en-US"/>
          </a:p>
        </p:txBody>
      </p:sp>
      <p:pic>
        <p:nvPicPr>
          <p:cNvPr id="1026" name="Picture 2" descr="Page orientation - Wikipedia">
            <a:extLst>
              <a:ext uri="{FF2B5EF4-FFF2-40B4-BE49-F238E27FC236}">
                <a16:creationId xmlns:a16="http://schemas.microsoft.com/office/drawing/2014/main" id="{82147ABF-FAA2-4193-9767-63CCD7244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68" y="2688542"/>
            <a:ext cx="3184175" cy="206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조건문이 될 수 있는 특징들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ko-KR" altLang="en-US" sz="2000" b="1" dirty="0" err="1"/>
              <a:t>조건문에</a:t>
            </a:r>
            <a:r>
              <a:rPr lang="ko-KR" altLang="en-US" sz="2000" b="1" dirty="0"/>
              <a:t> 들어가는 미디어의 속성</a:t>
            </a:r>
            <a:endParaRPr lang="en-US" altLang="ko-KR" sz="2000" b="1" dirty="0"/>
          </a:p>
          <a:p>
            <a:pPr lvl="1"/>
            <a:r>
              <a:rPr lang="en-US" altLang="ko-KR" dirty="0"/>
              <a:t>min-width: </a:t>
            </a:r>
            <a:r>
              <a:rPr lang="ko-KR" altLang="en-US" dirty="0"/>
              <a:t>최소 폭</a:t>
            </a:r>
            <a:endParaRPr lang="en-US" altLang="ko-KR" dirty="0"/>
          </a:p>
          <a:p>
            <a:pPr lvl="1"/>
            <a:r>
              <a:rPr lang="en-US" altLang="ko-KR" dirty="0"/>
              <a:t>max-width: </a:t>
            </a:r>
            <a:r>
              <a:rPr lang="ko-KR" altLang="en-US" dirty="0"/>
              <a:t>최대 폭</a:t>
            </a:r>
            <a:endParaRPr lang="en-US" altLang="ko-KR" dirty="0"/>
          </a:p>
          <a:p>
            <a:pPr lvl="1"/>
            <a:r>
              <a:rPr lang="en-US" altLang="ko-KR" dirty="0"/>
              <a:t>resolution: </a:t>
            </a:r>
            <a:r>
              <a:rPr lang="ko-KR" altLang="en-US" dirty="0"/>
              <a:t>해상도</a:t>
            </a:r>
            <a:endParaRPr lang="en-US" altLang="ko-KR" dirty="0"/>
          </a:p>
          <a:p>
            <a:pPr lvl="1"/>
            <a:r>
              <a:rPr lang="ko-KR" altLang="en-US" dirty="0"/>
              <a:t>더 많은 정보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sz="1600" dirty="0"/>
              <a:t>https://developer.mozilla.org/ko/docs/Web/CSS/Media_Queries/Using_media_queries (</a:t>
            </a:r>
            <a:r>
              <a:rPr lang="ko-KR" altLang="en-US" sz="1600" dirty="0"/>
              <a:t>미디어 특성</a:t>
            </a:r>
            <a:r>
              <a:rPr lang="en-US" altLang="ko-KR" sz="1600" dirty="0"/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미디어 쿼리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일반적인 문법</a:t>
            </a:r>
            <a:endParaRPr lang="en-US" altLang="ko-KR" b="1" dirty="0"/>
          </a:p>
          <a:p>
            <a:pPr lvl="1"/>
            <a:r>
              <a:rPr lang="en-US" altLang="ko-KR" dirty="0"/>
              <a:t>Media Queries Level 4</a:t>
            </a:r>
            <a:r>
              <a:rPr lang="ko-KR" altLang="en-US" dirty="0"/>
              <a:t>부터는 새로운 범위 표현 구문을 사용해 더 간결한 미디어 쿼리를 작성</a:t>
            </a:r>
            <a:endParaRPr lang="en-US" altLang="ko-KR" b="1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1297577" y="2343669"/>
            <a:ext cx="895241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600px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line-height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1.4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400px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700px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line-height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1.4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73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미디어 쿼리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미디어 쿼리를 적용하는 방법</a:t>
            </a:r>
            <a:endParaRPr lang="en-US" altLang="ko-KR" b="1" dirty="0"/>
          </a:p>
          <a:p>
            <a:pPr lvl="1"/>
            <a:r>
              <a:rPr lang="en-US" altLang="ko-KR" dirty="0"/>
              <a:t>CSS</a:t>
            </a:r>
            <a:r>
              <a:rPr lang="ko-KR" altLang="en-US" dirty="0"/>
              <a:t>에서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외부 파일로 빼낼 때 사용하는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088571" y="3375542"/>
            <a:ext cx="8142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&lt;link </a:t>
            </a:r>
            <a:r>
              <a:rPr lang="en-US" sz="2000" dirty="0" err="1"/>
              <a:t>rel</a:t>
            </a:r>
            <a:r>
              <a:rPr lang="en-US" sz="2000" dirty="0"/>
              <a:t>="stylesheet" media="screen and (color)" </a:t>
            </a:r>
            <a:r>
              <a:rPr lang="en-US" sz="2000" dirty="0" err="1"/>
              <a:t>href</a:t>
            </a:r>
            <a:r>
              <a:rPr lang="en-US" sz="2000" dirty="0"/>
              <a:t>="example.css" /&gt;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88571" y="1804861"/>
            <a:ext cx="4990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@media (height &gt; 600px) {</a:t>
            </a:r>
          </a:p>
          <a:p>
            <a:r>
              <a:rPr lang="en-US" dirty="0"/>
              <a:t>    body { line-height: 1.4; 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88571" y="3904458"/>
            <a:ext cx="385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&lt;style&gt;@import url("style.css")&lt;/style&gt;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1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미디어 쿼리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316891" cy="5740119"/>
          </a:xfrm>
        </p:spPr>
        <p:txBody>
          <a:bodyPr>
            <a:normAutofit/>
          </a:bodyPr>
          <a:lstStyle/>
          <a:p>
            <a:r>
              <a:rPr lang="en-US" altLang="ko-KR" b="1" dirty="0"/>
              <a:t>Break point(</a:t>
            </a:r>
            <a:r>
              <a:rPr lang="ko-KR" altLang="en-US" b="1" dirty="0"/>
              <a:t>어디서 반응이 일어날 것인가</a:t>
            </a:r>
            <a:r>
              <a:rPr lang="en-US" altLang="ko-KR" b="1" dirty="0"/>
              <a:t>)</a:t>
            </a:r>
          </a:p>
          <a:p>
            <a:pPr lvl="1" fontAlgn="base"/>
            <a:r>
              <a:rPr lang="en-US" dirty="0"/>
              <a:t>320px — 480px: Mobile devices</a:t>
            </a:r>
          </a:p>
          <a:p>
            <a:pPr lvl="1" fontAlgn="base"/>
            <a:r>
              <a:rPr lang="en-US" dirty="0"/>
              <a:t>481px — 768px: iPads, Tablets</a:t>
            </a:r>
          </a:p>
          <a:p>
            <a:pPr lvl="1" fontAlgn="base"/>
            <a:r>
              <a:rPr lang="en-US" dirty="0"/>
              <a:t>769px — 1024px: Small screens, laptops</a:t>
            </a:r>
          </a:p>
          <a:p>
            <a:pPr lvl="1" fontAlgn="base"/>
            <a:r>
              <a:rPr lang="en-US" dirty="0"/>
              <a:t>1025px — 1200px: Desktops, large screens</a:t>
            </a:r>
          </a:p>
          <a:p>
            <a:pPr lvl="1" fontAlgn="base"/>
            <a:r>
              <a:rPr lang="en-US" dirty="0"/>
              <a:t>1201px and more —  Extra large screens, TV</a:t>
            </a:r>
            <a:endParaRPr lang="en-US" altLang="ko-KR" dirty="0"/>
          </a:p>
          <a:p>
            <a:pPr lvl="1" fontAlgn="base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mobile first</a:t>
            </a:r>
            <a:r>
              <a:rPr lang="ko-KR" altLang="en-US" dirty="0"/>
              <a:t>를 고려한 디자인</a:t>
            </a:r>
            <a:r>
              <a:rPr lang="en-US" altLang="ko-KR" dirty="0"/>
              <a:t>(</a:t>
            </a:r>
            <a:r>
              <a:rPr lang="ko-KR" altLang="en-US" dirty="0"/>
              <a:t>단일 컬럼</a:t>
            </a:r>
            <a:r>
              <a:rPr lang="en-US" altLang="ko-KR" dirty="0"/>
              <a:t>, </a:t>
            </a:r>
            <a:r>
              <a:rPr lang="ko-KR" altLang="en-US" dirty="0"/>
              <a:t>작은 폰트</a:t>
            </a:r>
            <a:r>
              <a:rPr lang="en-US" altLang="ko-KR" dirty="0"/>
              <a:t>…)</a:t>
            </a:r>
            <a:r>
              <a:rPr lang="ko-KR" altLang="en-US" dirty="0"/>
              <a:t>을 한다면</a:t>
            </a:r>
            <a:r>
              <a:rPr lang="en-US" altLang="ko-KR" dirty="0"/>
              <a:t>, </a:t>
            </a:r>
            <a:r>
              <a:rPr lang="ko-KR" altLang="en-US" dirty="0"/>
              <a:t>모바일을 위한 </a:t>
            </a:r>
            <a:r>
              <a:rPr lang="en-US" altLang="ko-KR" dirty="0"/>
              <a:t>break point</a:t>
            </a:r>
            <a:r>
              <a:rPr lang="ko-KR" altLang="en-US" dirty="0"/>
              <a:t>는 잡을 </a:t>
            </a:r>
            <a:r>
              <a:rPr lang="ko-KR" altLang="en-US"/>
              <a:t>필요 없음</a:t>
            </a:r>
            <a:endParaRPr lang="en-US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미디어 쿼리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en-US" altLang="ko-KR" b="1" dirty="0"/>
              <a:t>Mobile First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r>
              <a:rPr lang="ko-KR" altLang="en-US" dirty="0"/>
              <a:t>모바일 레이아웃을 잡고</a:t>
            </a:r>
            <a:r>
              <a:rPr lang="en-US" altLang="ko-KR" dirty="0"/>
              <a:t>, </a:t>
            </a:r>
            <a:r>
              <a:rPr lang="ko-KR" altLang="en-US" dirty="0"/>
              <a:t>화면이 커질 경우 레이아웃을 변경</a:t>
            </a:r>
            <a:endParaRPr lang="en-US" altLang="ko-KR" dirty="0"/>
          </a:p>
          <a:p>
            <a:pPr lvl="1"/>
            <a:r>
              <a:rPr lang="ko-KR" altLang="en-US" dirty="0"/>
              <a:t>모바일 우선으로 디자인할 경우</a:t>
            </a:r>
            <a:r>
              <a:rPr lang="en-US" altLang="ko-KR" dirty="0"/>
              <a:t>, table</a:t>
            </a:r>
            <a:r>
              <a:rPr lang="ko-KR" altLang="en-US" dirty="0"/>
              <a:t>과 </a:t>
            </a:r>
            <a:r>
              <a:rPr lang="en-US" altLang="ko-KR" dirty="0"/>
              <a:t>laptop PC</a:t>
            </a:r>
            <a:r>
              <a:rPr lang="ko-KR" altLang="en-US" dirty="0"/>
              <a:t>를 위한 두 개의 </a:t>
            </a:r>
            <a:r>
              <a:rPr lang="en-US" altLang="ko-KR" dirty="0"/>
              <a:t>break point</a:t>
            </a:r>
            <a:r>
              <a:rPr lang="ko-KR" altLang="en-US" dirty="0"/>
              <a:t>만</a:t>
            </a:r>
            <a:endParaRPr lang="en-US" dirty="0"/>
          </a:p>
          <a:p>
            <a:pPr lvl="1" fontAlgn="base"/>
            <a:endParaRPr lang="en-US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16</a:t>
            </a:fld>
            <a:endParaRPr lang="en-US"/>
          </a:p>
        </p:txBody>
      </p:sp>
      <p:pic>
        <p:nvPicPr>
          <p:cNvPr id="20482" name="Picture 2" descr="mobile first - responsive web desig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7"/>
          <a:stretch/>
        </p:blipFill>
        <p:spPr bwMode="auto">
          <a:xfrm>
            <a:off x="678597" y="1273918"/>
            <a:ext cx="8572500" cy="36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endParaRPr lang="en-US" altLang="ko-KR" b="1" dirty="0"/>
          </a:p>
          <a:p>
            <a:pPr lvl="1" fontAlgn="base"/>
            <a:endParaRPr lang="en-US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17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57F14A-3B34-47A9-B11E-87374E932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" r="788"/>
          <a:stretch/>
        </p:blipFill>
        <p:spPr>
          <a:xfrm>
            <a:off x="748937" y="843954"/>
            <a:ext cx="10215625" cy="11297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E1AA4B-6B4C-49EF-89FD-0689E2892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7" y="2060283"/>
            <a:ext cx="5347063" cy="24841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22C0C-B8C2-41D0-8C73-814D5547D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36" y="4797779"/>
            <a:ext cx="3703799" cy="169973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E071DC-93F0-4961-8196-0605CEB54308}"/>
              </a:ext>
            </a:extLst>
          </p:cNvPr>
          <p:cNvSpPr/>
          <p:nvPr/>
        </p:nvSpPr>
        <p:spPr>
          <a:xfrm>
            <a:off x="6096000" y="2379361"/>
            <a:ext cx="2363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600px&lt;= width &lt; 800px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CABA45-71E3-4077-B7DC-0F1E12E4F455}"/>
              </a:ext>
            </a:extLst>
          </p:cNvPr>
          <p:cNvSpPr/>
          <p:nvPr/>
        </p:nvSpPr>
        <p:spPr>
          <a:xfrm>
            <a:off x="4452735" y="4978014"/>
            <a:ext cx="151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width &lt; 600px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endParaRPr lang="en-US" altLang="ko-KR" b="1" dirty="0"/>
          </a:p>
          <a:p>
            <a:pPr lvl="1" fontAlgn="base"/>
            <a:endParaRPr lang="en-US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18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7A1F91-61A4-470C-A2F4-BADA4C433A97}"/>
              </a:ext>
            </a:extLst>
          </p:cNvPr>
          <p:cNvSpPr/>
          <p:nvPr/>
        </p:nvSpPr>
        <p:spPr>
          <a:xfrm>
            <a:off x="427937" y="549544"/>
            <a:ext cx="5090268" cy="5170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&lt;html </a:t>
            </a:r>
            <a:r>
              <a:rPr lang="en-US" altLang="ko-KR" sz="1100" dirty="0" err="1"/>
              <a:t>lang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en</a:t>
            </a:r>
            <a:r>
              <a:rPr lang="en-US" altLang="ko-KR" sz="1100" dirty="0"/>
              <a:t>"&gt;</a:t>
            </a:r>
          </a:p>
          <a:p>
            <a:r>
              <a:rPr lang="en-US" altLang="ko-KR" sz="1100" dirty="0"/>
              <a:t>  &lt;head&gt;</a:t>
            </a:r>
          </a:p>
          <a:p>
            <a:r>
              <a:rPr lang="en-US" altLang="ko-KR" sz="1100" dirty="0"/>
              <a:t>    &lt;meta charset="UTF-8" /&gt;</a:t>
            </a:r>
          </a:p>
          <a:p>
            <a:r>
              <a:rPr lang="en-US" altLang="ko-KR" sz="1100" dirty="0"/>
              <a:t>    &lt;meta name="viewport" content="width=device-width, initial-scale=1.0" /&gt;</a:t>
            </a:r>
          </a:p>
          <a:p>
            <a:r>
              <a:rPr lang="en-US" altLang="ko-KR" sz="1100" dirty="0"/>
              <a:t>    &lt;link </a:t>
            </a:r>
            <a:r>
              <a:rPr lang="en-US" altLang="ko-KR" sz="1100" dirty="0" err="1"/>
              <a:t>rel</a:t>
            </a:r>
            <a:r>
              <a:rPr lang="en-US" altLang="ko-KR" sz="1100" dirty="0"/>
              <a:t>="stylesheet"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="style/style.css" /&gt;</a:t>
            </a:r>
          </a:p>
          <a:p>
            <a:r>
              <a:rPr lang="en-US" altLang="ko-KR" sz="1100" dirty="0"/>
              <a:t>    &lt;title&gt;Document&lt;/title&gt;</a:t>
            </a:r>
          </a:p>
          <a:p>
            <a:r>
              <a:rPr lang="en-US" altLang="ko-KR" sz="1100" dirty="0"/>
              <a:t>  &lt;/head&gt;</a:t>
            </a:r>
          </a:p>
          <a:p>
            <a:r>
              <a:rPr lang="en-US" altLang="ko-KR" sz="1100" dirty="0"/>
              <a:t>  &lt;body&gt;</a:t>
            </a:r>
          </a:p>
          <a:p>
            <a:r>
              <a:rPr lang="en-US" altLang="ko-KR" sz="1100" dirty="0"/>
              <a:t>    &lt;h1&gt;Responsive Flexbox&lt;/h1&gt;</a:t>
            </a:r>
          </a:p>
          <a:p>
            <a:r>
              <a:rPr lang="en-US" altLang="ko-KR" sz="1100" dirty="0"/>
              <a:t>    &lt;p&gt;Window height: &lt;span id="height"&gt;&lt;/span&gt;&lt;/p&gt;</a:t>
            </a:r>
          </a:p>
          <a:p>
            <a:r>
              <a:rPr lang="en-US" altLang="ko-KR" sz="1100" dirty="0"/>
              <a:t>    &lt;p&gt;Window width: &lt;span id="width"&gt;&lt;/span&gt;&lt;/p&gt;</a:t>
            </a:r>
          </a:p>
          <a:p>
            <a:r>
              <a:rPr lang="en-US" altLang="ko-KR" sz="1100" dirty="0"/>
              <a:t>    &lt;div class="container"&gt;</a:t>
            </a:r>
          </a:p>
          <a:p>
            <a:r>
              <a:rPr lang="en-US" altLang="ko-KR" sz="1100" dirty="0"/>
              <a:t>      &lt;div class="item"&gt;1&lt;/div&gt;</a:t>
            </a:r>
          </a:p>
          <a:p>
            <a:r>
              <a:rPr lang="en-US" altLang="ko-KR" sz="1100" dirty="0"/>
              <a:t>      &lt;div class="item"&gt;2&lt;/div&gt;</a:t>
            </a:r>
          </a:p>
          <a:p>
            <a:r>
              <a:rPr lang="en-US" altLang="ko-KR" sz="1100" dirty="0"/>
              <a:t>      &lt;div class="item"&gt;3&lt;/div&gt;</a:t>
            </a:r>
          </a:p>
          <a:p>
            <a:r>
              <a:rPr lang="en-US" altLang="ko-KR" sz="1100" dirty="0"/>
              <a:t>    &lt;/div&gt;</a:t>
            </a:r>
          </a:p>
          <a:p>
            <a:r>
              <a:rPr lang="en-US" altLang="ko-KR" sz="1100" dirty="0"/>
              <a:t>  &lt;/body&gt;</a:t>
            </a:r>
          </a:p>
          <a:p>
            <a:r>
              <a:rPr lang="en-US" altLang="ko-KR" sz="1100" dirty="0"/>
              <a:t>  &lt;script&gt;</a:t>
            </a:r>
          </a:p>
          <a:p>
            <a:r>
              <a:rPr lang="en-US" altLang="ko-KR" sz="1100" dirty="0"/>
              <a:t>    const </a:t>
            </a:r>
            <a:r>
              <a:rPr lang="en-US" altLang="ko-KR" sz="1100" dirty="0" err="1"/>
              <a:t>heightOutput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document.querySelector</a:t>
            </a:r>
            <a:r>
              <a:rPr lang="en-US" altLang="ko-KR" sz="1100" dirty="0"/>
              <a:t>('#height')</a:t>
            </a:r>
          </a:p>
          <a:p>
            <a:r>
              <a:rPr lang="en-US" altLang="ko-KR" sz="1100" dirty="0"/>
              <a:t>    const </a:t>
            </a:r>
            <a:r>
              <a:rPr lang="en-US" altLang="ko-KR" sz="1100" dirty="0" err="1"/>
              <a:t>widthOutput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document.querySelector</a:t>
            </a:r>
            <a:r>
              <a:rPr lang="en-US" altLang="ko-KR" sz="1100" dirty="0"/>
              <a:t>('#width')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reportWindowSize</a:t>
            </a:r>
            <a:r>
              <a:rPr lang="en-US" altLang="ko-KR" sz="1100" dirty="0"/>
              <a:t>() {</a:t>
            </a:r>
          </a:p>
          <a:p>
            <a:r>
              <a:rPr lang="en-US" altLang="ko-KR" sz="1100" dirty="0"/>
              <a:t>      </a:t>
            </a:r>
            <a:r>
              <a:rPr lang="en-US" altLang="ko-KR" sz="1100" dirty="0" err="1"/>
              <a:t>heightOutput.textContent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window.innerHeight</a:t>
            </a:r>
            <a:endParaRPr lang="en-US" altLang="ko-KR" sz="1100" dirty="0"/>
          </a:p>
          <a:p>
            <a:r>
              <a:rPr lang="en-US" altLang="ko-KR" sz="1100" dirty="0"/>
              <a:t>      </a:t>
            </a:r>
            <a:r>
              <a:rPr lang="en-US" altLang="ko-KR" sz="1100" dirty="0" err="1"/>
              <a:t>widthOutput.textContent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window.innerWidth</a:t>
            </a:r>
            <a:endParaRPr lang="en-US" altLang="ko-KR" sz="1100" dirty="0"/>
          </a:p>
          <a:p>
            <a:r>
              <a:rPr lang="en-US" altLang="ko-KR" sz="1100" dirty="0"/>
              <a:t>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window.onresize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reportWindowSize</a:t>
            </a:r>
            <a:endParaRPr lang="en-US" altLang="ko-KR" sz="1100" dirty="0"/>
          </a:p>
          <a:p>
            <a:r>
              <a:rPr lang="en-US" altLang="ko-KR" sz="1100" dirty="0"/>
              <a:t>  &lt;/script&gt;</a:t>
            </a:r>
          </a:p>
          <a:p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C4A489-599E-46B9-B75A-D13CD92FD5BC}"/>
              </a:ext>
            </a:extLst>
          </p:cNvPr>
          <p:cNvSpPr/>
          <p:nvPr/>
        </p:nvSpPr>
        <p:spPr>
          <a:xfrm>
            <a:off x="5788352" y="549544"/>
            <a:ext cx="3838833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* 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padding</a:t>
            </a:r>
            <a:r>
              <a:rPr lang="ko-KR" altLang="en-US" dirty="0"/>
              <a:t>: 0;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margin</a:t>
            </a:r>
            <a:r>
              <a:rPr lang="ko-KR" altLang="en-US" dirty="0"/>
              <a:t>: 0;</a:t>
            </a:r>
          </a:p>
          <a:p>
            <a:r>
              <a:rPr lang="ko-KR" altLang="en-US" dirty="0"/>
              <a:t>}</a:t>
            </a:r>
          </a:p>
          <a:p>
            <a:r>
              <a:rPr lang="ko-KR" altLang="en-US" dirty="0"/>
              <a:t>.</a:t>
            </a:r>
            <a:r>
              <a:rPr lang="ko-KR" altLang="en-US" dirty="0" err="1"/>
              <a:t>container</a:t>
            </a:r>
            <a:r>
              <a:rPr lang="ko-KR" altLang="en-US" dirty="0"/>
              <a:t> 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display</a:t>
            </a:r>
            <a:r>
              <a:rPr lang="ko-KR" altLang="en-US" dirty="0"/>
              <a:t>: </a:t>
            </a:r>
            <a:r>
              <a:rPr lang="ko-KR" altLang="en-US" dirty="0" err="1"/>
              <a:t>flex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font-size</a:t>
            </a:r>
            <a:r>
              <a:rPr lang="ko-KR" altLang="en-US" dirty="0"/>
              <a:t>: 30px;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text-align</a:t>
            </a:r>
            <a:r>
              <a:rPr lang="ko-KR" altLang="en-US" dirty="0"/>
              <a:t>: </a:t>
            </a:r>
            <a:r>
              <a:rPr lang="ko-KR" altLang="en-US" dirty="0" err="1"/>
              <a:t>center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height</a:t>
            </a:r>
            <a:r>
              <a:rPr lang="ko-KR" altLang="en-US" dirty="0"/>
              <a:t>: 100px;</a:t>
            </a:r>
          </a:p>
          <a:p>
            <a:r>
              <a:rPr lang="ko-KR" altLang="en-US" dirty="0"/>
              <a:t>}</a:t>
            </a:r>
          </a:p>
          <a:p>
            <a:r>
              <a:rPr lang="ko-KR" altLang="en-US" dirty="0"/>
              <a:t>.</a:t>
            </a:r>
            <a:r>
              <a:rPr lang="ko-KR" altLang="en-US" dirty="0" err="1"/>
              <a:t>item</a:t>
            </a:r>
            <a:r>
              <a:rPr lang="ko-KR" altLang="en-US" dirty="0"/>
              <a:t> 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flex</a:t>
            </a:r>
            <a:r>
              <a:rPr lang="ko-KR" altLang="en-US" dirty="0"/>
              <a:t>: 33%;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line-height</a:t>
            </a:r>
            <a:r>
              <a:rPr lang="ko-KR" altLang="en-US" dirty="0"/>
              <a:t>: 100px;</a:t>
            </a:r>
          </a:p>
          <a:p>
            <a:r>
              <a:rPr lang="ko-KR" altLang="en-US" dirty="0"/>
              <a:t>}</a:t>
            </a:r>
          </a:p>
          <a:p>
            <a:r>
              <a:rPr lang="ko-KR" altLang="en-US" dirty="0"/>
              <a:t>.</a:t>
            </a:r>
            <a:r>
              <a:rPr lang="ko-KR" altLang="en-US" dirty="0" err="1"/>
              <a:t>item:nth-child</a:t>
            </a:r>
            <a:r>
              <a:rPr lang="ko-KR" altLang="en-US" dirty="0"/>
              <a:t>(1),</a:t>
            </a:r>
          </a:p>
          <a:p>
            <a:r>
              <a:rPr lang="ko-KR" altLang="en-US" dirty="0"/>
              <a:t>.</a:t>
            </a:r>
            <a:r>
              <a:rPr lang="ko-KR" altLang="en-US" dirty="0" err="1"/>
              <a:t>item:nth-child</a:t>
            </a:r>
            <a:r>
              <a:rPr lang="ko-KR" altLang="en-US" dirty="0"/>
              <a:t>(3) 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background-color</a:t>
            </a:r>
            <a:r>
              <a:rPr lang="ko-KR" altLang="en-US" dirty="0"/>
              <a:t>: #f1f1f1;</a:t>
            </a:r>
          </a:p>
          <a:p>
            <a:r>
              <a:rPr lang="ko-KR" altLang="en-US" dirty="0"/>
              <a:t>}</a:t>
            </a:r>
          </a:p>
          <a:p>
            <a:r>
              <a:rPr lang="ko-KR" altLang="en-US" dirty="0"/>
              <a:t>.</a:t>
            </a:r>
            <a:r>
              <a:rPr lang="ko-KR" altLang="en-US" dirty="0" err="1"/>
              <a:t>item:nth-child</a:t>
            </a:r>
            <a:r>
              <a:rPr lang="ko-KR" altLang="en-US" dirty="0"/>
              <a:t>(2) 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background-color</a:t>
            </a:r>
            <a:r>
              <a:rPr lang="ko-KR" altLang="en-US" dirty="0"/>
              <a:t>: </a:t>
            </a:r>
            <a:r>
              <a:rPr lang="ko-KR" altLang="en-US" dirty="0" err="1"/>
              <a:t>dodgerblue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36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endParaRPr lang="en-US" altLang="ko-KR" b="1" dirty="0"/>
          </a:p>
          <a:p>
            <a:pPr lvl="1" fontAlgn="base"/>
            <a:endParaRPr lang="en-US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1B28F8-C814-42EA-BF39-A8EC04C7116D}"/>
              </a:ext>
            </a:extLst>
          </p:cNvPr>
          <p:cNvSpPr/>
          <p:nvPr/>
        </p:nvSpPr>
        <p:spPr>
          <a:xfrm>
            <a:off x="629406" y="1093371"/>
            <a:ext cx="3234140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/>
              <a:t>@media (600px&lt;= width &lt; 800px) {</a:t>
            </a:r>
          </a:p>
          <a:p>
            <a:r>
              <a:rPr lang="ko-KR" altLang="en-US" sz="1200"/>
              <a:t>  .container {</a:t>
            </a:r>
          </a:p>
          <a:p>
            <a:r>
              <a:rPr lang="ko-KR" altLang="en-US" sz="1200"/>
              <a:t>    flex-direction: column;</a:t>
            </a:r>
          </a:p>
          <a:p>
            <a:r>
              <a:rPr lang="ko-KR" altLang="en-US" sz="1200"/>
              <a:t>  }</a:t>
            </a:r>
          </a:p>
          <a:p>
            <a:r>
              <a:rPr lang="ko-KR" altLang="en-US" sz="1200"/>
              <a:t>  .item:nth-child(1) {</a:t>
            </a:r>
          </a:p>
          <a:p>
            <a:r>
              <a:rPr lang="ko-KR" altLang="en-US" sz="1200"/>
              <a:t>    order: 2;</a:t>
            </a:r>
          </a:p>
          <a:p>
            <a:r>
              <a:rPr lang="ko-KR" altLang="en-US" sz="1200"/>
              <a:t>  }</a:t>
            </a:r>
          </a:p>
          <a:p>
            <a:r>
              <a:rPr lang="ko-KR" altLang="en-US" sz="1200"/>
              <a:t>  .item:nth-child(2) {</a:t>
            </a:r>
          </a:p>
          <a:p>
            <a:r>
              <a:rPr lang="ko-KR" altLang="en-US" sz="1200"/>
              <a:t>    order: 1;</a:t>
            </a:r>
          </a:p>
          <a:p>
            <a:r>
              <a:rPr lang="ko-KR" altLang="en-US" sz="1200"/>
              <a:t>  }</a:t>
            </a:r>
          </a:p>
          <a:p>
            <a:r>
              <a:rPr lang="ko-KR" altLang="en-US" sz="1200"/>
              <a:t>  .item:nth-child(3) {</a:t>
            </a:r>
          </a:p>
          <a:p>
            <a:r>
              <a:rPr lang="ko-KR" altLang="en-US" sz="1200"/>
              <a:t>    order: 3;</a:t>
            </a:r>
          </a:p>
          <a:p>
            <a:r>
              <a:rPr lang="ko-KR" altLang="en-US" sz="1200"/>
              <a:t>  }</a:t>
            </a:r>
          </a:p>
          <a:p>
            <a:r>
              <a:rPr lang="ko-KR" altLang="en-US" sz="1200"/>
              <a:t>}</a:t>
            </a:r>
          </a:p>
          <a:p>
            <a:r>
              <a:rPr lang="ko-KR" altLang="en-US" sz="1200"/>
              <a:t>@media (width &lt; 600px) {</a:t>
            </a:r>
          </a:p>
          <a:p>
            <a:r>
              <a:rPr lang="ko-KR" altLang="en-US" sz="1200"/>
              <a:t>  .container {</a:t>
            </a:r>
          </a:p>
          <a:p>
            <a:r>
              <a:rPr lang="ko-KR" altLang="en-US" sz="1200"/>
              <a:t>    flex-direction: column;</a:t>
            </a:r>
          </a:p>
          <a:p>
            <a:r>
              <a:rPr lang="ko-KR" altLang="en-US" sz="1200"/>
              <a:t>  }</a:t>
            </a:r>
          </a:p>
          <a:p>
            <a:r>
              <a:rPr lang="ko-KR" altLang="en-US" sz="1200"/>
              <a:t>  .item:nth-child(1) {</a:t>
            </a:r>
          </a:p>
          <a:p>
            <a:r>
              <a:rPr lang="ko-KR" altLang="en-US" sz="1200"/>
              <a:t>    order: 2;</a:t>
            </a:r>
          </a:p>
          <a:p>
            <a:r>
              <a:rPr lang="ko-KR" altLang="en-US" sz="1200"/>
              <a:t>  }</a:t>
            </a:r>
          </a:p>
          <a:p>
            <a:r>
              <a:rPr lang="ko-KR" altLang="en-US" sz="1200"/>
              <a:t>  .item:nth-child(2) {</a:t>
            </a:r>
          </a:p>
          <a:p>
            <a:r>
              <a:rPr lang="ko-KR" altLang="en-US" sz="1200"/>
              <a:t>    order: 1;</a:t>
            </a:r>
          </a:p>
          <a:p>
            <a:r>
              <a:rPr lang="ko-KR" altLang="en-US" sz="1200"/>
              <a:t>  }</a:t>
            </a:r>
          </a:p>
          <a:p>
            <a:r>
              <a:rPr lang="ko-KR" altLang="en-US" sz="1200"/>
              <a:t>  .item:nth-child(3) {</a:t>
            </a:r>
          </a:p>
          <a:p>
            <a:r>
              <a:rPr lang="ko-KR" altLang="en-US" sz="1200"/>
              <a:t>    display: none;</a:t>
            </a:r>
          </a:p>
          <a:p>
            <a:r>
              <a:rPr lang="ko-KR" altLang="en-US" sz="1200"/>
              <a:t>  }</a:t>
            </a:r>
          </a:p>
          <a:p>
            <a:r>
              <a:rPr lang="ko-KR" altLang="en-US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53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반응형</a:t>
            </a:r>
            <a:r>
              <a:rPr lang="ko-KR" altLang="en-US" dirty="0"/>
              <a:t> 웹</a:t>
            </a:r>
            <a:r>
              <a:rPr lang="en-US" altLang="ko-KR" dirty="0"/>
              <a:t>(Responsive web)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반응형</a:t>
            </a:r>
            <a:r>
              <a:rPr lang="ko-KR" altLang="en-US" b="1" dirty="0"/>
              <a:t> 웹이란</a:t>
            </a:r>
            <a:endParaRPr lang="en-US" altLang="ko-KR" b="1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하나의 </a:t>
            </a:r>
            <a:r>
              <a:rPr lang="ko-KR" altLang="en-US" dirty="0" err="1">
                <a:solidFill>
                  <a:srgbClr val="FF0000"/>
                </a:solidFill>
              </a:rPr>
              <a:t>웹페이지가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표시되는 화면의 크기</a:t>
            </a:r>
            <a:r>
              <a:rPr lang="en-US" altLang="ko-KR" dirty="0"/>
              <a:t>(viewport)</a:t>
            </a:r>
            <a:r>
              <a:rPr lang="ko-KR" altLang="en-US" dirty="0"/>
              <a:t>에 따라 레이아웃과 디자인이 적절하게 변경되는 웹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2</a:t>
            </a:r>
            <a:r>
              <a:rPr lang="ko-KR" altLang="en-US" dirty="0"/>
              <a:t>단에서 </a:t>
            </a:r>
            <a:r>
              <a:rPr lang="en-US" altLang="ko-KR" dirty="0"/>
              <a:t>3</a:t>
            </a:r>
            <a:r>
              <a:rPr lang="ko-KR" altLang="en-US" dirty="0"/>
              <a:t>단이 적당하며 모든 </a:t>
            </a:r>
            <a:r>
              <a:rPr lang="ko-KR" altLang="en-US" dirty="0" err="1"/>
              <a:t>웹페이지를</a:t>
            </a:r>
            <a:r>
              <a:rPr lang="ko-KR" altLang="en-US" dirty="0"/>
              <a:t> </a:t>
            </a:r>
            <a:r>
              <a:rPr lang="ko-KR" altLang="en-US" dirty="0" err="1"/>
              <a:t>반응형으로</a:t>
            </a:r>
            <a:r>
              <a:rPr lang="ko-KR" altLang="en-US" dirty="0"/>
              <a:t> 만들 필요는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적응형</a:t>
            </a:r>
            <a:r>
              <a:rPr lang="ko-KR" altLang="en-US" dirty="0"/>
              <a:t> 웹</a:t>
            </a:r>
            <a:r>
              <a:rPr lang="en-US" altLang="ko-KR" dirty="0"/>
              <a:t>: </a:t>
            </a:r>
            <a:r>
              <a:rPr lang="ko-KR" altLang="en-US" dirty="0"/>
              <a:t>특정 </a:t>
            </a:r>
            <a:r>
              <a:rPr lang="en-US" altLang="ko-KR" dirty="0"/>
              <a:t>viewport</a:t>
            </a:r>
            <a:r>
              <a:rPr lang="ko-KR" altLang="en-US" dirty="0"/>
              <a:t>에만 적합한 웹</a:t>
            </a:r>
            <a:r>
              <a:rPr lang="en-US" altLang="ko-KR" dirty="0"/>
              <a:t>(PC, </a:t>
            </a:r>
            <a:r>
              <a:rPr lang="ko-KR" altLang="en-US" dirty="0"/>
              <a:t>모바일 버전을 각각 만듦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</a:t>
            </a:fld>
            <a:endParaRPr lang="en-US"/>
          </a:p>
        </p:txBody>
      </p:sp>
      <p:pic>
        <p:nvPicPr>
          <p:cNvPr id="11266" name="Picture 2" descr="https://www.w3schools.com/css/rwd_desk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2" y="3246646"/>
            <a:ext cx="2857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www.w3schools.com/css/rwd_tabl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2" y="3239843"/>
            <a:ext cx="1143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www.w3schools.com/css/rwd_ph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991" y="3239843"/>
            <a:ext cx="6667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91612" y="512307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Verdana" panose="020B0604030504040204" pitchFamily="34" charset="0"/>
              </a:rPr>
              <a:t>Desktop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80569" y="4916243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310671" y="4415295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참고 사이트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en-US" altLang="ko-KR" b="1" dirty="0"/>
              <a:t>Mobile First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https://www.w3schools.com/css/css_rwd_mediaqueries.asp</a:t>
            </a:r>
          </a:p>
          <a:p>
            <a:pPr lvl="1"/>
            <a:r>
              <a:rPr lang="ko-KR" altLang="en-US" dirty="0"/>
              <a:t>이해를 위한 속성 </a:t>
            </a:r>
            <a:r>
              <a:rPr lang="ko-KR" altLang="en-US" dirty="0" err="1"/>
              <a:t>선택자</a:t>
            </a:r>
            <a:r>
              <a:rPr lang="ko-KR" altLang="en-US" dirty="0"/>
              <a:t> 추가 설명</a:t>
            </a:r>
            <a:r>
              <a:rPr lang="en-US" altLang="ko-KR" dirty="0"/>
              <a:t>(</a:t>
            </a:r>
            <a:r>
              <a:rPr lang="en-US" altLang="ko-KR" sz="1400" dirty="0">
                <a:hlinkClick r:id="rId2"/>
              </a:rPr>
              <a:t>https://developer.mozilla.org/ko/docs/Web/CSS/Attribute_selectors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attr</a:t>
            </a:r>
            <a:r>
              <a:rPr lang="en-US" altLang="ko-KR" dirty="0"/>
              <a:t>^=value]</a:t>
            </a:r>
          </a:p>
          <a:p>
            <a:pPr lvl="2"/>
            <a:r>
              <a:rPr lang="en-US" altLang="ko-KR" dirty="0" err="1"/>
              <a:t>attr</a:t>
            </a:r>
            <a:r>
              <a:rPr lang="ko-KR" altLang="en-US" dirty="0"/>
              <a:t>이라는 </a:t>
            </a:r>
            <a:r>
              <a:rPr lang="ko-KR" altLang="en-US" dirty="0" err="1"/>
              <a:t>특성값을</a:t>
            </a:r>
            <a:r>
              <a:rPr lang="ko-KR" altLang="en-US" dirty="0"/>
              <a:t> 가지고 있으며</a:t>
            </a:r>
            <a:r>
              <a:rPr lang="en-US" altLang="ko-KR" dirty="0"/>
              <a:t>, </a:t>
            </a:r>
            <a:r>
              <a:rPr lang="ko-KR" altLang="en-US" dirty="0"/>
              <a:t>접두사로 </a:t>
            </a:r>
            <a:r>
              <a:rPr lang="en-US" altLang="ko-KR" dirty="0"/>
              <a:t>value</a:t>
            </a:r>
            <a:r>
              <a:rPr lang="ko-KR" altLang="en-US" dirty="0"/>
              <a:t>가 값에 포함되어 있으면 이 요소를 선택합니다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attr</a:t>
            </a:r>
            <a:r>
              <a:rPr lang="en-US" altLang="ko-KR" dirty="0"/>
              <a:t>$=value]</a:t>
            </a:r>
          </a:p>
          <a:p>
            <a:pPr lvl="2"/>
            <a:r>
              <a:rPr lang="en-US" altLang="ko-KR" dirty="0" err="1"/>
              <a:t>attr</a:t>
            </a:r>
            <a:r>
              <a:rPr lang="ko-KR" altLang="en-US" dirty="0"/>
              <a:t>이라는 </a:t>
            </a:r>
            <a:r>
              <a:rPr lang="ko-KR" altLang="en-US" dirty="0" err="1"/>
              <a:t>특성값을</a:t>
            </a:r>
            <a:r>
              <a:rPr lang="ko-KR" altLang="en-US" dirty="0"/>
              <a:t> 가지고 있으며</a:t>
            </a:r>
            <a:r>
              <a:rPr lang="en-US" altLang="ko-KR" dirty="0"/>
              <a:t>, </a:t>
            </a:r>
            <a:r>
              <a:rPr lang="ko-KR" altLang="en-US" dirty="0"/>
              <a:t>접미사로 </a:t>
            </a:r>
            <a:r>
              <a:rPr lang="en-US" altLang="ko-KR" dirty="0"/>
              <a:t>value</a:t>
            </a:r>
            <a:r>
              <a:rPr lang="ko-KR" altLang="en-US" dirty="0"/>
              <a:t>가 값에 포함되어 있으면 이 요소를 선택합니다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en-US" altLang="ko-KR" dirty="0" err="1">
                <a:solidFill>
                  <a:srgbClr val="0000FF"/>
                </a:solidFill>
              </a:rPr>
              <a:t>attr</a:t>
            </a:r>
            <a:r>
              <a:rPr lang="en-US" altLang="ko-KR" dirty="0">
                <a:solidFill>
                  <a:srgbClr val="0000FF"/>
                </a:solidFill>
              </a:rPr>
              <a:t>*=value]</a:t>
            </a:r>
          </a:p>
          <a:p>
            <a:pPr lvl="2"/>
            <a:r>
              <a:rPr lang="en-US" altLang="ko-KR" dirty="0" err="1">
                <a:solidFill>
                  <a:srgbClr val="0000FF"/>
                </a:solidFill>
              </a:rPr>
              <a:t>attr</a:t>
            </a:r>
            <a:r>
              <a:rPr lang="ko-KR" altLang="en-US" dirty="0">
                <a:solidFill>
                  <a:srgbClr val="0000FF"/>
                </a:solidFill>
              </a:rPr>
              <a:t>이라는 </a:t>
            </a:r>
            <a:r>
              <a:rPr lang="ko-KR" altLang="en-US" dirty="0" err="1">
                <a:solidFill>
                  <a:srgbClr val="0000FF"/>
                </a:solidFill>
              </a:rPr>
              <a:t>특성값을</a:t>
            </a:r>
            <a:r>
              <a:rPr lang="ko-KR" altLang="en-US" dirty="0">
                <a:solidFill>
                  <a:srgbClr val="0000FF"/>
                </a:solidFill>
              </a:rPr>
              <a:t> 가지고 있으며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값 안에 </a:t>
            </a:r>
            <a:r>
              <a:rPr lang="en-US" altLang="ko-KR" dirty="0">
                <a:solidFill>
                  <a:srgbClr val="0000FF"/>
                </a:solidFill>
              </a:rPr>
              <a:t>value</a:t>
            </a:r>
            <a:r>
              <a:rPr lang="ko-KR" altLang="en-US" dirty="0">
                <a:solidFill>
                  <a:srgbClr val="0000FF"/>
                </a:solidFill>
              </a:rPr>
              <a:t>라는 문자열이 적어도 하나 이상 존재한다면 이 요소를 선택합니다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8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참고 사이트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en-US" altLang="ko-KR" b="1" dirty="0"/>
              <a:t>flexbox + responsive</a:t>
            </a:r>
          </a:p>
          <a:p>
            <a:pPr lvl="1"/>
            <a:r>
              <a:rPr lang="ko-KR" altLang="en-US" dirty="0"/>
              <a:t>앞선 예제는 반응이 적절하게 일어나지만</a:t>
            </a:r>
            <a:r>
              <a:rPr lang="en-US" altLang="ko-KR" dirty="0"/>
              <a:t>, float</a:t>
            </a:r>
            <a:r>
              <a:rPr lang="ko-KR" altLang="en-US" dirty="0"/>
              <a:t>을 이용한 레이아웃 설정은 여전히 복잡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https://www.w3schools.com/css/css3_flexbox_responsive.asp</a:t>
            </a:r>
            <a:endParaRPr lang="en-US" altLang="ko-KR" dirty="0"/>
          </a:p>
          <a:p>
            <a:pPr lvl="1"/>
            <a:r>
              <a:rPr lang="ko-KR" altLang="en-US" dirty="0"/>
              <a:t>위 사이트의 예제 코드 동작을 스스로 이해하기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00FF"/>
                </a:solidFill>
              </a:rPr>
              <a:t>참고</a:t>
            </a:r>
            <a:r>
              <a:rPr lang="en-US" altLang="ko-KR" dirty="0"/>
              <a:t>: bootstrap</a:t>
            </a:r>
            <a:r>
              <a:rPr lang="ko-KR" altLang="en-US" dirty="0"/>
              <a:t>라이브러리도 유사한 방법으로 다양한 </a:t>
            </a:r>
            <a:r>
              <a:rPr lang="en-US" altLang="ko-KR" dirty="0"/>
              <a:t>CSS</a:t>
            </a:r>
            <a:r>
              <a:rPr lang="ko-KR" altLang="en-US" dirty="0"/>
              <a:t>기능을 제공해 줌</a:t>
            </a:r>
            <a:r>
              <a:rPr lang="en-US" altLang="ko-KR" dirty="0"/>
              <a:t>. </a:t>
            </a:r>
            <a:r>
              <a:rPr lang="ko-KR" altLang="en-US" dirty="0"/>
              <a:t>그러나 사용하지 않는 기능들을 위한 코드도 다운 받아야 함</a:t>
            </a:r>
            <a:r>
              <a:rPr lang="en-US" altLang="ko-KR" dirty="0"/>
              <a:t>(</a:t>
            </a:r>
            <a:r>
              <a:rPr lang="ko-KR" altLang="en-US" dirty="0"/>
              <a:t>로딩 속도 저하</a:t>
            </a:r>
            <a:r>
              <a:rPr lang="en-US" altLang="ko-KR" dirty="0"/>
              <a:t>). </a:t>
            </a:r>
            <a:r>
              <a:rPr lang="ko-KR" altLang="en-US" dirty="0"/>
              <a:t>또한 </a:t>
            </a:r>
            <a:r>
              <a:rPr lang="ko-KR" altLang="en-US" dirty="0" err="1"/>
              <a:t>자유도도</a:t>
            </a:r>
            <a:r>
              <a:rPr lang="ko-KR" altLang="en-US" dirty="0"/>
              <a:t> 떨어짐</a:t>
            </a:r>
            <a:r>
              <a:rPr lang="en-US" altLang="ko-KR" dirty="0"/>
              <a:t>. </a:t>
            </a:r>
            <a:r>
              <a:rPr lang="ko-KR" altLang="en-US" dirty="0"/>
              <a:t>따라서 최대한 </a:t>
            </a:r>
            <a:r>
              <a:rPr lang="en-US" altLang="ko-KR" dirty="0"/>
              <a:t>CSS3</a:t>
            </a:r>
            <a:r>
              <a:rPr lang="ko-KR" altLang="en-US" dirty="0"/>
              <a:t>의 기능을 활용하는 것이 바람직함</a:t>
            </a:r>
            <a:endParaRPr lang="en-US" altLang="ko-KR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반응형</a:t>
            </a:r>
            <a:r>
              <a:rPr lang="ko-KR" altLang="en-US" dirty="0"/>
              <a:t> 웹</a:t>
            </a:r>
            <a:r>
              <a:rPr lang="en-US" altLang="ko-KR" dirty="0"/>
              <a:t>(Responsive web)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 err="1"/>
              <a:t>반응형</a:t>
            </a:r>
            <a:r>
              <a:rPr lang="ko-KR" altLang="en-US" b="1" dirty="0"/>
              <a:t> 웹의 장점</a:t>
            </a:r>
            <a:endParaRPr lang="en-US" altLang="ko-KR" b="1" dirty="0"/>
          </a:p>
          <a:p>
            <a:pPr lvl="1"/>
            <a:r>
              <a:rPr lang="ko-KR" altLang="en-US" dirty="0"/>
              <a:t>화면 크기나 해상도에 상관 없이 웹사이트를 잘 보여 줌</a:t>
            </a:r>
            <a:endParaRPr lang="en-US" altLang="ko-KR" dirty="0"/>
          </a:p>
          <a:p>
            <a:pPr lvl="1"/>
            <a:r>
              <a:rPr lang="ko-KR" altLang="en-US" dirty="0"/>
              <a:t>유지 보수가 편리</a:t>
            </a:r>
            <a:r>
              <a:rPr lang="en-US" altLang="ko-KR" dirty="0"/>
              <a:t>: </a:t>
            </a:r>
            <a:r>
              <a:rPr lang="ko-KR" altLang="en-US" dirty="0" err="1"/>
              <a:t>적응형</a:t>
            </a:r>
            <a:r>
              <a:rPr lang="ko-KR" altLang="en-US" dirty="0"/>
              <a:t> 웹은 수정이 여러 번 적용됨</a:t>
            </a:r>
            <a:endParaRPr lang="en-US" altLang="ko-KR" dirty="0"/>
          </a:p>
          <a:p>
            <a:pPr lvl="1"/>
            <a:r>
              <a:rPr lang="ko-KR" altLang="en-US" dirty="0"/>
              <a:t>최적화된 검색엔진</a:t>
            </a:r>
            <a:r>
              <a:rPr lang="en-US" altLang="ko-KR" dirty="0"/>
              <a:t>: </a:t>
            </a:r>
            <a:r>
              <a:rPr lang="ko-KR" altLang="en-US" dirty="0" err="1"/>
              <a:t>적응형의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/>
              <a:t>동일한 사이트이지만 서로 다른 사이트로 인식될 수 있음</a:t>
            </a:r>
            <a:endParaRPr lang="en-US" altLang="ko-KR" dirty="0"/>
          </a:p>
          <a:p>
            <a:pPr lvl="1"/>
            <a:r>
              <a:rPr lang="ko-KR" altLang="en-US" dirty="0"/>
              <a:t>검색 엔진 최적화 </a:t>
            </a:r>
            <a:r>
              <a:rPr lang="en-US" altLang="ko-KR" dirty="0"/>
              <a:t>(</a:t>
            </a:r>
            <a:r>
              <a:rPr lang="en-US" dirty="0"/>
              <a:t>SEO(Search Engine Optimize)) </a:t>
            </a:r>
            <a:r>
              <a:rPr lang="ko-KR" altLang="en-US" dirty="0"/>
              <a:t>작업</a:t>
            </a:r>
            <a:r>
              <a:rPr lang="en-US" altLang="ko-KR" dirty="0"/>
              <a:t>: </a:t>
            </a:r>
            <a:r>
              <a:rPr lang="ko-KR" altLang="en-US" dirty="0"/>
              <a:t>특정 키워드로 검색을 했을 때 나오는 웹사이트 검색 결과에서 상위권에 나타나도록 하는 관리 작업</a:t>
            </a:r>
            <a:endParaRPr lang="en-US" altLang="ko-KR" dirty="0"/>
          </a:p>
          <a:p>
            <a:pPr lvl="1"/>
            <a:r>
              <a:rPr lang="ko-KR" altLang="en-US" dirty="0"/>
              <a:t>어느 기기</a:t>
            </a:r>
            <a:r>
              <a:rPr lang="en-US" altLang="ko-KR" dirty="0"/>
              <a:t>, </a:t>
            </a:r>
            <a:r>
              <a:rPr lang="ko-KR" altLang="en-US" dirty="0"/>
              <a:t>어떤 접속 환경에서도 </a:t>
            </a:r>
            <a:r>
              <a:rPr lang="en-US" altLang="ko-KR" dirty="0"/>
              <a:t>URL(</a:t>
            </a:r>
            <a:r>
              <a:rPr lang="ko-KR" altLang="en-US" dirty="0"/>
              <a:t>사이트 주소</a:t>
            </a:r>
            <a:r>
              <a:rPr lang="en-US" altLang="ko-KR" dirty="0"/>
              <a:t>)</a:t>
            </a:r>
            <a:r>
              <a:rPr lang="ko-KR" altLang="en-US" dirty="0"/>
              <a:t>가 같음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ko-KR" altLang="en-US" b="1" dirty="0" err="1"/>
              <a:t>반응형</a:t>
            </a:r>
            <a:r>
              <a:rPr lang="ko-KR" altLang="en-US" b="1" dirty="0"/>
              <a:t> 웹의 단점</a:t>
            </a:r>
            <a:endParaRPr lang="en-US" altLang="ko-KR" b="1" dirty="0"/>
          </a:p>
          <a:p>
            <a:pPr lvl="1"/>
            <a:r>
              <a:rPr lang="ko-KR" altLang="en-US" dirty="0"/>
              <a:t>브라우저와 호환성에 문제</a:t>
            </a:r>
            <a:endParaRPr lang="en-US" altLang="ko-KR" dirty="0"/>
          </a:p>
          <a:p>
            <a:pPr lvl="1"/>
            <a:r>
              <a:rPr lang="ko-KR" altLang="en-US" dirty="0"/>
              <a:t>성능 문제가 있을 수 있음</a:t>
            </a:r>
            <a:endParaRPr lang="en-US" altLang="ko-KR" dirty="0"/>
          </a:p>
          <a:p>
            <a:pPr lvl="1"/>
            <a:r>
              <a:rPr lang="ko-KR" altLang="en-US" dirty="0"/>
              <a:t>작업량이 늘어남</a:t>
            </a:r>
            <a:endParaRPr lang="en-US" altLang="ko-KR" dirty="0"/>
          </a:p>
          <a:p>
            <a:pPr lvl="1"/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뷰포트</a:t>
            </a:r>
            <a:r>
              <a:rPr lang="en-US" altLang="ko-KR" dirty="0"/>
              <a:t>(viewport)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뷰포트</a:t>
            </a:r>
            <a:endParaRPr lang="en-US" altLang="ko-KR" b="1" dirty="0"/>
          </a:p>
          <a:p>
            <a:pPr lvl="1"/>
            <a:r>
              <a:rPr lang="ko-KR" altLang="en-US"/>
              <a:t>웹 페이지에서 사용자가 보여지는 영역</a:t>
            </a:r>
            <a:endParaRPr lang="en-US" altLang="ko-KR"/>
          </a:p>
          <a:p>
            <a:pPr lvl="1"/>
            <a:r>
              <a:rPr lang="ko-KR" altLang="en-US"/>
              <a:t>뷰포트의 크기는 </a:t>
            </a:r>
            <a:r>
              <a:rPr lang="en-US" altLang="ko-KR"/>
              <a:t>HTML body </a:t>
            </a:r>
            <a:r>
              <a:rPr lang="ko-KR" altLang="en-US"/>
              <a:t>콘텐츠를 표시하는 영역</a:t>
            </a:r>
            <a:endParaRPr lang="en-US" altLang="ko-KR" dirty="0"/>
          </a:p>
          <a:p>
            <a:pPr lvl="1"/>
            <a:r>
              <a:rPr lang="ko-KR" altLang="en-US" dirty="0"/>
              <a:t>기기마다 다름</a:t>
            </a:r>
            <a:endParaRPr lang="en-US" altLang="ko-KR" dirty="0"/>
          </a:p>
          <a:p>
            <a:pPr lvl="1"/>
            <a:r>
              <a:rPr lang="ko-KR" altLang="en-US" dirty="0"/>
              <a:t>모든 페이지에 아래의 설정을 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dirty="0">
                <a:latin typeface="Consolas" panose="020B0609020204030204" pitchFamily="49" charset="0"/>
              </a:rPr>
              <a:t>width=device-width: </a:t>
            </a:r>
            <a:r>
              <a:rPr lang="ko-KR" altLang="en-US" dirty="0">
                <a:latin typeface="Consolas" panose="020B0609020204030204" pitchFamily="49" charset="0"/>
              </a:rPr>
              <a:t>사용자의 화면에 맞게 화면을 </a:t>
            </a:r>
            <a:r>
              <a:rPr lang="en-US" altLang="ko-KR" dirty="0">
                <a:latin typeface="Consolas" panose="020B0609020204030204" pitchFamily="49" charset="0"/>
              </a:rPr>
              <a:t>scaling</a:t>
            </a:r>
            <a:r>
              <a:rPr lang="ko-KR" altLang="en-US" dirty="0">
                <a:latin typeface="Consolas" panose="020B0609020204030204" pitchFamily="49" charset="0"/>
              </a:rPr>
              <a:t>하라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initial-scale=1.0: </a:t>
            </a:r>
            <a:r>
              <a:rPr lang="ko-KR" altLang="en-US" dirty="0"/>
              <a:t>페이지가 최초로 로딩될 때의 </a:t>
            </a:r>
            <a:r>
              <a:rPr lang="en-US" altLang="ko-KR" dirty="0"/>
              <a:t>zoom-level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1001485" y="3304350"/>
            <a:ext cx="10345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meta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="viewport"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="width=device-width, initial-scale=1.0"&gt;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380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뷰포트</a:t>
            </a:r>
            <a:r>
              <a:rPr lang="en-US" altLang="ko-KR" dirty="0"/>
              <a:t>(viewport)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주의사항</a:t>
            </a:r>
            <a:r>
              <a:rPr lang="en-US" altLang="ko-KR" b="1" dirty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수평적 </a:t>
            </a:r>
            <a:r>
              <a:rPr lang="ko-KR" altLang="en-US" b="1" dirty="0" err="1">
                <a:solidFill>
                  <a:srgbClr val="FF0000"/>
                </a:solidFill>
              </a:rPr>
              <a:t>스크롤링을</a:t>
            </a:r>
            <a:r>
              <a:rPr lang="ko-KR" altLang="en-US" b="1" dirty="0">
                <a:solidFill>
                  <a:srgbClr val="FF0000"/>
                </a:solidFill>
              </a:rPr>
              <a:t> 만들지 말자</a:t>
            </a:r>
            <a:r>
              <a:rPr lang="en-US" altLang="ko-KR" b="1" dirty="0"/>
              <a:t>)</a:t>
            </a:r>
          </a:p>
          <a:p>
            <a:pPr lvl="1"/>
            <a:r>
              <a:rPr lang="en-US" dirty="0"/>
              <a:t>Do NOT use large fixed width elements</a:t>
            </a:r>
          </a:p>
          <a:p>
            <a:pPr lvl="2"/>
            <a:r>
              <a:rPr lang="ko-KR" altLang="en-US" dirty="0" err="1"/>
              <a:t>뷰포트보다</a:t>
            </a:r>
            <a:r>
              <a:rPr lang="ko-KR" altLang="en-US" dirty="0"/>
              <a:t> 큰 이미지를 고정 폭으로 설정하면 수평적 </a:t>
            </a:r>
            <a:r>
              <a:rPr lang="ko-KR" altLang="en-US" dirty="0" err="1"/>
              <a:t>스크롤링</a:t>
            </a:r>
            <a:r>
              <a:rPr lang="ko-KR" altLang="en-US" dirty="0"/>
              <a:t> 발생</a:t>
            </a:r>
            <a:endParaRPr lang="en-US" dirty="0"/>
          </a:p>
          <a:p>
            <a:pPr lvl="1"/>
            <a:r>
              <a:rPr lang="en-US" dirty="0"/>
              <a:t>Use CSS media queries to apply different styling for small and large screens</a:t>
            </a:r>
          </a:p>
          <a:p>
            <a:pPr lvl="2"/>
            <a:r>
              <a:rPr lang="en-US" dirty="0"/>
              <a:t>100%</a:t>
            </a:r>
            <a:r>
              <a:rPr lang="ko-KR" altLang="en-US" dirty="0"/>
              <a:t>와 같이 </a:t>
            </a:r>
            <a:r>
              <a:rPr lang="ko-KR" altLang="en-US" dirty="0">
                <a:solidFill>
                  <a:srgbClr val="FF0000"/>
                </a:solidFill>
              </a:rPr>
              <a:t>비율 기반 레이아웃</a:t>
            </a:r>
            <a:r>
              <a:rPr lang="ko-KR" altLang="en-US" dirty="0"/>
              <a:t>을 잡자</a:t>
            </a:r>
            <a:endParaRPr lang="en-US" altLang="ko-KR" dirty="0"/>
          </a:p>
          <a:p>
            <a:pPr lvl="2"/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위치와 같은 </a:t>
            </a:r>
            <a:r>
              <a:rPr lang="en-US" altLang="ko-KR" dirty="0"/>
              <a:t>CSS </a:t>
            </a:r>
            <a:r>
              <a:rPr lang="ko-KR" altLang="en-US" dirty="0"/>
              <a:t>요소에 </a:t>
            </a:r>
            <a:r>
              <a:rPr lang="en-US" altLang="ko-KR" dirty="0"/>
              <a:t>absolute</a:t>
            </a:r>
            <a:r>
              <a:rPr lang="ko-KR" altLang="en-US" dirty="0"/>
              <a:t>와 같이 </a:t>
            </a:r>
            <a:r>
              <a:rPr lang="ko-KR" altLang="en-US" dirty="0">
                <a:solidFill>
                  <a:srgbClr val="FF0000"/>
                </a:solidFill>
              </a:rPr>
              <a:t>고정된 설정</a:t>
            </a:r>
            <a:r>
              <a:rPr lang="ko-KR" altLang="en-US" dirty="0"/>
              <a:t>을 조심하자</a:t>
            </a:r>
            <a:endParaRPr lang="en-US" altLang="ko-KR" dirty="0"/>
          </a:p>
          <a:p>
            <a:pPr lvl="1"/>
            <a:r>
              <a:rPr lang="en-US" dirty="0"/>
              <a:t>Mobile First</a:t>
            </a:r>
          </a:p>
          <a:p>
            <a:pPr lvl="2"/>
            <a:r>
              <a:rPr lang="en-US" dirty="0"/>
              <a:t>most important to your customers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9178835" y="1373666"/>
            <a:ext cx="21684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r>
              <a:rPr lang="en-US" dirty="0"/>
              <a:t>   width: 100%;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98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미디어 쿼리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미디어 쿼리</a:t>
            </a:r>
            <a:r>
              <a:rPr lang="en-US" altLang="ko-KR" b="1" dirty="0"/>
              <a:t>(</a:t>
            </a:r>
            <a:r>
              <a:rPr lang="en-US" b="1" dirty="0"/>
              <a:t>Media query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/>
              <a:t>CSS3</a:t>
            </a:r>
            <a:r>
              <a:rPr lang="ko-KR" altLang="en-US" dirty="0"/>
              <a:t>에서 소개된 </a:t>
            </a:r>
            <a:r>
              <a:rPr lang="en-US" altLang="ko-KR" dirty="0"/>
              <a:t>CSS</a:t>
            </a:r>
            <a:r>
              <a:rPr lang="ko-KR" altLang="en-US" dirty="0"/>
              <a:t>기술</a:t>
            </a:r>
            <a:endParaRPr lang="en-US" altLang="ko-KR" dirty="0"/>
          </a:p>
          <a:p>
            <a:pPr lvl="1"/>
            <a:r>
              <a:rPr lang="en-US" altLang="ko-KR" dirty="0"/>
              <a:t>@media</a:t>
            </a:r>
            <a:r>
              <a:rPr lang="ko-KR" altLang="en-US" dirty="0"/>
              <a:t>를 사용해 미디어 쿼리를 지정하면 해당 쿼리를 만족하는 </a:t>
            </a:r>
            <a:r>
              <a:rPr lang="ko-KR" altLang="en-US" dirty="0" err="1"/>
              <a:t>장치에서만</a:t>
            </a:r>
            <a:r>
              <a:rPr lang="ko-KR" altLang="en-US" dirty="0"/>
              <a:t> </a:t>
            </a:r>
            <a:r>
              <a:rPr lang="en-US" altLang="ko-KR" dirty="0"/>
              <a:t>CSS </a:t>
            </a:r>
            <a:r>
              <a:rPr lang="ko-KR" altLang="en-US" dirty="0"/>
              <a:t>블록을 적용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1332410" y="2888795"/>
            <a:ext cx="6096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@media only screen and (max-width: 600px)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  body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lightblue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3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미디어 쿼리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일반적인 문법</a:t>
            </a:r>
            <a:r>
              <a:rPr lang="en-US" altLang="ko-KR" b="1" dirty="0"/>
              <a:t>(</a:t>
            </a:r>
            <a:r>
              <a:rPr lang="ko-KR" altLang="en-US" b="1" dirty="0"/>
              <a:t>대소문자 구분 안함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/>
              <a:t>@media </a:t>
            </a:r>
            <a:r>
              <a:rPr lang="ko-KR" altLang="en-US" dirty="0"/>
              <a:t>연산자 </a:t>
            </a:r>
            <a:r>
              <a:rPr lang="en-US" altLang="ko-KR" dirty="0"/>
              <a:t>| </a:t>
            </a:r>
            <a:r>
              <a:rPr lang="ko-KR" altLang="en-US" dirty="0"/>
              <a:t>미디어 종류 </a:t>
            </a:r>
            <a:r>
              <a:rPr lang="en-US" altLang="ko-KR" dirty="0"/>
              <a:t>| and (</a:t>
            </a:r>
            <a:r>
              <a:rPr lang="ko-KR" altLang="en-US" dirty="0" err="1"/>
              <a:t>조건문</a:t>
            </a:r>
            <a:r>
              <a:rPr lang="en-US" altLang="ko-KR" dirty="0"/>
              <a:t>) {</a:t>
            </a:r>
            <a:r>
              <a:rPr lang="ko-KR" altLang="en-US" dirty="0" err="1"/>
              <a:t>실행문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CSS</a:t>
            </a:r>
            <a:r>
              <a:rPr lang="ko-KR" altLang="en-US" dirty="0"/>
              <a:t>문</a:t>
            </a:r>
            <a:r>
              <a:rPr lang="en-US" altLang="ko-KR" dirty="0"/>
              <a:t>}</a:t>
            </a:r>
          </a:p>
          <a:p>
            <a:r>
              <a:rPr lang="ko-KR" altLang="en-US" b="1" dirty="0"/>
              <a:t>미디어 종류</a:t>
            </a:r>
            <a:r>
              <a:rPr lang="en-US" altLang="ko-KR" b="1" dirty="0"/>
              <a:t>	</a:t>
            </a:r>
          </a:p>
          <a:p>
            <a:pPr lvl="1"/>
            <a:r>
              <a:rPr lang="en-US" altLang="ko-KR" b="1" dirty="0">
                <a:solidFill>
                  <a:srgbClr val="0000FF"/>
                </a:solidFill>
              </a:rPr>
              <a:t>print</a:t>
            </a:r>
          </a:p>
          <a:p>
            <a:pPr lvl="2"/>
            <a:r>
              <a:rPr lang="ko-KR" altLang="en-US" dirty="0"/>
              <a:t>인쇄 결과물 및 출력 </a:t>
            </a:r>
            <a:r>
              <a:rPr lang="ko-KR" altLang="en-US" dirty="0" err="1"/>
              <a:t>미리보기</a:t>
            </a:r>
            <a:r>
              <a:rPr lang="ko-KR" altLang="en-US" dirty="0"/>
              <a:t> 화면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0000FF"/>
                </a:solidFill>
              </a:rPr>
              <a:t>screen</a:t>
            </a:r>
          </a:p>
          <a:p>
            <a:pPr lvl="2"/>
            <a:r>
              <a:rPr lang="ko-KR" altLang="en-US" dirty="0"/>
              <a:t>화면</a:t>
            </a:r>
            <a:endParaRPr lang="en-US" altLang="ko-KR" dirty="0"/>
          </a:p>
          <a:p>
            <a:pPr lvl="1"/>
            <a:r>
              <a:rPr lang="en-US" altLang="ko-KR" b="1" dirty="0"/>
              <a:t>speech</a:t>
            </a:r>
          </a:p>
          <a:p>
            <a:pPr lvl="2"/>
            <a:r>
              <a:rPr lang="ko-KR" altLang="en-US" dirty="0"/>
              <a:t>음성 </a:t>
            </a:r>
            <a:r>
              <a:rPr lang="ko-KR" altLang="en-US" dirty="0" err="1"/>
              <a:t>합성장치</a:t>
            </a:r>
            <a:r>
              <a:rPr lang="ko-KR" altLang="en-US" dirty="0"/>
              <a:t> 대상</a:t>
            </a:r>
            <a:endParaRPr lang="en-US" altLang="ko-KR" dirty="0"/>
          </a:p>
          <a:p>
            <a:pPr lvl="1"/>
            <a:r>
              <a:rPr lang="en-US" altLang="ko-KR" b="1" dirty="0"/>
              <a:t>all</a:t>
            </a:r>
          </a:p>
          <a:p>
            <a:pPr lvl="2"/>
            <a:r>
              <a:rPr lang="ko-KR" altLang="en-US" dirty="0"/>
              <a:t>모든 장치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7088776" y="1971257"/>
            <a:ext cx="4354287" cy="4647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@media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10pt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@media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screen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13px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@media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screen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line-height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1.2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@media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only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screen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and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min-width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320px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and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max-width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480px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and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resolution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150dpi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line-height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1.4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연산자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ko-KR" altLang="en-US" sz="2000" b="1"/>
              <a:t>종류</a:t>
            </a:r>
            <a:endParaRPr lang="en-US" altLang="ko-KR" b="1" dirty="0"/>
          </a:p>
          <a:p>
            <a:pPr lvl="1"/>
            <a:r>
              <a:rPr lang="en-US" altLang="ko-KR" b="1" dirty="0"/>
              <a:t>and</a:t>
            </a:r>
          </a:p>
          <a:p>
            <a:pPr lvl="2"/>
            <a:r>
              <a:rPr lang="ko-KR" altLang="en-US" dirty="0"/>
              <a:t>여러 미디어 특징들을 하나로 결합</a:t>
            </a:r>
            <a:endParaRPr lang="en-US" altLang="ko-KR" dirty="0"/>
          </a:p>
          <a:p>
            <a:pPr lvl="1"/>
            <a:r>
              <a:rPr lang="en-US" altLang="ko-KR" b="1" dirty="0"/>
              <a:t>, (or)</a:t>
            </a:r>
          </a:p>
          <a:p>
            <a:pPr lvl="2"/>
            <a:r>
              <a:rPr lang="en-US" altLang="ko-KR" dirty="0"/>
              <a:t>or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en-US" altLang="ko-KR" b="1" dirty="0"/>
              <a:t>not</a:t>
            </a:r>
          </a:p>
          <a:p>
            <a:pPr lvl="2"/>
            <a:r>
              <a:rPr lang="ko-KR" altLang="en-US" dirty="0"/>
              <a:t>전체 미디어 쿼리를 부정하기 위해 사용하는 논리 연산자</a:t>
            </a:r>
            <a:endParaRPr lang="en-US" altLang="ko-KR" dirty="0"/>
          </a:p>
          <a:p>
            <a:pPr lvl="1"/>
            <a:r>
              <a:rPr lang="en-US" altLang="ko-KR" b="1" dirty="0"/>
              <a:t>only</a:t>
            </a:r>
          </a:p>
          <a:p>
            <a:pPr lvl="2"/>
            <a:r>
              <a:rPr lang="ko-KR" altLang="en-US" dirty="0"/>
              <a:t>미디어 쿼리를 지원하지 않는 브라우저가 주어진 스타일을 적용하는 것을 방지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7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연산자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en-US" altLang="ko-KR" sz="2000" b="1"/>
              <a:t>only</a:t>
            </a:r>
            <a:endParaRPr lang="en-US" altLang="ko-KR" b="1" dirty="0"/>
          </a:p>
          <a:p>
            <a:pPr lvl="1"/>
            <a:r>
              <a:rPr lang="ko-KR" altLang="en-US"/>
              <a:t>미디어 </a:t>
            </a:r>
            <a:r>
              <a:rPr lang="ko-KR" altLang="en-US" dirty="0"/>
              <a:t>쿼리를 인식하지 못하는 브라우저</a:t>
            </a:r>
            <a:r>
              <a:rPr lang="en-US" altLang="ko-KR" dirty="0"/>
              <a:t>(legacy user agents)</a:t>
            </a:r>
            <a:r>
              <a:rPr lang="ko-KR" altLang="en-US" dirty="0"/>
              <a:t>에서 미디어 쿼리를 숨기기 위해 사용</a:t>
            </a:r>
            <a:r>
              <a:rPr lang="en-US" altLang="ko-KR" dirty="0"/>
              <a:t>(</a:t>
            </a:r>
            <a:r>
              <a:rPr lang="ko-KR" altLang="en-US" dirty="0"/>
              <a:t>크로스 </a:t>
            </a:r>
            <a:r>
              <a:rPr lang="ko-KR" altLang="en-US" err="1"/>
              <a:t>브라우징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대부분 </a:t>
            </a:r>
            <a:r>
              <a:rPr lang="ko-KR" altLang="en-US" dirty="0"/>
              <a:t>최신 브라우저를 사용하고 있으므로 </a:t>
            </a:r>
            <a:r>
              <a:rPr lang="en-US" altLang="ko-KR" dirty="0"/>
              <a:t>only(screen, print)</a:t>
            </a:r>
            <a:r>
              <a:rPr lang="ko-KR" altLang="en-US" dirty="0"/>
              <a:t>를 쓸 일은 거의 없음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1707351" y="3514735"/>
            <a:ext cx="3509554" cy="66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오래된 브라우저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74700" y="3514735"/>
            <a:ext cx="3509554" cy="66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미디어 쿼리를 지원하는 </a:t>
            </a:r>
            <a:endParaRPr lang="en-US" altLang="ko-KR" dirty="0"/>
          </a:p>
          <a:p>
            <a:pPr algn="ctr"/>
            <a:r>
              <a:rPr lang="ko-KR" altLang="en-US" dirty="0"/>
              <a:t>최신 브라우저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64356" y="2903075"/>
            <a:ext cx="157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b="1" dirty="0"/>
              <a:t>only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07351" y="4322076"/>
            <a:ext cx="3509554" cy="343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미디어 쿼리 무시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4700" y="4322075"/>
            <a:ext cx="3509554" cy="343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미디어 쿼리 적용</a:t>
            </a:r>
            <a:endParaRPr lang="en-US" dirty="0"/>
          </a:p>
        </p:txBody>
      </p:sp>
      <p:cxnSp>
        <p:nvCxnSpPr>
          <p:cNvPr id="11" name="직선 화살표 연결선 10"/>
          <p:cNvCxnSpPr>
            <a:stCxn id="4" idx="2"/>
            <a:endCxn id="8" idx="0"/>
          </p:cNvCxnSpPr>
          <p:nvPr/>
        </p:nvCxnSpPr>
        <p:spPr>
          <a:xfrm>
            <a:off x="3462128" y="4176586"/>
            <a:ext cx="0" cy="14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9" idx="0"/>
          </p:cNvCxnSpPr>
          <p:nvPr/>
        </p:nvCxnSpPr>
        <p:spPr>
          <a:xfrm>
            <a:off x="7829477" y="4176586"/>
            <a:ext cx="0" cy="14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4" idx="0"/>
          </p:cNvCxnSpPr>
          <p:nvPr/>
        </p:nvCxnSpPr>
        <p:spPr>
          <a:xfrm flipH="1">
            <a:off x="3462128" y="3272407"/>
            <a:ext cx="2290354" cy="24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6" idx="0"/>
          </p:cNvCxnSpPr>
          <p:nvPr/>
        </p:nvCxnSpPr>
        <p:spPr>
          <a:xfrm>
            <a:off x="5752482" y="3272407"/>
            <a:ext cx="2076995" cy="24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6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8368</TotalTime>
  <Words>1829</Words>
  <Application>Microsoft Office PowerPoint</Application>
  <PresentationFormat>와이드스크린</PresentationFormat>
  <Paragraphs>309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Consolas</vt:lpstr>
      <vt:lpstr>Verdana</vt:lpstr>
      <vt:lpstr>Wingdings</vt:lpstr>
      <vt:lpstr>Office 테마</vt:lpstr>
      <vt:lpstr>04-3. flexbox와 반응형웹</vt:lpstr>
      <vt:lpstr>반응형 웹(Responsive web)</vt:lpstr>
      <vt:lpstr>반응형 웹(Responsive web)</vt:lpstr>
      <vt:lpstr>뷰포트(viewport)</vt:lpstr>
      <vt:lpstr>뷰포트(viewport)</vt:lpstr>
      <vt:lpstr>미디어 쿼리</vt:lpstr>
      <vt:lpstr>미디어 쿼리</vt:lpstr>
      <vt:lpstr>연산자</vt:lpstr>
      <vt:lpstr>연산자</vt:lpstr>
      <vt:lpstr>조건문이 될 수 있는 특징들</vt:lpstr>
      <vt:lpstr>조건문이 될 수 있는 특징들</vt:lpstr>
      <vt:lpstr>조건문이 될 수 있는 특징들</vt:lpstr>
      <vt:lpstr>미디어 쿼리</vt:lpstr>
      <vt:lpstr>미디어 쿼리</vt:lpstr>
      <vt:lpstr>미디어 쿼리</vt:lpstr>
      <vt:lpstr>미디어 쿼리</vt:lpstr>
      <vt:lpstr>실습</vt:lpstr>
      <vt:lpstr>실습</vt:lpstr>
      <vt:lpstr>실습</vt:lpstr>
      <vt:lpstr>참고 사이트</vt:lpstr>
      <vt:lpstr>참고 사이트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2277</cp:revision>
  <dcterms:created xsi:type="dcterms:W3CDTF">2020-03-06T01:35:43Z</dcterms:created>
  <dcterms:modified xsi:type="dcterms:W3CDTF">2024-03-25T22:57:37Z</dcterms:modified>
  <cp:version>1000.0000.01</cp:version>
</cp:coreProperties>
</file>