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642" r:id="rId2"/>
    <p:sldId id="256" r:id="rId3"/>
    <p:sldId id="612" r:id="rId4"/>
    <p:sldId id="613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21" r:id="rId13"/>
    <p:sldId id="622" r:id="rId14"/>
    <p:sldId id="623" r:id="rId15"/>
    <p:sldId id="626" r:id="rId16"/>
    <p:sldId id="627" r:id="rId17"/>
    <p:sldId id="646" r:id="rId18"/>
    <p:sldId id="628" r:id="rId19"/>
    <p:sldId id="629" r:id="rId20"/>
    <p:sldId id="644" r:id="rId21"/>
    <p:sldId id="630" r:id="rId22"/>
    <p:sldId id="631" r:id="rId23"/>
    <p:sldId id="645" r:id="rId24"/>
    <p:sldId id="639" r:id="rId25"/>
    <p:sldId id="641" r:id="rId26"/>
    <p:sldId id="654" r:id="rId27"/>
    <p:sldId id="647" r:id="rId28"/>
    <p:sldId id="648" r:id="rId29"/>
    <p:sldId id="649" r:id="rId30"/>
    <p:sldId id="650" r:id="rId31"/>
    <p:sldId id="651" r:id="rId32"/>
    <p:sldId id="652" r:id="rId33"/>
    <p:sldId id="65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40" y="9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binwieruch.de/react-router-nested-route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준비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913A2B-E20B-4642-B185-51A3EEDB555D}"/>
              </a:ext>
            </a:extLst>
          </p:cNvPr>
          <p:cNvSpPr/>
          <p:nvPr/>
        </p:nvSpPr>
        <p:spPr>
          <a:xfrm>
            <a:off x="606950" y="679252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00"/>
              <a:t>* {</a:t>
            </a:r>
          </a:p>
          <a:p>
            <a:r>
              <a:rPr lang="ko-KR" altLang="en-US" sz="300"/>
              <a:t>  margin: 0;</a:t>
            </a:r>
          </a:p>
          <a:p>
            <a:r>
              <a:rPr lang="ko-KR" altLang="en-US" sz="300"/>
              <a:t>  padding: 0;</a:t>
            </a:r>
          </a:p>
          <a:p>
            <a:r>
              <a:rPr lang="ko-KR" altLang="en-US" sz="300"/>
              <a:t>  box-sizing: border-box;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a {</a:t>
            </a:r>
          </a:p>
          <a:p>
            <a:r>
              <a:rPr lang="ko-KR" altLang="en-US" sz="300"/>
              <a:t>  text-decoration: none;</a:t>
            </a:r>
          </a:p>
          <a:p>
            <a:r>
              <a:rPr lang="ko-KR" altLang="en-US" sz="300"/>
              <a:t>  color: #000;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li {</a:t>
            </a:r>
          </a:p>
          <a:p>
            <a:r>
              <a:rPr lang="ko-KR" altLang="en-US" sz="300"/>
              <a:t>  list-style-type: none;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.header {</a:t>
            </a:r>
          </a:p>
          <a:p>
            <a:r>
              <a:rPr lang="ko-KR" altLang="en-US" sz="300"/>
              <a:t>  color: blue;</a:t>
            </a:r>
          </a:p>
          <a:p>
            <a:r>
              <a:rPr lang="ko-KR" altLang="en-US" sz="300"/>
              <a:t>  width: 100%;</a:t>
            </a:r>
          </a:p>
          <a:p>
            <a:r>
              <a:rPr lang="ko-KR" altLang="en-US" sz="300"/>
              <a:t>  height: 300px;</a:t>
            </a:r>
          </a:p>
          <a:p>
            <a:r>
              <a:rPr lang="ko-KR" altLang="en-US" sz="300"/>
              <a:t>  background-color: aqua;</a:t>
            </a:r>
          </a:p>
          <a:p>
            <a:r>
              <a:rPr lang="ko-KR" altLang="en-US" sz="300"/>
              <a:t>  background-image: url("../public/img/main.jpg");</a:t>
            </a:r>
          </a:p>
          <a:p>
            <a:r>
              <a:rPr lang="ko-KR" altLang="en-US" sz="300"/>
              <a:t>  background-repeat: no-repeat;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.content-container {</a:t>
            </a:r>
          </a:p>
          <a:p>
            <a:r>
              <a:rPr lang="ko-KR" altLang="en-US" sz="300"/>
              <a:t>  width: 1100px;</a:t>
            </a:r>
          </a:p>
          <a:p>
            <a:r>
              <a:rPr lang="ko-KR" altLang="en-US" sz="300"/>
              <a:t>  margin: 0 auto;</a:t>
            </a:r>
          </a:p>
          <a:p>
            <a:r>
              <a:rPr lang="ko-KR" altLang="en-US" sz="300"/>
              <a:t>  padding: 10px;</a:t>
            </a:r>
          </a:p>
          <a:p>
            <a:r>
              <a:rPr lang="ko-KR" altLang="en-US" sz="300"/>
              <a:t>  display: flex;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.left-wrap {</a:t>
            </a:r>
          </a:p>
          <a:p>
            <a:r>
              <a:rPr lang="ko-KR" altLang="en-US" sz="300"/>
              <a:t>  width: 20%;</a:t>
            </a:r>
          </a:p>
          <a:p>
            <a:r>
              <a:rPr lang="ko-KR" altLang="en-US" sz="300"/>
              <a:t>  border-top: 6px solid #5c5953;</a:t>
            </a:r>
          </a:p>
          <a:p>
            <a:r>
              <a:rPr lang="ko-KR" altLang="en-US" sz="300"/>
              <a:t>  margin-right: 10px;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.left-wrap ul li {</a:t>
            </a:r>
          </a:p>
          <a:p>
            <a:r>
              <a:rPr lang="ko-KR" altLang="en-US" sz="300"/>
              <a:t>  width: 100%;</a:t>
            </a:r>
          </a:p>
          <a:p>
            <a:r>
              <a:rPr lang="ko-KR" altLang="en-US" sz="300"/>
              <a:t>  height: 50px;</a:t>
            </a:r>
          </a:p>
          <a:p>
            <a:r>
              <a:rPr lang="ko-KR" altLang="en-US" sz="300"/>
              <a:t>  background-color: #fff;</a:t>
            </a:r>
          </a:p>
          <a:p>
            <a:r>
              <a:rPr lang="ko-KR" altLang="en-US" sz="300"/>
              <a:t>  text-align: center;</a:t>
            </a:r>
          </a:p>
          <a:p>
            <a:r>
              <a:rPr lang="ko-KR" altLang="en-US" sz="300"/>
              <a:t>  line-height: 50px;</a:t>
            </a:r>
          </a:p>
          <a:p>
            <a:r>
              <a:rPr lang="ko-KR" altLang="en-US" sz="300"/>
              <a:t>  border-bottom: 1px solid #5c5953;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.left-wrap ul li a {</a:t>
            </a:r>
          </a:p>
          <a:p>
            <a:r>
              <a:rPr lang="ko-KR" altLang="en-US" sz="300"/>
              <a:t>  display: inline-block;</a:t>
            </a:r>
          </a:p>
          <a:p>
            <a:r>
              <a:rPr lang="ko-KR" altLang="en-US" sz="300"/>
              <a:t>  height: 50px;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.left-wrap ul a:hover {</a:t>
            </a:r>
          </a:p>
          <a:p>
            <a:r>
              <a:rPr lang="ko-KR" altLang="en-US" sz="300"/>
              <a:t>  color: #f2c000;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.menu-container {</a:t>
            </a:r>
          </a:p>
          <a:p>
            <a:r>
              <a:rPr lang="ko-KR" altLang="en-US" sz="300"/>
              <a:t>  width: 80%;</a:t>
            </a:r>
          </a:p>
          <a:p>
            <a:r>
              <a:rPr lang="ko-KR" altLang="en-US" sz="300"/>
              <a:t>  background-color: #d0d0d0;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.menu-container-row {</a:t>
            </a:r>
          </a:p>
          <a:p>
            <a:r>
              <a:rPr lang="ko-KR" altLang="en-US" sz="300"/>
              <a:t>  width: 100%;</a:t>
            </a:r>
          </a:p>
          <a:p>
            <a:r>
              <a:rPr lang="ko-KR" altLang="en-US" sz="300"/>
              <a:t>  display: flex;</a:t>
            </a:r>
          </a:p>
          <a:p>
            <a:r>
              <a:rPr lang="ko-KR" altLang="en-US" sz="300"/>
              <a:t>  padding: 5px;</a:t>
            </a:r>
          </a:p>
          <a:p>
            <a:r>
              <a:rPr lang="ko-KR" altLang="en-US" sz="300"/>
              <a:t>  margin: 0 auto;</a:t>
            </a:r>
          </a:p>
          <a:p>
            <a:r>
              <a:rPr lang="ko-KR" altLang="en-US" sz="300"/>
              <a:t>  justify-content: space-around;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.menu-card {</a:t>
            </a:r>
          </a:p>
          <a:p>
            <a:r>
              <a:rPr lang="ko-KR" altLang="en-US" sz="300"/>
              <a:t>  width: 270px;</a:t>
            </a:r>
          </a:p>
          <a:p>
            <a:r>
              <a:rPr lang="ko-KR" altLang="en-US" sz="300"/>
              <a:t>  height: 335px;</a:t>
            </a:r>
          </a:p>
          <a:p>
            <a:r>
              <a:rPr lang="ko-KR" altLang="en-US" sz="300"/>
              <a:t>  background-color: #ddd;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.menu-card .menu-img {</a:t>
            </a:r>
          </a:p>
          <a:p>
            <a:r>
              <a:rPr lang="ko-KR" altLang="en-US" sz="300"/>
              <a:t>  height: 230px;</a:t>
            </a:r>
          </a:p>
          <a:p>
            <a:r>
              <a:rPr lang="ko-KR" altLang="en-US" sz="300"/>
              <a:t>  overflow: hidden;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.menu-card .menu-img img {</a:t>
            </a:r>
          </a:p>
          <a:p>
            <a:r>
              <a:rPr lang="ko-KR" altLang="en-US" sz="300"/>
              <a:t>  max-width: 100%;</a:t>
            </a:r>
          </a:p>
          <a:p>
            <a:r>
              <a:rPr lang="ko-KR" altLang="en-US" sz="300"/>
              <a:t>  max-height: 335px;</a:t>
            </a:r>
          </a:p>
          <a:p>
            <a:r>
              <a:rPr lang="ko-KR" altLang="en-US" sz="300"/>
              <a:t>  transition-duration: 0.5s;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.menu-card .menu-text {</a:t>
            </a:r>
          </a:p>
          <a:p>
            <a:r>
              <a:rPr lang="ko-KR" altLang="en-US" sz="300"/>
              <a:t>  margin-top: 20px;</a:t>
            </a:r>
          </a:p>
          <a:p>
            <a:r>
              <a:rPr lang="ko-KR" altLang="en-US" sz="300"/>
              <a:t>  text-align: center;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.menu-card:hover img {</a:t>
            </a:r>
          </a:p>
          <a:p>
            <a:r>
              <a:rPr lang="ko-KR" altLang="en-US" sz="300"/>
              <a:t>  width: 100%;</a:t>
            </a:r>
          </a:p>
          <a:p>
            <a:r>
              <a:rPr lang="ko-KR" altLang="en-US" sz="300"/>
              <a:t>  transform: scale(1.05);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.menu-detail-container {</a:t>
            </a:r>
          </a:p>
          <a:p>
            <a:r>
              <a:rPr lang="ko-KR" altLang="en-US" sz="300"/>
              <a:t>  width: 100%;</a:t>
            </a:r>
          </a:p>
          <a:p>
            <a:r>
              <a:rPr lang="ko-KR" altLang="en-US" sz="300"/>
              <a:t>  background-color: #61dafb;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.menu-detail-container .menu-info {</a:t>
            </a:r>
          </a:p>
          <a:p>
            <a:r>
              <a:rPr lang="ko-KR" altLang="en-US" sz="300"/>
              <a:t>  width: 100%;</a:t>
            </a:r>
          </a:p>
          <a:p>
            <a:r>
              <a:rPr lang="ko-KR" altLang="en-US" sz="300"/>
              <a:t>  height: 500px;</a:t>
            </a:r>
          </a:p>
          <a:p>
            <a:r>
              <a:rPr lang="ko-KR" altLang="en-US" sz="300"/>
              <a:t>  display: flex;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.menu-detail-container .menu-info .menu-carousel {</a:t>
            </a:r>
          </a:p>
          <a:p>
            <a:r>
              <a:rPr lang="ko-KR" altLang="en-US" sz="300"/>
              <a:t>  width: 40%;</a:t>
            </a:r>
          </a:p>
          <a:p>
            <a:r>
              <a:rPr lang="ko-KR" altLang="en-US" sz="300"/>
              <a:t>  background-color: antiquewhite;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.menu-detail-container .menu-info .menu-carousel img {</a:t>
            </a:r>
          </a:p>
          <a:p>
            <a:r>
              <a:rPr lang="ko-KR" altLang="en-US" sz="300"/>
              <a:t>  width: 100%;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.menu-detail-container .menu-info .menu-info-detail {</a:t>
            </a:r>
          </a:p>
          <a:p>
            <a:r>
              <a:rPr lang="ko-KR" altLang="en-US" sz="300"/>
              <a:t>  padding: 1em;</a:t>
            </a:r>
          </a:p>
          <a:p>
            <a:r>
              <a:rPr lang="ko-KR" altLang="en-US" sz="300"/>
              <a:t>  width: 60%;</a:t>
            </a:r>
          </a:p>
          <a:p>
            <a:r>
              <a:rPr lang="ko-KR" altLang="en-US" sz="300"/>
              <a:t>  background-color: #d0d0d0;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.menu-detail-container .menu-info .menu-info-detail * {</a:t>
            </a:r>
          </a:p>
          <a:p>
            <a:r>
              <a:rPr lang="ko-KR" altLang="en-US" sz="300"/>
              <a:t>  margin: 1em 0;</a:t>
            </a:r>
          </a:p>
          <a:p>
            <a:r>
              <a:rPr lang="ko-KR" altLang="en-US" sz="300"/>
              <a:t>}</a:t>
            </a:r>
          </a:p>
          <a:p>
            <a:r>
              <a:rPr lang="ko-KR" altLang="en-US" sz="300"/>
              <a:t>input[type="checkbox"] {</a:t>
            </a:r>
          </a:p>
          <a:p>
            <a:r>
              <a:rPr lang="ko-KR" altLang="en-US" sz="300"/>
              <a:t>  width: 1.3em;</a:t>
            </a:r>
          </a:p>
          <a:p>
            <a:r>
              <a:rPr lang="ko-KR" altLang="en-US" sz="300"/>
              <a:t>  height: 1.3em;</a:t>
            </a:r>
          </a:p>
          <a:p>
            <a:r>
              <a:rPr lang="ko-KR" altLang="en-US" sz="300"/>
              <a:t>  vertical-align: middle;</a:t>
            </a:r>
          </a:p>
          <a:p>
            <a:r>
              <a:rPr lang="ko-KR" altLang="en-US" sz="300"/>
              <a:t>  margin-right: 1em;</a:t>
            </a:r>
          </a:p>
          <a:p>
            <a:r>
              <a:rPr lang="ko-KR" altLang="en-US" sz="3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MenuDetail.js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66D248-C5FF-4F98-AB27-B5736A347BFA}"/>
              </a:ext>
            </a:extLst>
          </p:cNvPr>
          <p:cNvSpPr/>
          <p:nvPr/>
        </p:nvSpPr>
        <p:spPr>
          <a:xfrm>
            <a:off x="696685" y="1165862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import { useState } from "react";</a:t>
            </a:r>
          </a:p>
          <a:p>
            <a:r>
              <a:rPr lang="ko-KR" altLang="en-US"/>
              <a:t>const MenuDetail = (</a:t>
            </a:r>
            <a:r>
              <a:rPr lang="en-US" altLang="ko-KR"/>
              <a:t>{menuData}</a:t>
            </a:r>
            <a:r>
              <a:rPr lang="ko-KR" altLang="en-US"/>
              <a:t>) =&gt; {</a:t>
            </a:r>
          </a:p>
          <a:p>
            <a:r>
              <a:rPr lang="ko-KR" altLang="en-US"/>
              <a:t>  return (</a:t>
            </a:r>
          </a:p>
          <a:p>
            <a:r>
              <a:rPr lang="ko-KR" altLang="en-US"/>
              <a:t>    &lt;div className="menu-detail-container"&gt;</a:t>
            </a:r>
          </a:p>
          <a:p>
            <a:r>
              <a:rPr lang="ko-KR" altLang="en-US"/>
              <a:t>      &lt;div className="menu-info"&gt;</a:t>
            </a:r>
          </a:p>
          <a:p>
            <a:r>
              <a:rPr lang="ko-KR" altLang="en-US"/>
              <a:t>        &lt;div className="menu-carousel"&gt;</a:t>
            </a:r>
          </a:p>
          <a:p>
            <a:r>
              <a:rPr lang="ko-KR" altLang="en-US"/>
              <a:t>          &lt;div&gt;</a:t>
            </a:r>
          </a:p>
          <a:p>
            <a:r>
              <a:rPr lang="ko-KR" altLang="en-US"/>
              <a:t>            &lt;img src="img/menu1_1.jpg" /&gt;</a:t>
            </a:r>
          </a:p>
          <a:p>
            <a:r>
              <a:rPr lang="ko-KR" altLang="en-US"/>
              <a:t>          &lt;/div&gt;</a:t>
            </a:r>
          </a:p>
          <a:p>
            <a:r>
              <a:rPr lang="ko-KR" altLang="en-US"/>
              <a:t>          &lt;div&gt;</a:t>
            </a:r>
          </a:p>
          <a:p>
            <a:r>
              <a:rPr lang="ko-KR" altLang="en-US"/>
              <a:t>            &lt;img src="img/menu1_2.jpg" /&gt;</a:t>
            </a:r>
          </a:p>
          <a:p>
            <a:r>
              <a:rPr lang="ko-KR" altLang="en-US"/>
              <a:t>          &lt;/div&gt;</a:t>
            </a:r>
          </a:p>
          <a:p>
            <a:r>
              <a:rPr lang="ko-KR" altLang="en-US"/>
              <a:t>        &lt;/div&gt;</a:t>
            </a:r>
          </a:p>
          <a:p>
            <a:r>
              <a:rPr lang="ko-KR" altLang="en-US"/>
              <a:t>        &lt;div className="menu-info-detail"&gt;정보&lt;/div&gt;</a:t>
            </a:r>
          </a:p>
          <a:p>
            <a:r>
              <a:rPr lang="ko-KR" altLang="en-US"/>
              <a:t>      &lt;/div&gt;</a:t>
            </a:r>
          </a:p>
          <a:p>
            <a:r>
              <a:rPr lang="ko-KR" altLang="en-US"/>
              <a:t>      &lt;div className="menu-info-more"&gt;열량, 알레르기&lt;/div&gt;</a:t>
            </a:r>
          </a:p>
          <a:p>
            <a:r>
              <a:rPr lang="ko-KR" altLang="en-US"/>
              <a:t>    &lt;/div&gt;</a:t>
            </a:r>
          </a:p>
          <a:p>
            <a:r>
              <a:rPr lang="ko-KR" altLang="en-US"/>
              <a:t>  );</a:t>
            </a:r>
          </a:p>
          <a:p>
            <a:r>
              <a:rPr lang="ko-KR" altLang="en-US"/>
              <a:t>};</a:t>
            </a:r>
          </a:p>
          <a:p>
            <a:r>
              <a:rPr lang="ko-KR" altLang="en-US"/>
              <a:t>export default MenuDetail;</a:t>
            </a:r>
          </a:p>
        </p:txBody>
      </p:sp>
    </p:spTree>
    <p:extLst>
      <p:ext uri="{BB962C8B-B14F-4D97-AF65-F5344CB8AC3E}">
        <p14:creationId xmlns:p14="http://schemas.microsoft.com/office/powerpoint/2010/main" val="299492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MenuDetail.js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58D620-DCBC-4610-95EB-0F000B21BD66}"/>
              </a:ext>
            </a:extLst>
          </p:cNvPr>
          <p:cNvSpPr/>
          <p:nvPr/>
        </p:nvSpPr>
        <p:spPr>
          <a:xfrm>
            <a:off x="685922" y="1296265"/>
            <a:ext cx="474360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MenuDetail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({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menuData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9BCC7-3446-48D8-908A-396F727C92D4}"/>
              </a:ext>
            </a:extLst>
          </p:cNvPr>
          <p:cNvSpPr/>
          <p:nvPr/>
        </p:nvSpPr>
        <p:spPr>
          <a:xfrm>
            <a:off x="685922" y="2173684"/>
            <a:ext cx="8022649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/>
              <a:t>const [carouselIndex, setCarouselIndex] = useState(1);</a:t>
            </a:r>
          </a:p>
          <a:p>
            <a:endParaRPr lang="ko-KR" altLang="en-US" sz="2400"/>
          </a:p>
          <a:p>
            <a:r>
              <a:rPr lang="ko-KR" altLang="en-US" sz="2400"/>
              <a:t>  useEffect(() =&gt; {</a:t>
            </a:r>
          </a:p>
          <a:p>
            <a:r>
              <a:rPr lang="ko-KR" altLang="en-US" sz="2400"/>
              <a:t>    setTimeout(() =&gt; {</a:t>
            </a:r>
          </a:p>
          <a:p>
            <a:r>
              <a:rPr lang="ko-KR" altLang="en-US" sz="2400"/>
              <a:t>      setCarouselIndex((carouselIndex + 1) % 2);</a:t>
            </a:r>
          </a:p>
          <a:p>
            <a:r>
              <a:rPr lang="ko-KR" altLang="en-US" sz="2400"/>
              <a:t>      console.log(carouselIndex);</a:t>
            </a:r>
          </a:p>
          <a:p>
            <a:r>
              <a:rPr lang="ko-KR" altLang="en-US" sz="2400"/>
              <a:t>    }, 3000);</a:t>
            </a:r>
          </a:p>
          <a:p>
            <a:r>
              <a:rPr lang="ko-KR" altLang="en-US" sz="2400"/>
              <a:t>  });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B7288-9877-410C-8799-12512D680309}"/>
              </a:ext>
            </a:extLst>
          </p:cNvPr>
          <p:cNvSpPr txBox="1"/>
          <p:nvPr/>
        </p:nvSpPr>
        <p:spPr>
          <a:xfrm>
            <a:off x="685922" y="5479682"/>
            <a:ext cx="9983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실습</a:t>
            </a:r>
            <a:r>
              <a:rPr lang="en-US" altLang="ko-KR" sz="2000"/>
              <a:t>) </a:t>
            </a:r>
            <a:r>
              <a:rPr lang="ko-KR" altLang="en-US" sz="2000"/>
              <a:t>carouselIndex이 </a:t>
            </a:r>
            <a:r>
              <a:rPr lang="en-US" altLang="ko-KR" sz="2000"/>
              <a:t>0</a:t>
            </a:r>
            <a:r>
              <a:rPr lang="ko-KR" altLang="en-US" sz="2000"/>
              <a:t>이면 </a:t>
            </a:r>
            <a:r>
              <a:rPr lang="en-US" altLang="ko-KR" sz="2000"/>
              <a:t>menu1_1.jpg</a:t>
            </a:r>
            <a:r>
              <a:rPr lang="ko-KR" altLang="en-US" sz="2000"/>
              <a:t>를 </a:t>
            </a:r>
            <a:r>
              <a:rPr lang="en-US" altLang="ko-KR" sz="2000"/>
              <a:t>1</a:t>
            </a:r>
            <a:r>
              <a:rPr lang="ko-KR" altLang="en-US" sz="2000"/>
              <a:t>이면 </a:t>
            </a:r>
            <a:r>
              <a:rPr lang="en-US" altLang="ko-KR" sz="2000"/>
              <a:t>menu1_2.jpg</a:t>
            </a:r>
            <a:r>
              <a:rPr lang="ko-KR" altLang="en-US" sz="2000"/>
              <a:t>를 화면에 랜더링해보시오</a:t>
            </a:r>
          </a:p>
        </p:txBody>
      </p:sp>
    </p:spTree>
    <p:extLst>
      <p:ext uri="{BB962C8B-B14F-4D97-AF65-F5344CB8AC3E}">
        <p14:creationId xmlns:p14="http://schemas.microsoft.com/office/powerpoint/2010/main" val="272067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MenuDetail.js</a:t>
            </a:r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완성도를 높이고 싶다면 </a:t>
            </a:r>
            <a:r>
              <a:rPr lang="en-US" altLang="ko-KR" sz="2000" b="1"/>
              <a:t>React-Slick</a:t>
            </a:r>
            <a:r>
              <a:rPr lang="ko-KR" altLang="en-US" sz="2000" b="1"/>
              <a:t>과 같은 전용 라이브러리를 사용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9E12B7-0DF1-45B6-BCD3-F1460786669F}"/>
              </a:ext>
            </a:extLst>
          </p:cNvPr>
          <p:cNvSpPr/>
          <p:nvPr/>
        </p:nvSpPr>
        <p:spPr>
          <a:xfrm>
            <a:off x="604299" y="1250417"/>
            <a:ext cx="8539701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          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carouselIndex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? (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"carousel-img-container"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"img/menu1_1.jpg"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) : (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"img/menu1_2.jpg"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)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0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MenuDetail.js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menu-info-detail </a:t>
            </a:r>
            <a:r>
              <a:rPr lang="ko-KR" altLang="en-US" sz="1800"/>
              <a:t>꾸미기</a:t>
            </a:r>
            <a:endParaRPr lang="en-US" altLang="ko-KR" sz="240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00F0D1-7901-403D-BDDE-1B80611B8F99}"/>
              </a:ext>
            </a:extLst>
          </p:cNvPr>
          <p:cNvSpPr/>
          <p:nvPr/>
        </p:nvSpPr>
        <p:spPr>
          <a:xfrm>
            <a:off x="1057523" y="1747649"/>
            <a:ext cx="804672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"menu-info-detail"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…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D2EC8C-2DA1-4640-91B3-F4FC74F05E03}"/>
              </a:ext>
            </a:extLst>
          </p:cNvPr>
          <p:cNvSpPr/>
          <p:nvPr/>
        </p:nvSpPr>
        <p:spPr>
          <a:xfrm>
            <a:off x="1463040" y="2973848"/>
            <a:ext cx="60960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&lt;div className="menu-info-detail"&gt;</a:t>
            </a:r>
          </a:p>
          <a:p>
            <a:r>
              <a:rPr lang="ko-KR" altLang="en-US"/>
              <a:t>          &lt;h2&gt;메뉴이름&lt;/h2&gt;</a:t>
            </a:r>
          </a:p>
          <a:p>
            <a:r>
              <a:rPr lang="ko-KR" altLang="en-US"/>
              <a:t>          &lt;p&gt;메뉴설명&lt;/p&gt;</a:t>
            </a:r>
          </a:p>
          <a:p>
            <a:r>
              <a:rPr lang="ko-KR" altLang="en-US"/>
              <a:t>          &lt;div className="option"&gt;</a:t>
            </a:r>
          </a:p>
          <a:p>
            <a:r>
              <a:rPr lang="ko-KR" altLang="en-US"/>
              <a:t>            &lt;input type="checkbox" name="option_chk"&gt;&lt;/input&gt;</a:t>
            </a:r>
          </a:p>
          <a:p>
            <a:r>
              <a:rPr lang="ko-KR" altLang="en-US"/>
              <a:t>            &lt;span&gt;한솥밥 곱빼기&lt;/span&gt;</a:t>
            </a:r>
          </a:p>
          <a:p>
            <a:r>
              <a:rPr lang="ko-KR" altLang="en-US"/>
              <a:t>            &lt;span&gt;+300원&lt;/span&gt;</a:t>
            </a:r>
          </a:p>
          <a:p>
            <a:r>
              <a:rPr lang="ko-KR" altLang="en-US"/>
              <a:t>          &lt;/div&gt;</a:t>
            </a:r>
          </a:p>
          <a:p>
            <a:r>
              <a:rPr lang="ko-KR" altLang="en-US"/>
              <a:t>          &lt;div className="total"&gt;&lt;/div&gt;</a:t>
            </a:r>
          </a:p>
          <a:p>
            <a:r>
              <a:rPr lang="ko-KR" altLang="en-US"/>
              <a:t>          &lt;span&gt;기본가격&lt;/span&gt;&amp;nbsp;&amp;nbsp;&amp;nbsp;</a:t>
            </a:r>
          </a:p>
          <a:p>
            <a:r>
              <a:rPr lang="ko-KR" altLang="en-US"/>
              <a:t>          &lt;span&gt;최종가격&lt;/span&gt;</a:t>
            </a:r>
          </a:p>
          <a:p>
            <a:r>
              <a:rPr lang="ko-KR" altLang="en-US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62010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Hansot.js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/>
              <a:t>menu-info-detail </a:t>
            </a:r>
            <a:r>
              <a:rPr lang="ko-KR" altLang="en-US" sz="1600"/>
              <a:t>에 데이터 바인딩</a:t>
            </a:r>
            <a:endParaRPr lang="en-US" altLang="ko-KR" sz="160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>
                <a:sym typeface="Wingdings" panose="05000000000000000000" pitchFamily="2" charset="2"/>
              </a:rPr>
              <a:t>실습을</a:t>
            </a:r>
            <a:r>
              <a:rPr lang="en-US" altLang="ko-KR" sz="1600">
                <a:sym typeface="Wingdings" panose="05000000000000000000" pitchFamily="2" charset="2"/>
              </a:rPr>
              <a:t> </a:t>
            </a:r>
            <a:r>
              <a:rPr lang="ko-KR" altLang="en-US" sz="1600">
                <a:sym typeface="Wingdings" panose="05000000000000000000" pitchFamily="2" charset="2"/>
              </a:rPr>
              <a:t>위해 메뉴정보를 담은 객체 수정</a:t>
            </a:r>
            <a:endParaRPr lang="en-US" altLang="ko-KR" sz="160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95EB00-1E9B-4443-8080-BCA57219351F}"/>
              </a:ext>
            </a:extLst>
          </p:cNvPr>
          <p:cNvSpPr/>
          <p:nvPr/>
        </p:nvSpPr>
        <p:spPr>
          <a:xfrm>
            <a:off x="1028368" y="2089586"/>
            <a:ext cx="103976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const menu1 = {</a:t>
            </a:r>
          </a:p>
          <a:p>
            <a:r>
              <a:rPr lang="ko-KR" altLang="en-US" sz="1000"/>
              <a:t>  menuName: "1993 왕돈까스 도시락",</a:t>
            </a:r>
          </a:p>
          <a:p>
            <a:r>
              <a:rPr lang="ko-KR" altLang="en-US" sz="1000"/>
              <a:t>  price: 9300,</a:t>
            </a:r>
          </a:p>
          <a:p>
            <a:r>
              <a:rPr lang="ko-KR" altLang="en-US" sz="1000"/>
              <a:t>  imgName: "menu1.jpg",</a:t>
            </a:r>
          </a:p>
          <a:p>
            <a:r>
              <a:rPr lang="ko-KR" altLang="en-US" sz="1000"/>
              <a:t>  carouselImgName: ["menu1_1.jpg", "menu1_2.jpg"],</a:t>
            </a:r>
          </a:p>
          <a:p>
            <a:r>
              <a:rPr lang="ko-KR" altLang="en-US" sz="1000"/>
              <a:t>  desc: "온 가족이 사랑하는 두툼하고 바삭한 왕 돈까스와 과일향 가득 감칠 맛 나는 한솥 특제 데미그라스 소스로 맛도 구성도 왕인 수량한정 신메뉴",</a:t>
            </a:r>
          </a:p>
          <a:p>
            <a:r>
              <a:rPr lang="ko-KR" altLang="en-US" sz="1000"/>
              <a:t>  option: {</a:t>
            </a:r>
          </a:p>
          <a:p>
            <a:r>
              <a:rPr lang="ko-KR" altLang="en-US" sz="1000"/>
              <a:t>    doublePrice: "300",</a:t>
            </a:r>
          </a:p>
          <a:p>
            <a:r>
              <a:rPr lang="ko-KR" altLang="en-US" sz="1000"/>
              <a:t>  },</a:t>
            </a:r>
          </a:p>
          <a:p>
            <a:r>
              <a:rPr lang="ko-KR" altLang="en-US" sz="1000"/>
              <a:t>};</a:t>
            </a:r>
          </a:p>
          <a:p>
            <a:r>
              <a:rPr lang="ko-KR" altLang="en-US" sz="1000"/>
              <a:t>const menu2 = {</a:t>
            </a:r>
          </a:p>
          <a:p>
            <a:r>
              <a:rPr lang="ko-KR" altLang="en-US" sz="1000"/>
              <a:t>  menuName: "나시고랭 콤보",</a:t>
            </a:r>
          </a:p>
          <a:p>
            <a:r>
              <a:rPr lang="ko-KR" altLang="en-US" sz="1000"/>
              <a:t>  price: 6800,</a:t>
            </a:r>
          </a:p>
          <a:p>
            <a:r>
              <a:rPr lang="ko-KR" altLang="en-US" sz="1000"/>
              <a:t>  imgName: "menu2.jpg",</a:t>
            </a:r>
          </a:p>
          <a:p>
            <a:r>
              <a:rPr lang="ko-KR" altLang="en-US" sz="1000"/>
              <a:t>  carouselImgName: ["menu2_1.jpg", "menu2_2.jpg"],</a:t>
            </a:r>
          </a:p>
          <a:p>
            <a:r>
              <a:rPr lang="ko-KR" altLang="en-US" sz="1000"/>
              <a:t>  desc: "CNN에서 선정한 세계에서 가장 맛있는 음식 2위! 큼직한 닭고기와 스파이시한 풍미를 듬뿍 넣어 볶아 더 맛있게 돌아온 한솥 나시고랭과 특제 스리라차 마요소스를 곁들인 바삭바삭 알새우칩 콤보set",</a:t>
            </a:r>
          </a:p>
          <a:p>
            <a:r>
              <a:rPr lang="ko-KR" altLang="en-US" sz="1000"/>
              <a:t>};</a:t>
            </a:r>
          </a:p>
          <a:p>
            <a:endParaRPr lang="ko-KR" altLang="en-US" sz="1000"/>
          </a:p>
          <a:p>
            <a:r>
              <a:rPr lang="ko-KR" altLang="en-US" sz="1000"/>
              <a:t>const menu3 = {</a:t>
            </a:r>
          </a:p>
          <a:p>
            <a:r>
              <a:rPr lang="ko-KR" altLang="en-US" sz="1000"/>
              <a:t>  menuName: "나시고랭",</a:t>
            </a:r>
          </a:p>
          <a:p>
            <a:r>
              <a:rPr lang="ko-KR" altLang="en-US" sz="1000"/>
              <a:t>  price: 6000,</a:t>
            </a:r>
          </a:p>
          <a:p>
            <a:r>
              <a:rPr lang="ko-KR" altLang="en-US" sz="1000"/>
              <a:t>  imgName: "menu3.jpg",</a:t>
            </a:r>
          </a:p>
          <a:p>
            <a:r>
              <a:rPr lang="ko-KR" altLang="en-US" sz="1000"/>
              <a:t>  carouselImgName: ["menu3_1.jpg", "menu3_2.jpg"],</a:t>
            </a:r>
          </a:p>
          <a:p>
            <a:r>
              <a:rPr lang="ko-KR" altLang="en-US" sz="1000"/>
              <a:t>  desc: "CNN에서 선정한 세계에서 가장 맛있는 음식 2위! 큼직한 닭고기와 스파이시한 풍미를 듬뿍 넣어 볶아 더 맛있게 돌아온 한솥 나시고랭",</a:t>
            </a:r>
          </a:p>
          <a:p>
            <a:r>
              <a:rPr lang="ko-KR" altLang="en-US" sz="100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272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Hansot.js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600"/>
              <a:t>어떤 메뉴가 클릭되었는지를 파악해야 상세페이지를 꾸밀 수 있다</a:t>
            </a:r>
            <a:r>
              <a:rPr lang="en-US" altLang="ko-KR" sz="1600"/>
              <a:t>.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8ED51C-866A-4D27-81AD-83B09FE7C680}"/>
              </a:ext>
            </a:extLst>
          </p:cNvPr>
          <p:cNvSpPr/>
          <p:nvPr/>
        </p:nvSpPr>
        <p:spPr>
          <a:xfrm>
            <a:off x="1136839" y="2011679"/>
            <a:ext cx="6962132" cy="3045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741D6-2E93-4057-A00D-7FE58FBE6E74}"/>
              </a:ext>
            </a:extLst>
          </p:cNvPr>
          <p:cNvSpPr/>
          <p:nvPr/>
        </p:nvSpPr>
        <p:spPr>
          <a:xfrm>
            <a:off x="1545024" y="3864939"/>
            <a:ext cx="41472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&lt;MenuDetail&gt;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>
                <a:sym typeface="Wingdings" panose="05000000000000000000" pitchFamily="2" charset="2"/>
              </a:rPr>
              <a:t>호출할 때 어떤 메뉴가 클릭되었는지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/>
              <a:t>      </a:t>
            </a:r>
            <a:r>
              <a:rPr lang="ko-KR" altLang="en-US"/>
              <a:t>알아야 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B223DB-8990-41F9-9B5E-4983923E2AC2}"/>
              </a:ext>
            </a:extLst>
          </p:cNvPr>
          <p:cNvSpPr/>
          <p:nvPr/>
        </p:nvSpPr>
        <p:spPr>
          <a:xfrm>
            <a:off x="1545024" y="2409488"/>
            <a:ext cx="2645116" cy="14550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67FE73-3E56-4BC0-ADB3-445B178A8CE7}"/>
              </a:ext>
            </a:extLst>
          </p:cNvPr>
          <p:cNvSpPr/>
          <p:nvPr/>
        </p:nvSpPr>
        <p:spPr>
          <a:xfrm>
            <a:off x="1547417" y="2437357"/>
            <a:ext cx="137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&lt;MenuRow&gt;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3E08A6-55E0-4047-A00B-A93E459D920B}"/>
              </a:ext>
            </a:extLst>
          </p:cNvPr>
          <p:cNvSpPr/>
          <p:nvPr/>
        </p:nvSpPr>
        <p:spPr>
          <a:xfrm>
            <a:off x="1796094" y="2952366"/>
            <a:ext cx="1893114" cy="70227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1E037D-A72C-4A8C-A112-6426073D8DCB}"/>
              </a:ext>
            </a:extLst>
          </p:cNvPr>
          <p:cNvSpPr/>
          <p:nvPr/>
        </p:nvSpPr>
        <p:spPr>
          <a:xfrm>
            <a:off x="1836452" y="2952366"/>
            <a:ext cx="140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&lt;MenuCard&gt;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8DC827-98D2-413A-ACB8-3244538AB939}"/>
              </a:ext>
            </a:extLst>
          </p:cNvPr>
          <p:cNvSpPr/>
          <p:nvPr/>
        </p:nvSpPr>
        <p:spPr>
          <a:xfrm>
            <a:off x="1136839" y="1616268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&lt;Hansot&gt;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B1B8C-C3A4-46B4-AEA0-807E59FE3532}"/>
              </a:ext>
            </a:extLst>
          </p:cNvPr>
          <p:cNvSpPr txBox="1"/>
          <p:nvPr/>
        </p:nvSpPr>
        <p:spPr>
          <a:xfrm>
            <a:off x="1136839" y="5074445"/>
            <a:ext cx="493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MenuCard</a:t>
            </a:r>
            <a:r>
              <a:rPr lang="ko-KR" altLang="en-US"/>
              <a:t>가 클릭되었을 때 클릭정보</a:t>
            </a:r>
            <a:r>
              <a:rPr lang="en-US" altLang="ko-KR"/>
              <a:t>(</a:t>
            </a:r>
            <a:r>
              <a:rPr lang="ko-KR" altLang="en-US"/>
              <a:t>데이터를</a:t>
            </a:r>
            <a:r>
              <a:rPr lang="en-US" altLang="ko-KR"/>
              <a:t>)</a:t>
            </a:r>
          </a:p>
          <a:p>
            <a:r>
              <a:rPr lang="ko-KR" altLang="en-US"/>
              <a:t>부모인 </a:t>
            </a:r>
            <a:r>
              <a:rPr lang="en-US" altLang="ko-KR"/>
              <a:t>Hansot</a:t>
            </a:r>
            <a:r>
              <a:rPr lang="ko-KR" altLang="en-US"/>
              <a:t>에 전달해야 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C0084A-4F5D-4ACA-BC3F-E0363E30AE29}"/>
              </a:ext>
            </a:extLst>
          </p:cNvPr>
          <p:cNvSpPr txBox="1"/>
          <p:nvPr/>
        </p:nvSpPr>
        <p:spPr>
          <a:xfrm>
            <a:off x="1177197" y="5884071"/>
            <a:ext cx="390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부모에 </a:t>
            </a:r>
            <a:r>
              <a:rPr lang="en-US" altLang="ko-KR"/>
              <a:t>state</a:t>
            </a:r>
            <a:r>
              <a:rPr lang="ko-KR" altLang="en-US"/>
              <a:t>를 만들고</a:t>
            </a:r>
            <a:endParaRPr lang="en-US" altLang="ko-KR"/>
          </a:p>
          <a:p>
            <a:r>
              <a:rPr lang="en-US" altLang="ko-KR"/>
              <a:t>state </a:t>
            </a:r>
            <a:r>
              <a:rPr lang="ko-KR" altLang="en-US"/>
              <a:t>변경 함수를 전달하여</a:t>
            </a:r>
            <a:endParaRPr lang="en-US" altLang="ko-KR"/>
          </a:p>
          <a:p>
            <a:r>
              <a:rPr lang="ko-KR" altLang="en-US"/>
              <a:t>자식이 </a:t>
            </a:r>
            <a:r>
              <a:rPr lang="en-US" altLang="ko-KR"/>
              <a:t>state</a:t>
            </a:r>
            <a:r>
              <a:rPr lang="ko-KR" altLang="en-US"/>
              <a:t>를 변경할 수 있도록 유도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B38650-47EA-41FC-A3AE-A676CBA80123}"/>
              </a:ext>
            </a:extLst>
          </p:cNvPr>
          <p:cNvSpPr/>
          <p:nvPr/>
        </p:nvSpPr>
        <p:spPr>
          <a:xfrm>
            <a:off x="4796427" y="2409851"/>
            <a:ext cx="2645116" cy="145508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92D9C2-AAF6-4319-AD86-FBF4D6978A87}"/>
              </a:ext>
            </a:extLst>
          </p:cNvPr>
          <p:cNvSpPr/>
          <p:nvPr/>
        </p:nvSpPr>
        <p:spPr>
          <a:xfrm>
            <a:off x="4798820" y="2437720"/>
            <a:ext cx="151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&lt;MenuDetail&gt;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9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Hansot.js</a:t>
            </a:r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57EC7E-0261-48CF-AF93-51EEBE3C091F}"/>
              </a:ext>
            </a:extLst>
          </p:cNvPr>
          <p:cNvSpPr/>
          <p:nvPr/>
        </p:nvSpPr>
        <p:spPr>
          <a:xfrm>
            <a:off x="674564" y="1302322"/>
            <a:ext cx="436369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F92120-5F5B-4E74-9305-E005331AC5FF}"/>
              </a:ext>
            </a:extLst>
          </p:cNvPr>
          <p:cNvSpPr/>
          <p:nvPr/>
        </p:nvSpPr>
        <p:spPr>
          <a:xfrm>
            <a:off x="674565" y="1817331"/>
            <a:ext cx="64838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clickedMenu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setClickedMenu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E06ECB-5946-4CD2-92B1-82CE6B7BB888}"/>
              </a:ext>
            </a:extLst>
          </p:cNvPr>
          <p:cNvSpPr/>
          <p:nvPr/>
        </p:nvSpPr>
        <p:spPr>
          <a:xfrm>
            <a:off x="674563" y="2344480"/>
            <a:ext cx="8991951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	   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"menu-container"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MenuRow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menuArr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setClickedMenu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setClickedMenu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MenuRow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82462B-2716-4EAF-B273-A8CF80C62CC8}"/>
              </a:ext>
            </a:extLst>
          </p:cNvPr>
          <p:cNvSpPr/>
          <p:nvPr/>
        </p:nvSpPr>
        <p:spPr>
          <a:xfrm>
            <a:off x="2981648" y="4047935"/>
            <a:ext cx="4760272" cy="267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2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화살표 함수로 래핑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state</a:t>
            </a:r>
            <a:r>
              <a:rPr lang="ko-KR" altLang="en-US" sz="1800"/>
              <a:t> 변경함수를 </a:t>
            </a:r>
            <a:r>
              <a:rPr lang="en-US" altLang="ko-KR" sz="1800"/>
              <a:t>pros</a:t>
            </a:r>
            <a:r>
              <a:rPr lang="ko-KR" altLang="en-US" sz="1800"/>
              <a:t>로 전달할 때 실제 </a:t>
            </a:r>
            <a:r>
              <a:rPr lang="en-US" altLang="ko-KR" sz="1800"/>
              <a:t>state</a:t>
            </a:r>
            <a:r>
              <a:rPr lang="ko-KR" altLang="en-US" sz="1800"/>
              <a:t>를 변경시키는 함수 실행문이 없음</a:t>
            </a:r>
            <a:r>
              <a:rPr lang="en-US" altLang="ko-KR" sz="1800"/>
              <a:t>(</a:t>
            </a:r>
            <a:r>
              <a:rPr lang="ko-KR" altLang="en-US" sz="1800"/>
              <a:t>래핑 </a:t>
            </a:r>
            <a:r>
              <a:rPr lang="en-US" altLang="ko-KR" sz="1800"/>
              <a:t>X)</a:t>
            </a:r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state</a:t>
            </a:r>
            <a:r>
              <a:rPr lang="ko-KR" altLang="en-US" sz="1800"/>
              <a:t> 변경함수를 </a:t>
            </a:r>
            <a:r>
              <a:rPr lang="en-US" altLang="ko-KR" sz="1800"/>
              <a:t>pros</a:t>
            </a:r>
            <a:r>
              <a:rPr lang="ko-KR" altLang="en-US" sz="1800"/>
              <a:t>로 전달할 때 실제 </a:t>
            </a:r>
            <a:r>
              <a:rPr lang="en-US" altLang="ko-KR" sz="1800"/>
              <a:t>state</a:t>
            </a:r>
            <a:r>
              <a:rPr lang="ko-KR" altLang="en-US" sz="1800"/>
              <a:t>를 변경시키는 함수 실행문이 있음</a:t>
            </a:r>
            <a:r>
              <a:rPr lang="en-US" altLang="ko-KR" sz="1800"/>
              <a:t>(</a:t>
            </a:r>
            <a:r>
              <a:rPr lang="ko-KR" altLang="en-US" sz="1800"/>
              <a:t>래핑 </a:t>
            </a:r>
            <a:r>
              <a:rPr lang="en-US" altLang="ko-KR" sz="1800"/>
              <a:t>O)</a:t>
            </a: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71738-6270-4F9D-ADE4-D4813E9DA897}"/>
              </a:ext>
            </a:extLst>
          </p:cNvPr>
          <p:cNvSpPr/>
          <p:nvPr/>
        </p:nvSpPr>
        <p:spPr>
          <a:xfrm>
            <a:off x="708452" y="1670733"/>
            <a:ext cx="6409037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		 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MenuRow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menuArr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setClickedMenu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setClickedMenu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MenuRow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37AF7-8F49-48D3-9023-EF6A98297856}"/>
              </a:ext>
            </a:extLst>
          </p:cNvPr>
          <p:cNvSpPr/>
          <p:nvPr/>
        </p:nvSpPr>
        <p:spPr>
          <a:xfrm>
            <a:off x="708452" y="3711827"/>
            <a:ext cx="7924802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Greeting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textSwitch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handleClick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setTextSwitch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(!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textSwitch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9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MenuRow.js</a:t>
            </a:r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78D41-D032-4F3D-911C-472E908673C9}"/>
              </a:ext>
            </a:extLst>
          </p:cNvPr>
          <p:cNvSpPr txBox="1"/>
          <p:nvPr/>
        </p:nvSpPr>
        <p:spPr>
          <a:xfrm>
            <a:off x="6868597" y="1356602"/>
            <a:ext cx="43297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map </a:t>
            </a:r>
            <a:r>
              <a:rPr lang="ko-KR" altLang="en-US"/>
              <a:t>함수의 </a:t>
            </a:r>
            <a:r>
              <a:rPr lang="en-US" altLang="ko-KR"/>
              <a:t>callback</a:t>
            </a:r>
            <a:r>
              <a:rPr lang="ko-KR" altLang="en-US"/>
              <a:t>함수는 </a:t>
            </a:r>
            <a:endParaRPr lang="en-US" altLang="ko-KR"/>
          </a:p>
          <a:p>
            <a:r>
              <a:rPr lang="ko-KR" altLang="en-US"/>
              <a:t>요소만 파라미터로 받을 수 있지만</a:t>
            </a:r>
            <a:endParaRPr lang="en-US" altLang="ko-KR"/>
          </a:p>
          <a:p>
            <a:r>
              <a:rPr lang="ko-KR" altLang="en-US"/>
              <a:t>순서가 필요한 경우</a:t>
            </a:r>
            <a:r>
              <a:rPr lang="en-US" altLang="ko-KR"/>
              <a:t>,</a:t>
            </a:r>
          </a:p>
          <a:p>
            <a:r>
              <a:rPr lang="ko-KR" altLang="en-US"/>
              <a:t>두 번째 파라미터</a:t>
            </a:r>
            <a:r>
              <a:rPr lang="en-US" altLang="ko-KR"/>
              <a:t>(index)</a:t>
            </a:r>
            <a:r>
              <a:rPr lang="ko-KR" altLang="en-US"/>
              <a:t>를 명시할 수 있다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MenuCard </a:t>
            </a:r>
            <a:r>
              <a:rPr lang="ko-KR" altLang="en-US"/>
              <a:t>컴포넌트에 순서를 알아야</a:t>
            </a:r>
            <a:endParaRPr lang="en-US" altLang="ko-KR"/>
          </a:p>
          <a:p>
            <a:r>
              <a:rPr lang="ko-KR" altLang="en-US"/>
              <a:t>어떤 메뉴가 선택되었는지 알 수 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A8CD2D-A12B-4D7D-91C8-2B7C1A9B7FEB}"/>
              </a:ext>
            </a:extLst>
          </p:cNvPr>
          <p:cNvSpPr/>
          <p:nvPr/>
        </p:nvSpPr>
        <p:spPr>
          <a:xfrm>
            <a:off x="617638" y="1356602"/>
            <a:ext cx="6096000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MenuRow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setClickedMenu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"menu-container-row"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MenuCard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menuInfoEach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setClickedMenu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setClickedMenu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cardOrder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MenuCard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))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4E8B4-D760-40D7-AFA2-49047FBD63CF}"/>
              </a:ext>
            </a:extLst>
          </p:cNvPr>
          <p:cNvSpPr/>
          <p:nvPr/>
        </p:nvSpPr>
        <p:spPr>
          <a:xfrm>
            <a:off x="1014639" y="2217733"/>
            <a:ext cx="5456957" cy="24761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0BC23D-A571-4274-8EA6-11E57596BB21}"/>
              </a:ext>
            </a:extLst>
          </p:cNvPr>
          <p:cNvSpPr/>
          <p:nvPr/>
        </p:nvSpPr>
        <p:spPr>
          <a:xfrm>
            <a:off x="4271980" y="1413052"/>
            <a:ext cx="2076570" cy="3199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3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MenuCard.js</a:t>
            </a:r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 b="1"/>
              <a:t>html</a:t>
            </a:r>
            <a:r>
              <a:rPr lang="ko-KR" altLang="en-US" sz="1800" b="1"/>
              <a:t>에 데이터를 유지하는 일반적인 방법</a:t>
            </a:r>
            <a:endParaRPr lang="en-US" altLang="ko-KR" sz="1800" b="1"/>
          </a:p>
          <a:p>
            <a:pPr lvl="2" algn="just">
              <a:lnSpc>
                <a:spcPct val="150000"/>
              </a:lnSpc>
            </a:pPr>
            <a:r>
              <a:rPr lang="en-US" altLang="ko-KR"/>
              <a:t>hidden-field</a:t>
            </a:r>
          </a:p>
          <a:p>
            <a:pPr lvl="2" algn="just">
              <a:lnSpc>
                <a:spcPct val="150000"/>
              </a:lnSpc>
            </a:pPr>
            <a:r>
              <a:rPr lang="en-US" altLang="ko-KR"/>
              <a:t>data-*: </a:t>
            </a:r>
            <a:r>
              <a:rPr lang="ko-KR" altLang="en-US"/>
              <a:t>데이터세트</a:t>
            </a:r>
            <a:r>
              <a:rPr lang="en-US" altLang="ko-KR"/>
              <a:t>(dataset)- DOM</a:t>
            </a:r>
            <a:r>
              <a:rPr lang="ko-KR" altLang="en-US"/>
              <a:t>요소에 값을 저장</a:t>
            </a:r>
            <a:r>
              <a:rPr lang="en-US" altLang="ko-KR"/>
              <a:t>, JS </a:t>
            </a:r>
            <a:r>
              <a:rPr lang="ko-KR" altLang="en-US"/>
              <a:t>코드로 값을 읽어들일 수 있음</a:t>
            </a:r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B0523-1B24-4B97-9CA0-6F93E0AC5412}"/>
              </a:ext>
            </a:extLst>
          </p:cNvPr>
          <p:cNvSpPr txBox="1"/>
          <p:nvPr/>
        </p:nvSpPr>
        <p:spPr>
          <a:xfrm>
            <a:off x="7629847" y="1679506"/>
            <a:ext cx="44533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e.</a:t>
            </a:r>
            <a:r>
              <a:rPr lang="en-US" altLang="ko-KR">
                <a:solidFill>
                  <a:srgbClr val="FF0000"/>
                </a:solidFill>
              </a:rPr>
              <a:t>target</a:t>
            </a:r>
            <a:r>
              <a:rPr lang="ko-KR" altLang="en-US"/>
              <a:t>과 </a:t>
            </a:r>
            <a:endParaRPr lang="en-US" altLang="ko-KR"/>
          </a:p>
          <a:p>
            <a:r>
              <a:rPr lang="en-US" altLang="ko-KR"/>
              <a:t>e.</a:t>
            </a:r>
            <a:r>
              <a:rPr lang="en-US" altLang="ko-KR">
                <a:solidFill>
                  <a:srgbClr val="FF0000"/>
                </a:solidFill>
              </a:rPr>
              <a:t>currentTarget</a:t>
            </a:r>
            <a:r>
              <a:rPr lang="ko-KR" altLang="en-US"/>
              <a:t>은 다름</a:t>
            </a:r>
            <a:endParaRPr lang="en-US" altLang="ko-KR"/>
          </a:p>
          <a:p>
            <a:r>
              <a:rPr lang="en-US" altLang="ko-KR" b="1"/>
              <a:t>currentTarget</a:t>
            </a:r>
            <a:r>
              <a:rPr lang="ko-KR" altLang="en-US" b="1"/>
              <a:t>은 이벤트 핸들러가 부착된 것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target</a:t>
            </a:r>
            <a:r>
              <a:rPr lang="ko-KR" altLang="en-US"/>
              <a:t>은 선택된 바로 그 요소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bubbling</a:t>
            </a:r>
            <a:r>
              <a:rPr lang="ko-KR" altLang="en-US"/>
              <a:t>과 연계하여 생각해보기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572C36-F766-4F95-A65D-C4BF4F7FDDE6}"/>
              </a:ext>
            </a:extLst>
          </p:cNvPr>
          <p:cNvSpPr/>
          <p:nvPr/>
        </p:nvSpPr>
        <p:spPr>
          <a:xfrm>
            <a:off x="654282" y="1668263"/>
            <a:ext cx="6975565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"/detail"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"menu-card"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data-order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cardOrder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currentTarget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dataset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setClickedMenu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10E4A8-8C28-44E1-AD7D-086E626EF1D0}"/>
              </a:ext>
            </a:extLst>
          </p:cNvPr>
          <p:cNvSpPr/>
          <p:nvPr/>
        </p:nvSpPr>
        <p:spPr>
          <a:xfrm>
            <a:off x="654282" y="1164497"/>
            <a:ext cx="84824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MenuCard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menuInfoEach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setClickedMenu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cardOrder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4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8587"/>
          </a:xfrm>
        </p:spPr>
        <p:txBody>
          <a:bodyPr>
            <a:normAutofit/>
          </a:bodyPr>
          <a:lstStyle/>
          <a:p>
            <a:r>
              <a:rPr lang="ko-KR" altLang="en-US"/>
              <a:t>리액트 라우터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40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Hansot.js</a:t>
            </a:r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r>
              <a:rPr lang="en-US" altLang="ko-KR" sz="2000" b="1"/>
              <a:t>state</a:t>
            </a:r>
            <a:r>
              <a:rPr lang="ko-KR" altLang="en-US" sz="2000" b="1"/>
              <a:t>변경 확인</a:t>
            </a:r>
            <a:r>
              <a:rPr lang="en-US" altLang="ko-KR" sz="2000" b="1"/>
              <a:t>(</a:t>
            </a:r>
            <a:r>
              <a:rPr lang="ko-KR" altLang="en-US" sz="2000" b="1"/>
              <a:t>리액트 개발자 도구</a:t>
            </a:r>
            <a:r>
              <a:rPr lang="en-US" altLang="ko-KR" sz="2000" b="1"/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D76CB2-3822-4668-9EB6-03E3CDBAA033}"/>
              </a:ext>
            </a:extLst>
          </p:cNvPr>
          <p:cNvSpPr/>
          <p:nvPr/>
        </p:nvSpPr>
        <p:spPr>
          <a:xfrm>
            <a:off x="646631" y="1476833"/>
            <a:ext cx="1090728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"/detail"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MenuDetail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menuData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menuArr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clickedMenu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MenuDetail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8D6B5A-3797-422E-A494-DB7921E64973}"/>
              </a:ext>
            </a:extLst>
          </p:cNvPr>
          <p:cNvSpPr/>
          <p:nvPr/>
        </p:nvSpPr>
        <p:spPr>
          <a:xfrm>
            <a:off x="2225108" y="2076997"/>
            <a:ext cx="8491318" cy="267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blog.kakaocdn.net/dn/csxZwr/btrDdt5WqlF/rwkdYXf01CxKC96IHJVX71/img.png">
            <a:extLst>
              <a:ext uri="{FF2B5EF4-FFF2-40B4-BE49-F238E27FC236}">
                <a16:creationId xmlns:a16="http://schemas.microsoft.com/office/drawing/2014/main" id="{6F02768E-6CD3-4E4F-8B77-BCC7E9A51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15"/>
          <a:stretch/>
        </p:blipFill>
        <p:spPr bwMode="auto">
          <a:xfrm>
            <a:off x="282941" y="3429000"/>
            <a:ext cx="4797511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bi3iUr/btrDgOaiHfe/0jbRkjxWtlaMybDu0b9Jh1/img.png">
            <a:extLst>
              <a:ext uri="{FF2B5EF4-FFF2-40B4-BE49-F238E27FC236}">
                <a16:creationId xmlns:a16="http://schemas.microsoft.com/office/drawing/2014/main" id="{A9FA4AE6-9D71-4FE1-956F-4DFF6AF3B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00"/>
          <a:stretch/>
        </p:blipFill>
        <p:spPr bwMode="auto">
          <a:xfrm>
            <a:off x="470328" y="5010865"/>
            <a:ext cx="4128117" cy="89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cgamv7/btrDe3eUh7Z/Tsq5zFvgRhzCYQFAJYtaDK/img.png">
            <a:extLst>
              <a:ext uri="{FF2B5EF4-FFF2-40B4-BE49-F238E27FC236}">
                <a16:creationId xmlns:a16="http://schemas.microsoft.com/office/drawing/2014/main" id="{F50BACE7-116B-4415-83D4-06B88FDBB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2"/>
          <a:stretch/>
        </p:blipFill>
        <p:spPr bwMode="auto">
          <a:xfrm>
            <a:off x="5393267" y="3024185"/>
            <a:ext cx="4207934" cy="341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6DB2DB3-5B7D-4BC4-87DC-9DAB99F3368E}"/>
              </a:ext>
            </a:extLst>
          </p:cNvPr>
          <p:cNvSpPr/>
          <p:nvPr/>
        </p:nvSpPr>
        <p:spPr>
          <a:xfrm>
            <a:off x="4598445" y="647512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>
                <a:latin typeface="Noto Sans KR"/>
              </a:rPr>
              <a:t>확장 프로그램에서 설치한 </a:t>
            </a:r>
            <a:r>
              <a:rPr lang="en-US" altLang="ko-KR" sz="1400">
                <a:latin typeface="Noto Sans KR"/>
              </a:rPr>
              <a:t>React Developer Tools </a:t>
            </a:r>
            <a:r>
              <a:rPr lang="ko-KR" altLang="en-US" sz="1400">
                <a:latin typeface="Noto Sans KR"/>
              </a:rPr>
              <a:t>사용클릭 후 세부정보 선택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7160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MenuDetail.js</a:t>
            </a:r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137669-8A2D-49CD-B279-83EB4E7A7AA1}"/>
              </a:ext>
            </a:extLst>
          </p:cNvPr>
          <p:cNvSpPr/>
          <p:nvPr/>
        </p:nvSpPr>
        <p:spPr>
          <a:xfrm>
            <a:off x="618308" y="1294452"/>
            <a:ext cx="71061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MenuDetail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= ({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menuData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})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B0EB59-D805-46DC-9CE4-841737C76EB1}"/>
              </a:ext>
            </a:extLst>
          </p:cNvPr>
          <p:cNvSpPr/>
          <p:nvPr/>
        </p:nvSpPr>
        <p:spPr>
          <a:xfrm>
            <a:off x="618308" y="1935154"/>
            <a:ext cx="8525692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"menu-carousel"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carouselIndex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? (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"img/"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menuData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carouselImgName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) : (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"img/"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menuData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carouselImgName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)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78BE54-A63F-4A48-8EC2-93297A7CDFFF}"/>
              </a:ext>
            </a:extLst>
          </p:cNvPr>
          <p:cNvSpPr/>
          <p:nvPr/>
        </p:nvSpPr>
        <p:spPr>
          <a:xfrm>
            <a:off x="3626618" y="2816400"/>
            <a:ext cx="5009274" cy="267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0010FF-4D28-40B0-87CE-90A545A8AD43}"/>
              </a:ext>
            </a:extLst>
          </p:cNvPr>
          <p:cNvSpPr/>
          <p:nvPr/>
        </p:nvSpPr>
        <p:spPr>
          <a:xfrm>
            <a:off x="3626618" y="3929234"/>
            <a:ext cx="5009274" cy="267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7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MenuDetail.js</a:t>
            </a:r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A78B48-A618-41C4-BB68-8E3D09234319}"/>
              </a:ext>
            </a:extLst>
          </p:cNvPr>
          <p:cNvSpPr/>
          <p:nvPr/>
        </p:nvSpPr>
        <p:spPr>
          <a:xfrm>
            <a:off x="624555" y="1228429"/>
            <a:ext cx="9818405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"menu-info-detail"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menuData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menuName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menuData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menuData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? (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"option"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"option_chk"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한솥밥 곱빼기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+300</a:t>
            </a:r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원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) :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null}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"total"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기본가격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&amp;nbsp;&amp;nbsp;&amp;nbsp;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최종가격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menuData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리액트 라우터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MenuDetail.js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실습</a:t>
            </a:r>
            <a:r>
              <a:rPr lang="en-US" altLang="ko-KR" sz="1800"/>
              <a:t>)</a:t>
            </a:r>
            <a:r>
              <a:rPr lang="ko-KR" altLang="en-US" sz="1800"/>
              <a:t> 곱빼기를 클릭하면 최종가격이 갱신되도록 구현</a:t>
            </a:r>
            <a:endParaRPr lang="en-US" altLang="ko-KR" sz="1800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23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34648D-C820-462A-9029-B1BA1435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41" y="1653143"/>
            <a:ext cx="5220501" cy="27270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7354F1-8467-49D0-A0F6-A502B3B10B7B}"/>
              </a:ext>
            </a:extLst>
          </p:cNvPr>
          <p:cNvSpPr/>
          <p:nvPr/>
        </p:nvSpPr>
        <p:spPr>
          <a:xfrm>
            <a:off x="5592155" y="1665298"/>
            <a:ext cx="5453997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menu1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desc: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온 가족이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…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수량한정 신메뉴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option: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doublePrice: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"300"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4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리액트 라우터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MenuDetail.js</a:t>
            </a:r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24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3F789-200A-411E-8FF4-33B3539DB848}"/>
              </a:ext>
            </a:extLst>
          </p:cNvPr>
          <p:cNvSpPr/>
          <p:nvPr/>
        </p:nvSpPr>
        <p:spPr>
          <a:xfrm>
            <a:off x="828942" y="1328310"/>
            <a:ext cx="807577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doubleChecked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setDoubleChecked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595FB-B910-48E1-95B7-C3E13348911B}"/>
              </a:ext>
            </a:extLst>
          </p:cNvPr>
          <p:cNvSpPr/>
          <p:nvPr/>
        </p:nvSpPr>
        <p:spPr>
          <a:xfrm>
            <a:off x="828942" y="3683030"/>
            <a:ext cx="1040877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	  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기본가격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menuData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&amp;nbsp;&amp;nbsp;&amp;nbsp;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최종가격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doubleChecked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? 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menuData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menuData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doublePrice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: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menuData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472C17-7DB6-4F60-A06E-5E397A509953}"/>
              </a:ext>
            </a:extLst>
          </p:cNvPr>
          <p:cNvSpPr/>
          <p:nvPr/>
        </p:nvSpPr>
        <p:spPr>
          <a:xfrm>
            <a:off x="828942" y="1951672"/>
            <a:ext cx="831505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"option_chk"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setDoubleChecked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(!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doubleChecked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9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리액트 라우터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추가적으로 보면 좋은 것들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Outlet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Nested Routes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>
                <a:sym typeface="Wingdings" panose="05000000000000000000" pitchFamily="2" charset="2"/>
                <a:hlinkClick r:id="rId2"/>
              </a:rPr>
              <a:t>https://www.robinwieruch.de/react-router-nested-routes/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리액트 라우터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페이지를 이동하는 </a:t>
            </a:r>
            <a:r>
              <a:rPr lang="en-US" altLang="ko-KR" sz="2000" b="1"/>
              <a:t>(Link to </a:t>
            </a:r>
            <a:r>
              <a:rPr lang="ko-KR" altLang="en-US" sz="2000" b="1"/>
              <a:t>이외의</a:t>
            </a:r>
            <a:r>
              <a:rPr lang="en-US" altLang="ko-KR" sz="2000" b="1"/>
              <a:t>) </a:t>
            </a:r>
            <a:r>
              <a:rPr lang="ko-KR" altLang="en-US" sz="2000" b="1"/>
              <a:t>방법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/>
              <a:t>const navigate = useNavigate();</a:t>
            </a:r>
          </a:p>
          <a:p>
            <a:pPr lvl="1" algn="just">
              <a:lnSpc>
                <a:spcPct val="150000"/>
              </a:lnSpc>
            </a:pPr>
            <a:r>
              <a:rPr lang="en-US" altLang="ko-KR"/>
              <a:t>navigate(`/team-detail/${teamId}`);</a:t>
            </a:r>
          </a:p>
          <a:p>
            <a:pPr lvl="1" algn="just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리액트 라우터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디자인 패턴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400" b="1"/>
              <a:t>Main Layout</a:t>
            </a: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27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DD4E73-2B68-4FA4-9A3E-F615C37EBEBC}"/>
              </a:ext>
            </a:extLst>
          </p:cNvPr>
          <p:cNvSpPr/>
          <p:nvPr/>
        </p:nvSpPr>
        <p:spPr>
          <a:xfrm>
            <a:off x="1306664" y="1582340"/>
            <a:ext cx="6096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function MainLayout({ children, mode }) {</a:t>
            </a:r>
          </a:p>
          <a:p>
            <a:r>
              <a:rPr lang="ko-KR" altLang="en-US"/>
              <a:t>  const theme = useTheme();</a:t>
            </a:r>
          </a:p>
          <a:p>
            <a:r>
              <a:rPr lang="ko-KR" altLang="en-US"/>
              <a:t>  return (</a:t>
            </a:r>
          </a:p>
          <a:p>
            <a:r>
              <a:rPr lang="ko-KR" altLang="en-US"/>
              <a:t>    &lt;Box&gt;</a:t>
            </a:r>
          </a:p>
          <a:p>
            <a:r>
              <a:rPr lang="ko-KR" altLang="en-US"/>
              <a:t>      &lt;Box&gt;        </a:t>
            </a:r>
          </a:p>
          <a:p>
            <a:r>
              <a:rPr lang="ko-KR" altLang="en-US"/>
              <a:t>         &lt;Header mode={mode} /&gt;</a:t>
            </a:r>
          </a:p>
          <a:p>
            <a:r>
              <a:rPr lang="ko-KR" altLang="en-US"/>
              <a:t>        {children}</a:t>
            </a:r>
          </a:p>
          <a:p>
            <a:r>
              <a:rPr lang="ko-KR" altLang="en-US"/>
              <a:t>        &lt;Footer /&gt;</a:t>
            </a:r>
          </a:p>
          <a:p>
            <a:r>
              <a:rPr lang="ko-KR" altLang="en-US"/>
              <a:t>      &lt;/Box&gt;</a:t>
            </a:r>
          </a:p>
          <a:p>
            <a:r>
              <a:rPr lang="ko-KR" altLang="en-US"/>
              <a:t>    &lt;/Box&gt;</a:t>
            </a:r>
          </a:p>
          <a:p>
            <a:r>
              <a:rPr lang="ko-KR" altLang="en-US"/>
              <a:t>  );</a:t>
            </a:r>
          </a:p>
          <a:p>
            <a:r>
              <a:rPr lang="ko-KR" altLang="en-US"/>
              <a:t>}</a:t>
            </a:r>
          </a:p>
          <a:p>
            <a:r>
              <a:rPr lang="ko-KR" altLang="en-US"/>
              <a:t>export default MainLayout;</a:t>
            </a:r>
          </a:p>
        </p:txBody>
      </p:sp>
    </p:spTree>
    <p:extLst>
      <p:ext uri="{BB962C8B-B14F-4D97-AF65-F5344CB8AC3E}">
        <p14:creationId xmlns:p14="http://schemas.microsoft.com/office/powerpoint/2010/main" val="1707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리액트 라우터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디자인 패턴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400" b="1"/>
              <a:t>LandingPageLayout</a:t>
            </a: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28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02AC3A-7EE1-4620-9131-30DC319E518E}"/>
              </a:ext>
            </a:extLst>
          </p:cNvPr>
          <p:cNvSpPr/>
          <p:nvPr/>
        </p:nvSpPr>
        <p:spPr>
          <a:xfrm>
            <a:off x="1314616" y="1642061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export default function Main() {</a:t>
            </a:r>
          </a:p>
          <a:p>
            <a:r>
              <a:rPr lang="ko-KR" altLang="en-US"/>
              <a:t>  return (</a:t>
            </a:r>
          </a:p>
          <a:p>
            <a:r>
              <a:rPr lang="ko-KR" altLang="en-US"/>
              <a:t>    &lt;MainLayout&gt;</a:t>
            </a:r>
          </a:p>
          <a:p>
            <a:r>
              <a:rPr lang="ko-KR" altLang="en-US"/>
              <a:t>	&lt;Body /&gt;</a:t>
            </a:r>
          </a:p>
          <a:p>
            <a:r>
              <a:rPr lang="ko-KR" altLang="en-US"/>
              <a:t>    &lt;/MainLayout&gt;</a:t>
            </a:r>
          </a:p>
          <a:p>
            <a:r>
              <a:rPr lang="ko-KR" altLang="en-US"/>
              <a:t>  );</a:t>
            </a:r>
          </a:p>
          <a:p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13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리액트 라우터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디자인 패턴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400" b="1"/>
              <a:t>LoginLayout</a:t>
            </a:r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29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7830C5-F24D-4F94-BC45-6E2C48332C30}"/>
              </a:ext>
            </a:extLst>
          </p:cNvPr>
          <p:cNvSpPr/>
          <p:nvPr/>
        </p:nvSpPr>
        <p:spPr>
          <a:xfrm>
            <a:off x="1274859" y="1609150"/>
            <a:ext cx="60960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LoginLayout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"light"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	 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LoginForm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LoginForm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06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라우팅이란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라우팅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사용자가 요청한 </a:t>
            </a:r>
            <a:r>
              <a:rPr lang="en-US" altLang="ko-KR" sz="1800"/>
              <a:t>URL</a:t>
            </a:r>
            <a:r>
              <a:rPr lang="ko-KR" altLang="en-US" sz="1800"/>
              <a:t>에 따라 알맞는 페이지를 보여주는 것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서버사이드 렌더링에서는 새로운 페이지를 서버가 전달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예시</a:t>
            </a:r>
            <a:endParaRPr lang="en-US" altLang="ko-KR" sz="1800"/>
          </a:p>
          <a:p>
            <a:pPr lvl="2" algn="just">
              <a:lnSpc>
                <a:spcPct val="150000"/>
              </a:lnSpc>
            </a:pPr>
            <a:r>
              <a:rPr lang="ko-KR" altLang="en-US" sz="1600"/>
              <a:t>글쓰기 페이지</a:t>
            </a:r>
            <a:r>
              <a:rPr lang="en-US" altLang="ko-KR" sz="1600"/>
              <a:t>: </a:t>
            </a:r>
            <a:r>
              <a:rPr lang="ko-KR" altLang="en-US" sz="1600"/>
              <a:t>새로운 포스트를 작성하는 페이지</a:t>
            </a:r>
            <a:endParaRPr lang="en-US" altLang="ko-KR" sz="1600"/>
          </a:p>
          <a:p>
            <a:pPr lvl="2" algn="just">
              <a:lnSpc>
                <a:spcPct val="150000"/>
              </a:lnSpc>
            </a:pPr>
            <a:r>
              <a:rPr lang="ko-KR" altLang="en-US" sz="1600"/>
              <a:t>포스트 목록 페이지</a:t>
            </a:r>
            <a:r>
              <a:rPr lang="en-US" altLang="ko-KR" sz="1600"/>
              <a:t>: </a:t>
            </a:r>
            <a:r>
              <a:rPr lang="ko-KR" altLang="en-US" sz="1600"/>
              <a:t>블로그에 작성된 여러 포스트들의 목록을 보여주는 페이지</a:t>
            </a:r>
            <a:endParaRPr lang="en-US" altLang="ko-KR" sz="1600"/>
          </a:p>
          <a:p>
            <a:pPr lvl="2" algn="just">
              <a:lnSpc>
                <a:spcPct val="150000"/>
              </a:lnSpc>
            </a:pPr>
            <a:r>
              <a:rPr lang="ko-KR" altLang="en-US" sz="1600"/>
              <a:t>포스트 읽기 페이지</a:t>
            </a:r>
            <a:r>
              <a:rPr lang="en-US" altLang="ko-KR" sz="1600"/>
              <a:t>: </a:t>
            </a:r>
            <a:r>
              <a:rPr lang="ko-KR" altLang="en-US" sz="1600"/>
              <a:t>하나의 포스트를 보여주는 페이지</a:t>
            </a:r>
            <a:endParaRPr lang="en-US" altLang="ko-KR" sz="16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리액트에서 라우트 시스템을 구축하기위해 사용할 수 있는 선택지는 크게 두 가지</a:t>
            </a:r>
            <a:endParaRPr lang="en-US" altLang="ko-KR" sz="1800"/>
          </a:p>
          <a:p>
            <a:pPr lvl="2" algn="just">
              <a:lnSpc>
                <a:spcPct val="150000"/>
              </a:lnSpc>
            </a:pPr>
            <a:r>
              <a:rPr lang="ko-KR" altLang="en-US" b="1"/>
              <a:t>리액트 라우터</a:t>
            </a:r>
            <a:r>
              <a:rPr lang="en-US" altLang="ko-KR" b="1"/>
              <a:t>(React Router) </a:t>
            </a:r>
            <a:r>
              <a:rPr lang="en-US" altLang="ko-KR" b="1">
                <a:sym typeface="Wingdings" panose="05000000000000000000" pitchFamily="2" charset="2"/>
              </a:rPr>
              <a:t></a:t>
            </a:r>
            <a:r>
              <a:rPr lang="en-US" altLang="ko-KR" b="1"/>
              <a:t> </a:t>
            </a:r>
            <a:r>
              <a:rPr lang="ko-KR" altLang="en-US"/>
              <a:t>가장 오래됐고</a:t>
            </a:r>
            <a:r>
              <a:rPr lang="en-US" altLang="ko-KR"/>
              <a:t>, </a:t>
            </a:r>
            <a:r>
              <a:rPr lang="ko-KR" altLang="en-US"/>
              <a:t>가장 많이 사용</a:t>
            </a:r>
            <a:endParaRPr lang="en-US" altLang="ko-KR"/>
          </a:p>
          <a:p>
            <a:pPr lvl="2" algn="just">
              <a:lnSpc>
                <a:spcPct val="150000"/>
              </a:lnSpc>
            </a:pPr>
            <a:r>
              <a:rPr lang="en-US" altLang="ko-KR" b="1"/>
              <a:t>Next.js </a:t>
            </a:r>
            <a:r>
              <a:rPr lang="en-US" altLang="ko-KR" b="1">
                <a:sym typeface="Wingdings" panose="05000000000000000000" pitchFamily="2" charset="2"/>
              </a:rPr>
              <a:t> </a:t>
            </a:r>
            <a:r>
              <a:rPr lang="en-US" altLang="ko-KR"/>
              <a:t>Create React App</a:t>
            </a:r>
            <a:r>
              <a:rPr lang="ko-KR" altLang="en-US"/>
              <a:t>처럼 리액트 프로젝트 설정을 하는 기능</a:t>
            </a:r>
            <a:r>
              <a:rPr lang="en-US" altLang="ko-KR"/>
              <a:t>, </a:t>
            </a:r>
            <a:r>
              <a:rPr lang="ko-KR" altLang="en-US"/>
              <a:t>라우팅 시스템</a:t>
            </a:r>
            <a:r>
              <a:rPr lang="en-US" altLang="ko-KR"/>
              <a:t>, </a:t>
            </a:r>
            <a:r>
              <a:rPr lang="ko-KR" altLang="en-US"/>
              <a:t>최적화</a:t>
            </a:r>
            <a:r>
              <a:rPr lang="en-US" altLang="ko-KR"/>
              <a:t>, </a:t>
            </a:r>
            <a:r>
              <a:rPr lang="ko-KR" altLang="en-US"/>
              <a:t>다국어 시스템 지원</a:t>
            </a:r>
            <a:r>
              <a:rPr lang="en-US" altLang="ko-KR"/>
              <a:t>, </a:t>
            </a:r>
            <a:r>
              <a:rPr lang="ko-KR" altLang="en-US"/>
              <a:t>서버 사이드 렌더링 등 다양한 기능들을 제공</a:t>
            </a: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리액트 라우터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디자인 패턴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400" b="1"/>
              <a:t>Routes</a:t>
            </a:r>
            <a:r>
              <a:rPr lang="ko-KR" altLang="en-US" sz="1400" b="1"/>
              <a:t>정보를 담은 배열 생성</a:t>
            </a: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30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1A549B-79B2-470D-A57F-7116DA2FA6DE}"/>
              </a:ext>
            </a:extLst>
          </p:cNvPr>
          <p:cNvSpPr/>
          <p:nvPr/>
        </p:nvSpPr>
        <p:spPr>
          <a:xfrm>
            <a:off x="1052223" y="1683979"/>
            <a:ext cx="609600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const routes = [</a:t>
            </a:r>
          </a:p>
          <a:p>
            <a:r>
              <a:rPr lang="ko-KR" altLang="en-US"/>
              <a:t>  {    </a:t>
            </a:r>
          </a:p>
          <a:p>
            <a:r>
              <a:rPr lang="ko-KR" altLang="en-US"/>
              <a:t>    name: "Prepare",</a:t>
            </a:r>
          </a:p>
          <a:p>
            <a:r>
              <a:rPr lang="ko-KR" altLang="en-US"/>
              <a:t>    key: "prepare",</a:t>
            </a:r>
          </a:p>
          <a:p>
            <a:r>
              <a:rPr lang="ko-KR" altLang="en-US"/>
              <a:t>    route: "/prepare",</a:t>
            </a:r>
          </a:p>
          <a:p>
            <a:r>
              <a:rPr lang="ko-KR" altLang="en-US"/>
              <a:t>    component: &lt;PreparePage /&gt;,</a:t>
            </a:r>
          </a:p>
          <a:p>
            <a:r>
              <a:rPr lang="ko-KR" altLang="en-US"/>
              <a:t>  },</a:t>
            </a:r>
          </a:p>
          <a:p>
            <a:r>
              <a:rPr lang="ko-KR" altLang="en-US"/>
              <a:t>  {</a:t>
            </a:r>
          </a:p>
          <a:p>
            <a:r>
              <a:rPr lang="ko-KR" altLang="en-US"/>
              <a:t>    name: "Main",</a:t>
            </a:r>
          </a:p>
          <a:p>
            <a:r>
              <a:rPr lang="ko-KR" altLang="en-US"/>
              <a:t>    key: "main",</a:t>
            </a:r>
          </a:p>
          <a:p>
            <a:r>
              <a:rPr lang="ko-KR" altLang="en-US"/>
              <a:t>    route: "/main",</a:t>
            </a:r>
          </a:p>
          <a:p>
            <a:r>
              <a:rPr lang="ko-KR" altLang="en-US"/>
              <a:t>    component: &lt;Main /&gt;,</a:t>
            </a:r>
          </a:p>
          <a:p>
            <a:r>
              <a:rPr lang="ko-KR" altLang="en-US"/>
              <a:t>  },</a:t>
            </a:r>
          </a:p>
          <a:p>
            <a:r>
              <a:rPr lang="ko-KR" altLang="en-US"/>
              <a:t>];</a:t>
            </a:r>
          </a:p>
          <a:p>
            <a:endParaRPr lang="ko-KR" altLang="en-US"/>
          </a:p>
          <a:p>
            <a:r>
              <a:rPr lang="ko-KR" altLang="en-US"/>
              <a:t>export default routes;</a:t>
            </a:r>
          </a:p>
        </p:txBody>
      </p:sp>
    </p:spTree>
    <p:extLst>
      <p:ext uri="{BB962C8B-B14F-4D97-AF65-F5344CB8AC3E}">
        <p14:creationId xmlns:p14="http://schemas.microsoft.com/office/powerpoint/2010/main" val="617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리액트 라우터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디자인 패턴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400" b="1"/>
              <a:t>Routes</a:t>
            </a:r>
            <a:r>
              <a:rPr lang="ko-KR" altLang="en-US" sz="1400" b="1"/>
              <a:t>정보를 담은 배열 생성</a:t>
            </a: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31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1A549B-79B2-470D-A57F-7116DA2FA6DE}"/>
              </a:ext>
            </a:extLst>
          </p:cNvPr>
          <p:cNvSpPr/>
          <p:nvPr/>
        </p:nvSpPr>
        <p:spPr>
          <a:xfrm>
            <a:off x="1314614" y="1628320"/>
            <a:ext cx="3495923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const routes = [</a:t>
            </a:r>
          </a:p>
          <a:p>
            <a:r>
              <a:rPr lang="ko-KR" altLang="en-US" sz="1400"/>
              <a:t>  {    </a:t>
            </a:r>
          </a:p>
          <a:p>
            <a:r>
              <a:rPr lang="ko-KR" altLang="en-US" sz="1400"/>
              <a:t>    name: "Prepare",</a:t>
            </a:r>
          </a:p>
          <a:p>
            <a:r>
              <a:rPr lang="ko-KR" altLang="en-US" sz="1400"/>
              <a:t>    key: "prepare",</a:t>
            </a:r>
          </a:p>
          <a:p>
            <a:r>
              <a:rPr lang="ko-KR" altLang="en-US" sz="1400"/>
              <a:t>    route: "/prepare",</a:t>
            </a:r>
          </a:p>
          <a:p>
            <a:r>
              <a:rPr lang="ko-KR" altLang="en-US" sz="1400"/>
              <a:t>    component: &lt;PreparePage /&gt;,</a:t>
            </a:r>
          </a:p>
          <a:p>
            <a:r>
              <a:rPr lang="ko-KR" altLang="en-US" sz="1400"/>
              <a:t>  },</a:t>
            </a:r>
          </a:p>
          <a:p>
            <a:r>
              <a:rPr lang="ko-KR" altLang="en-US" sz="1400"/>
              <a:t>  {</a:t>
            </a:r>
          </a:p>
          <a:p>
            <a:r>
              <a:rPr lang="ko-KR" altLang="en-US" sz="1400"/>
              <a:t>    name: “</a:t>
            </a:r>
            <a:r>
              <a:rPr lang="en-US" altLang="ko-KR" sz="1400"/>
              <a:t>LandingPageLayout</a:t>
            </a:r>
            <a:r>
              <a:rPr lang="ko-KR" altLang="en-US" sz="1400"/>
              <a:t>",</a:t>
            </a:r>
          </a:p>
          <a:p>
            <a:r>
              <a:rPr lang="ko-KR" altLang="en-US" sz="1400"/>
              <a:t>    key: “</a:t>
            </a:r>
            <a:r>
              <a:rPr lang="en-US" altLang="ko-KR" sz="1400"/>
              <a:t>landingPage</a:t>
            </a:r>
            <a:r>
              <a:rPr lang="ko-KR" altLang="en-US" sz="1400"/>
              <a:t>",</a:t>
            </a:r>
          </a:p>
          <a:p>
            <a:r>
              <a:rPr lang="ko-KR" altLang="en-US" sz="1400"/>
              <a:t>    route: "/main",</a:t>
            </a:r>
          </a:p>
          <a:p>
            <a:r>
              <a:rPr lang="ko-KR" altLang="en-US" sz="1400"/>
              <a:t>    component: &lt;</a:t>
            </a:r>
            <a:r>
              <a:rPr lang="en-US" altLang="ko-KR" sz="1400"/>
              <a:t> LandingPageLayout</a:t>
            </a:r>
            <a:r>
              <a:rPr lang="ko-KR" altLang="en-US" sz="1400"/>
              <a:t> /&gt;,</a:t>
            </a:r>
          </a:p>
          <a:p>
            <a:r>
              <a:rPr lang="ko-KR" altLang="en-US" sz="1400"/>
              <a:t>  },</a:t>
            </a:r>
            <a:endParaRPr lang="en-US" altLang="ko-KR" sz="1400"/>
          </a:p>
          <a:p>
            <a:r>
              <a:rPr lang="en-US" altLang="ko-KR" sz="1400"/>
              <a:t>  {   </a:t>
            </a:r>
          </a:p>
          <a:p>
            <a:r>
              <a:rPr lang="en-US" altLang="ko-KR" sz="1400"/>
              <a:t>    name: "TeamDetail",</a:t>
            </a:r>
          </a:p>
          <a:p>
            <a:r>
              <a:rPr lang="en-US" altLang="ko-KR" sz="1400"/>
              <a:t>    key: "teamtetail",</a:t>
            </a:r>
          </a:p>
          <a:p>
            <a:r>
              <a:rPr lang="en-US" altLang="ko-KR" sz="1400"/>
              <a:t>    route: "</a:t>
            </a:r>
            <a:r>
              <a:rPr lang="en-US" altLang="ko-KR" sz="1400">
                <a:solidFill>
                  <a:srgbClr val="FF0000"/>
                </a:solidFill>
              </a:rPr>
              <a:t>/team-detail/:teamId</a:t>
            </a:r>
            <a:r>
              <a:rPr lang="en-US" altLang="ko-KR" sz="1400"/>
              <a:t>",</a:t>
            </a:r>
          </a:p>
          <a:p>
            <a:r>
              <a:rPr lang="en-US" altLang="ko-KR" sz="1400"/>
              <a:t>    component: &lt;TeamDetailLayout /&gt;,</a:t>
            </a:r>
          </a:p>
          <a:p>
            <a:r>
              <a:rPr lang="en-US" altLang="ko-KR" sz="1400"/>
              <a:t>  },</a:t>
            </a:r>
            <a:endParaRPr lang="ko-KR" altLang="en-US" sz="1400"/>
          </a:p>
          <a:p>
            <a:r>
              <a:rPr lang="ko-KR" altLang="en-US" sz="1400"/>
              <a:t>];</a:t>
            </a:r>
          </a:p>
          <a:p>
            <a:endParaRPr lang="ko-KR" altLang="en-US" sz="1400"/>
          </a:p>
          <a:p>
            <a:r>
              <a:rPr lang="ko-KR" altLang="en-US" sz="1400"/>
              <a:t>export default routes;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200EE0-DFA1-41BA-90EB-438968E6C661}"/>
              </a:ext>
            </a:extLst>
          </p:cNvPr>
          <p:cNvSpPr/>
          <p:nvPr/>
        </p:nvSpPr>
        <p:spPr>
          <a:xfrm>
            <a:off x="5194852" y="1628320"/>
            <a:ext cx="60960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TeamDetail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team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setTeam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teamId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useParams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 const navigationType = useNavigationType(); 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5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리액트 라우터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디자인 패턴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400" b="1"/>
              <a:t>App.js</a:t>
            </a:r>
            <a:r>
              <a:rPr lang="ko-KR" altLang="en-US" sz="1400" b="1"/>
              <a:t>에서 새롭게 </a:t>
            </a:r>
            <a:r>
              <a:rPr lang="en-US" altLang="ko-KR" sz="1400" b="1"/>
              <a:t>getRoutes </a:t>
            </a:r>
            <a:r>
              <a:rPr lang="ko-KR" altLang="en-US" sz="1400" b="1"/>
              <a:t>함수 정의</a:t>
            </a: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32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46E20-0387-4B3C-9CBE-3BECB54A03A7}"/>
              </a:ext>
            </a:extLst>
          </p:cNvPr>
          <p:cNvSpPr/>
          <p:nvPr/>
        </p:nvSpPr>
        <p:spPr>
          <a:xfrm>
            <a:off x="1227152" y="1642370"/>
            <a:ext cx="6096000" cy="3785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getRoutes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allRoutes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allRoutes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{     </a:t>
            </a:r>
            <a:b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exact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}</a:t>
            </a:r>
          </a:p>
          <a:p>
            <a:b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});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0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리액트 라우터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디자인 패턴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400" b="1"/>
              <a:t>App.js</a:t>
            </a:r>
            <a:r>
              <a:rPr lang="ko-KR" altLang="en-US" sz="1400" b="1"/>
              <a:t>에서 정의한 함수로 라우터 추가</a:t>
            </a: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b="1"/>
          </a:p>
          <a:p>
            <a:pPr lvl="1" algn="just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33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C3BAE9-287B-4AFB-ABA9-1F9D085C45F9}"/>
              </a:ext>
            </a:extLst>
          </p:cNvPr>
          <p:cNvSpPr/>
          <p:nvPr/>
        </p:nvSpPr>
        <p:spPr>
          <a:xfrm>
            <a:off x="1330517" y="1647248"/>
            <a:ext cx="9841065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ThemeProvider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theme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theme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CssBaseline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RecoilRoot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BrowserRouter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ScrollToTop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getRoutes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routes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Navigate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"/main"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BrowserRouter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RecoilRoot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ThemeProvider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5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설치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React Router</a:t>
            </a:r>
            <a:r>
              <a:rPr lang="ko-KR" altLang="en-US" sz="1800"/>
              <a:t>는 세 가지 패키지로 </a:t>
            </a:r>
            <a:r>
              <a:rPr lang="en-US" altLang="ko-KR" sz="1800"/>
              <a:t>npm</a:t>
            </a:r>
            <a:r>
              <a:rPr lang="ko-KR" altLang="en-US" sz="1800"/>
              <a:t>에 게시</a:t>
            </a:r>
          </a:p>
          <a:p>
            <a:pPr lvl="1" algn="just">
              <a:lnSpc>
                <a:spcPct val="150000"/>
              </a:lnSpc>
            </a:pPr>
            <a:r>
              <a:rPr lang="en-US" altLang="ko-KR" b="1"/>
              <a:t>react-router</a:t>
            </a:r>
            <a:endParaRPr lang="en-US" altLang="ko-KR"/>
          </a:p>
          <a:p>
            <a:pPr lvl="2" algn="just">
              <a:lnSpc>
                <a:spcPct val="150000"/>
              </a:lnSpc>
            </a:pPr>
            <a:r>
              <a:rPr lang="en-US" altLang="ko-KR"/>
              <a:t>React Router</a:t>
            </a:r>
            <a:r>
              <a:rPr lang="ko-KR" altLang="en-US"/>
              <a:t>의 대부분의 핵심 기능을 포함</a:t>
            </a:r>
            <a:endParaRPr lang="en-US" altLang="ko-KR"/>
          </a:p>
          <a:p>
            <a:pPr lvl="1" algn="just">
              <a:lnSpc>
                <a:spcPct val="150000"/>
              </a:lnSpc>
            </a:pPr>
            <a:r>
              <a:rPr lang="en-US" altLang="ko-KR" b="1"/>
              <a:t>react-router-dom</a:t>
            </a:r>
          </a:p>
          <a:p>
            <a:pPr lvl="2" algn="just">
              <a:lnSpc>
                <a:spcPct val="150000"/>
              </a:lnSpc>
            </a:pPr>
            <a:r>
              <a:rPr lang="en-US" altLang="ko-KR"/>
              <a:t>react-router + &lt;BrowserRouter&gt;, &lt;HashRouter&gt; </a:t>
            </a:r>
            <a:r>
              <a:rPr lang="ko-KR" altLang="en-US"/>
              <a:t>및 </a:t>
            </a:r>
            <a:r>
              <a:rPr lang="en-US" altLang="ko-KR"/>
              <a:t>&lt;Link&gt;</a:t>
            </a:r>
            <a:r>
              <a:rPr lang="ko-KR" altLang="en-US"/>
              <a:t>를 비롯한 몇 가지 </a:t>
            </a:r>
            <a:r>
              <a:rPr lang="en-US" altLang="ko-KR"/>
              <a:t>DOM </a:t>
            </a:r>
            <a:r>
              <a:rPr lang="ko-KR" altLang="en-US"/>
              <a:t>관련 </a:t>
            </a:r>
            <a:r>
              <a:rPr lang="en-US" altLang="ko-KR"/>
              <a:t>API</a:t>
            </a:r>
            <a:r>
              <a:rPr lang="ko-KR" altLang="en-US"/>
              <a:t>가 추가</a:t>
            </a:r>
          </a:p>
          <a:p>
            <a:pPr lvl="1" algn="just">
              <a:lnSpc>
                <a:spcPct val="150000"/>
              </a:lnSpc>
            </a:pPr>
            <a:r>
              <a:rPr lang="en-US" altLang="ko-KR" b="1"/>
              <a:t>react-router-native</a:t>
            </a:r>
          </a:p>
          <a:p>
            <a:pPr lvl="2" algn="just">
              <a:lnSpc>
                <a:spcPct val="150000"/>
              </a:lnSpc>
            </a:pPr>
            <a:r>
              <a:rPr lang="en-US" altLang="ko-KR"/>
              <a:t>react-router + &lt;NativeRouter&gt;</a:t>
            </a:r>
            <a:r>
              <a:rPr lang="ko-KR" altLang="en-US"/>
              <a:t>와 </a:t>
            </a:r>
            <a:r>
              <a:rPr lang="en-US" altLang="ko-KR"/>
              <a:t>&lt;Link&gt;</a:t>
            </a:r>
            <a:r>
              <a:rPr lang="ko-KR" altLang="en-US"/>
              <a:t>의 네이티브 버전을 포함하여 리액트 네이티브에 특화된 몇 가지 </a:t>
            </a:r>
            <a:r>
              <a:rPr lang="en-US" altLang="ko-KR"/>
              <a:t>API</a:t>
            </a:r>
            <a:r>
              <a:rPr lang="ko-KR" altLang="en-US"/>
              <a:t>를 추가</a:t>
            </a: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설치</a:t>
            </a:r>
            <a:endParaRPr lang="en-US" altLang="ko-KR"/>
          </a:p>
          <a:p>
            <a:pPr lvl="1" algn="just">
              <a:lnSpc>
                <a:spcPct val="150000"/>
              </a:lnSpc>
            </a:pPr>
            <a:r>
              <a:rPr lang="en-US" altLang="ko-KR"/>
              <a:t>Basic Installation</a:t>
            </a:r>
          </a:p>
          <a:p>
            <a:pPr lvl="2" algn="just">
              <a:lnSpc>
                <a:spcPct val="150000"/>
              </a:lnSpc>
            </a:pPr>
            <a:r>
              <a:rPr lang="en-US" altLang="ko-KR"/>
              <a:t>npm install react-router-dom@6</a:t>
            </a:r>
          </a:p>
          <a:p>
            <a:pPr lvl="1" algn="just"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index.js</a:t>
            </a:r>
            <a:r>
              <a:rPr lang="ko-KR" altLang="en-US">
                <a:sym typeface="Wingdings" panose="05000000000000000000" pitchFamily="2" charset="2"/>
              </a:rPr>
              <a:t>에서 </a:t>
            </a:r>
            <a:r>
              <a:rPr lang="en-US" altLang="ko-KR">
                <a:sym typeface="Wingdings" panose="05000000000000000000" pitchFamily="2" charset="2"/>
              </a:rPr>
              <a:t>BrowserRouter </a:t>
            </a:r>
            <a:r>
              <a:rPr lang="ko-KR" altLang="en-US">
                <a:sym typeface="Wingdings" panose="05000000000000000000" pitchFamily="2" charset="2"/>
              </a:rPr>
              <a:t>추가</a:t>
            </a: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EB669F-AA69-42A3-9FDB-63DB7D0411D8}"/>
              </a:ext>
            </a:extLst>
          </p:cNvPr>
          <p:cNvSpPr/>
          <p:nvPr/>
        </p:nvSpPr>
        <p:spPr>
          <a:xfrm>
            <a:off x="1123783" y="2976597"/>
            <a:ext cx="670029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"react-router-dom"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BrowserRouter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Hansot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BrowserRouter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E5BC2D-9B65-4395-96CC-654D53686E60}"/>
              </a:ext>
            </a:extLst>
          </p:cNvPr>
          <p:cNvSpPr/>
          <p:nvPr/>
        </p:nvSpPr>
        <p:spPr>
          <a:xfrm>
            <a:off x="1619416" y="3864753"/>
            <a:ext cx="2433099" cy="267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007062-D4BF-458A-A79E-37CA21A73CED}"/>
              </a:ext>
            </a:extLst>
          </p:cNvPr>
          <p:cNvSpPr/>
          <p:nvPr/>
        </p:nvSpPr>
        <p:spPr>
          <a:xfrm>
            <a:off x="1636644" y="4388310"/>
            <a:ext cx="2433099" cy="267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35AD57-D6BD-4480-92D8-53F367291C8A}"/>
              </a:ext>
            </a:extLst>
          </p:cNvPr>
          <p:cNvSpPr/>
          <p:nvPr/>
        </p:nvSpPr>
        <p:spPr>
          <a:xfrm>
            <a:off x="1199322" y="3034229"/>
            <a:ext cx="6227196" cy="267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8BD49-D69E-4674-9B16-6DD612F7CEEF}"/>
              </a:ext>
            </a:extLst>
          </p:cNvPr>
          <p:cNvSpPr txBox="1"/>
          <p:nvPr/>
        </p:nvSpPr>
        <p:spPr>
          <a:xfrm>
            <a:off x="7952557" y="4084592"/>
            <a:ext cx="351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Hansot</a:t>
            </a:r>
            <a:r>
              <a:rPr lang="ko-KR" altLang="en-US"/>
              <a:t>을 </a:t>
            </a:r>
            <a:r>
              <a:rPr lang="en-US" altLang="ko-KR"/>
              <a:t>BrowserRouter</a:t>
            </a:r>
            <a:r>
              <a:rPr lang="ko-KR" altLang="en-US"/>
              <a:t>로 감싸기</a:t>
            </a:r>
          </a:p>
        </p:txBody>
      </p:sp>
    </p:spTree>
    <p:extLst>
      <p:ext uri="{BB962C8B-B14F-4D97-AF65-F5344CB8AC3E}">
        <p14:creationId xmlns:p14="http://schemas.microsoft.com/office/powerpoint/2010/main" val="26057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Routes, Route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Hansot.js</a:t>
            </a:r>
            <a:r>
              <a:rPr lang="ko-KR" altLang="en-US" sz="1800"/>
              <a:t>에서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0628C9-3AFA-4257-A6CC-1F9B683BB0B5}"/>
              </a:ext>
            </a:extLst>
          </p:cNvPr>
          <p:cNvSpPr/>
          <p:nvPr/>
        </p:nvSpPr>
        <p:spPr>
          <a:xfrm>
            <a:off x="1081378" y="1658698"/>
            <a:ext cx="7999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"react-router-dom"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121136-51B0-4FDD-90C2-66526628AC0A}"/>
              </a:ext>
            </a:extLst>
          </p:cNvPr>
          <p:cNvSpPr/>
          <p:nvPr/>
        </p:nvSpPr>
        <p:spPr>
          <a:xfrm>
            <a:off x="1081377" y="2274838"/>
            <a:ext cx="9517711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메인페이지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"/detail"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상세페이지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"/login"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로그인페이지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"content-container"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. . . 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7F2A3-1196-4F8C-8FA9-5167C3E04613}"/>
              </a:ext>
            </a:extLst>
          </p:cNvPr>
          <p:cNvSpPr txBox="1"/>
          <p:nvPr/>
        </p:nvSpPr>
        <p:spPr>
          <a:xfrm>
            <a:off x="1081377" y="472883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테스트 해보기</a:t>
            </a:r>
          </a:p>
        </p:txBody>
      </p:sp>
    </p:spTree>
    <p:extLst>
      <p:ext uri="{BB962C8B-B14F-4D97-AF65-F5344CB8AC3E}">
        <p14:creationId xmlns:p14="http://schemas.microsoft.com/office/powerpoint/2010/main" val="7341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Routes, Route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element</a:t>
            </a:r>
            <a:r>
              <a:rPr lang="ko-KR" altLang="en-US" sz="1800"/>
              <a:t>에 담을 때 요소가 여러 개라면 </a:t>
            </a:r>
            <a:r>
              <a:rPr lang="en-US" altLang="ko-KR" sz="1800"/>
              <a:t>div</a:t>
            </a:r>
            <a:r>
              <a:rPr lang="ko-KR" altLang="en-US" sz="1800"/>
              <a:t>나 </a:t>
            </a:r>
            <a:r>
              <a:rPr lang="en-US" altLang="ko-KR" sz="1800"/>
              <a:t>&lt;&gt;</a:t>
            </a:r>
            <a:r>
              <a:rPr lang="ko-KR" altLang="en-US" sz="1800"/>
              <a:t>로 묶기</a:t>
            </a:r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22998E-8EF0-4BA2-A487-99053BBEC589}"/>
              </a:ext>
            </a:extLst>
          </p:cNvPr>
          <p:cNvSpPr/>
          <p:nvPr/>
        </p:nvSpPr>
        <p:spPr>
          <a:xfrm>
            <a:off x="1143003" y="1614487"/>
            <a:ext cx="8287244" cy="49244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"content-container"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Sidebar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Sidebar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"menu-container"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MenuRow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menuInfo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>
                <a:solidFill>
                  <a:srgbClr val="4FC1FF"/>
                </a:solidFill>
                <a:latin typeface="Consolas" panose="020B0609020204030204" pitchFamily="49" charset="0"/>
              </a:rPr>
              <a:t>menuArr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MenuRow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"/detail"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상세페이지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);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FF2439-6CFC-459E-B9E2-D8977EC57A37}"/>
              </a:ext>
            </a:extLst>
          </p:cNvPr>
          <p:cNvSpPr/>
          <p:nvPr/>
        </p:nvSpPr>
        <p:spPr>
          <a:xfrm>
            <a:off x="1899037" y="2901191"/>
            <a:ext cx="7324476" cy="26806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1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Link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MenuCard.js</a:t>
            </a:r>
            <a:r>
              <a:rPr lang="ko-KR" altLang="en-US" sz="1800"/>
              <a:t>에서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700C7-A229-4E96-8331-6F5F74C785A7}"/>
              </a:ext>
            </a:extLst>
          </p:cNvPr>
          <p:cNvSpPr txBox="1"/>
          <p:nvPr/>
        </p:nvSpPr>
        <p:spPr>
          <a:xfrm>
            <a:off x="7768281" y="1681596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Link </a:t>
            </a:r>
            <a:r>
              <a:rPr lang="ko-KR" altLang="en-US"/>
              <a:t>컴포넌트의 스타일링은</a:t>
            </a:r>
            <a:endParaRPr lang="en-US" altLang="ko-KR"/>
          </a:p>
          <a:p>
            <a:r>
              <a:rPr lang="en-US" altLang="ko-KR"/>
              <a:t>a </a:t>
            </a:r>
            <a:r>
              <a:rPr lang="ko-KR" altLang="en-US"/>
              <a:t>태그 선택자를 통해 수행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1EC15F-CE3D-4AC6-ABB0-4FA3B73B11DD}"/>
              </a:ext>
            </a:extLst>
          </p:cNvPr>
          <p:cNvSpPr/>
          <p:nvPr/>
        </p:nvSpPr>
        <p:spPr>
          <a:xfrm>
            <a:off x="1103870" y="1681596"/>
            <a:ext cx="6664411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"react-router-dom"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/>
          </a:p>
          <a:p>
            <a:r>
              <a:rPr lang="en-US" altLang="ko-KR"/>
              <a:t>function MenuCard({ menuInfoEach }) {</a:t>
            </a:r>
          </a:p>
          <a:p>
            <a:r>
              <a:rPr lang="en-US" altLang="ko-KR"/>
              <a:t>  return (</a:t>
            </a:r>
          </a:p>
          <a:p>
            <a:r>
              <a:rPr lang="en-US" altLang="ko-KR"/>
              <a:t>   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"/detail"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/>
          </a:p>
          <a:p>
            <a:pPr lvl="1"/>
            <a:r>
              <a:rPr lang="en-US" altLang="ko-KR"/>
              <a:t>    &lt;div className="menu-card"&gt;</a:t>
            </a:r>
          </a:p>
          <a:p>
            <a:pPr lvl="1"/>
            <a:r>
              <a:rPr lang="en-US" altLang="ko-KR"/>
              <a:t>      &lt;div className="menu-img"&gt;</a:t>
            </a:r>
          </a:p>
          <a:p>
            <a:pPr lvl="1"/>
            <a:r>
              <a:rPr lang="en-US" altLang="ko-KR"/>
              <a:t>        &lt;img src={"./img/" + menuInfoEach.imgName} /&gt;</a:t>
            </a:r>
            <a:endParaRPr lang="ko-KR" altLang="en-US"/>
          </a:p>
          <a:p>
            <a:pPr lvl="1"/>
            <a:r>
              <a:rPr lang="ko-KR" altLang="en-US"/>
              <a:t>      </a:t>
            </a:r>
            <a:r>
              <a:rPr lang="en-US" altLang="ko-KR"/>
              <a:t>&lt;/div&gt;</a:t>
            </a:r>
          </a:p>
          <a:p>
            <a:pPr lvl="1"/>
            <a:r>
              <a:rPr lang="en-US" altLang="ko-KR"/>
              <a:t>      &lt;div class="menu-text"&gt;</a:t>
            </a:r>
          </a:p>
          <a:p>
            <a:pPr lvl="1"/>
            <a:r>
              <a:rPr lang="en-US" altLang="ko-KR"/>
              <a:t>        &lt;h4&gt;{menuInfoEach.menuName}&lt;/h4&gt;</a:t>
            </a:r>
          </a:p>
          <a:p>
            <a:pPr lvl="1"/>
            <a:r>
              <a:rPr lang="en-US" altLang="ko-KR"/>
              <a:t>        &lt;h4&gt;{menuInfoEach.price}&lt;/h4&gt;</a:t>
            </a:r>
          </a:p>
          <a:p>
            <a:pPr lvl="1"/>
            <a:r>
              <a:rPr lang="en-US" altLang="ko-KR"/>
              <a:t>      &lt;/div&gt;</a:t>
            </a:r>
          </a:p>
          <a:p>
            <a:pPr lvl="1"/>
            <a:r>
              <a:rPr lang="en-US" altLang="ko-KR"/>
              <a:t>    &lt;/div&gt;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/>
          </a:p>
          <a:p>
            <a:r>
              <a:rPr lang="en-US" altLang="ko-KR"/>
              <a:t>  );</a:t>
            </a:r>
          </a:p>
          <a:p>
            <a:r>
              <a:rPr lang="en-US" altLang="ko-KR"/>
              <a:t>}</a:t>
            </a:r>
          </a:p>
          <a:p>
            <a:br>
              <a:rPr lang="en-US" altLang="ko-KR"/>
            </a:br>
            <a:r>
              <a:rPr lang="en-US" altLang="ko-KR"/>
              <a:t>export default MenuCard;</a:t>
            </a:r>
          </a:p>
        </p:txBody>
      </p:sp>
    </p:spTree>
    <p:extLst>
      <p:ext uri="{BB962C8B-B14F-4D97-AF65-F5344CB8AC3E}">
        <p14:creationId xmlns:p14="http://schemas.microsoft.com/office/powerpoint/2010/main" val="308985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리액트 라우터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MenuDetail.js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src/components </a:t>
            </a:r>
            <a:r>
              <a:rPr lang="ko-KR" altLang="en-US" sz="1800"/>
              <a:t>밑에 </a:t>
            </a:r>
            <a:r>
              <a:rPr lang="en-US" altLang="ko-KR" sz="1800"/>
              <a:t>MenuDetail.js </a:t>
            </a:r>
            <a:r>
              <a:rPr lang="ko-KR" altLang="en-US" sz="1800"/>
              <a:t>만들기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/>
              <a:t>Hansot.js</a:t>
            </a:r>
            <a:r>
              <a:rPr lang="ko-KR" altLang="en-US"/>
              <a:t> 수정</a:t>
            </a: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r>
              <a:rPr lang="ko-KR" altLang="en-US"/>
              <a:t>이미지 넣기</a:t>
            </a:r>
            <a:r>
              <a:rPr lang="en-US" altLang="ko-KR"/>
              <a:t>(menu1_1.jpg, menu1_2.jpg)</a:t>
            </a:r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ko-KR" altLang="en-US" sz="1800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lvl="2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04A9E1-6283-462D-9152-4F93FAD4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96" y="1689238"/>
            <a:ext cx="2343150" cy="18097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D3C96D-1CBE-4A6C-B0E0-8FC8BCA13D07}"/>
              </a:ext>
            </a:extLst>
          </p:cNvPr>
          <p:cNvSpPr/>
          <p:nvPr/>
        </p:nvSpPr>
        <p:spPr>
          <a:xfrm>
            <a:off x="1091896" y="4169188"/>
            <a:ext cx="871206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"/detail"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MenuDetail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MenuDetail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5F273CA-E3DB-4719-901B-C469FAD0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99" y="5137861"/>
            <a:ext cx="21145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4388</Words>
  <Application>Microsoft Office PowerPoint</Application>
  <PresentationFormat>와이드스크린</PresentationFormat>
  <Paragraphs>771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Noto Sans KR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CSS준비</vt:lpstr>
      <vt:lpstr>리액트 라우터</vt:lpstr>
      <vt:lpstr>라우팅이란?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  <vt:lpstr>리액트 라우터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1734</cp:revision>
  <dcterms:created xsi:type="dcterms:W3CDTF">2020-03-06T01:35:43Z</dcterms:created>
  <dcterms:modified xsi:type="dcterms:W3CDTF">2024-09-26T22:49:46Z</dcterms:modified>
  <cp:version>1000.0000.01</cp:version>
</cp:coreProperties>
</file>