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43"/>
  </p:notesMasterIdLst>
  <p:sldIdLst>
    <p:sldId id="256" r:id="rId2"/>
    <p:sldId id="49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4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9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4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9/7/2023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t>9/7/2023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기존 데이터베이스 프로그래밍</a:t>
            </a:r>
            <a:r>
              <a:rPr lang="en-US" altLang="ko-KR" dirty="0"/>
              <a:t>(</a:t>
            </a:r>
            <a:r>
              <a:rPr lang="ko-KR" altLang="en-US" dirty="0"/>
              <a:t>요구사항 변경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ko-KR" altLang="en-US" b="1" dirty="0"/>
              <a:t>연관된 객체</a:t>
            </a:r>
          </a:p>
          <a:p>
            <a:pPr lvl="1">
              <a:defRPr/>
            </a:pPr>
            <a:r>
              <a:rPr lang="en-US" altLang="ko-KR" dirty="0" err="1"/>
              <a:t>MemberDAO</a:t>
            </a:r>
            <a:r>
              <a:rPr lang="ko-KR" altLang="en-US" dirty="0"/>
              <a:t>에 </a:t>
            </a:r>
            <a:r>
              <a:rPr lang="en-US" altLang="ko-KR" dirty="0" err="1"/>
              <a:t>findWithTeam</a:t>
            </a:r>
            <a:r>
              <a:rPr lang="en-US" altLang="ko-KR" dirty="0"/>
              <a:t>()</a:t>
            </a:r>
            <a:r>
              <a:rPr lang="ko-KR" altLang="en-US" dirty="0"/>
              <a:t>이라는 새로운 메소드 추가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find </a:t>
            </a:r>
            <a:r>
              <a:rPr lang="ko-KR" altLang="en-US" dirty="0"/>
              <a:t>메소드는 회원만 조회하는 </a:t>
            </a:r>
            <a:r>
              <a:rPr lang="en-US" altLang="ko-KR" dirty="0"/>
              <a:t>SQL</a:t>
            </a:r>
            <a:r>
              <a:rPr lang="ko-KR" altLang="en-US" dirty="0"/>
              <a:t>을 그대로 유지</a:t>
            </a:r>
          </a:p>
          <a:p>
            <a:pPr lvl="1">
              <a:defRPr/>
            </a:pPr>
            <a:r>
              <a:rPr lang="en-US" altLang="ko-KR" dirty="0" err="1"/>
              <a:t>findWithTeam</a:t>
            </a:r>
            <a:r>
              <a:rPr lang="en-US" altLang="ko-KR" dirty="0"/>
              <a:t> </a:t>
            </a:r>
            <a:r>
              <a:rPr lang="ko-KR" altLang="en-US" dirty="0"/>
              <a:t>메소드에 회원정보와 팀 정보를 함께 가져오는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DAO</a:t>
            </a:r>
            <a:r>
              <a:rPr lang="ko-KR" altLang="en-US" dirty="0"/>
              <a:t>를 이용하여 </a:t>
            </a:r>
            <a:r>
              <a:rPr lang="en-US" altLang="ko-KR" dirty="0"/>
              <a:t>SQL</a:t>
            </a:r>
            <a:r>
              <a:rPr lang="ko-KR" altLang="en-US" dirty="0"/>
              <a:t>을 숨겨도 어쩔 수 없이 </a:t>
            </a:r>
            <a:r>
              <a:rPr lang="en-US" altLang="ko-KR" dirty="0"/>
              <a:t>DAO</a:t>
            </a:r>
            <a:r>
              <a:rPr lang="ko-KR" altLang="en-US" dirty="0"/>
              <a:t>를 열어봐야 동작을 확인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Member </a:t>
            </a:r>
            <a:r>
              <a:rPr lang="ko-KR" altLang="en-US" dirty="0"/>
              <a:t>객체가 연관된 </a:t>
            </a:r>
            <a:r>
              <a:rPr lang="en-US" altLang="ko-KR" dirty="0"/>
              <a:t>Team </a:t>
            </a:r>
            <a:r>
              <a:rPr lang="ko-KR" altLang="en-US" dirty="0"/>
              <a:t>객체를 사용할 수 있을지 없을지는 전적으로 사용하는 </a:t>
            </a:r>
            <a:r>
              <a:rPr lang="en-US" altLang="ko-KR" dirty="0"/>
              <a:t>SQL</a:t>
            </a:r>
            <a:r>
              <a:rPr lang="ko-KR" altLang="en-US" dirty="0"/>
              <a:t>에 의존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계층형 아키텍처에서 엔티티 신뢰성 부족 문제 발생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과 객체</a:t>
            </a:r>
            <a:r>
              <a:rPr lang="en-US" altLang="ko-KR" dirty="0"/>
              <a:t>(</a:t>
            </a:r>
            <a:r>
              <a:rPr lang="ko-KR" altLang="en-US" dirty="0"/>
              <a:t>엔티티</a:t>
            </a:r>
            <a:r>
              <a:rPr lang="en-US" altLang="ko-KR" dirty="0"/>
              <a:t>)</a:t>
            </a:r>
            <a:r>
              <a:rPr lang="ko-KR" altLang="en-US" dirty="0"/>
              <a:t>가 강한 의존관계를 가지고 있음</a:t>
            </a:r>
            <a:r>
              <a:rPr lang="en-US" altLang="ko-KR" dirty="0"/>
              <a:t>(</a:t>
            </a:r>
            <a:r>
              <a:rPr lang="ko-KR" altLang="en-US" dirty="0"/>
              <a:t>계층 분할이 불가능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0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516" y="1634812"/>
            <a:ext cx="8207698" cy="120032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public class MemberDAO{</a:t>
            </a:r>
          </a:p>
          <a:p>
            <a:pPr>
              <a:defRPr/>
            </a:pPr>
            <a:r>
              <a:rPr lang="en-US" altLang="ko-KR"/>
              <a:t>	public Member find(String memberId){...}</a:t>
            </a:r>
          </a:p>
          <a:p>
            <a:pPr>
              <a:defRPr/>
            </a:pPr>
            <a:r>
              <a:rPr lang="en-US" altLang="ko-KR"/>
              <a:t>	</a:t>
            </a:r>
            <a:r>
              <a:rPr lang="en-US" altLang="ko-KR">
                <a:solidFill>
                  <a:srgbClr val="FF0000"/>
                </a:solidFill>
              </a:rPr>
              <a:t>public Member findWithTeam(String memberId){...}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1906" y="3735817"/>
            <a:ext cx="5042599" cy="92333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SELECT M.*, T. *</a:t>
            </a:r>
          </a:p>
          <a:p>
            <a:pPr>
              <a:defRPr/>
            </a:pPr>
            <a:r>
              <a:rPr lang="en-US" altLang="ko-KR" dirty="0"/>
              <a:t>	FROM MEMBER M</a:t>
            </a:r>
          </a:p>
          <a:p>
            <a:pPr>
              <a:defRPr/>
            </a:pPr>
            <a:r>
              <a:rPr lang="en-US" altLang="ko-KR" dirty="0"/>
              <a:t>	JOIN TEAM T ON M.TEAM_ID = T.TEAM_ID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SQL</a:t>
            </a:r>
            <a:r>
              <a:rPr lang="ko-KR" altLang="en-US" dirty="0"/>
              <a:t>에</a:t>
            </a:r>
            <a:r>
              <a:rPr lang="en-US" dirty="0"/>
              <a:t> </a:t>
            </a:r>
            <a:r>
              <a:rPr lang="ko-KR" altLang="en-US" dirty="0"/>
              <a:t>의존적인 개발</a:t>
            </a:r>
            <a:r>
              <a:rPr lang="en-US" altLang="ko-KR" dirty="0"/>
              <a:t>(</a:t>
            </a:r>
            <a:r>
              <a:rPr lang="ko-KR" altLang="en-US" dirty="0"/>
              <a:t>정리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진정한 의미의 계층 분할이 어려움</a:t>
            </a:r>
          </a:p>
          <a:p>
            <a:pPr lvl="0">
              <a:defRPr/>
            </a:pPr>
            <a:r>
              <a:rPr lang="ko-KR" altLang="en-US" sz="2000" dirty="0"/>
              <a:t>엔티티</a:t>
            </a:r>
            <a:r>
              <a:rPr lang="en-US" altLang="ko-KR" sz="2000" dirty="0"/>
              <a:t>(Member, Team ..)</a:t>
            </a:r>
            <a:r>
              <a:rPr lang="ko-KR" altLang="en-US" sz="2000" dirty="0"/>
              <a:t> 신뢰 문제</a:t>
            </a:r>
          </a:p>
          <a:p>
            <a:pPr lvl="0">
              <a:defRPr/>
            </a:pPr>
            <a:r>
              <a:rPr lang="en-US" altLang="ko-KR" sz="2000" dirty="0"/>
              <a:t>SQL</a:t>
            </a:r>
            <a:r>
              <a:rPr lang="ko-KR" altLang="en-US" sz="2000" dirty="0"/>
              <a:t>에 의존적인 개발을 피하기 어려움</a:t>
            </a:r>
          </a:p>
          <a:p>
            <a:pPr lvl="0">
              <a:defRPr/>
            </a:pPr>
            <a:r>
              <a:rPr lang="ko-KR" altLang="en-US" sz="2000" dirty="0"/>
              <a:t>개발에 대부분의 시간을 </a:t>
            </a:r>
            <a:r>
              <a:rPr lang="en-US" altLang="ko-KR" sz="2000" dirty="0"/>
              <a:t>SQL</a:t>
            </a:r>
            <a:r>
              <a:rPr lang="ko-KR" altLang="en-US" sz="2000" dirty="0"/>
              <a:t>과 객체를 </a:t>
            </a:r>
            <a:r>
              <a:rPr lang="en-US" altLang="ko-KR" sz="2000" dirty="0"/>
              <a:t>mapping</a:t>
            </a:r>
            <a:r>
              <a:rPr lang="ko-KR" altLang="en-US" sz="2000" dirty="0"/>
              <a:t>하는 데 할애</a:t>
            </a:r>
            <a:endParaRPr lang="en-US" altLang="ko-KR" sz="2000" dirty="0"/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개발자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SQL Mapper)</a:t>
            </a:r>
          </a:p>
          <a:p>
            <a:pPr lvl="1">
              <a:defRPr/>
            </a:pPr>
            <a:r>
              <a:rPr lang="ko-KR" altLang="en-US" dirty="0"/>
              <a:t>대표적인 </a:t>
            </a:r>
            <a:r>
              <a:rPr lang="en-US" altLang="ko-KR" dirty="0"/>
              <a:t>SQL Mapper </a:t>
            </a:r>
            <a:r>
              <a:rPr lang="ko-KR" altLang="en-US" dirty="0"/>
              <a:t>프레임워크</a:t>
            </a:r>
            <a:r>
              <a:rPr lang="en-US" altLang="ko-KR" dirty="0"/>
              <a:t>: </a:t>
            </a:r>
            <a:r>
              <a:rPr lang="en-US" altLang="ko-KR" dirty="0" err="1"/>
              <a:t>MyBatis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JPA</a:t>
            </a:r>
            <a:r>
              <a:rPr lang="ko-KR" altLang="en-US" dirty="0"/>
              <a:t>와 문제 해결</a:t>
            </a:r>
            <a:r>
              <a:rPr lang="en-US" altLang="ko-KR" dirty="0"/>
              <a:t>(JPA</a:t>
            </a:r>
            <a:r>
              <a:rPr lang="ko-KR" altLang="en-US" dirty="0"/>
              <a:t>가 제공하는 </a:t>
            </a:r>
            <a:r>
              <a:rPr lang="en-US" altLang="ko-KR" dirty="0"/>
              <a:t>CRUD API)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/>
              <a:t>저장 기능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조회 기능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수정 기능</a:t>
            </a:r>
          </a:p>
          <a:p>
            <a:pPr marL="0" lvl="0" indent="0">
              <a:buNone/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연관된 객체 조회</a:t>
            </a:r>
          </a:p>
          <a:p>
            <a:pPr lvl="0">
              <a:defRPr/>
            </a:pPr>
            <a:endParaRPr lang="ko-KR" altLang="en-US" b="1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06" y="1316830"/>
            <a:ext cx="2142492" cy="361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jpa.persist(member);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506" y="2599526"/>
            <a:ext cx="536672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String memberId = " helloId";</a:t>
            </a:r>
          </a:p>
          <a:p>
            <a:pPr>
              <a:defRPr/>
            </a:pPr>
            <a:r>
              <a:rPr lang="en-US" altLang="ko-KR"/>
              <a:t>Member member = jpa.find(Member.class, memberId);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506" y="3879050"/>
            <a:ext cx="526092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Member member=jpa.find(Member.class, memberId);</a:t>
            </a:r>
          </a:p>
          <a:p>
            <a:pPr>
              <a:defRPr/>
            </a:pPr>
            <a:r>
              <a:rPr lang="en-US" altLang="ko-KR"/>
              <a:t>member.setName("</a:t>
            </a:r>
            <a:r>
              <a:rPr lang="ko-KR" altLang="en-US"/>
              <a:t> 변경할 이름</a:t>
            </a:r>
            <a:r>
              <a:rPr lang="en-US" altLang="ko-KR"/>
              <a:t>")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8506" y="5297087"/>
            <a:ext cx="5438145" cy="6410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Member member = jpa.find(Memeber.class, memberId);</a:t>
            </a:r>
          </a:p>
          <a:p>
            <a:pPr>
              <a:defRPr/>
            </a:pPr>
            <a:r>
              <a:rPr lang="en-US" altLang="ko-KR"/>
              <a:t>Team team = member.getTeam();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패러다임 불일치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객체지향 프로그래밍과 </a:t>
            </a:r>
            <a:r>
              <a:rPr lang="en-US" altLang="ko-KR"/>
              <a:t>RDB</a:t>
            </a:r>
            <a:r>
              <a:rPr lang="ko-KR" altLang="en-US"/>
              <a:t>모델의 간극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객체지향 프로그래밍</a:t>
            </a:r>
            <a:r>
              <a:rPr lang="en-US" altLang="ko-KR" sz="2000" dirty="0"/>
              <a:t>:</a:t>
            </a:r>
            <a:r>
              <a:rPr lang="ko-KR" altLang="en-US" sz="2000" dirty="0"/>
              <a:t> 추상화</a:t>
            </a:r>
            <a:r>
              <a:rPr lang="en-US" altLang="ko-KR" sz="2000" dirty="0"/>
              <a:t>,</a:t>
            </a:r>
            <a:r>
              <a:rPr lang="ko-KR" altLang="en-US" sz="2000" dirty="0"/>
              <a:t> 캡슐화</a:t>
            </a:r>
            <a:r>
              <a:rPr lang="en-US" altLang="ko-KR" sz="2000" dirty="0"/>
              <a:t>,</a:t>
            </a:r>
            <a:r>
              <a:rPr lang="ko-KR" altLang="en-US" sz="2000" dirty="0"/>
              <a:t> 정보은닉</a:t>
            </a:r>
            <a:r>
              <a:rPr lang="en-US" altLang="ko-KR" sz="2000" dirty="0"/>
              <a:t>,</a:t>
            </a:r>
            <a:r>
              <a:rPr lang="ko-KR" altLang="en-US" sz="2000" dirty="0"/>
              <a:t> 상속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다형성</a:t>
            </a:r>
            <a:endParaRPr lang="ko-KR" altLang="en-US" sz="2000" dirty="0"/>
          </a:p>
          <a:p>
            <a:pPr>
              <a:defRPr/>
            </a:pPr>
            <a:r>
              <a:rPr lang="ko-KR" altLang="en-US" sz="2000" dirty="0"/>
              <a:t>객체로 정의한 도메인 모델을 </a:t>
            </a:r>
            <a:r>
              <a:rPr lang="ko-KR" altLang="en-US" sz="2000" dirty="0" err="1"/>
              <a:t>어딘가에</a:t>
            </a:r>
            <a:r>
              <a:rPr lang="ko-KR" altLang="en-US" sz="2000" dirty="0"/>
              <a:t> 저장해야 함</a:t>
            </a:r>
          </a:p>
          <a:p>
            <a:pPr>
              <a:defRPr/>
            </a:pPr>
            <a:r>
              <a:rPr lang="ko-KR" altLang="en-US" sz="2000" dirty="0"/>
              <a:t>결국 </a:t>
            </a:r>
            <a:r>
              <a:rPr lang="en-US" altLang="ko-KR" sz="2000" dirty="0"/>
              <a:t>RDB</a:t>
            </a:r>
            <a:r>
              <a:rPr lang="ko-KR" altLang="en-US" sz="2000" dirty="0"/>
              <a:t>에 저장 </a:t>
            </a:r>
            <a:r>
              <a:rPr lang="en-US" altLang="ko-KR" sz="2000" dirty="0"/>
              <a:t>-&gt;</a:t>
            </a:r>
            <a:r>
              <a:rPr lang="ko-KR" altLang="en-US" sz="2000" dirty="0"/>
              <a:t> 저장할 때 문제 발생</a:t>
            </a:r>
          </a:p>
          <a:p>
            <a:pPr>
              <a:defRPr/>
            </a:pPr>
            <a:r>
              <a:rPr lang="en-US" altLang="ko-KR" sz="2000" dirty="0"/>
              <a:t>RDB</a:t>
            </a:r>
            <a:r>
              <a:rPr lang="ko-KR" altLang="en-US" sz="2000" dirty="0"/>
              <a:t>는 집합적인 사고를 가지고 있으며 객체지향 개념이</a:t>
            </a:r>
            <a:r>
              <a:rPr lang="en-US" altLang="ko-KR" sz="2000" dirty="0"/>
              <a:t> </a:t>
            </a:r>
            <a:r>
              <a:rPr lang="ko-KR" altLang="en-US" sz="2000" dirty="0"/>
              <a:t>없음</a:t>
            </a:r>
            <a:endParaRPr lang="en-US" altLang="ko-KR" sz="20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배달의민족' UX/UI">
            <a:extLst>
              <a:ext uri="{FF2B5EF4-FFF2-40B4-BE49-F238E27FC236}">
                <a16:creationId xmlns:a16="http://schemas.microsoft.com/office/drawing/2014/main" id="{D54E5592-D219-421A-8FF9-DDBF4676F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r="50681" b="16637"/>
          <a:stretch/>
        </p:blipFill>
        <p:spPr bwMode="auto">
          <a:xfrm>
            <a:off x="850790" y="2934032"/>
            <a:ext cx="1747399" cy="29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C352C-FDC1-4858-BE5F-38602BCEBF95}"/>
              </a:ext>
            </a:extLst>
          </p:cNvPr>
          <p:cNvSpPr txBox="1"/>
          <p:nvPr/>
        </p:nvSpPr>
        <p:spPr>
          <a:xfrm>
            <a:off x="629477" y="607119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후 서버로 전송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C7D6C-79C3-4E07-94D7-564AEF072D49}"/>
              </a:ext>
            </a:extLst>
          </p:cNvPr>
          <p:cNvSpPr/>
          <p:nvPr/>
        </p:nvSpPr>
        <p:spPr>
          <a:xfrm>
            <a:off x="3323646" y="3722832"/>
            <a:ext cx="1264257" cy="176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BC865-4F76-4AAF-B201-4E91525FB435}"/>
              </a:ext>
            </a:extLst>
          </p:cNvPr>
          <p:cNvSpPr/>
          <p:nvPr/>
        </p:nvSpPr>
        <p:spPr>
          <a:xfrm>
            <a:off x="3323645" y="3992830"/>
            <a:ext cx="1264257" cy="176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89FE28-9961-4153-AF57-7F3B0C87A027}"/>
              </a:ext>
            </a:extLst>
          </p:cNvPr>
          <p:cNvSpPr/>
          <p:nvPr/>
        </p:nvSpPr>
        <p:spPr>
          <a:xfrm>
            <a:off x="3323645" y="4318032"/>
            <a:ext cx="1264257" cy="176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AB1D0-B30B-4B83-9959-14437CD3B1C9}"/>
              </a:ext>
            </a:extLst>
          </p:cNvPr>
          <p:cNvSpPr/>
          <p:nvPr/>
        </p:nvSpPr>
        <p:spPr>
          <a:xfrm>
            <a:off x="3323644" y="4643234"/>
            <a:ext cx="1264257" cy="1769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7532E-9624-4E44-A55F-D5A4FDC5563D}"/>
              </a:ext>
            </a:extLst>
          </p:cNvPr>
          <p:cNvSpPr/>
          <p:nvPr/>
        </p:nvSpPr>
        <p:spPr>
          <a:xfrm>
            <a:off x="3017518" y="3427486"/>
            <a:ext cx="1876508" cy="1781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452B6-60C1-4C27-AE6C-B43C3149FE30}"/>
              </a:ext>
            </a:extLst>
          </p:cNvPr>
          <p:cNvSpPr txBox="1"/>
          <p:nvPr/>
        </p:nvSpPr>
        <p:spPr>
          <a:xfrm>
            <a:off x="3259908" y="30822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입력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9E3F6E-198C-46F3-92A1-55733E53CEB7}"/>
              </a:ext>
            </a:extLst>
          </p:cNvPr>
          <p:cNvSpPr/>
          <p:nvPr/>
        </p:nvSpPr>
        <p:spPr>
          <a:xfrm>
            <a:off x="2934031" y="5343277"/>
            <a:ext cx="2186609" cy="3387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0CAB8A-DD7A-44D6-A150-D3BB5A05A0F3}"/>
              </a:ext>
            </a:extLst>
          </p:cNvPr>
          <p:cNvSpPr/>
          <p:nvPr/>
        </p:nvSpPr>
        <p:spPr>
          <a:xfrm>
            <a:off x="5331397" y="3423184"/>
            <a:ext cx="1876508" cy="1781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F04DD-DC19-44FB-9172-55A8F5BF65E1}"/>
              </a:ext>
            </a:extLst>
          </p:cNvPr>
          <p:cNvSpPr txBox="1"/>
          <p:nvPr/>
        </p:nvSpPr>
        <p:spPr>
          <a:xfrm>
            <a:off x="5946485" y="5272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2CFF2FB-FD6E-4B55-9BC0-0989B41C9FE8}"/>
              </a:ext>
            </a:extLst>
          </p:cNvPr>
          <p:cNvSpPr/>
          <p:nvPr/>
        </p:nvSpPr>
        <p:spPr>
          <a:xfrm>
            <a:off x="5426996" y="3662525"/>
            <a:ext cx="1685307" cy="3352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 </a:t>
            </a:r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40E5CE4-DA40-4BA6-8362-953952480B75}"/>
              </a:ext>
            </a:extLst>
          </p:cNvPr>
          <p:cNvSpPr/>
          <p:nvPr/>
        </p:nvSpPr>
        <p:spPr>
          <a:xfrm>
            <a:off x="5426996" y="4303702"/>
            <a:ext cx="1685307" cy="3352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 </a:t>
            </a:r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63A46BE-2F58-4B78-8B9D-E93852340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05578"/>
              </p:ext>
            </p:extLst>
          </p:nvPr>
        </p:nvGraphicFramePr>
        <p:xfrm>
          <a:off x="8060148" y="3166572"/>
          <a:ext cx="3454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68908871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402484348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16837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3691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CECD89D-513B-4777-9A87-C600DD8BF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61105"/>
              </p:ext>
            </p:extLst>
          </p:nvPr>
        </p:nvGraphicFramePr>
        <p:xfrm>
          <a:off x="8060147" y="4820151"/>
          <a:ext cx="3454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689088715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402484348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16837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8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36916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269F164-DEC9-4B36-B403-6D6CD56ECAEC}"/>
              </a:ext>
            </a:extLst>
          </p:cNvPr>
          <p:cNvSpPr/>
          <p:nvPr/>
        </p:nvSpPr>
        <p:spPr>
          <a:xfrm rot="19785863">
            <a:off x="7297149" y="3584046"/>
            <a:ext cx="617726" cy="3387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9647CBA-BABB-4B98-BF61-5F51FA027935}"/>
              </a:ext>
            </a:extLst>
          </p:cNvPr>
          <p:cNvSpPr/>
          <p:nvPr/>
        </p:nvSpPr>
        <p:spPr>
          <a:xfrm rot="2210127">
            <a:off x="7402528" y="4602938"/>
            <a:ext cx="617726" cy="3387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87CA3-B27D-4793-9788-534DFAD67D7F}"/>
              </a:ext>
            </a:extLst>
          </p:cNvPr>
          <p:cNvSpPr txBox="1"/>
          <p:nvPr/>
        </p:nvSpPr>
        <p:spPr>
          <a:xfrm>
            <a:off x="8915153" y="277375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테이블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7A8E1-3023-49E6-A10E-749184A4307B}"/>
              </a:ext>
            </a:extLst>
          </p:cNvPr>
          <p:cNvSpPr txBox="1"/>
          <p:nvPr/>
        </p:nvSpPr>
        <p:spPr>
          <a:xfrm>
            <a:off x="9048972" y="4448287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Order </a:t>
            </a:r>
            <a:r>
              <a:rPr lang="ko-KR" altLang="en-US" dirty="0"/>
              <a:t>테이블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객체지향 프로그래밍과 </a:t>
            </a:r>
            <a:r>
              <a:rPr lang="en-US" altLang="ko-KR"/>
              <a:t>RDB</a:t>
            </a:r>
            <a:r>
              <a:rPr lang="ko-KR" altLang="en-US"/>
              <a:t>모델의 간극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패러다임 불일치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상속 </a:t>
            </a:r>
          </a:p>
          <a:p>
            <a:pPr lvl="1">
              <a:defRPr/>
            </a:pPr>
            <a:r>
              <a:rPr lang="ko-KR" altLang="en-US" dirty="0"/>
              <a:t>연관관계</a:t>
            </a:r>
          </a:p>
          <a:p>
            <a:pPr lvl="1">
              <a:defRPr/>
            </a:pPr>
            <a:r>
              <a:rPr lang="ko-KR" altLang="en-US" dirty="0"/>
              <a:t>객체 그래프 탐색</a:t>
            </a:r>
          </a:p>
          <a:p>
            <a:pPr lvl="1">
              <a:defRPr/>
            </a:pPr>
            <a:r>
              <a:rPr lang="ko-KR" altLang="en-US" dirty="0"/>
              <a:t>비교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858302" y="3603625"/>
            <a:ext cx="2143124" cy="1222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RDB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4828" y="3629025"/>
            <a:ext cx="2143124" cy="1222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객체지향</a:t>
            </a:r>
          </a:p>
        </p:txBody>
      </p:sp>
      <p:sp>
        <p:nvSpPr>
          <p:cNvPr id="7" name="번개 6"/>
          <p:cNvSpPr/>
          <p:nvPr/>
        </p:nvSpPr>
        <p:spPr>
          <a:xfrm>
            <a:off x="3651803" y="3429000"/>
            <a:ext cx="746124" cy="1428750"/>
          </a:xfrm>
          <a:prstGeom prst="lightningBol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445424" y="5032374"/>
            <a:ext cx="2209168" cy="641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간격을 채우는 것은 </a:t>
            </a:r>
          </a:p>
          <a:p>
            <a:pPr>
              <a:defRPr/>
            </a:pPr>
            <a:r>
              <a:rPr lang="ko-KR" altLang="en-US"/>
              <a:t>개발자의 몫</a:t>
            </a:r>
          </a:p>
        </p:txBody>
      </p:sp>
    </p:spTree>
    <p:extLst>
      <p:ext uri="{BB962C8B-B14F-4D97-AF65-F5344CB8AC3E}">
        <p14:creationId xmlns:p14="http://schemas.microsoft.com/office/powerpoint/2010/main" val="27362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/>
              <a:t>테이블에는 상속이라는 개념이 없음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유사한 개념은 슈퍼타입과 서브타입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800" dirty="0"/>
              <a:t>Ex) </a:t>
            </a:r>
            <a:r>
              <a:rPr lang="ko-KR" altLang="en-US" sz="1800" dirty="0"/>
              <a:t>회원은 다양한 종류가 있으며 공통사항은 슈퍼타입에 고유사항은 서브 타입에 저장</a:t>
            </a:r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880" t="10990" r="2590" b="16360"/>
          <a:stretch>
            <a:fillRect/>
          </a:stretch>
        </p:blipFill>
        <p:spPr>
          <a:xfrm>
            <a:off x="791189" y="2729806"/>
            <a:ext cx="10932848" cy="2937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902" y="5734790"/>
            <a:ext cx="1641660" cy="360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객체지향 모델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2190" y="5784771"/>
            <a:ext cx="1641660" cy="366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테이블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 모델 코드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3748" y="1563687"/>
            <a:ext cx="3847467" cy="447325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abstract class Item{</a:t>
            </a:r>
          </a:p>
          <a:p>
            <a:pPr>
              <a:defRPr/>
            </a:pPr>
            <a:r>
              <a:rPr lang="en-US" altLang="ko-KR"/>
              <a:t>	Long id;</a:t>
            </a:r>
          </a:p>
          <a:p>
            <a:pPr>
              <a:defRPr/>
            </a:pPr>
            <a:r>
              <a:rPr lang="en-US" altLang="ko-KR"/>
              <a:t>	String name;</a:t>
            </a:r>
          </a:p>
          <a:p>
            <a:pPr>
              <a:defRPr/>
            </a:pPr>
            <a:r>
              <a:rPr lang="en-US" altLang="ko-KR"/>
              <a:t>	int price;</a:t>
            </a:r>
          </a:p>
          <a:p>
            <a:pPr>
              <a:defRPr/>
            </a:pPr>
            <a:r>
              <a:rPr lang="en-US" altLang="ko-KR"/>
              <a:t>}</a:t>
            </a:r>
          </a:p>
          <a:p>
            <a:pPr>
              <a:defRPr/>
            </a:pPr>
            <a:r>
              <a:rPr lang="en-US" altLang="ko-KR"/>
              <a:t>class Album extends Item{</a:t>
            </a:r>
          </a:p>
          <a:p>
            <a:pPr>
              <a:defRPr/>
            </a:pPr>
            <a:r>
              <a:rPr lang="en-US" altLang="ko-KR"/>
              <a:t>	String artist;</a:t>
            </a:r>
          </a:p>
          <a:p>
            <a:pPr>
              <a:defRPr/>
            </a:pPr>
            <a:r>
              <a:rPr lang="en-US" altLang="ko-KR"/>
              <a:t>}</a:t>
            </a:r>
          </a:p>
          <a:p>
            <a:pPr>
              <a:defRPr/>
            </a:pPr>
            <a:r>
              <a:rPr lang="en-US" altLang="ko-KR"/>
              <a:t>class Movie extends Item{</a:t>
            </a:r>
          </a:p>
          <a:p>
            <a:pPr>
              <a:defRPr/>
            </a:pPr>
            <a:r>
              <a:rPr lang="en-US" altLang="ko-KR"/>
              <a:t>	String director;</a:t>
            </a:r>
          </a:p>
          <a:p>
            <a:pPr>
              <a:defRPr/>
            </a:pPr>
            <a:r>
              <a:rPr lang="en-US" altLang="ko-KR"/>
              <a:t>	String actor;</a:t>
            </a:r>
          </a:p>
          <a:p>
            <a:pPr>
              <a:defRPr/>
            </a:pPr>
            <a:r>
              <a:rPr lang="en-US" altLang="ko-KR"/>
              <a:t>}</a:t>
            </a:r>
          </a:p>
          <a:p>
            <a:pPr>
              <a:defRPr/>
            </a:pPr>
            <a:r>
              <a:rPr lang="en-US" altLang="ko-KR"/>
              <a:t>class Book extends Item{</a:t>
            </a:r>
          </a:p>
          <a:p>
            <a:pPr>
              <a:defRPr/>
            </a:pPr>
            <a:r>
              <a:rPr lang="en-US" altLang="ko-KR"/>
              <a:t>	String author;</a:t>
            </a:r>
          </a:p>
          <a:p>
            <a:pPr>
              <a:defRPr/>
            </a:pPr>
            <a:r>
              <a:rPr lang="en-US" altLang="ko-KR"/>
              <a:t>	String isbn;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973544"/>
            <a:ext cx="898927" cy="228222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아이디</a:t>
            </a:r>
          </a:p>
          <a:p>
            <a:pPr>
              <a:defRPr/>
            </a:pPr>
            <a:r>
              <a:rPr lang="ko-KR" altLang="en-US"/>
              <a:t>이름</a:t>
            </a:r>
          </a:p>
          <a:p>
            <a:pPr>
              <a:defRPr/>
            </a:pPr>
            <a:r>
              <a:rPr lang="ko-KR" altLang="en-US"/>
              <a:t>가격</a:t>
            </a:r>
          </a:p>
          <a:p>
            <a:pPr>
              <a:defRPr/>
            </a:pPr>
            <a:r>
              <a:rPr lang="ko-KR" altLang="en-US"/>
              <a:t>작곡가</a:t>
            </a:r>
          </a:p>
          <a:p>
            <a:pPr>
              <a:defRPr/>
            </a:pPr>
            <a:r>
              <a:rPr lang="ko-KR" altLang="en-US"/>
              <a:t>감독</a:t>
            </a:r>
          </a:p>
          <a:p>
            <a:pPr>
              <a:defRPr/>
            </a:pPr>
            <a:r>
              <a:rPr lang="ko-KR" altLang="en-US"/>
              <a:t>배우</a:t>
            </a:r>
          </a:p>
          <a:p>
            <a:pPr>
              <a:defRPr/>
            </a:pPr>
            <a:r>
              <a:rPr lang="ko-KR" altLang="en-US"/>
              <a:t>작가</a:t>
            </a:r>
          </a:p>
          <a:p>
            <a:pPr>
              <a:defRPr/>
            </a:pPr>
            <a:r>
              <a:rPr lang="en-US" altLang="ko-KR"/>
              <a:t>ISBN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4800" y="1787672"/>
            <a:ext cx="2661498" cy="283004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class item{</a:t>
            </a:r>
          </a:p>
          <a:p>
            <a:pPr>
              <a:defRPr/>
            </a:pPr>
            <a:r>
              <a:rPr lang="en-US" altLang="ko-KR"/>
              <a:t>	Long id;</a:t>
            </a:r>
          </a:p>
          <a:p>
            <a:pPr>
              <a:defRPr/>
            </a:pPr>
            <a:r>
              <a:rPr lang="en-US" altLang="ko-KR"/>
              <a:t>	String name;</a:t>
            </a:r>
          </a:p>
          <a:p>
            <a:pPr>
              <a:defRPr/>
            </a:pPr>
            <a:r>
              <a:rPr lang="en-US" altLang="ko-KR"/>
              <a:t>	int price;</a:t>
            </a:r>
          </a:p>
          <a:p>
            <a:pPr>
              <a:defRPr/>
            </a:pPr>
            <a:r>
              <a:rPr lang="en-US" altLang="ko-KR"/>
              <a:t>	String artist;</a:t>
            </a:r>
          </a:p>
          <a:p>
            <a:pPr>
              <a:defRPr/>
            </a:pPr>
            <a:r>
              <a:rPr lang="en-US" altLang="ko-KR"/>
              <a:t>	String director;</a:t>
            </a:r>
          </a:p>
          <a:p>
            <a:pPr>
              <a:defRPr/>
            </a:pPr>
            <a:r>
              <a:rPr lang="en-US" altLang="ko-KR"/>
              <a:t>	String actor;</a:t>
            </a:r>
          </a:p>
          <a:p>
            <a:pPr>
              <a:defRPr/>
            </a:pPr>
            <a:r>
              <a:rPr lang="en-US" altLang="ko-KR"/>
              <a:t>	String author;</a:t>
            </a:r>
          </a:p>
          <a:p>
            <a:pPr>
              <a:defRPr/>
            </a:pPr>
            <a:r>
              <a:rPr lang="en-US" altLang="ko-KR"/>
              <a:t>	String isbn;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Album</a:t>
            </a:r>
            <a:r>
              <a:rPr lang="ko-KR" altLang="en-US"/>
              <a:t> 객체 저장</a:t>
            </a:r>
          </a:p>
          <a:p>
            <a:pPr lvl="1">
              <a:defRPr/>
            </a:pPr>
            <a:r>
              <a:rPr lang="en-US" altLang="ko-KR"/>
              <a:t>INSERT INTO ITEM . . .</a:t>
            </a:r>
          </a:p>
          <a:p>
            <a:pPr lvl="1">
              <a:defRPr/>
            </a:pPr>
            <a:r>
              <a:rPr lang="en-US" altLang="ko-KR"/>
              <a:t>INSERT INTO ALBUM . . .</a:t>
            </a:r>
          </a:p>
          <a:p>
            <a:pPr>
              <a:defRPr/>
            </a:pPr>
            <a:r>
              <a:rPr lang="en-US" altLang="ko-KR"/>
              <a:t>Movie </a:t>
            </a:r>
            <a:r>
              <a:rPr lang="ko-KR" altLang="en-US"/>
              <a:t>객체 저장</a:t>
            </a:r>
          </a:p>
          <a:p>
            <a:pPr lvl="1">
              <a:defRPr/>
            </a:pPr>
            <a:r>
              <a:rPr lang="en-US" altLang="ko-KR"/>
              <a:t>INSERT INTO ITEM . . .</a:t>
            </a:r>
          </a:p>
          <a:p>
            <a:pPr lvl="1">
              <a:defRPr/>
            </a:pPr>
            <a:r>
              <a:rPr lang="en-US" altLang="ko-KR"/>
              <a:t>INSERT INTO MOVIE . . .</a:t>
            </a:r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5429250" y="1389063"/>
            <a:ext cx="1777999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부모 객체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39788" y="2928937"/>
            <a:ext cx="1777999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자식 객체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22215" y="1388723"/>
            <a:ext cx="1777999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슈퍼타입 테이블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22215" y="2919412"/>
            <a:ext cx="1777999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서브타입 테이블</a:t>
            </a:r>
          </a:p>
        </p:txBody>
      </p:sp>
      <p:sp>
        <p:nvSpPr>
          <p:cNvPr id="17" name="화살표: 오른쪽 16"/>
          <p:cNvSpPr/>
          <p:nvPr/>
        </p:nvSpPr>
        <p:spPr>
          <a:xfrm>
            <a:off x="7463952" y="1736792"/>
            <a:ext cx="648511" cy="303989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오른쪽 17"/>
          <p:cNvSpPr/>
          <p:nvPr/>
        </p:nvSpPr>
        <p:spPr>
          <a:xfrm>
            <a:off x="7474491" y="3277005"/>
            <a:ext cx="648511" cy="303989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3376" y="4783027"/>
            <a:ext cx="5436938" cy="90773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JDBC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를 사용해서 완성하기 위해 많은 코드가 필요</a:t>
            </a:r>
          </a:p>
          <a:p>
            <a:pPr>
              <a:defRPr/>
            </a:pPr>
            <a:r>
              <a:rPr lang="en-US" altLang="ko-KR"/>
              <a:t>DTYPE</a:t>
            </a:r>
            <a:r>
              <a:rPr lang="ko-KR" altLang="en-US"/>
              <a:t>도 저장</a:t>
            </a:r>
            <a:r>
              <a:rPr lang="en-US" altLang="ko-KR"/>
              <a:t> </a:t>
            </a:r>
          </a:p>
          <a:p>
            <a:pPr>
              <a:defRPr/>
            </a:pPr>
            <a:r>
              <a:rPr lang="ko-KR" altLang="en-US"/>
              <a:t>조회도 어려움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과 </a:t>
            </a:r>
            <a:r>
              <a:rPr lang="en-US" altLang="ko-KR"/>
              <a:t>ALBUM</a:t>
            </a:r>
            <a:r>
              <a:rPr lang="ko-KR" altLang="en-US"/>
              <a:t>테이블 조인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85022" y="4637087"/>
            <a:ext cx="3666494" cy="118395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만약 컬렉션으로 관리한다면</a:t>
            </a:r>
            <a:r>
              <a:rPr lang="en-US" altLang="ko-KR"/>
              <a:t>?</a:t>
            </a:r>
          </a:p>
          <a:p>
            <a:pPr>
              <a:defRPr/>
            </a:pPr>
            <a:r>
              <a:rPr lang="en-US" altLang="ko-KR"/>
              <a:t>list.add(album);</a:t>
            </a:r>
          </a:p>
          <a:p>
            <a:pPr>
              <a:defRPr/>
            </a:pPr>
            <a:r>
              <a:rPr lang="en-US" altLang="ko-KR"/>
              <a:t>list.add(move);</a:t>
            </a:r>
          </a:p>
          <a:p>
            <a:pPr>
              <a:defRPr/>
            </a:pPr>
            <a:r>
              <a:rPr lang="en-US" altLang="ko-KR"/>
              <a:t>Album album = list.get(albumId);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JPA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JPA</a:t>
            </a:r>
            <a:r>
              <a:rPr lang="ko-KR" altLang="en-US" dirty="0"/>
              <a:t>는 상속과 관련된 패러다임의 불일치 문제를 </a:t>
            </a:r>
            <a:r>
              <a:rPr lang="ko-KR" altLang="en-US" dirty="0">
                <a:solidFill>
                  <a:srgbClr val="0000FF"/>
                </a:solidFill>
              </a:rPr>
              <a:t>개발자 대신</a:t>
            </a:r>
            <a:r>
              <a:rPr lang="ko-KR" altLang="en-US" dirty="0"/>
              <a:t> 해결</a:t>
            </a:r>
          </a:p>
          <a:p>
            <a:pPr lvl="1">
              <a:defRPr/>
            </a:pPr>
            <a:r>
              <a:rPr lang="en-US" altLang="ko-KR" dirty="0" err="1"/>
              <a:t>jpa.persist</a:t>
            </a:r>
            <a:r>
              <a:rPr lang="en-US" altLang="ko-KR" dirty="0"/>
              <a:t>(album); (</a:t>
            </a:r>
            <a:r>
              <a:rPr lang="en-US" altLang="ko-KR" dirty="0">
                <a:sym typeface="Wingdings" panose="05000000000000000000" pitchFamily="2" charset="2"/>
              </a:rPr>
              <a:t>item</a:t>
            </a:r>
            <a:r>
              <a:rPr lang="ko-KR" altLang="en-US" dirty="0">
                <a:sym typeface="Wingdings" panose="05000000000000000000" pitchFamily="2" charset="2"/>
              </a:rPr>
              <a:t>을 상속한 </a:t>
            </a:r>
            <a:r>
              <a:rPr lang="en-US" altLang="ko-KR" dirty="0">
                <a:sym typeface="Wingdings" panose="05000000000000000000" pitchFamily="2" charset="2"/>
              </a:rPr>
              <a:t>album</a:t>
            </a:r>
            <a:r>
              <a:rPr lang="ko-KR" altLang="en-US" dirty="0">
                <a:sym typeface="Wingdings" panose="05000000000000000000" pitchFamily="2" charset="2"/>
              </a:rPr>
              <a:t>을 저장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INSERT INTO ITEM . . .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INSERT INTO ALBUM . . .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조회</a:t>
            </a:r>
          </a:p>
          <a:p>
            <a:pPr lvl="2"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albumId</a:t>
            </a:r>
            <a:r>
              <a:rPr lang="en-US" altLang="ko-KR" dirty="0"/>
              <a:t> = “id100”;</a:t>
            </a:r>
          </a:p>
          <a:p>
            <a:pPr lvl="2">
              <a:defRPr/>
            </a:pPr>
            <a:r>
              <a:rPr lang="en-US" altLang="ko-KR" dirty="0"/>
              <a:t>Album </a:t>
            </a:r>
            <a:r>
              <a:rPr lang="en-US" altLang="ko-KR" dirty="0" err="1"/>
              <a:t>album</a:t>
            </a:r>
            <a:r>
              <a:rPr lang="en-US" altLang="ko-KR" dirty="0"/>
              <a:t> = </a:t>
            </a:r>
            <a:r>
              <a:rPr lang="en-US" altLang="ko-KR" dirty="0" err="1"/>
              <a:t>jpa.find</a:t>
            </a:r>
            <a:r>
              <a:rPr lang="en-US" altLang="ko-KR" dirty="0"/>
              <a:t>(</a:t>
            </a:r>
            <a:r>
              <a:rPr lang="en-US" altLang="ko-KR" u="sng" dirty="0" err="1"/>
              <a:t>Album.class</a:t>
            </a:r>
            <a:r>
              <a:rPr lang="en-US" altLang="ko-KR" dirty="0"/>
              <a:t>, </a:t>
            </a:r>
            <a:r>
              <a:rPr lang="en-US" altLang="ko-KR" dirty="0" err="1"/>
              <a:t>albumId</a:t>
            </a:r>
            <a:r>
              <a:rPr lang="en-US" altLang="ko-KR" dirty="0"/>
              <a:t>);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5123" y="4691062"/>
            <a:ext cx="4914267" cy="90773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SELECT I.*, A.*</a:t>
            </a: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	FROM ITEM I</a:t>
            </a:r>
          </a:p>
          <a:p>
            <a:pPr>
              <a:defRPr/>
            </a:pPr>
            <a:r>
              <a:rPr lang="en-US" altLang="ko-KR">
                <a:solidFill>
                  <a:srgbClr val="0000FF"/>
                </a:solidFill>
              </a:rPr>
              <a:t>	JOIN ALBUM A ON I.ITEM_ID= A.ITEM_ID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011st.com/11dims/resize/600x600/quality/75/11src/pd/20/1/6/4/7/3/4/EsZQO/1311164734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1" y="932155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93810" y="6277823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김영한 지음 </a:t>
            </a:r>
            <a:r>
              <a:rPr lang="en-US" altLang="ko-KR" dirty="0"/>
              <a:t>| </a:t>
            </a:r>
            <a:r>
              <a:rPr lang="ko-KR" altLang="en-US" dirty="0" err="1"/>
              <a:t>에이콘출판</a:t>
            </a:r>
            <a:r>
              <a:rPr lang="ko-KR" altLang="en-US" dirty="0"/>
              <a:t> </a:t>
            </a:r>
            <a:r>
              <a:rPr lang="en-US" altLang="ko-KR" dirty="0"/>
              <a:t>| 2015</a:t>
            </a:r>
            <a:r>
              <a:rPr lang="ko-KR" altLang="en-US" dirty="0"/>
              <a:t>년 </a:t>
            </a:r>
            <a:r>
              <a:rPr lang="en-US" altLang="ko-KR" dirty="0"/>
              <a:t>07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출간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971" y="443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참고서적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1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ko-KR" altLang="en-US" u="sng" dirty="0"/>
              <a:t>객체는 참조</a:t>
            </a:r>
            <a:r>
              <a:rPr lang="ko-KR" altLang="en-US" dirty="0"/>
              <a:t>를 사용해서 다른 객체와 연관관계를 맺음</a:t>
            </a:r>
          </a:p>
          <a:p>
            <a:pPr>
              <a:defRPr/>
            </a:pPr>
            <a:r>
              <a:rPr lang="ko-KR" altLang="en-US" u="sng" dirty="0"/>
              <a:t>테이블은 외래 키</a:t>
            </a:r>
            <a:r>
              <a:rPr lang="ko-KR" altLang="en-US" dirty="0"/>
              <a:t>를 사용해서 다른 테이블과 연관관계를 맺음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102" y="1909065"/>
            <a:ext cx="7382301" cy="4494909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3524247" y="2928937"/>
            <a:ext cx="230209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Member</a:t>
            </a:r>
            <a:r>
              <a:rPr lang="ko-KR" altLang="en-US" dirty="0"/>
              <a:t> 객체는 </a:t>
            </a:r>
            <a:r>
              <a:rPr lang="en-US" altLang="ko-KR" dirty="0" err="1"/>
              <a:t>Member.team</a:t>
            </a:r>
            <a:r>
              <a:rPr lang="ko-KR" altLang="en-US" dirty="0"/>
              <a:t> 필드에 </a:t>
            </a:r>
            <a:r>
              <a:rPr lang="en-US" altLang="ko-KR" dirty="0"/>
              <a:t>Team</a:t>
            </a:r>
            <a:r>
              <a:rPr lang="ko-KR" altLang="en-US" dirty="0"/>
              <a:t> 객체의 참조를 보관해서 </a:t>
            </a:r>
            <a:r>
              <a:rPr lang="en-US" altLang="ko-KR" dirty="0"/>
              <a:t>Team</a:t>
            </a:r>
            <a:r>
              <a:rPr lang="ko-KR" altLang="en-US" dirty="0"/>
              <a:t> 객체와 관계를 맺음</a:t>
            </a:r>
            <a:r>
              <a:rPr lang="en-US" altLang="ko-KR" dirty="0"/>
              <a:t>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7779" y="1959717"/>
            <a:ext cx="3194161" cy="201030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class Member{</a:t>
            </a:r>
          </a:p>
          <a:p>
            <a:pPr>
              <a:defRPr/>
            </a:pPr>
            <a:r>
              <a:rPr lang="en-US" altLang="ko-KR"/>
              <a:t>	Team team;</a:t>
            </a:r>
          </a:p>
          <a:p>
            <a:pPr>
              <a:defRPr/>
            </a:pPr>
            <a:r>
              <a:rPr lang="en-US" altLang="ko-KR"/>
              <a:t>	. . .</a:t>
            </a:r>
          </a:p>
          <a:p>
            <a:pPr>
              <a:defRPr/>
            </a:pPr>
            <a:r>
              <a:rPr lang="en-US" altLang="ko-KR"/>
              <a:t>	Team getTeam(){</a:t>
            </a:r>
          </a:p>
          <a:p>
            <a:pPr>
              <a:defRPr/>
            </a:pPr>
            <a:r>
              <a:rPr lang="en-US" altLang="ko-KR"/>
              <a:t>		return team;</a:t>
            </a:r>
          </a:p>
          <a:p>
            <a:pPr>
              <a:defRPr/>
            </a:pPr>
            <a:r>
              <a:rPr lang="en-US" altLang="ko-KR"/>
              <a:t>	}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924" y="4153423"/>
            <a:ext cx="1438386" cy="90540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class Team{</a:t>
            </a:r>
          </a:p>
          <a:p>
            <a:pPr>
              <a:defRPr/>
            </a:pPr>
            <a:r>
              <a:rPr lang="en-US" altLang="ko-KR"/>
              <a:t>	. . . 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6317" y="5793147"/>
            <a:ext cx="4372088" cy="3676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member.getTeam(); // member -&gt; team </a:t>
            </a:r>
            <a:r>
              <a:rPr lang="ko-KR" altLang="en-US"/>
              <a:t>접근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80363" y="3296983"/>
            <a:ext cx="4841354" cy="90667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객체는 참조가 있는 방향으로만 조회할 수 있음</a:t>
            </a:r>
          </a:p>
          <a:p>
            <a:pPr>
              <a:defRPr/>
            </a:pPr>
            <a:r>
              <a:rPr lang="en-US" altLang="ko-KR" dirty="0" err="1"/>
              <a:t>team.getMember</a:t>
            </a:r>
            <a:r>
              <a:rPr lang="en-US" altLang="ko-KR" dirty="0"/>
              <a:t>()</a:t>
            </a:r>
            <a:r>
              <a:rPr lang="ko-KR" altLang="en-US" dirty="0"/>
              <a:t>는 불가능</a:t>
            </a:r>
          </a:p>
          <a:p>
            <a:pPr>
              <a:defRPr/>
            </a:pPr>
            <a:r>
              <a:rPr lang="ko-KR" altLang="en-US" dirty="0">
                <a:solidFill>
                  <a:srgbClr val="0000FF"/>
                </a:solidFill>
              </a:rPr>
              <a:t>테이블은 외래 키 하나로 양쪽 조회 가능</a:t>
            </a:r>
          </a:p>
        </p:txBody>
      </p:sp>
      <p:sp>
        <p:nvSpPr>
          <p:cNvPr id="28" name="화살표: 오른쪽 27"/>
          <p:cNvSpPr/>
          <p:nvPr/>
        </p:nvSpPr>
        <p:spPr>
          <a:xfrm rot="5381131">
            <a:off x="2761648" y="5110431"/>
            <a:ext cx="426744" cy="5587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ko-KR" altLang="en-US" sz="2000" b="1" dirty="0"/>
              <a:t>객체를 테이블에 맞추어 모델링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 err="1"/>
              <a:t>teamId</a:t>
            </a:r>
            <a:r>
              <a:rPr lang="ko-KR" altLang="en-US" dirty="0"/>
              <a:t>를 테이블에서는 외래키로 사용하여 </a:t>
            </a:r>
            <a:r>
              <a:rPr lang="ko-KR" altLang="en-US" dirty="0" err="1"/>
              <a:t>상호참조가</a:t>
            </a:r>
            <a:r>
              <a:rPr lang="ko-KR" altLang="en-US" dirty="0"/>
              <a:t> 가능하나 객체 관점에서는 </a:t>
            </a:r>
            <a:r>
              <a:rPr lang="en-US" altLang="ko-KR" dirty="0"/>
              <a:t>Member</a:t>
            </a:r>
            <a:r>
              <a:rPr lang="ko-KR" altLang="en-US" dirty="0"/>
              <a:t>에서 </a:t>
            </a:r>
            <a:r>
              <a:rPr lang="en-US" altLang="ko-KR" dirty="0"/>
              <a:t>Team</a:t>
            </a:r>
            <a:r>
              <a:rPr lang="ko-KR" altLang="en-US" dirty="0"/>
              <a:t>객체 참조 불가능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-&gt;</a:t>
            </a:r>
            <a:r>
              <a:rPr lang="ko-KR" altLang="en-US" dirty="0"/>
              <a:t>가장 객체 지향적인 방법</a:t>
            </a:r>
            <a:r>
              <a:rPr lang="en-US" altLang="ko-KR" dirty="0"/>
              <a:t>: </a:t>
            </a:r>
            <a:r>
              <a:rPr lang="en-US" altLang="ko-KR" dirty="0" err="1"/>
              <a:t>member.getTeam</a:t>
            </a:r>
            <a:r>
              <a:rPr lang="en-US" altLang="ko-KR" dirty="0"/>
              <a:t>()</a:t>
            </a:r>
            <a:r>
              <a:rPr lang="ko-KR" altLang="en-US" dirty="0"/>
              <a:t>가 안됨</a:t>
            </a:r>
            <a:r>
              <a:rPr lang="en-US" altLang="ko-KR" dirty="0"/>
              <a:t> -&gt; </a:t>
            </a:r>
            <a:r>
              <a:rPr lang="ko-KR" altLang="en-US" b="1" dirty="0">
                <a:solidFill>
                  <a:srgbClr val="0000FF"/>
                </a:solidFill>
              </a:rPr>
              <a:t>객체 지향 프로그래밍 특징 소멸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52493" y="1484312"/>
            <a:ext cx="5347939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class Member{//</a:t>
            </a:r>
            <a:r>
              <a:rPr lang="ko-KR" altLang="en-US" dirty="0"/>
              <a:t>다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String id; </a:t>
            </a:r>
            <a:r>
              <a:rPr lang="ko-KR" altLang="en-US" dirty="0"/>
              <a:t>		</a:t>
            </a:r>
            <a:r>
              <a:rPr lang="en-US" altLang="ko-KR" dirty="0"/>
              <a:t>//MEMBER_ID </a:t>
            </a:r>
            <a:r>
              <a:rPr lang="ko-KR" altLang="en-US" dirty="0"/>
              <a:t>컬럼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Long </a:t>
            </a:r>
            <a:r>
              <a:rPr lang="en-US" altLang="ko-KR" dirty="0" err="1">
                <a:solidFill>
                  <a:srgbClr val="FF0000"/>
                </a:solidFill>
              </a:rPr>
              <a:t>teamId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ko-KR" altLang="en-US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//TEAM_ID </a:t>
            </a:r>
            <a:r>
              <a:rPr lang="ko-KR" altLang="en-US" dirty="0">
                <a:solidFill>
                  <a:srgbClr val="FF0000"/>
                </a:solidFill>
              </a:rPr>
              <a:t>컬럼 사용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username; </a:t>
            </a:r>
            <a:r>
              <a:rPr lang="ko-KR" altLang="en-US" dirty="0"/>
              <a:t>	</a:t>
            </a:r>
            <a:r>
              <a:rPr lang="en-US" altLang="ko-KR" dirty="0"/>
              <a:t>//USERNAME </a:t>
            </a:r>
            <a:r>
              <a:rPr lang="ko-KR" altLang="en-US" dirty="0"/>
              <a:t>컬럼 사용</a:t>
            </a:r>
          </a:p>
          <a:p>
            <a:pPr>
              <a:defRPr/>
            </a:pPr>
            <a:r>
              <a:rPr lang="en-US" altLang="ko-KR" dirty="0"/>
              <a:t>}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/>
              <a:t>class Team{//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	Long id; </a:t>
            </a:r>
            <a:r>
              <a:rPr lang="ko-KR" altLang="en-US" dirty="0"/>
              <a:t>		</a:t>
            </a:r>
            <a:r>
              <a:rPr lang="en-US" altLang="ko-KR" dirty="0"/>
              <a:t>//TEAM_ID PK</a:t>
            </a:r>
            <a:r>
              <a:rPr lang="ko-KR" altLang="en-US" dirty="0"/>
              <a:t> 사용</a:t>
            </a:r>
          </a:p>
          <a:p>
            <a:pPr>
              <a:defRPr/>
            </a:pPr>
            <a:r>
              <a:rPr lang="ko-KR" altLang="en-US" dirty="0"/>
              <a:t>	</a:t>
            </a:r>
            <a:r>
              <a:rPr lang="en-US" altLang="ko-KR" dirty="0"/>
              <a:t>String name; </a:t>
            </a:r>
            <a:r>
              <a:rPr lang="ko-KR" altLang="en-US" dirty="0"/>
              <a:t>	</a:t>
            </a:r>
            <a:r>
              <a:rPr lang="en-US" altLang="ko-KR" dirty="0"/>
              <a:t>//NMAE </a:t>
            </a:r>
            <a:r>
              <a:rPr lang="ko-KR" altLang="en-US" dirty="0"/>
              <a:t>컬럼 사용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연관관계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ko-KR" altLang="en-US" sz="2000" b="1" dirty="0"/>
              <a:t>객체지향 모델링</a:t>
            </a:r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7191" y="1458784"/>
            <a:ext cx="3194162" cy="228652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class Member{</a:t>
            </a:r>
          </a:p>
          <a:p>
            <a:pPr>
              <a:defRPr/>
            </a:pPr>
            <a:r>
              <a:rPr lang="en-US" altLang="ko-KR"/>
              <a:t>	String id;</a:t>
            </a:r>
          </a:p>
          <a:p>
            <a:pPr>
              <a:defRPr/>
            </a:pPr>
            <a:r>
              <a:rPr lang="en-US" altLang="ko-KR"/>
              <a:t>	Team team;</a:t>
            </a:r>
          </a:p>
          <a:p>
            <a:pPr>
              <a:defRPr/>
            </a:pPr>
            <a:r>
              <a:rPr lang="en-US" altLang="ko-KR"/>
              <a:t>	String username;</a:t>
            </a:r>
          </a:p>
          <a:p>
            <a:pPr>
              <a:defRPr/>
            </a:pPr>
            <a:r>
              <a:rPr lang="en-US" altLang="ko-KR"/>
              <a:t>	Team getTeam(){</a:t>
            </a:r>
          </a:p>
          <a:p>
            <a:pPr>
              <a:defRPr/>
            </a:pPr>
            <a:r>
              <a:rPr lang="en-US" altLang="ko-KR"/>
              <a:t>		return team;</a:t>
            </a:r>
          </a:p>
          <a:p>
            <a:pPr>
              <a:defRPr/>
            </a:pPr>
            <a:r>
              <a:rPr lang="en-US" altLang="ko-KR"/>
              <a:t>	}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337" y="3959042"/>
            <a:ext cx="2343261" cy="11864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class Team{</a:t>
            </a:r>
          </a:p>
          <a:p>
            <a:pPr>
              <a:defRPr/>
            </a:pPr>
            <a:r>
              <a:rPr lang="ko-KR" altLang="en-US"/>
              <a:t>	</a:t>
            </a:r>
            <a:r>
              <a:rPr lang="en-US" altLang="ko-KR"/>
              <a:t>Long</a:t>
            </a:r>
            <a:r>
              <a:rPr lang="ko-KR" altLang="en-US"/>
              <a:t> </a:t>
            </a:r>
            <a:r>
              <a:rPr lang="en-US" altLang="ko-KR"/>
              <a:t>id; </a:t>
            </a:r>
          </a:p>
          <a:p>
            <a:pPr>
              <a:defRPr/>
            </a:pPr>
            <a:r>
              <a:rPr lang="en-US" altLang="ko-KR"/>
              <a:t>	String name; </a:t>
            </a:r>
          </a:p>
          <a:p>
            <a:pPr>
              <a:defRPr/>
            </a:pPr>
            <a:r>
              <a:rPr lang="en-US" altLang="ko-KR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467324" y="1705692"/>
            <a:ext cx="2143124" cy="1222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외래키 필요</a:t>
            </a:r>
            <a:r>
              <a:rPr lang="en-US" altLang="ko-KR">
                <a:solidFill>
                  <a:schemeClr val="tx1"/>
                </a:solidFill>
              </a:rPr>
              <a:t>O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참조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필요 </a:t>
            </a:r>
            <a:r>
              <a:rPr lang="en-US" altLang="ko-KR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93850" y="1731092"/>
            <a:ext cx="2143124" cy="1222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외래키</a:t>
            </a:r>
            <a:r>
              <a:rPr lang="ko-KR" altLang="en-US" dirty="0">
                <a:solidFill>
                  <a:schemeClr val="tx1"/>
                </a:solidFill>
              </a:rPr>
              <a:t> 필요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필요 </a:t>
            </a:r>
            <a:r>
              <a:rPr lang="en-US" altLang="ko-KR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0" name="번개 29"/>
          <p:cNvSpPr/>
          <p:nvPr/>
        </p:nvSpPr>
        <p:spPr>
          <a:xfrm>
            <a:off x="7260825" y="1531067"/>
            <a:ext cx="746124" cy="1428750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TextBox 30"/>
          <p:cNvSpPr txBox="1"/>
          <p:nvPr/>
        </p:nvSpPr>
        <p:spPr>
          <a:xfrm>
            <a:off x="6936974" y="3022047"/>
            <a:ext cx="2179007" cy="641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간격을 채우는 것은 </a:t>
            </a:r>
          </a:p>
          <a:p>
            <a:pPr>
              <a:defRPr/>
            </a:pPr>
            <a:r>
              <a:rPr lang="ko-KR" altLang="en-US"/>
              <a:t>개발자의 몫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72164" y="1302466"/>
            <a:ext cx="1160939" cy="36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객체 모델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71065" y="1280242"/>
            <a:ext cx="872013" cy="3630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BA330-3F16-453B-9216-C0122643FFC0}"/>
              </a:ext>
            </a:extLst>
          </p:cNvPr>
          <p:cNvSpPr txBox="1"/>
          <p:nvPr/>
        </p:nvSpPr>
        <p:spPr>
          <a:xfrm>
            <a:off x="568769" y="5399216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객체지향을 고려한 모델링을 사용하면</a:t>
            </a:r>
            <a:endParaRPr lang="en-US" altLang="ko-KR" dirty="0"/>
          </a:p>
          <a:p>
            <a:r>
              <a:rPr lang="ko-KR" altLang="en-US" u="sng" dirty="0"/>
              <a:t>객체를 테이블에 저장하거나 조회하기가 쉽지 않음</a:t>
            </a:r>
            <a:endParaRPr lang="en-US" altLang="ko-KR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연관관계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ko-KR" altLang="en-US" sz="2000" b="1" dirty="0"/>
              <a:t>저장</a:t>
            </a:r>
            <a:r>
              <a:rPr lang="en-US" altLang="ko-KR" sz="2000" b="1" dirty="0"/>
              <a:t>(team</a:t>
            </a:r>
            <a:r>
              <a:rPr lang="ko-KR" altLang="en-US" sz="2000" b="1" dirty="0"/>
              <a:t>객체를 테이블의 </a:t>
            </a:r>
            <a:r>
              <a:rPr lang="en-US" altLang="ko-KR" sz="2000" b="1" dirty="0" err="1"/>
              <a:t>team_id</a:t>
            </a:r>
            <a:r>
              <a:rPr lang="ko-KR" altLang="en-US" sz="2000" b="1" dirty="0"/>
              <a:t>로 매핑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 lvl="1">
              <a:defRPr/>
            </a:pPr>
            <a:r>
              <a:rPr lang="en-US" altLang="ko-KR" dirty="0"/>
              <a:t>INSERT INTO MEMBER(MEMBER_ID, TEAM_ID, USERNAME) VALUES (?,?,?)</a:t>
            </a:r>
          </a:p>
          <a:p>
            <a:pPr lvl="1">
              <a:defRPr/>
            </a:pPr>
            <a:r>
              <a:rPr lang="en-US" altLang="ko-KR" dirty="0" err="1"/>
              <a:t>member.getId</a:t>
            </a:r>
            <a:r>
              <a:rPr lang="en-US" altLang="ko-KR" dirty="0"/>
              <a:t>()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member.getTeam</a:t>
            </a:r>
            <a:r>
              <a:rPr lang="en-US" altLang="ko-KR" dirty="0">
                <a:solidFill>
                  <a:srgbClr val="0000FF"/>
                </a:solidFill>
              </a:rPr>
              <a:t>().</a:t>
            </a:r>
            <a:r>
              <a:rPr lang="en-US" altLang="ko-KR" dirty="0" err="1">
                <a:solidFill>
                  <a:srgbClr val="0000FF"/>
                </a:solidFill>
              </a:rPr>
              <a:t>getId</a:t>
            </a:r>
            <a:r>
              <a:rPr lang="en-US" altLang="ko-KR" dirty="0">
                <a:solidFill>
                  <a:srgbClr val="0000FF"/>
                </a:solidFill>
              </a:rPr>
              <a:t>()//</a:t>
            </a:r>
            <a:r>
              <a:rPr lang="ko-KR" altLang="en-US" dirty="0">
                <a:solidFill>
                  <a:srgbClr val="0000FF"/>
                </a:solidFill>
              </a:rPr>
              <a:t>외래키를 직접 찾아야 함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 err="1"/>
              <a:t>member.getUsername</a:t>
            </a:r>
            <a:r>
              <a:rPr lang="en-US" altLang="ko-KR" dirty="0"/>
              <a:t>()</a:t>
            </a:r>
          </a:p>
          <a:p>
            <a:pPr>
              <a:defRPr/>
            </a:pPr>
            <a:r>
              <a:rPr lang="ko-KR" altLang="en-US" sz="2000" b="1" dirty="0"/>
              <a:t>조회</a:t>
            </a:r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30245" y="4024311"/>
            <a:ext cx="4999995" cy="90773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SELECT M.*, T.*</a:t>
            </a:r>
          </a:p>
          <a:p>
            <a:pPr>
              <a:defRPr/>
            </a:pPr>
            <a:r>
              <a:rPr lang="en-US" altLang="ko-KR"/>
              <a:t>	FROM MEMBER M</a:t>
            </a:r>
          </a:p>
          <a:p>
            <a:pPr>
              <a:defRPr/>
            </a:pPr>
            <a:r>
              <a:rPr lang="en-US" altLang="ko-KR"/>
              <a:t>	JOIN TEAM T ON M.TEAM_ID = T.TEAM_ID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0" y="2927785"/>
            <a:ext cx="5022220" cy="369331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Member </a:t>
            </a:r>
            <a:r>
              <a:rPr lang="en-US" altLang="ko-KR" b="1" dirty="0"/>
              <a:t>find</a:t>
            </a:r>
            <a:r>
              <a:rPr lang="en-US" altLang="ko-KR" dirty="0"/>
              <a:t>(String </a:t>
            </a:r>
            <a:r>
              <a:rPr lang="en-US" altLang="ko-KR" dirty="0" err="1"/>
              <a:t>memberId</a:t>
            </a:r>
            <a:r>
              <a:rPr lang="en-US" altLang="ko-KR" dirty="0"/>
              <a:t>){</a:t>
            </a:r>
          </a:p>
          <a:p>
            <a:pPr lvl="1">
              <a:defRPr/>
            </a:pPr>
            <a:r>
              <a:rPr lang="en-US" altLang="ko-KR" dirty="0"/>
              <a:t>//SQL</a:t>
            </a:r>
            <a:r>
              <a:rPr lang="ko-KR" altLang="en-US" dirty="0"/>
              <a:t>실행</a:t>
            </a:r>
          </a:p>
          <a:p>
            <a:pPr lvl="1">
              <a:defRPr/>
            </a:pPr>
            <a:r>
              <a:rPr lang="en-US" altLang="ko-KR" dirty="0"/>
              <a:t>..</a:t>
            </a:r>
          </a:p>
          <a:p>
            <a:pPr lvl="1">
              <a:defRPr/>
            </a:pPr>
            <a:r>
              <a:rPr lang="en-US" altLang="ko-KR" dirty="0"/>
              <a:t>//</a:t>
            </a:r>
            <a:r>
              <a:rPr lang="ko-KR" altLang="en-US" dirty="0"/>
              <a:t>쿼리 결과로 </a:t>
            </a:r>
            <a:r>
              <a:rPr lang="en-US" altLang="ko-KR" dirty="0"/>
              <a:t>member</a:t>
            </a:r>
            <a:r>
              <a:rPr lang="ko-KR" altLang="en-US" dirty="0"/>
              <a:t>정보 매핑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Member </a:t>
            </a:r>
            <a:r>
              <a:rPr lang="en-US" altLang="ko-KR" dirty="0" err="1"/>
              <a:t>member</a:t>
            </a:r>
            <a:r>
              <a:rPr lang="en-US" altLang="ko-KR" dirty="0"/>
              <a:t> = new Member();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//</a:t>
            </a:r>
            <a:r>
              <a:rPr lang="ko-KR" altLang="en-US" dirty="0"/>
              <a:t>쿼리 결과로 </a:t>
            </a:r>
            <a:r>
              <a:rPr lang="en-US" altLang="ko-KR" dirty="0"/>
              <a:t>team</a:t>
            </a:r>
            <a:r>
              <a:rPr lang="ko-KR" altLang="en-US" dirty="0"/>
              <a:t>정보 매핑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Team </a:t>
            </a:r>
            <a:r>
              <a:rPr lang="en-US" altLang="ko-KR" dirty="0" err="1"/>
              <a:t>team</a:t>
            </a:r>
            <a:r>
              <a:rPr lang="en-US" altLang="ko-KR" dirty="0"/>
              <a:t> = new Team();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/>
              <a:t>//</a:t>
            </a:r>
            <a:r>
              <a:rPr lang="ko-KR" altLang="en-US" dirty="0"/>
              <a:t>연관관계 설정</a:t>
            </a:r>
          </a:p>
          <a:p>
            <a:pPr lvl="1">
              <a:defRPr/>
            </a:pPr>
            <a:r>
              <a:rPr lang="en-US" altLang="ko-KR" dirty="0" err="1"/>
              <a:t>member.setTeam</a:t>
            </a:r>
            <a:r>
              <a:rPr lang="en-US" altLang="ko-KR" dirty="0"/>
              <a:t>(team);</a:t>
            </a:r>
          </a:p>
          <a:p>
            <a:pPr lvl="1">
              <a:defRPr/>
            </a:pPr>
            <a:r>
              <a:rPr lang="en-US" altLang="ko-KR" dirty="0"/>
              <a:t>return member;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JPA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연관관계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429755"/>
          </a:xfrm>
        </p:spPr>
        <p:txBody>
          <a:bodyPr/>
          <a:lstStyle/>
          <a:p>
            <a:pPr>
              <a:defRPr/>
            </a:pPr>
            <a:r>
              <a:rPr lang="en-US" altLang="ko-KR" sz="2000" b="1" dirty="0"/>
              <a:t>JPA</a:t>
            </a:r>
            <a:r>
              <a:rPr lang="ko-KR" altLang="en-US" sz="2000" b="1" dirty="0"/>
              <a:t>는 연관관계와 관련된 패러다임의 불일치 문제를 해결</a:t>
            </a:r>
            <a:endParaRPr lang="ko-KR" altLang="en-US" b="1" dirty="0"/>
          </a:p>
          <a:p>
            <a:pPr lvl="1">
              <a:defRPr/>
            </a:pPr>
            <a:r>
              <a:rPr lang="ko-KR" altLang="en-US" dirty="0"/>
              <a:t>저장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member.setTeam</a:t>
            </a:r>
            <a:r>
              <a:rPr lang="en-US" altLang="ko-KR" dirty="0"/>
              <a:t>(team); //</a:t>
            </a:r>
            <a:r>
              <a:rPr lang="ko-KR" altLang="en-US" dirty="0"/>
              <a:t>연관관계 설정</a:t>
            </a:r>
          </a:p>
          <a:p>
            <a:pPr lvl="2">
              <a:defRPr/>
            </a:pPr>
            <a:r>
              <a:rPr lang="en-US" altLang="ko-KR" dirty="0" err="1"/>
              <a:t>jpa.persist</a:t>
            </a:r>
            <a:r>
              <a:rPr lang="en-US" altLang="ko-KR" dirty="0"/>
              <a:t>(member);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회원과 연관관계 함께 저장</a:t>
            </a:r>
          </a:p>
          <a:p>
            <a:pPr lvl="1">
              <a:defRPr/>
            </a:pPr>
            <a:r>
              <a:rPr lang="ko-KR" altLang="en-US" dirty="0"/>
              <a:t>조회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Member </a:t>
            </a:r>
            <a:r>
              <a:rPr lang="en-US" altLang="ko-KR" dirty="0" err="1"/>
              <a:t>member</a:t>
            </a:r>
            <a:r>
              <a:rPr lang="en-US" altLang="ko-KR" dirty="0"/>
              <a:t> = </a:t>
            </a:r>
            <a:r>
              <a:rPr lang="en-US" altLang="ko-KR" dirty="0" err="1"/>
              <a:t>jpa.find</a:t>
            </a:r>
            <a:r>
              <a:rPr lang="en-US" altLang="ko-KR" dirty="0"/>
              <a:t>(</a:t>
            </a:r>
            <a:r>
              <a:rPr lang="en-US" altLang="ko-KR" dirty="0" err="1"/>
              <a:t>Member.class</a:t>
            </a:r>
            <a:r>
              <a:rPr lang="en-US" altLang="ko-KR" dirty="0"/>
              <a:t>, </a:t>
            </a:r>
            <a:r>
              <a:rPr lang="en-US" altLang="ko-KR" dirty="0" err="1"/>
              <a:t>member_id</a:t>
            </a:r>
            <a:r>
              <a:rPr lang="en-US" altLang="ko-KR" dirty="0"/>
              <a:t>);</a:t>
            </a:r>
          </a:p>
          <a:p>
            <a:pPr lvl="2">
              <a:defRPr/>
            </a:pPr>
            <a:r>
              <a:rPr lang="en-US" altLang="ko-KR" dirty="0"/>
              <a:t>Team </a:t>
            </a:r>
            <a:r>
              <a:rPr lang="en-US" altLang="ko-KR" dirty="0" err="1"/>
              <a:t>team</a:t>
            </a:r>
            <a:r>
              <a:rPr lang="en-US" altLang="ko-KR" dirty="0"/>
              <a:t> = </a:t>
            </a:r>
            <a:r>
              <a:rPr lang="en-US" altLang="ko-KR" dirty="0" err="1"/>
              <a:t>member.getTeam</a:t>
            </a:r>
            <a:r>
              <a:rPr lang="en-US" altLang="ko-KR" dirty="0"/>
              <a:t>();</a:t>
            </a:r>
          </a:p>
          <a:p>
            <a:pPr marL="914400" lvl="2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그래프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75314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 b="1" dirty="0"/>
              <a:t>객체는 마음껏 객체 그래프를 탐색할 수 있어야 함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sz="2000" dirty="0" err="1"/>
              <a:t>member.getOrder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getOrderItem</a:t>
            </a:r>
            <a:r>
              <a:rPr lang="en-US" altLang="ko-KR" sz="2000" dirty="0"/>
              <a:t>()..//</a:t>
            </a:r>
            <a:r>
              <a:rPr lang="ko-KR" altLang="en-US" sz="2000" dirty="0"/>
              <a:t>자유로운 객체 그래프 탐색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SQL</a:t>
            </a:r>
            <a:r>
              <a:rPr lang="ko-KR" altLang="en-US" sz="2000" dirty="0"/>
              <a:t>에 의존적인 개발에서는 객체 그래프 탐색이 보장되지 않는다 </a:t>
            </a:r>
            <a:r>
              <a:rPr lang="en-US" altLang="ko-KR" sz="2000" dirty="0">
                <a:sym typeface="Wingdings" panose="05000000000000000000" pitchFamily="2" charset="2"/>
              </a:rPr>
              <a:t> DAO</a:t>
            </a:r>
            <a:r>
              <a:rPr lang="ko-KR" altLang="en-US" sz="2000" dirty="0">
                <a:sym typeface="Wingdings" panose="05000000000000000000" pitchFamily="2" charset="2"/>
              </a:rPr>
              <a:t>를 열어서 </a:t>
            </a:r>
            <a:r>
              <a:rPr lang="en-US" altLang="ko-KR" sz="2000" dirty="0">
                <a:sym typeface="Wingdings" panose="05000000000000000000" pitchFamily="2" charset="2"/>
              </a:rPr>
              <a:t>SQL</a:t>
            </a:r>
            <a:r>
              <a:rPr lang="ko-KR" altLang="en-US" sz="2000" dirty="0">
                <a:sym typeface="Wingdings" panose="05000000000000000000" pitchFamily="2" charset="2"/>
              </a:rPr>
              <a:t>을 직접확인해야 함</a:t>
            </a:r>
            <a:endParaRPr lang="en-US" altLang="ko-KR" sz="2000" dirty="0"/>
          </a:p>
          <a:p>
            <a:pPr lvl="1"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914400" lvl="2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20000" t="29380" r="18130" b="14690"/>
          <a:stretch>
            <a:fillRect/>
          </a:stretch>
        </p:blipFill>
        <p:spPr>
          <a:xfrm>
            <a:off x="2366869" y="1297909"/>
            <a:ext cx="6972140" cy="3546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그래프 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6091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b="1" dirty="0"/>
              <a:t>객체 그래프 탐색이 마음껏 수행될 수 있나</a:t>
            </a:r>
            <a:r>
              <a:rPr lang="en-US" altLang="ko-KR" sz="2000" b="1" dirty="0"/>
              <a:t>?(</a:t>
            </a:r>
            <a:r>
              <a:rPr lang="ko-KR" altLang="en-US" sz="2000" b="1" dirty="0"/>
              <a:t>신뢰성 문제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sz="2000" dirty="0"/>
              <a:t>JPA</a:t>
            </a:r>
            <a:r>
              <a:rPr lang="ko-KR" altLang="en-US" sz="2000" dirty="0"/>
              <a:t>에서는 지연 로딩</a:t>
            </a:r>
            <a:r>
              <a:rPr lang="en-US" altLang="ko-KR" sz="2000" dirty="0"/>
              <a:t>(lazy loading)</a:t>
            </a:r>
            <a:r>
              <a:rPr lang="ko-KR" altLang="en-US" sz="2000" dirty="0"/>
              <a:t>을 이용하여 객체 그래프의 자유로운 탐색 지원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914400" lvl="2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88995" y="1349056"/>
            <a:ext cx="4993645" cy="90773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SELECT M.*, T.*</a:t>
            </a:r>
          </a:p>
          <a:p>
            <a:pPr>
              <a:defRPr/>
            </a:pPr>
            <a:r>
              <a:rPr lang="en-US" altLang="ko-KR"/>
              <a:t>	FROM MEMBER M</a:t>
            </a:r>
          </a:p>
          <a:p>
            <a:pPr>
              <a:defRPr/>
            </a:pPr>
            <a:r>
              <a:rPr lang="en-US" altLang="ko-KR"/>
              <a:t>	JOIN TEAM T ON M.TEAM_ID = T.TEAM_ID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7462" y="2439592"/>
            <a:ext cx="3514094" cy="64269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member.getTeam()</a:t>
            </a:r>
            <a:r>
              <a:rPr lang="ko-KR" altLang="en-US"/>
              <a:t>은 가능</a:t>
            </a:r>
          </a:p>
          <a:p>
            <a:pPr>
              <a:defRPr/>
            </a:pPr>
            <a:r>
              <a:rPr lang="en-US" altLang="ko-KR"/>
              <a:t>member.getOrder();</a:t>
            </a:r>
            <a:r>
              <a:rPr lang="ko-KR" altLang="en-US"/>
              <a:t>는 불가능</a:t>
            </a:r>
            <a:r>
              <a:rPr lang="en-US" altLang="ko-KR"/>
              <a:t>(null)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7828" y="3246120"/>
            <a:ext cx="8987793" cy="201040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0000FF"/>
                </a:solidFill>
              </a:rPr>
              <a:t>제약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수행된 </a:t>
            </a:r>
            <a:r>
              <a:rPr lang="en-US" altLang="ko-KR"/>
              <a:t>SQL</a:t>
            </a:r>
            <a:r>
              <a:rPr lang="ko-KR" altLang="en-US"/>
              <a:t>에 따라 탐색 범위가 결정 </a:t>
            </a:r>
            <a:r>
              <a:rPr lang="en-US" altLang="ko-KR"/>
              <a:t>-&gt;</a:t>
            </a:r>
            <a:r>
              <a:rPr lang="ko-KR" altLang="en-US"/>
              <a:t> 객체지향 개발자에겐 너무 큰 제약 </a:t>
            </a:r>
            <a:r>
              <a:rPr lang="en-US" altLang="ko-KR"/>
              <a:t>-&gt;</a:t>
            </a:r>
            <a:r>
              <a:rPr lang="ko-KR" altLang="en-US"/>
              <a:t> 신뢰 문제</a:t>
            </a:r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member</a:t>
            </a:r>
            <a:r>
              <a:rPr lang="ko-KR" altLang="en-US"/>
              <a:t>와 연관된 모든 객체 그래프를 미리 만들어 두는 것은 비현실적</a:t>
            </a:r>
          </a:p>
          <a:p>
            <a:pPr lvl="1">
              <a:defRPr/>
            </a:pPr>
            <a:r>
              <a:rPr lang="en-US" altLang="ko-KR"/>
              <a:t>memberDAO.getMember();</a:t>
            </a:r>
          </a:p>
          <a:p>
            <a:pPr lvl="1">
              <a:defRPr/>
            </a:pPr>
            <a:r>
              <a:rPr lang="en-US" altLang="ko-KR"/>
              <a:t>memberDAO.getMemberWithTeam();</a:t>
            </a:r>
          </a:p>
          <a:p>
            <a:pPr lvl="1">
              <a:defRPr/>
            </a:pPr>
            <a:r>
              <a:rPr lang="en-US" altLang="ko-KR"/>
              <a:t>memberDAO.getMemberWithOrderWithDelivery();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710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데이터베이스는</a:t>
            </a:r>
            <a:r>
              <a:rPr lang="en-US" altLang="ko-KR" sz="1800" dirty="0"/>
              <a:t> PK</a:t>
            </a:r>
            <a:r>
              <a:rPr lang="ko-KR" altLang="en-US" sz="1800" dirty="0"/>
              <a:t>로 각 </a:t>
            </a:r>
            <a:r>
              <a:rPr lang="en-US" altLang="ko-KR" sz="1800" dirty="0"/>
              <a:t>Row</a:t>
            </a:r>
            <a:r>
              <a:rPr lang="ko-KR" altLang="en-US" sz="1800" dirty="0"/>
              <a:t>를 비교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객체는 동일성 비교와 동등성 비교가 있음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동일성 비교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==</a:t>
            </a:r>
            <a:r>
              <a:rPr lang="ko-KR" altLang="en-US" sz="1800" dirty="0"/>
              <a:t> 객체 인스턴스의 </a:t>
            </a:r>
            <a:r>
              <a:rPr lang="ko-KR" altLang="en-US" sz="1800" dirty="0" err="1">
                <a:solidFill>
                  <a:srgbClr val="0000FF"/>
                </a:solidFill>
              </a:rPr>
              <a:t>주소값</a:t>
            </a:r>
            <a:r>
              <a:rPr lang="ko-KR" altLang="en-US" sz="1800" dirty="0">
                <a:solidFill>
                  <a:srgbClr val="0000FF"/>
                </a:solidFill>
              </a:rPr>
              <a:t> 비교</a:t>
            </a:r>
          </a:p>
          <a:p>
            <a:pPr lvl="1">
              <a:defRPr/>
            </a:pPr>
            <a:r>
              <a:rPr lang="ko-KR" altLang="en-US" sz="1800" dirty="0"/>
              <a:t>동등성 비교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===</a:t>
            </a:r>
            <a:r>
              <a:rPr lang="ko-KR" altLang="en-US" sz="1800" dirty="0"/>
              <a:t> </a:t>
            </a:r>
            <a:r>
              <a:rPr lang="en-US" altLang="ko-KR" sz="1800" dirty="0"/>
              <a:t>equals</a:t>
            </a:r>
            <a:r>
              <a:rPr lang="ko-KR" altLang="en-US" sz="1800" dirty="0"/>
              <a:t> 메소드를 이용하여 객체 내부의 값을 비교</a:t>
            </a: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테이블의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구분하는 방법과 객체를 구분하는 방법에는 차이가 존재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914400" lvl="2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비교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259" y="643643"/>
            <a:ext cx="8987793" cy="230832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MemberDAO</a:t>
            </a: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public Member </a:t>
            </a:r>
            <a:r>
              <a:rPr lang="en-US" altLang="ko-KR" dirty="0" err="1"/>
              <a:t>getMember</a:t>
            </a:r>
            <a:r>
              <a:rPr lang="en-US" altLang="ko-KR" dirty="0"/>
              <a:t>(String </a:t>
            </a:r>
            <a:r>
              <a:rPr lang="en-US" altLang="ko-KR" dirty="0" err="1"/>
              <a:t>memberId</a:t>
            </a:r>
            <a:r>
              <a:rPr lang="en-US" altLang="ko-KR" dirty="0"/>
              <a:t>){</a:t>
            </a:r>
          </a:p>
          <a:p>
            <a:pPr>
              <a:defRPr/>
            </a:pPr>
            <a:r>
              <a:rPr lang="en-US" altLang="ko-KR" dirty="0"/>
              <a:t>		String </a:t>
            </a:r>
            <a:r>
              <a:rPr lang="en-US" altLang="ko-KR" dirty="0" err="1"/>
              <a:t>sql</a:t>
            </a:r>
            <a:r>
              <a:rPr lang="en-US" altLang="ko-KR" dirty="0"/>
              <a:t> = "SELECT * FROM MEMBER WHERE MEMBER_ID=?"</a:t>
            </a:r>
          </a:p>
          <a:p>
            <a:pPr>
              <a:defRPr/>
            </a:pPr>
            <a:r>
              <a:rPr lang="en-US" altLang="ko-KR" dirty="0"/>
              <a:t>		. . . </a:t>
            </a:r>
          </a:p>
          <a:p>
            <a:pPr>
              <a:defRPr/>
            </a:pPr>
            <a:r>
              <a:rPr lang="en-US" altLang="ko-KR" dirty="0"/>
              <a:t>		//JDBC API, SQL</a:t>
            </a:r>
            <a:r>
              <a:rPr lang="ko-KR" altLang="en-US" dirty="0"/>
              <a:t>실행</a:t>
            </a:r>
          </a:p>
          <a:p>
            <a:pPr>
              <a:defRPr/>
            </a:pPr>
            <a:r>
              <a:rPr lang="ko-KR" altLang="en-US" dirty="0"/>
              <a:t>		</a:t>
            </a:r>
            <a:r>
              <a:rPr lang="en-US" altLang="ko-KR" dirty="0"/>
              <a:t>return new Member(. . . );</a:t>
            </a:r>
          </a:p>
          <a:p>
            <a:pPr>
              <a:defRPr/>
            </a:pPr>
            <a:r>
              <a:rPr lang="en-US" altLang="ko-KR" dirty="0"/>
              <a:t>	}</a:t>
            </a:r>
          </a:p>
          <a:p>
            <a:pPr>
              <a:defRPr/>
            </a:pPr>
            <a:r>
              <a:rPr lang="en-US" altLang="ko-KR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0258" y="3055062"/>
            <a:ext cx="8987794" cy="120032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memberId</a:t>
            </a:r>
            <a:r>
              <a:rPr lang="en-US" altLang="ko-KR" dirty="0"/>
              <a:t> = "100";</a:t>
            </a:r>
          </a:p>
          <a:p>
            <a:pPr>
              <a:defRPr/>
            </a:pPr>
            <a:r>
              <a:rPr lang="en-US" altLang="ko-KR" dirty="0"/>
              <a:t>Member member1  = </a:t>
            </a:r>
            <a:r>
              <a:rPr lang="en-US" altLang="ko-KR" dirty="0" err="1"/>
              <a:t>memberDAO.getMember</a:t>
            </a:r>
            <a:r>
              <a:rPr lang="en-US" altLang="ko-KR" dirty="0"/>
              <a:t>(</a:t>
            </a:r>
            <a:r>
              <a:rPr lang="en-US" altLang="ko-KR" dirty="0" err="1"/>
              <a:t>memberId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Member member2 = </a:t>
            </a:r>
            <a:r>
              <a:rPr lang="en-US" altLang="ko-KR" dirty="0" err="1"/>
              <a:t>memberDAO.getMember</a:t>
            </a:r>
            <a:r>
              <a:rPr lang="en-US" altLang="ko-KR" dirty="0"/>
              <a:t>(</a:t>
            </a:r>
            <a:r>
              <a:rPr lang="en-US" altLang="ko-KR" dirty="0" err="1"/>
              <a:t>memberId</a:t>
            </a:r>
            <a:r>
              <a:rPr lang="en-US" altLang="ko-KR" dirty="0"/>
              <a:t>);</a:t>
            </a:r>
          </a:p>
          <a:p>
            <a:pPr>
              <a:defRPr/>
            </a:pPr>
            <a:r>
              <a:rPr lang="en-US" altLang="ko-KR" dirty="0"/>
              <a:t>member1 == member 2; //false: </a:t>
            </a:r>
            <a:r>
              <a:rPr lang="ko-KR" altLang="en-US" dirty="0"/>
              <a:t>객체 측면에서는 다른 인스턴스</a:t>
            </a:r>
            <a:endParaRPr lang="en-US" altLang="ko-KR" dirty="0"/>
          </a:p>
        </p:txBody>
      </p:sp>
      <p:sp>
        <p:nvSpPr>
          <p:cNvPr id="41" name="TextBox 40"/>
          <p:cNvSpPr txBox="1"/>
          <p:nvPr/>
        </p:nvSpPr>
        <p:spPr>
          <a:xfrm>
            <a:off x="660258" y="4336075"/>
            <a:ext cx="8987794" cy="92333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Member member1 = </a:t>
            </a:r>
            <a:r>
              <a:rPr lang="en-US" altLang="ko-KR" dirty="0" err="1"/>
              <a:t>list.get</a:t>
            </a:r>
            <a:r>
              <a:rPr lang="en-US" altLang="ko-KR" dirty="0"/>
              <a:t>(0);</a:t>
            </a:r>
          </a:p>
          <a:p>
            <a:pPr>
              <a:defRPr/>
            </a:pPr>
            <a:r>
              <a:rPr lang="en-US" altLang="ko-KR" dirty="0"/>
              <a:t>Member member2 = </a:t>
            </a:r>
            <a:r>
              <a:rPr lang="en-US" altLang="ko-KR" dirty="0" err="1"/>
              <a:t>list.get</a:t>
            </a:r>
            <a:r>
              <a:rPr lang="en-US" altLang="ko-KR" dirty="0"/>
              <a:t>(0);</a:t>
            </a:r>
          </a:p>
          <a:p>
            <a:pPr>
              <a:defRPr/>
            </a:pPr>
            <a:r>
              <a:rPr lang="en-US" altLang="ko-KR" dirty="0"/>
              <a:t>member1 == member 2; //true: </a:t>
            </a:r>
            <a:r>
              <a:rPr lang="ko-KR" altLang="en-US" dirty="0"/>
              <a:t>만약 객체를 </a:t>
            </a:r>
            <a:r>
              <a:rPr lang="ko-KR" altLang="en-US" dirty="0" err="1"/>
              <a:t>컬랙션으로</a:t>
            </a:r>
            <a:r>
              <a:rPr lang="ko-KR" altLang="en-US" dirty="0"/>
              <a:t> 저장하고 있었다면 비교에 성공</a:t>
            </a:r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8715237" y="3862449"/>
            <a:ext cx="3094993" cy="90614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동일성 비교 문제</a:t>
            </a:r>
          </a:p>
          <a:p>
            <a:pPr>
              <a:defRPr/>
            </a:pPr>
            <a:r>
              <a:rPr lang="ko-KR" altLang="en-US" dirty="0" err="1"/>
              <a:t>트랙잭션이</a:t>
            </a:r>
            <a:r>
              <a:rPr lang="ko-KR" altLang="en-US" dirty="0"/>
              <a:t> 동시에 실행되는</a:t>
            </a:r>
          </a:p>
          <a:p>
            <a:pPr>
              <a:defRPr/>
            </a:pPr>
            <a:r>
              <a:rPr lang="ko-KR" altLang="en-US" dirty="0"/>
              <a:t>상황까지 고려하면 더 어려움</a:t>
            </a:r>
          </a:p>
        </p:txBody>
      </p:sp>
    </p:spTree>
    <p:extLst>
      <p:ext uri="{BB962C8B-B14F-4D97-AF65-F5344CB8AC3E}">
        <p14:creationId xmlns:p14="http://schemas.microsoft.com/office/powerpoint/2010/main" val="35124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어플리케이션 개발 흐름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데이터를 다루는 모든 </a:t>
            </a:r>
            <a:r>
              <a:rPr lang="ko-KR" altLang="en-US" sz="2000" b="1" dirty="0" err="1"/>
              <a:t>로직에서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문이 작성됨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21575" y="1904307"/>
            <a:ext cx="2909455" cy="2743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어플리케이션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6669362" y="2721820"/>
            <a:ext cx="1396538" cy="165423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52389" y="3443547"/>
            <a:ext cx="1647825" cy="54742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48169" y="3548937"/>
            <a:ext cx="24955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021442" y="3848100"/>
            <a:ext cx="2503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1844" y="31109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10547" y="3878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908933" y="4149968"/>
            <a:ext cx="891281" cy="338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DTO</a:t>
            </a:r>
          </a:p>
        </p:txBody>
      </p:sp>
      <p:cxnSp>
        <p:nvCxnSpPr>
          <p:cNvPr id="17" name="직선 화살표 연결선 16"/>
          <p:cNvCxnSpPr>
            <a:endCxn id="16" idx="0"/>
          </p:cNvCxnSpPr>
          <p:nvPr/>
        </p:nvCxnSpPr>
        <p:spPr>
          <a:xfrm>
            <a:off x="3354573" y="3990975"/>
            <a:ext cx="1" cy="15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311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JPA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710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</a:rPr>
              <a:t>JPA</a:t>
            </a:r>
            <a:r>
              <a:rPr lang="ko-KR" altLang="en-US" sz="2000" b="1" dirty="0">
                <a:solidFill>
                  <a:srgbClr val="0000FF"/>
                </a:solidFill>
              </a:rPr>
              <a:t>는 같은 트랜잭션일 때 같은 객체가 조회되는 것을 보장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2146" y="1502090"/>
            <a:ext cx="8987793" cy="163121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String</a:t>
            </a:r>
            <a:r>
              <a:rPr lang="ko-KR" altLang="en-US" sz="2000"/>
              <a:t> </a:t>
            </a:r>
            <a:r>
              <a:rPr lang="en-US" altLang="ko-KR" sz="2000"/>
              <a:t>memberId = "100";</a:t>
            </a:r>
          </a:p>
          <a:p>
            <a:pPr>
              <a:defRPr/>
            </a:pPr>
            <a:r>
              <a:rPr lang="en-US" altLang="ko-KR" sz="2000"/>
              <a:t>Member member1 = jpa.find(Member.class, memberId);</a:t>
            </a:r>
          </a:p>
          <a:p>
            <a:pPr>
              <a:defRPr/>
            </a:pPr>
            <a:r>
              <a:rPr lang="en-US" altLang="ko-KR" sz="2000"/>
              <a:t>Member member2 = jpa.find(Member.class, memberId);</a:t>
            </a:r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member1==member2 //true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66925"/>
            <a:ext cx="11331011" cy="5710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</a:rPr>
              <a:t>패러다임의 불일치를 메우기 위해 개발자는 많은 시간을 할애</a:t>
            </a: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</a:rPr>
              <a:t>객체지향적으로 개발할수록 간극은 커짐</a:t>
            </a:r>
          </a:p>
          <a:p>
            <a:pPr>
              <a:defRPr/>
            </a:pPr>
            <a:r>
              <a:rPr lang="ko-KR" altLang="en-US" dirty="0">
                <a:solidFill>
                  <a:schemeClr val="dk1"/>
                </a:solidFill>
              </a:rPr>
              <a:t>자바 진영의 해결책</a:t>
            </a:r>
            <a:r>
              <a:rPr lang="en-US" altLang="ko-KR" dirty="0">
                <a:solidFill>
                  <a:schemeClr val="dk1"/>
                </a:solidFill>
              </a:rPr>
              <a:t>: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JPA</a:t>
            </a:r>
          </a:p>
          <a:p>
            <a:pPr>
              <a:defRPr/>
            </a:pPr>
            <a:endParaRPr lang="en-US" altLang="ko-KR" dirty="0">
              <a:solidFill>
                <a:schemeClr val="dk1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소개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JPA(Java Persistence API)</a:t>
            </a:r>
          </a:p>
          <a:p>
            <a:pPr lvl="1">
              <a:defRPr/>
            </a:pPr>
            <a:r>
              <a:rPr lang="ko-KR" altLang="en-US" b="1" dirty="0"/>
              <a:t>자바 진영의 </a:t>
            </a:r>
            <a:r>
              <a:rPr lang="en-US" altLang="ko-KR" b="1" dirty="0"/>
              <a:t>ORM(Object-Relational Mapping)</a:t>
            </a:r>
            <a:r>
              <a:rPr lang="ko-KR" altLang="en-US" b="1" dirty="0"/>
              <a:t> 기술 표준</a:t>
            </a:r>
          </a:p>
          <a:p>
            <a:pPr lvl="1">
              <a:defRPr/>
            </a:pPr>
            <a:r>
              <a:rPr lang="ko-KR" altLang="en-US" b="1" dirty="0"/>
              <a:t>어플리케이션과 </a:t>
            </a:r>
            <a:r>
              <a:rPr lang="en-US" altLang="ko-KR" b="1" dirty="0"/>
              <a:t>JDBC</a:t>
            </a:r>
            <a:r>
              <a:rPr lang="ko-KR" altLang="en-US" b="1" dirty="0"/>
              <a:t> 사이에 동작</a:t>
            </a:r>
          </a:p>
          <a:p>
            <a:pPr lvl="1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6362" y="2446666"/>
            <a:ext cx="6899275" cy="3982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ORM(Object-Relational Mapping)</a:t>
            </a:r>
          </a:p>
          <a:p>
            <a:pPr lvl="1">
              <a:defRPr/>
            </a:pPr>
            <a:r>
              <a:rPr lang="ko-KR" altLang="en-US" b="1" dirty="0"/>
              <a:t>객체와 관계형데이터베이스를 맵핑</a:t>
            </a:r>
          </a:p>
          <a:p>
            <a:pPr lvl="1">
              <a:defRPr/>
            </a:pPr>
            <a:r>
              <a:rPr lang="ko-KR" altLang="en-US" b="1" dirty="0"/>
              <a:t>패러다임 불일치를 개발자 대신 해결</a:t>
            </a:r>
            <a:r>
              <a:rPr lang="en-US" altLang="ko-KR" b="1" dirty="0"/>
              <a:t>(</a:t>
            </a:r>
            <a:r>
              <a:rPr lang="ko-KR" altLang="en-US" b="1" dirty="0"/>
              <a:t>아래는</a:t>
            </a:r>
            <a:r>
              <a:rPr lang="en-US" altLang="ko-KR" b="1" dirty="0"/>
              <a:t> </a:t>
            </a:r>
            <a:r>
              <a:rPr lang="ko-KR" altLang="en-US" b="1" dirty="0"/>
              <a:t>저장 예시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440" b="4390"/>
          <a:stretch>
            <a:fillRect/>
          </a:stretch>
        </p:blipFill>
        <p:spPr>
          <a:xfrm>
            <a:off x="989423" y="2388215"/>
            <a:ext cx="8063302" cy="4309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ORM(Object-Relational Mapping)</a:t>
            </a:r>
          </a:p>
          <a:p>
            <a:pPr lvl="1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2350" r="20860"/>
          <a:stretch>
            <a:fillRect/>
          </a:stretch>
        </p:blipFill>
        <p:spPr>
          <a:xfrm>
            <a:off x="650064" y="1330027"/>
            <a:ext cx="8256590" cy="52732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5075" y="1751290"/>
            <a:ext cx="2109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/>
              <a:t>JPA</a:t>
            </a:r>
            <a:r>
              <a:rPr lang="ko-KR" altLang="en-US" sz="2000" b="1" dirty="0"/>
              <a:t> 조회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6487" y="4970911"/>
            <a:ext cx="4288353" cy="1293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개발자가 할 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-&gt;</a:t>
            </a:r>
            <a:r>
              <a:rPr lang="ko-KR" altLang="en-US" dirty="0"/>
              <a:t> 맵핑 정보만 </a:t>
            </a:r>
            <a:r>
              <a:rPr lang="en-US" altLang="ko-KR" dirty="0"/>
              <a:t>ORM</a:t>
            </a:r>
            <a:r>
              <a:rPr lang="ko-KR" altLang="en-US" dirty="0"/>
              <a:t>프레임워크에 알려줌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-&gt;</a:t>
            </a:r>
            <a:r>
              <a:rPr lang="ko-KR" altLang="en-US" dirty="0"/>
              <a:t>개발자는 객체지향적 응용 개발에 집중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 구현체</a:t>
            </a:r>
            <a:r>
              <a:rPr lang="en-US" altLang="ko-KR"/>
              <a:t>(ORM</a:t>
            </a:r>
            <a:r>
              <a:rPr lang="ko-KR" altLang="en-US"/>
              <a:t> 프레임워크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b="1" dirty="0"/>
              <a:t>어느 정도 성숙한 객체지향 언어에는 대부분 </a:t>
            </a:r>
            <a:r>
              <a:rPr lang="en-US" altLang="ko-KR" sz="1800" b="1" dirty="0"/>
              <a:t>ORM </a:t>
            </a:r>
            <a:r>
              <a:rPr lang="ko-KR" altLang="en-US" sz="1800" b="1" dirty="0"/>
              <a:t>프레임워크가 있음</a:t>
            </a:r>
            <a:endParaRPr lang="en-US" altLang="ko-KR" sz="1800" b="1" dirty="0"/>
          </a:p>
          <a:p>
            <a:pPr lvl="0">
              <a:defRPr/>
            </a:pPr>
            <a:r>
              <a:rPr lang="ko-KR" altLang="en-US" sz="1800" b="1" dirty="0"/>
              <a:t>자바 진영에서는 과거에도 </a:t>
            </a:r>
            <a:r>
              <a:rPr lang="en-US" altLang="ko-KR" sz="1800" b="1" dirty="0"/>
              <a:t>EJB</a:t>
            </a:r>
            <a:r>
              <a:rPr lang="ko-KR" altLang="en-US" sz="1800" b="1" dirty="0"/>
              <a:t>이라는 기술 표준안에 </a:t>
            </a:r>
            <a:r>
              <a:rPr lang="en-US" altLang="ko-KR" sz="1800" b="1" dirty="0"/>
              <a:t>ORM</a:t>
            </a:r>
            <a:r>
              <a:rPr lang="ko-KR" altLang="en-US" sz="1800" b="1" dirty="0"/>
              <a:t> 기술도 포함되어 있었음</a:t>
            </a:r>
          </a:p>
          <a:p>
            <a:pPr lvl="0">
              <a:defRPr/>
            </a:pPr>
            <a:r>
              <a:rPr lang="en-US" altLang="ko-KR" sz="1800" b="1" dirty="0"/>
              <a:t>EJB</a:t>
            </a:r>
            <a:r>
              <a:rPr lang="ko-KR" altLang="en-US" sz="1800" b="1" dirty="0"/>
              <a:t>는 복잡하고 성숙도도 떨어짐</a:t>
            </a:r>
          </a:p>
          <a:p>
            <a:pPr lvl="0">
              <a:defRPr/>
            </a:pPr>
            <a:r>
              <a:rPr lang="ko-KR" altLang="en-US" sz="1800" b="1" dirty="0"/>
              <a:t>개빈 킹(</a:t>
            </a:r>
            <a:r>
              <a:rPr lang="ko-KR" altLang="en-US" sz="1800" b="1" dirty="0" err="1"/>
              <a:t>Gavin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Kang</a:t>
            </a:r>
            <a:r>
              <a:rPr lang="ko-KR" altLang="en-US" sz="1800" b="1" dirty="0"/>
              <a:t>)이 개발한 오픈소스 </a:t>
            </a:r>
            <a:r>
              <a:rPr lang="en-US" altLang="ko-KR" sz="1800" b="1" dirty="0"/>
              <a:t>ORM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하이버네이트가</a:t>
            </a:r>
            <a:r>
              <a:rPr lang="ko-KR" altLang="en-US" sz="1800" b="1" dirty="0"/>
              <a:t> 인기</a:t>
            </a:r>
          </a:p>
          <a:p>
            <a:pPr lvl="0">
              <a:defRPr/>
            </a:pPr>
            <a:r>
              <a:rPr lang="ko-KR" altLang="en-US" sz="1800" b="1" dirty="0"/>
              <a:t>자바 진영에서 </a:t>
            </a:r>
            <a:r>
              <a:rPr lang="ko-KR" altLang="en-US" sz="1800" b="1" dirty="0" err="1"/>
              <a:t>하이버네이트를</a:t>
            </a:r>
            <a:r>
              <a:rPr lang="ko-KR" altLang="en-US" sz="1800" b="1" dirty="0"/>
              <a:t> 기반으로 </a:t>
            </a:r>
            <a:r>
              <a:rPr lang="en-US" altLang="ko-KR" sz="1800" b="1" dirty="0"/>
              <a:t>ORM</a:t>
            </a:r>
            <a:r>
              <a:rPr lang="ko-KR" altLang="en-US" sz="1800" b="1" dirty="0"/>
              <a:t>표준 재정</a:t>
            </a:r>
          </a:p>
          <a:p>
            <a:pPr lvl="0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0480" t="6220" r="17390"/>
          <a:stretch>
            <a:fillRect/>
          </a:stretch>
        </p:blipFill>
        <p:spPr>
          <a:xfrm>
            <a:off x="1805813" y="3429000"/>
            <a:ext cx="8411006" cy="3419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D3E6A-5E95-4074-9B3D-6E5AD116A3FC}"/>
              </a:ext>
            </a:extLst>
          </p:cNvPr>
          <p:cNvSpPr txBox="1"/>
          <p:nvPr/>
        </p:nvSpPr>
        <p:spPr>
          <a:xfrm>
            <a:off x="6535972" y="476953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구현체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 사용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/>
              <a:t>생산성</a:t>
            </a:r>
          </a:p>
          <a:p>
            <a:pPr lvl="1">
              <a:defRPr/>
            </a:pPr>
            <a:r>
              <a:rPr lang="en-US" altLang="ko-KR" sz="1900" dirty="0"/>
              <a:t>CRUD</a:t>
            </a:r>
            <a:r>
              <a:rPr lang="ko-KR" altLang="en-US" sz="1900" dirty="0"/>
              <a:t>와 관련된 지루하고 반복적인 작업 생략</a:t>
            </a:r>
          </a:p>
          <a:p>
            <a:pPr lvl="1">
              <a:defRPr/>
            </a:pPr>
            <a:r>
              <a:rPr lang="en-US" altLang="ko-KR" sz="1900" dirty="0"/>
              <a:t>DDL</a:t>
            </a:r>
            <a:r>
              <a:rPr lang="ko-KR" altLang="en-US" sz="1900" dirty="0"/>
              <a:t>자동 생성 </a:t>
            </a:r>
            <a:r>
              <a:rPr lang="en-US" altLang="ko-KR" sz="1900" dirty="0"/>
              <a:t>-&gt;</a:t>
            </a:r>
            <a:r>
              <a:rPr lang="ko-KR" altLang="en-US" sz="1900" dirty="0"/>
              <a:t> 테이블 자동 생성</a:t>
            </a:r>
            <a:endParaRPr lang="ko-KR" altLang="en-US" sz="1900" b="1" dirty="0"/>
          </a:p>
          <a:p>
            <a:pPr lvl="0">
              <a:defRPr/>
            </a:pPr>
            <a:r>
              <a:rPr lang="ko-KR" altLang="en-US" b="1" dirty="0"/>
              <a:t>유지보수</a:t>
            </a:r>
          </a:p>
          <a:p>
            <a:pPr lvl="1">
              <a:defRPr/>
            </a:pPr>
            <a:r>
              <a:rPr lang="ko-KR" altLang="en-US" sz="1900" dirty="0"/>
              <a:t>테이블 구조나 요구사항 추가</a:t>
            </a:r>
            <a:r>
              <a:rPr lang="en-US" altLang="ko-KR" sz="1900" dirty="0"/>
              <a:t>/</a:t>
            </a:r>
            <a:r>
              <a:rPr lang="ko-KR" altLang="en-US" sz="1900" dirty="0"/>
              <a:t>변경에 유연하게 대체</a:t>
            </a:r>
          </a:p>
          <a:p>
            <a:pPr lvl="1">
              <a:defRPr/>
            </a:pPr>
            <a:r>
              <a:rPr lang="ko-KR" altLang="en-US" sz="1900" dirty="0"/>
              <a:t>객체지향다운 프로그래밍이 가능</a:t>
            </a:r>
            <a:endParaRPr lang="ko-KR" altLang="en-US" sz="1900" b="1" dirty="0"/>
          </a:p>
          <a:p>
            <a:pPr lvl="0">
              <a:defRPr/>
            </a:pPr>
            <a:r>
              <a:rPr lang="ko-KR" altLang="en-US" b="1" dirty="0"/>
              <a:t>패러다임 불일치 해결</a:t>
            </a:r>
          </a:p>
          <a:p>
            <a:pPr lvl="1">
              <a:defRPr/>
            </a:pPr>
            <a:r>
              <a:rPr lang="ko-KR" altLang="en-US" sz="1900" dirty="0"/>
              <a:t>상속</a:t>
            </a:r>
            <a:r>
              <a:rPr lang="en-US" altLang="ko-KR" sz="1900" dirty="0"/>
              <a:t>,</a:t>
            </a:r>
            <a:r>
              <a:rPr lang="ko-KR" altLang="en-US" sz="1900" dirty="0"/>
              <a:t> 연관관계</a:t>
            </a:r>
            <a:r>
              <a:rPr lang="en-US" altLang="ko-KR" sz="1900" dirty="0"/>
              <a:t>,</a:t>
            </a:r>
            <a:r>
              <a:rPr lang="ko-KR" altLang="en-US" sz="1900" dirty="0"/>
              <a:t> 객체 그래프 탐색</a:t>
            </a:r>
            <a:endParaRPr lang="ko-KR" altLang="en-US" sz="1900" b="1" dirty="0"/>
          </a:p>
          <a:p>
            <a:pPr lvl="0">
              <a:defRPr/>
            </a:pPr>
            <a:r>
              <a:rPr lang="ko-KR" altLang="en-US" b="1" dirty="0"/>
              <a:t>성능</a:t>
            </a:r>
            <a:endParaRPr lang="ko-KR" altLang="en-US" dirty="0"/>
          </a:p>
          <a:p>
            <a:pPr lvl="1">
              <a:defRPr/>
            </a:pPr>
            <a:r>
              <a:rPr lang="ko-KR" altLang="en-US" sz="1900" dirty="0"/>
              <a:t>배치</a:t>
            </a:r>
            <a:r>
              <a:rPr lang="en-US" altLang="ko-KR" sz="1900" dirty="0"/>
              <a:t>SQL</a:t>
            </a:r>
            <a:r>
              <a:rPr lang="ko-KR" altLang="en-US" sz="1900" dirty="0"/>
              <a:t>가능</a:t>
            </a:r>
            <a:r>
              <a:rPr lang="en-US" altLang="ko-KR" sz="1900" dirty="0"/>
              <a:t>(SQL</a:t>
            </a:r>
            <a:r>
              <a:rPr lang="ko-KR" altLang="en-US" sz="1900" dirty="0"/>
              <a:t>을 모아서 한 번에 처리</a:t>
            </a:r>
            <a:r>
              <a:rPr lang="en-US" altLang="ko-KR" sz="1900" dirty="0"/>
              <a:t>)</a:t>
            </a:r>
          </a:p>
          <a:p>
            <a:pPr lvl="1">
              <a:defRPr/>
            </a:pPr>
            <a:r>
              <a:rPr lang="ko-KR" altLang="en-US" sz="1900" dirty="0"/>
              <a:t>캐시기능</a:t>
            </a:r>
            <a:endParaRPr lang="ko-KR" altLang="en-US" sz="1900" b="1" dirty="0"/>
          </a:p>
          <a:p>
            <a:pPr lvl="0">
              <a:defRPr/>
            </a:pPr>
            <a:r>
              <a:rPr lang="ko-KR" altLang="en-US" b="1" dirty="0"/>
              <a:t>데이터 접근 추상화와 벤더 독립성</a:t>
            </a:r>
          </a:p>
          <a:p>
            <a:pPr lvl="1">
              <a:defRPr/>
            </a:pPr>
            <a:endParaRPr lang="ko-KR" altLang="en-US" b="1" dirty="0"/>
          </a:p>
          <a:p>
            <a:pPr lvl="0">
              <a:defRPr/>
            </a:pPr>
            <a:endParaRPr lang="ko-KR" altLang="en-US" b="1" dirty="0"/>
          </a:p>
          <a:p>
            <a:pPr lvl="0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 사용 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/>
              <a:t>데이터 접근 추상화와 벤더 독립성</a:t>
            </a:r>
          </a:p>
          <a:p>
            <a:pPr lvl="1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1">
              <a:defRPr/>
            </a:pP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3355" y="1702978"/>
            <a:ext cx="7239000" cy="461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에 대한 궁금증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b="1" dirty="0"/>
              <a:t>ORM</a:t>
            </a:r>
            <a:r>
              <a:rPr lang="ko-KR" altLang="en-US" b="1" dirty="0"/>
              <a:t> 프레임워크를 사용하면 </a:t>
            </a:r>
            <a:r>
              <a:rPr lang="en-US" altLang="ko-KR" b="1" dirty="0"/>
              <a:t>SQL</a:t>
            </a:r>
            <a:r>
              <a:rPr lang="ko-KR" altLang="en-US" b="1" dirty="0"/>
              <a:t>과 데이터베이스는 몰라도 되나</a:t>
            </a:r>
            <a:r>
              <a:rPr lang="en-US" altLang="ko-KR" b="1" dirty="0"/>
              <a:t>?</a:t>
            </a:r>
          </a:p>
          <a:p>
            <a:pPr lvl="1">
              <a:defRPr/>
            </a:pPr>
            <a:r>
              <a:rPr lang="ko-KR" altLang="en-US" sz="1800" dirty="0"/>
              <a:t>결국 개발자는 </a:t>
            </a:r>
            <a:r>
              <a:rPr lang="en-US" altLang="ko-KR" sz="1800" dirty="0"/>
              <a:t>SQL</a:t>
            </a:r>
            <a:r>
              <a:rPr lang="ko-KR" altLang="en-US" sz="1800" dirty="0"/>
              <a:t>을 잘 다루어야 함</a:t>
            </a:r>
          </a:p>
          <a:p>
            <a:pPr lvl="1">
              <a:defRPr/>
            </a:pPr>
            <a:r>
              <a:rPr lang="en-US" altLang="ko-KR" sz="1800" dirty="0"/>
              <a:t>ORM</a:t>
            </a:r>
            <a:r>
              <a:rPr lang="ko-KR" altLang="en-US" sz="1800" dirty="0"/>
              <a:t>과 </a:t>
            </a:r>
            <a:r>
              <a:rPr lang="en-US" altLang="ko-KR" sz="1800" dirty="0"/>
              <a:t>SQL</a:t>
            </a:r>
            <a:r>
              <a:rPr lang="ko-KR" altLang="en-US" sz="1800" dirty="0"/>
              <a:t>중 더 중요한 것은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  <a:r>
              <a:rPr lang="en-US" altLang="ko-KR" sz="1800" dirty="0"/>
              <a:t>ORM &lt;</a:t>
            </a:r>
            <a:r>
              <a:rPr lang="ko-KR" altLang="en-US" sz="1800" dirty="0"/>
              <a:t> </a:t>
            </a:r>
            <a:r>
              <a:rPr lang="en-US" altLang="ko-KR" sz="1800" dirty="0"/>
              <a:t>SQL</a:t>
            </a:r>
          </a:p>
          <a:p>
            <a:pPr lvl="0">
              <a:defRPr/>
            </a:pPr>
            <a:r>
              <a:rPr lang="ko-KR" altLang="en-US" b="1" dirty="0"/>
              <a:t>성능이 느리지 않나</a:t>
            </a:r>
            <a:r>
              <a:rPr lang="en-US" altLang="ko-KR" b="1" dirty="0"/>
              <a:t>?</a:t>
            </a:r>
          </a:p>
          <a:p>
            <a:pPr lvl="1">
              <a:defRPr/>
            </a:pPr>
            <a:r>
              <a:rPr lang="ko-KR" altLang="en-US" sz="1800" dirty="0"/>
              <a:t>응용과 </a:t>
            </a:r>
            <a:r>
              <a:rPr lang="en-US" altLang="ko-KR" sz="1800" dirty="0"/>
              <a:t>DB</a:t>
            </a:r>
            <a:r>
              <a:rPr lang="ko-KR" altLang="en-US" sz="1800" dirty="0"/>
              <a:t>사이에 중간 계층이 생기므로 최적화 여지가 늘어남</a:t>
            </a:r>
            <a:endParaRPr lang="ko-KR" altLang="en-US" sz="1800" b="1" dirty="0"/>
          </a:p>
          <a:p>
            <a:pPr lvl="0">
              <a:defRPr/>
            </a:pPr>
            <a:r>
              <a:rPr lang="ko-KR" altLang="en-US" b="1" dirty="0"/>
              <a:t>통계 쿼리와 같은 복잡한 쿼리는 어떻게 처리</a:t>
            </a:r>
            <a:r>
              <a:rPr lang="en-US" altLang="ko-KR" b="1" dirty="0"/>
              <a:t>?</a:t>
            </a:r>
          </a:p>
          <a:p>
            <a:pPr lvl="1">
              <a:defRPr/>
            </a:pPr>
            <a:r>
              <a:rPr lang="en-US" altLang="ko-KR" sz="1800" dirty="0"/>
              <a:t>JPQL</a:t>
            </a:r>
            <a:r>
              <a:rPr lang="ko-KR" altLang="en-US" sz="1800" dirty="0"/>
              <a:t> 제공</a:t>
            </a:r>
          </a:p>
          <a:p>
            <a:pPr lvl="0">
              <a:defRPr/>
            </a:pPr>
            <a:r>
              <a:rPr lang="ko-KR" altLang="en-US" b="1" dirty="0" err="1"/>
              <a:t>마이바티스나</a:t>
            </a:r>
            <a:r>
              <a:rPr lang="ko-KR" altLang="en-US" b="1" dirty="0"/>
              <a:t> 스프링의 </a:t>
            </a:r>
            <a:r>
              <a:rPr lang="en-US" altLang="ko-KR" b="1" dirty="0" err="1"/>
              <a:t>JdbcTemplate</a:t>
            </a:r>
            <a:r>
              <a:rPr lang="ko-KR" altLang="en-US" b="1" dirty="0"/>
              <a:t>과 차이는</a:t>
            </a:r>
            <a:r>
              <a:rPr lang="en-US" altLang="ko-KR" b="1" dirty="0"/>
              <a:t>?</a:t>
            </a:r>
          </a:p>
          <a:p>
            <a:pPr lvl="1">
              <a:defRPr/>
            </a:pPr>
            <a:r>
              <a:rPr lang="ko-KR" altLang="en-US" sz="1800" dirty="0" err="1"/>
              <a:t>마이바티스나</a:t>
            </a:r>
            <a:r>
              <a:rPr lang="ko-KR" altLang="en-US" sz="1800" dirty="0"/>
              <a:t> 스프링의 </a:t>
            </a:r>
            <a:r>
              <a:rPr lang="en-US" altLang="ko-KR" sz="1800" dirty="0" err="1"/>
              <a:t>JdbcTemplate</a:t>
            </a:r>
            <a:r>
              <a:rPr lang="ko-KR" altLang="en-US" sz="1800" dirty="0"/>
              <a:t>는 </a:t>
            </a:r>
            <a:r>
              <a:rPr lang="en-US" altLang="ko-KR" sz="1800" dirty="0"/>
              <a:t>SQL</a:t>
            </a:r>
            <a:r>
              <a:rPr lang="ko-KR" altLang="en-US" sz="1800" dirty="0"/>
              <a:t> </a:t>
            </a:r>
            <a:r>
              <a:rPr lang="en-US" altLang="ko-KR" sz="1800" dirty="0"/>
              <a:t>Mapper</a:t>
            </a:r>
            <a:r>
              <a:rPr lang="ko-KR" altLang="en-US" sz="1800" dirty="0"/>
              <a:t>라 부름</a:t>
            </a:r>
            <a:r>
              <a:rPr lang="en-US" altLang="ko-KR" sz="1800" dirty="0"/>
              <a:t>(SQL</a:t>
            </a:r>
            <a:r>
              <a:rPr lang="ko-KR" altLang="en-US" sz="1800" dirty="0"/>
              <a:t>직접 작성</a:t>
            </a:r>
            <a:r>
              <a:rPr lang="en-US" altLang="ko-KR" sz="1800" dirty="0"/>
              <a:t>)</a:t>
            </a:r>
          </a:p>
          <a:p>
            <a:pPr lvl="0">
              <a:defRPr/>
            </a:pPr>
            <a:r>
              <a:rPr lang="ko-KR" altLang="en-US" b="1" dirty="0" err="1"/>
              <a:t>하이버네이트를</a:t>
            </a:r>
            <a:r>
              <a:rPr lang="ko-KR" altLang="en-US" b="1" dirty="0"/>
              <a:t> 신뢰할 수 있나</a:t>
            </a:r>
            <a:r>
              <a:rPr lang="en-US" altLang="ko-KR" b="1" dirty="0"/>
              <a:t>?</a:t>
            </a:r>
          </a:p>
          <a:p>
            <a:pPr lvl="1">
              <a:defRPr/>
            </a:pPr>
            <a:r>
              <a:rPr lang="en-US" altLang="ko-KR" sz="1800" dirty="0"/>
              <a:t>2001</a:t>
            </a:r>
            <a:r>
              <a:rPr lang="ko-KR" altLang="en-US" sz="1800" dirty="0"/>
              <a:t>년부터 지금까지 꾸준히 발전</a:t>
            </a:r>
            <a:endParaRPr lang="ko-KR" altLang="en-US" sz="1800" b="1" dirty="0"/>
          </a:p>
          <a:p>
            <a:pPr lvl="0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데이터베이스 프로그래밍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551" y="1116240"/>
            <a:ext cx="826359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err="1">
                <a:solidFill>
                  <a:srgbClr val="0000C0"/>
                </a:solidFill>
                <a:latin typeface="Consolas" panose="020B0609020204030204" pitchFamily="49" charset="0"/>
              </a:rPr>
              <a:t>memberId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>
                <a:solidFill>
                  <a:srgbClr val="00B050"/>
                </a:solidFill>
                <a:latin typeface="Consolas" panose="020B0609020204030204" pitchFamily="49" charset="0"/>
              </a:rPr>
              <a:t>//Long</a:t>
            </a:r>
            <a:r>
              <a:rPr lang="ko-KR" altLang="en-US" b="1">
                <a:solidFill>
                  <a:srgbClr val="00B050"/>
                </a:solidFill>
                <a:latin typeface="Consolas" panose="020B0609020204030204" pitchFamily="49" charset="0"/>
              </a:rPr>
              <a:t>으로 하는 것이 일반적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2" y="2418114"/>
            <a:ext cx="69342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find(String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0552" y="3594064"/>
            <a:ext cx="962025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MEMBER_ID, NAME FROM MEMBER M WHERE MEMBER_ID =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setString(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1,"name")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.setMemberId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96F4C-FAA7-4EF8-B042-1C689D5C2B73}"/>
              </a:ext>
            </a:extLst>
          </p:cNvPr>
          <p:cNvSpPr txBox="1"/>
          <p:nvPr/>
        </p:nvSpPr>
        <p:spPr>
          <a:xfrm>
            <a:off x="530551" y="667395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</a:t>
            </a:r>
            <a:r>
              <a:rPr lang="ko-KR" altLang="en-US" sz="2000" b="1" dirty="0"/>
              <a:t>의 반복</a:t>
            </a:r>
          </a:p>
        </p:txBody>
      </p:sp>
    </p:spTree>
    <p:extLst>
      <p:ext uri="{BB962C8B-B14F-4D97-AF65-F5344CB8AC3E}">
        <p14:creationId xmlns:p14="http://schemas.microsoft.com/office/powerpoint/2010/main" val="293674647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JPA</a:t>
            </a:r>
            <a:r>
              <a:rPr lang="ko-KR" altLang="en-US"/>
              <a:t>에 대한 궁금증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b="1"/>
              <a:t>Persistence </a:t>
            </a:r>
            <a:r>
              <a:rPr lang="ko-KR" altLang="en-US" b="1"/>
              <a:t>계층 프레임워크 점유율</a:t>
            </a: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객체지향 프로그래밍과 관계형 </a:t>
            </a:r>
            <a:r>
              <a:rPr lang="en-US" altLang="ko-KR" b="1"/>
              <a:t>DB</a:t>
            </a:r>
            <a:r>
              <a:rPr lang="ko-KR" altLang="en-US" b="1"/>
              <a:t>에 대한 이해를 바탕으로 </a:t>
            </a:r>
            <a:r>
              <a:rPr lang="en-US" altLang="ko-KR" b="1"/>
              <a:t>ORM</a:t>
            </a:r>
            <a:r>
              <a:rPr lang="ko-KR" altLang="en-US" b="1"/>
              <a:t>기술 학습</a:t>
            </a:r>
          </a:p>
          <a:p>
            <a:pPr lvl="0">
              <a:defRPr/>
            </a:pPr>
            <a:endParaRPr lang="ko-KR" altLang="en-US" b="1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63633" y="1240277"/>
            <a:ext cx="243232" cy="367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339" y="1322285"/>
            <a:ext cx="6736529" cy="461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JPA</a:t>
            </a:r>
            <a:r>
              <a:rPr lang="ko-KR" altLang="en-US" dirty="0"/>
              <a:t>학습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엔티티 설계</a:t>
            </a: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연관관계 설정</a:t>
            </a: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성능 최적화</a:t>
            </a:r>
            <a:endParaRPr lang="en-US" altLang="ko-KR" b="1" dirty="0"/>
          </a:p>
          <a:p>
            <a:pPr lvl="0">
              <a:defRPr/>
            </a:pPr>
            <a:r>
              <a:rPr lang="ko-KR" altLang="en-US" b="1" dirty="0"/>
              <a:t>동적</a:t>
            </a:r>
            <a:r>
              <a:rPr lang="en-US" altLang="ko-KR" b="1" dirty="0"/>
              <a:t> </a:t>
            </a:r>
            <a:r>
              <a:rPr lang="ko-KR" altLang="en-US" b="1" dirty="0"/>
              <a:t>쿼리 작성을 위한 </a:t>
            </a:r>
            <a:r>
              <a:rPr lang="en-US" altLang="ko-KR" b="1" dirty="0" err="1"/>
              <a:t>QueryDSL</a:t>
            </a:r>
            <a:endParaRPr lang="en-US" altLang="ko-KR" b="1" dirty="0"/>
          </a:p>
          <a:p>
            <a:pPr lvl="0">
              <a:defRPr/>
            </a:pPr>
            <a:r>
              <a:rPr lang="en-US" altLang="ko-KR" b="1" dirty="0"/>
              <a:t>JPA</a:t>
            </a:r>
            <a:r>
              <a:rPr lang="ko-KR" altLang="en-US" b="1" dirty="0"/>
              <a:t>를 쉽게 사용하기</a:t>
            </a:r>
            <a:r>
              <a:rPr lang="en-US" altLang="ko-KR" b="1" dirty="0"/>
              <a:t>: Spring Data JPA</a:t>
            </a:r>
            <a:endParaRPr lang="ko-KR" altLang="en-US" b="1" dirty="0"/>
          </a:p>
          <a:p>
            <a:pPr lvl="0">
              <a:defRPr/>
            </a:pPr>
            <a:endParaRPr lang="ko-KR" altLang="en-US" b="1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5735" y="1230871"/>
            <a:ext cx="84010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MemberDAO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find(String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(Member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22460" y="1821691"/>
            <a:ext cx="53340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9810" y="178466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등록 기능 추가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735" y="2526243"/>
            <a:ext cx="978502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MEMBER(MEMBER_ID, NAME) VALUES(?,?)"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stmt.setString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(1,member.getMemberId());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stmt.setString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(2,member.getName());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stmt.excuteUpdate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966" y="460287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  <a:r>
              <a:rPr lang="en-US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.. , </a:t>
            </a:r>
            <a:r>
              <a:rPr lang="ko-KR" altLang="en-US" dirty="0"/>
              <a:t>회원 삭제</a:t>
            </a:r>
            <a:r>
              <a:rPr lang="en-US" altLang="ko-KR" dirty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78546" y="4602873"/>
            <a:ext cx="783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개발하려는 어플리케이션에서 사용하는 데이터베이스 테이블이 </a:t>
            </a:r>
            <a:r>
              <a:rPr lang="en-US" altLang="ko-KR" dirty="0"/>
              <a:t>100</a:t>
            </a:r>
            <a:r>
              <a:rPr lang="ko-KR" altLang="en-US" dirty="0"/>
              <a:t>개라면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F1382-A90E-4B25-91E8-447787034973}"/>
              </a:ext>
            </a:extLst>
          </p:cNvPr>
          <p:cNvSpPr txBox="1"/>
          <p:nvPr/>
        </p:nvSpPr>
        <p:spPr>
          <a:xfrm>
            <a:off x="655735" y="5110279"/>
            <a:ext cx="666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ORM</a:t>
            </a:r>
            <a:r>
              <a:rPr lang="ko-KR" altLang="en-US" dirty="0"/>
              <a:t>외에 이러한 문제의 해결책 중 하나가 </a:t>
            </a:r>
            <a:r>
              <a:rPr lang="en-US" altLang="ko-KR" dirty="0" err="1"/>
              <a:t>SQLMapper</a:t>
            </a:r>
            <a:r>
              <a:rPr lang="en-US" altLang="ko-KR" dirty="0"/>
              <a:t>. ex)</a:t>
            </a:r>
            <a:r>
              <a:rPr lang="en-US" altLang="ko-KR" dirty="0" err="1"/>
              <a:t>MyBatis</a:t>
            </a:r>
            <a:endParaRPr 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E1AAE35-5F5D-4AA1-9B49-C977954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 dirty="0"/>
              <a:t>기존 데이터베이스 프로그래밍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7C293-CF75-4CFC-8F00-8151C01BEFB3}"/>
              </a:ext>
            </a:extLst>
          </p:cNvPr>
          <p:cNvSpPr txBox="1"/>
          <p:nvPr/>
        </p:nvSpPr>
        <p:spPr>
          <a:xfrm>
            <a:off x="530551" y="667395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</a:t>
            </a:r>
            <a:r>
              <a:rPr lang="ko-KR" altLang="en-US" sz="2000" b="1" dirty="0"/>
              <a:t>의 반복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A544D-0F60-4704-A450-CDC8588F062D}"/>
              </a:ext>
            </a:extLst>
          </p:cNvPr>
          <p:cNvSpPr txBox="1"/>
          <p:nvPr/>
        </p:nvSpPr>
        <p:spPr>
          <a:xfrm>
            <a:off x="655735" y="6118287"/>
            <a:ext cx="9110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JPA</a:t>
            </a:r>
            <a:r>
              <a:rPr lang="ko-KR" altLang="en-US" sz="2000" b="1" dirty="0"/>
              <a:t>를 사용하면 </a:t>
            </a:r>
            <a:r>
              <a:rPr lang="en-US" altLang="ko-KR" sz="2000" b="1" dirty="0"/>
              <a:t>CRUD</a:t>
            </a:r>
            <a:r>
              <a:rPr lang="ko-KR" altLang="en-US" sz="2000" b="1" dirty="0"/>
              <a:t>쿼리가 자동 실행되며 추가적인 쿼리도 간편하게 실행 가능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56C59F9-5C66-45D6-B875-BD302A5ACC07}"/>
              </a:ext>
            </a:extLst>
          </p:cNvPr>
          <p:cNvSpPr/>
          <p:nvPr/>
        </p:nvSpPr>
        <p:spPr>
          <a:xfrm>
            <a:off x="4953663" y="5589767"/>
            <a:ext cx="540688" cy="3693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519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데이터베이스 프로그래밍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SQL</a:t>
            </a:r>
            <a:r>
              <a:rPr lang="ko-KR" altLang="en-US" sz="2000" b="1" dirty="0"/>
              <a:t>에 의존적인 개발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요구사항 변경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/>
              <a:t>시나리오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MemberDAO</a:t>
            </a:r>
            <a:r>
              <a:rPr lang="ko-KR" altLang="en-US" sz="1800" dirty="0"/>
              <a:t>가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갑자기 회원의 </a:t>
            </a:r>
            <a:r>
              <a:rPr lang="ko-KR" altLang="en-US" sz="1800" dirty="0">
                <a:solidFill>
                  <a:srgbClr val="0000FF"/>
                </a:solidFill>
              </a:rPr>
              <a:t>연락처도 함께 저장해야한다는 요구사항이 추가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테이블에 새로운 필드가 추가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r>
              <a:rPr lang="ko-KR" altLang="en-US" sz="2000" b="1" dirty="0"/>
              <a:t>추가 절차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등록 코드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조회 코드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수정 코드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연관된 객체 변경</a:t>
            </a:r>
            <a:endParaRPr lang="en-US" altLang="ko-KR" sz="1800" dirty="0"/>
          </a:p>
          <a:p>
            <a:pPr lvl="1"/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7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데이터베이스 프로그래밍</a:t>
            </a:r>
            <a:r>
              <a:rPr lang="en-US" altLang="ko-KR" dirty="0"/>
              <a:t>(</a:t>
            </a:r>
            <a:r>
              <a:rPr lang="ko-KR" altLang="en-US" dirty="0"/>
              <a:t>요구사항 변경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r>
              <a:rPr lang="ko-KR" altLang="en-US" b="1" dirty="0"/>
              <a:t>등록 코드 변경</a:t>
            </a:r>
            <a:endParaRPr lang="en-US" altLang="ko-KR" b="1" dirty="0"/>
          </a:p>
          <a:p>
            <a:pPr lvl="1"/>
            <a:r>
              <a:rPr lang="en-US" altLang="ko-KR" dirty="0" err="1"/>
              <a:t>tel</a:t>
            </a:r>
            <a:r>
              <a:rPr lang="en-US" altLang="ko-KR" dirty="0"/>
              <a:t> </a:t>
            </a:r>
            <a:r>
              <a:rPr lang="ko-KR" altLang="en-US" dirty="0"/>
              <a:t>필드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 SQL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1135" y="1809187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1135" y="3968970"/>
            <a:ext cx="756285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"INSERT INTO MEMBER(MEMBER_ID, 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TEL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) VALUES(?,?,?)"</a:t>
            </a:r>
          </a:p>
          <a:p>
            <a:endParaRPr lang="en-US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stmt.setString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(3,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member.getTel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757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기존 데이터베이스 프로그래밍</a:t>
            </a:r>
            <a:r>
              <a:rPr lang="en-US" altLang="ko-KR" dirty="0"/>
              <a:t>(</a:t>
            </a:r>
            <a:r>
              <a:rPr lang="ko-KR" altLang="en-US" dirty="0"/>
              <a:t>요구사항 변경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b="1" dirty="0"/>
              <a:t>조회 코드 변경</a:t>
            </a:r>
          </a:p>
          <a:p>
            <a:pPr lvl="1">
              <a:defRPr/>
            </a:pPr>
            <a:r>
              <a:rPr lang="en-US" altLang="ko-KR" sz="1800" dirty="0"/>
              <a:t>SELECT SQL </a:t>
            </a:r>
            <a:r>
              <a:rPr lang="ko-KR" altLang="en-US" sz="1800" dirty="0"/>
              <a:t>수정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sz="2000" b="1" dirty="0"/>
              <a:t>수정 코드 변경</a:t>
            </a:r>
          </a:p>
          <a:p>
            <a:pPr lvl="1">
              <a:defRPr/>
            </a:pPr>
            <a:r>
              <a:rPr lang="en-US" altLang="ko-KR" sz="1800" dirty="0" err="1"/>
              <a:t>MemberDAO</a:t>
            </a:r>
            <a:r>
              <a:rPr lang="ko-KR" altLang="en-US" sz="1800" dirty="0"/>
              <a:t>의</a:t>
            </a:r>
            <a:r>
              <a:rPr lang="en-US" altLang="ko-KR" sz="1800" dirty="0"/>
              <a:t> update </a:t>
            </a:r>
            <a:r>
              <a:rPr lang="ko-KR" altLang="en-US" sz="1800" dirty="0"/>
              <a:t>쿼리 수정</a:t>
            </a:r>
          </a:p>
          <a:p>
            <a:pPr lvl="0">
              <a:defRPr/>
            </a:pPr>
            <a:r>
              <a:rPr lang="ko-KR" altLang="en-US" sz="2000" b="1" dirty="0"/>
              <a:t>만약 회원 객체를 데이터베이스가 </a:t>
            </a:r>
            <a:r>
              <a:rPr lang="ko-KR" altLang="en-US" sz="2000" b="1" dirty="0">
                <a:solidFill>
                  <a:srgbClr val="0000FF"/>
                </a:solidFill>
              </a:rPr>
              <a:t>아닌 자바 컬렉션으로 저장했다면</a:t>
            </a:r>
            <a:r>
              <a:rPr lang="en-US" altLang="ko-KR" sz="2000" b="1" dirty="0">
                <a:solidFill>
                  <a:srgbClr val="0000FF"/>
                </a:solidFill>
              </a:rPr>
              <a:t>?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0247" y="1674562"/>
            <a:ext cx="7036926" cy="3693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SELECT MEMBER_ID , NAME, </a:t>
            </a:r>
            <a:r>
              <a:rPr lang="en-US" altLang="ko-KR">
                <a:solidFill>
                  <a:srgbClr val="FF0000"/>
                </a:solidFill>
              </a:rPr>
              <a:t>TEL</a:t>
            </a:r>
            <a:r>
              <a:rPr lang="en-US" altLang="ko-KR"/>
              <a:t> FROM MEMBER WHERE MEMBER_ID=?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0112" y="2143192"/>
            <a:ext cx="6994850" cy="9233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...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String tel = rs.getString("TEL"); //</a:t>
            </a:r>
            <a:r>
              <a:rPr lang="ko-KR" altLang="en-US">
                <a:solidFill>
                  <a:srgbClr val="FF0000"/>
                </a:solidFill>
              </a:rPr>
              <a:t>추가</a:t>
            </a: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member.setTel(tel);//</a:t>
            </a:r>
            <a:r>
              <a:rPr lang="ko-KR" altLang="en-US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591" y="4867069"/>
            <a:ext cx="6994850" cy="92333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/>
              <a:t>list.add</a:t>
            </a:r>
            <a:r>
              <a:rPr lang="en-US" altLang="ko-KR" dirty="0"/>
              <a:t>(member) // </a:t>
            </a:r>
            <a:r>
              <a:rPr lang="ko-KR" altLang="en-US" dirty="0"/>
              <a:t>등록</a:t>
            </a:r>
          </a:p>
          <a:p>
            <a:pPr>
              <a:defRPr/>
            </a:pPr>
            <a:r>
              <a:rPr lang="en-US" altLang="ko-KR" dirty="0"/>
              <a:t>Member </a:t>
            </a:r>
            <a:r>
              <a:rPr lang="en-US" altLang="ko-KR" dirty="0" err="1"/>
              <a:t>member</a:t>
            </a:r>
            <a:r>
              <a:rPr lang="en-US" altLang="ko-KR" dirty="0"/>
              <a:t> =</a:t>
            </a:r>
            <a:r>
              <a:rPr lang="en-US" altLang="ko-KR" dirty="0" err="1"/>
              <a:t>list.get</a:t>
            </a:r>
            <a:r>
              <a:rPr lang="en-US" altLang="ko-KR" dirty="0"/>
              <a:t>(XXXX) //</a:t>
            </a:r>
            <a:r>
              <a:rPr lang="ko-KR" altLang="en-US" dirty="0"/>
              <a:t>키나</a:t>
            </a:r>
            <a:r>
              <a:rPr lang="en-US" altLang="ko-KR" dirty="0"/>
              <a:t>,</a:t>
            </a:r>
            <a:r>
              <a:rPr lang="ko-KR" altLang="en-US" dirty="0"/>
              <a:t> 인덱스로 해당 객체조회</a:t>
            </a:r>
          </a:p>
          <a:p>
            <a:pPr>
              <a:defRPr/>
            </a:pPr>
            <a:r>
              <a:rPr lang="en-US" altLang="ko-KR" dirty="0" err="1"/>
              <a:t>member.setTel</a:t>
            </a:r>
            <a:r>
              <a:rPr lang="en-US" altLang="ko-KR" dirty="0"/>
              <a:t>("XXX")//</a:t>
            </a:r>
            <a:r>
              <a:rPr lang="ko-KR" altLang="en-US" dirty="0"/>
              <a:t>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B3385-8EA3-49B8-9770-68FB3B4FCADF}"/>
              </a:ext>
            </a:extLst>
          </p:cNvPr>
          <p:cNvSpPr txBox="1"/>
          <p:nvPr/>
        </p:nvSpPr>
        <p:spPr>
          <a:xfrm>
            <a:off x="1070591" y="6042991"/>
            <a:ext cx="822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자바 컬렉션으로 저장했다면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에 의존적인 개발에서 좀 더 자유로워질 수 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기존 데이터베이스 프로그래밍</a:t>
            </a:r>
            <a:r>
              <a:rPr lang="en-US" altLang="ko-KR" dirty="0"/>
              <a:t>(</a:t>
            </a:r>
            <a:r>
              <a:rPr lang="ko-KR" altLang="en-US" dirty="0"/>
              <a:t>요구사항 변경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연관된 객체</a:t>
            </a:r>
          </a:p>
          <a:p>
            <a:pPr lvl="1">
              <a:defRPr/>
            </a:pPr>
            <a:r>
              <a:rPr lang="en-US" altLang="ko-KR" dirty="0"/>
              <a:t>"</a:t>
            </a:r>
            <a:r>
              <a:rPr lang="ko-KR" altLang="en-US" dirty="0"/>
              <a:t>회원은 어떤 한 팀에 필수로 소속</a:t>
            </a:r>
            <a:r>
              <a:rPr lang="en-US" altLang="ko-KR" dirty="0"/>
              <a:t>"</a:t>
            </a:r>
            <a:r>
              <a:rPr lang="ko-KR" altLang="en-US" dirty="0"/>
              <a:t>되어야 한다는 요구사항이 추가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0">
              <a:defRPr/>
            </a:pPr>
            <a:endParaRPr lang="en-US" altLang="ko-KR" b="1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4670" y="1880373"/>
            <a:ext cx="3747436" cy="477053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 dirty="0"/>
              <a:t>class Member{</a:t>
            </a:r>
          </a:p>
          <a:p>
            <a:pPr>
              <a:defRPr/>
            </a:pPr>
            <a:r>
              <a:rPr lang="en-US" altLang="ko-KR" sz="1900" dirty="0"/>
              <a:t>	private String </a:t>
            </a:r>
            <a:r>
              <a:rPr lang="en-US" altLang="ko-KR" sz="1900" dirty="0" err="1"/>
              <a:t>memberId</a:t>
            </a:r>
            <a:r>
              <a:rPr lang="en-US" altLang="ko-KR" sz="1900" dirty="0"/>
              <a:t>;</a:t>
            </a:r>
          </a:p>
          <a:p>
            <a:pPr>
              <a:defRPr/>
            </a:pPr>
            <a:r>
              <a:rPr lang="en-US" altLang="ko-KR" sz="1900" dirty="0"/>
              <a:t>	private String name;</a:t>
            </a:r>
          </a:p>
          <a:p>
            <a:pPr>
              <a:defRPr/>
            </a:pPr>
            <a:r>
              <a:rPr lang="en-US" altLang="ko-KR" sz="1900" dirty="0"/>
              <a:t>	private String </a:t>
            </a:r>
            <a:r>
              <a:rPr lang="en-US" altLang="ko-KR" sz="1900" dirty="0" err="1"/>
              <a:t>tel</a:t>
            </a:r>
            <a:r>
              <a:rPr lang="en-US" altLang="ko-KR" sz="1900" dirty="0"/>
              <a:t>;</a:t>
            </a:r>
          </a:p>
          <a:p>
            <a:pPr>
              <a:defRPr/>
            </a:pPr>
            <a:r>
              <a:rPr lang="en-US" altLang="ko-KR" sz="1900" dirty="0"/>
              <a:t>	</a:t>
            </a:r>
            <a:r>
              <a:rPr lang="en-US" altLang="ko-KR" sz="1900" dirty="0">
                <a:solidFill>
                  <a:srgbClr val="FF0000"/>
                </a:solidFill>
              </a:rPr>
              <a:t>private Team </a:t>
            </a:r>
            <a:r>
              <a:rPr lang="en-US" altLang="ko-KR" sz="1900" dirty="0" err="1">
                <a:solidFill>
                  <a:srgbClr val="FF0000"/>
                </a:solidFill>
              </a:rPr>
              <a:t>team</a:t>
            </a:r>
            <a:r>
              <a:rPr lang="en-US" altLang="ko-KR" sz="1900" dirty="0">
                <a:solidFill>
                  <a:srgbClr val="FF0000"/>
                </a:solidFill>
              </a:rPr>
              <a:t>; //</a:t>
            </a:r>
            <a:r>
              <a:rPr lang="ko-KR" altLang="en-US" sz="1900" dirty="0">
                <a:solidFill>
                  <a:srgbClr val="FF0000"/>
                </a:solidFill>
              </a:rPr>
              <a:t>추가</a:t>
            </a:r>
          </a:p>
          <a:p>
            <a:pPr>
              <a:defRPr/>
            </a:pPr>
            <a:r>
              <a:rPr lang="ko-KR" altLang="en-US" sz="1900" dirty="0"/>
              <a:t>	</a:t>
            </a:r>
            <a:r>
              <a:rPr lang="en-US" altLang="ko-KR" sz="1900" dirty="0"/>
              <a:t>..</a:t>
            </a:r>
          </a:p>
          <a:p>
            <a:pPr>
              <a:defRPr/>
            </a:pPr>
            <a:r>
              <a:rPr lang="en-US" altLang="ko-KR" sz="1900" dirty="0"/>
              <a:t>	getter, setter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  <a:p>
            <a:pPr>
              <a:defRPr/>
            </a:pP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//</a:t>
            </a:r>
            <a:r>
              <a:rPr lang="ko-KR" altLang="en-US" sz="1900" dirty="0"/>
              <a:t>추가된 팀</a:t>
            </a:r>
          </a:p>
          <a:p>
            <a:pPr>
              <a:defRPr/>
            </a:pPr>
            <a:r>
              <a:rPr lang="en-US" altLang="ko-KR" sz="1900" dirty="0"/>
              <a:t>class Team{</a:t>
            </a:r>
          </a:p>
          <a:p>
            <a:pPr>
              <a:defRPr/>
            </a:pPr>
            <a:r>
              <a:rPr lang="en-US" altLang="ko-KR" sz="1900" dirty="0"/>
              <a:t>	private String </a:t>
            </a:r>
            <a:r>
              <a:rPr lang="en-US" altLang="ko-KR" sz="1900" dirty="0" err="1"/>
              <a:t>teamName</a:t>
            </a:r>
            <a:r>
              <a:rPr lang="en-US" altLang="ko-KR" sz="1900" dirty="0"/>
              <a:t>;</a:t>
            </a:r>
          </a:p>
          <a:p>
            <a:pPr>
              <a:defRPr/>
            </a:pPr>
            <a:r>
              <a:rPr lang="en-US" altLang="ko-KR" sz="1900" dirty="0"/>
              <a:t>	private String </a:t>
            </a:r>
            <a:r>
              <a:rPr lang="en-US" altLang="ko-KR" sz="1900" dirty="0" err="1"/>
              <a:t>memberId</a:t>
            </a:r>
            <a:r>
              <a:rPr lang="en-US" altLang="ko-KR" sz="1900" dirty="0"/>
              <a:t>;</a:t>
            </a:r>
          </a:p>
          <a:p>
            <a:pPr>
              <a:defRPr/>
            </a:pPr>
            <a:r>
              <a:rPr lang="en-US" altLang="ko-KR" sz="1900" dirty="0"/>
              <a:t>	...</a:t>
            </a:r>
          </a:p>
          <a:p>
            <a:pPr>
              <a:defRPr/>
            </a:pPr>
            <a:r>
              <a:rPr lang="en-US" altLang="ko-KR" sz="1900" dirty="0"/>
              <a:t>               getter, setter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742848"/>
            <a:ext cx="5270825" cy="64087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member.getName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ko-KR" altLang="en-US" dirty="0"/>
              <a:t>소속 팀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00FF"/>
                </a:solidFill>
              </a:rPr>
              <a:t>member.getTeam</a:t>
            </a:r>
            <a:r>
              <a:rPr lang="en-US" altLang="ko-KR" dirty="0">
                <a:solidFill>
                  <a:srgbClr val="0000FF"/>
                </a:solidFill>
              </a:rPr>
              <a:t>().</a:t>
            </a:r>
            <a:r>
              <a:rPr lang="en-US" altLang="ko-KR" dirty="0" err="1">
                <a:solidFill>
                  <a:srgbClr val="0000FF"/>
                </a:solidFill>
              </a:rPr>
              <a:t>getTeamName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//</a:t>
            </a:r>
            <a:r>
              <a:rPr lang="ko-KR" altLang="en-US" dirty="0">
                <a:solidFill>
                  <a:srgbClr val="0000FF"/>
                </a:solidFill>
              </a:rPr>
              <a:t>추가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5192537" y="4383722"/>
            <a:ext cx="658812" cy="3254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99" y="4705886"/>
            <a:ext cx="5270825" cy="63986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member.getTeam()</a:t>
            </a:r>
            <a:r>
              <a:rPr lang="ko-KR" altLang="en-US"/>
              <a:t>의 값이 항상 </a:t>
            </a:r>
            <a:r>
              <a:rPr lang="en-US" altLang="ko-KR"/>
              <a:t>null</a:t>
            </a:r>
          </a:p>
          <a:p>
            <a:pPr>
              <a:defRPr/>
            </a:pPr>
            <a:r>
              <a:rPr lang="en-US" altLang="ko-KR"/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68B05-5518-4786-B31B-BB8E6AC6E109}"/>
              </a:ext>
            </a:extLst>
          </p:cNvPr>
          <p:cNvSpPr txBox="1"/>
          <p:nvPr/>
        </p:nvSpPr>
        <p:spPr>
          <a:xfrm>
            <a:off x="5923721" y="2935435"/>
            <a:ext cx="5349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정보를 화면에 출력할 때 </a:t>
            </a:r>
            <a:endParaRPr lang="en-US" altLang="ko-KR" dirty="0"/>
          </a:p>
          <a:p>
            <a:r>
              <a:rPr lang="ko-KR" altLang="en-US" dirty="0"/>
              <a:t>연관된 팀 이름도 함께 출력하는 기능을 추가해보자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F3425E-86ED-40FE-9659-388B862BC576}"/>
              </a:ext>
            </a:extLst>
          </p:cNvPr>
          <p:cNvSpPr/>
          <p:nvPr/>
        </p:nvSpPr>
        <p:spPr>
          <a:xfrm>
            <a:off x="6016487" y="1999642"/>
            <a:ext cx="219721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 </a:t>
            </a:r>
            <a:r>
              <a:rPr lang="ko-KR" altLang="en-US" dirty="0">
                <a:solidFill>
                  <a:schemeClr val="tx1"/>
                </a:solidFill>
              </a:rPr>
              <a:t>개발 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82391-E84F-45FC-9AA2-F785E52FD50A}"/>
              </a:ext>
            </a:extLst>
          </p:cNvPr>
          <p:cNvSpPr/>
          <p:nvPr/>
        </p:nvSpPr>
        <p:spPr>
          <a:xfrm>
            <a:off x="9022041" y="1991936"/>
            <a:ext cx="2197211" cy="64633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team </a:t>
            </a:r>
            <a:r>
              <a:rPr lang="ko-KR" altLang="en-US" dirty="0">
                <a:solidFill>
                  <a:schemeClr val="tx1"/>
                </a:solidFill>
              </a:rPr>
              <a:t>개발 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2412</Words>
  <Application>Microsoft Office PowerPoint</Application>
  <PresentationFormat>와이드스크린</PresentationFormat>
  <Paragraphs>601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JPA</vt:lpstr>
      <vt:lpstr>PowerPoint 프레젠테이션</vt:lpstr>
      <vt:lpstr>자바 어플리케이션 개발 흐름</vt:lpstr>
      <vt:lpstr>기존 데이터베이스 프로그래밍</vt:lpstr>
      <vt:lpstr>기존 데이터베이스 프로그래밍</vt:lpstr>
      <vt:lpstr>기존 데이터베이스 프로그래밍</vt:lpstr>
      <vt:lpstr>기존 데이터베이스 프로그래밍(요구사항 변경)</vt:lpstr>
      <vt:lpstr>기존 데이터베이스 프로그래밍(요구사항 변경)</vt:lpstr>
      <vt:lpstr>기존 데이터베이스 프로그래밍(요구사항 변경)</vt:lpstr>
      <vt:lpstr>기존 데이터베이스 프로그래밍(요구사항 변경)</vt:lpstr>
      <vt:lpstr>SQL에 의존적인 개발(정리)</vt:lpstr>
      <vt:lpstr>JPA와 문제 해결(JPA가 제공하는 CRUD API)</vt:lpstr>
      <vt:lpstr>패러다임 불일치</vt:lpstr>
      <vt:lpstr>객체지향 프로그래밍과 RDB모델의 간극</vt:lpstr>
      <vt:lpstr>객체지향 프로그래밍과 RDB모델의 간극</vt:lpstr>
      <vt:lpstr>상속</vt:lpstr>
      <vt:lpstr>상속</vt:lpstr>
      <vt:lpstr>상속</vt:lpstr>
      <vt:lpstr>JPA와 상속</vt:lpstr>
      <vt:lpstr>연관관계</vt:lpstr>
      <vt:lpstr>연관관계</vt:lpstr>
      <vt:lpstr>연관관계</vt:lpstr>
      <vt:lpstr>연관관계</vt:lpstr>
      <vt:lpstr>연관관계</vt:lpstr>
      <vt:lpstr>JPA와 연관관계 </vt:lpstr>
      <vt:lpstr>객체 그래프 탐색</vt:lpstr>
      <vt:lpstr>객체 그래프 탐색</vt:lpstr>
      <vt:lpstr>비교</vt:lpstr>
      <vt:lpstr>비교</vt:lpstr>
      <vt:lpstr>JPA와 비교</vt:lpstr>
      <vt:lpstr>정리</vt:lpstr>
      <vt:lpstr>JPA소개</vt:lpstr>
      <vt:lpstr>JPA</vt:lpstr>
      <vt:lpstr>ORM</vt:lpstr>
      <vt:lpstr>ORM</vt:lpstr>
      <vt:lpstr>JPA 구현체(ORM 프레임워크)</vt:lpstr>
      <vt:lpstr>JPA 사용 이점</vt:lpstr>
      <vt:lpstr>JPA 사용 이점</vt:lpstr>
      <vt:lpstr>JPA에 대한 궁금증</vt:lpstr>
      <vt:lpstr>JPA에 대한 궁금증</vt:lpstr>
      <vt:lpstr>JPA학습 순서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2472</cp:revision>
  <dcterms:created xsi:type="dcterms:W3CDTF">2020-03-06T01:35:43Z</dcterms:created>
  <dcterms:modified xsi:type="dcterms:W3CDTF">2023-09-06T22:49:40Z</dcterms:modified>
  <cp:version>1000.0000.01</cp:version>
</cp:coreProperties>
</file>