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545" r:id="rId2"/>
    <p:sldId id="376" r:id="rId3"/>
    <p:sldId id="447" r:id="rId4"/>
    <p:sldId id="443" r:id="rId5"/>
    <p:sldId id="550" r:id="rId6"/>
    <p:sldId id="444" r:id="rId7"/>
    <p:sldId id="445" r:id="rId8"/>
    <p:sldId id="546" r:id="rId9"/>
    <p:sldId id="448" r:id="rId10"/>
    <p:sldId id="446" r:id="rId11"/>
    <p:sldId id="548" r:id="rId12"/>
    <p:sldId id="453" r:id="rId13"/>
    <p:sldId id="455" r:id="rId14"/>
    <p:sldId id="454" r:id="rId15"/>
    <p:sldId id="374" r:id="rId16"/>
    <p:sldId id="449" r:id="rId17"/>
    <p:sldId id="450" r:id="rId18"/>
    <p:sldId id="452" r:id="rId19"/>
    <p:sldId id="500" r:id="rId20"/>
    <p:sldId id="54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2CC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5551-429A-42DA-AF6E-088C26FF1967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ko-KR" altLang="en-US" b="1"/>
              <a:t>환경설정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686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main class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574941" y="708216"/>
            <a:ext cx="10823248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Persistence.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createEntityManagerFactory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jpabook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.createEntityManager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EntityTransaction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.getTransaction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"id2"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.setUsername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"lee"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.commit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.rollback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7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구성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엔티티</a:t>
            </a:r>
            <a:r>
              <a:rPr lang="ko-KR" altLang="en-US" sz="2000" b="1" dirty="0"/>
              <a:t> 매니저 설정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트랜잭션 관리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비즈니스 </a:t>
            </a:r>
            <a:r>
              <a:rPr lang="ko-KR" altLang="en-US" sz="2000" b="1" dirty="0" err="1"/>
              <a:t>로직</a:t>
            </a:r>
            <a:endParaRPr lang="ko-KR" altLang="en-US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엔티티</a:t>
            </a:r>
            <a:r>
              <a:rPr lang="ko-KR" altLang="en-US" dirty="0"/>
              <a:t> 매니저 설정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엔티티</a:t>
            </a:r>
            <a:r>
              <a:rPr lang="ko-KR" altLang="en-US" sz="2000" b="1" dirty="0"/>
              <a:t> 매니저 </a:t>
            </a:r>
            <a:r>
              <a:rPr lang="ko-KR" altLang="en-US" sz="2000" b="1" dirty="0" err="1"/>
              <a:t>팩토리</a:t>
            </a:r>
            <a:r>
              <a:rPr lang="ko-KR" altLang="en-US" sz="2000" b="1" dirty="0"/>
              <a:t> 생성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persistence.xml</a:t>
            </a:r>
            <a:r>
              <a:rPr lang="ko-KR" altLang="en-US" sz="1800" dirty="0"/>
              <a:t>의 설정 정보 참조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구현체에 따라 커넥션 풀도 생성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>
                <a:solidFill>
                  <a:srgbClr val="0000FF"/>
                </a:solidFill>
              </a:rPr>
              <a:t>엔티티 매니저 </a:t>
            </a:r>
            <a:r>
              <a:rPr lang="ko-KR" altLang="en-US" sz="1800" dirty="0" err="1">
                <a:solidFill>
                  <a:srgbClr val="0000FF"/>
                </a:solidFill>
              </a:rPr>
              <a:t>팩토리</a:t>
            </a:r>
            <a:r>
              <a:rPr lang="ko-KR" altLang="en-US" sz="1800" dirty="0">
                <a:solidFill>
                  <a:srgbClr val="0000FF"/>
                </a:solidFill>
              </a:rPr>
              <a:t> 생성 비용 큼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애플리케이션 전체에서 딱 한 번만 </a:t>
            </a:r>
            <a:r>
              <a:rPr lang="ko-KR" altLang="en-US" sz="1800">
                <a:sym typeface="Wingdings" panose="05000000000000000000" pitchFamily="2" charset="2"/>
              </a:rPr>
              <a:t>생성하고 공유</a:t>
            </a:r>
            <a:r>
              <a:rPr lang="en-US" altLang="ko-KR" sz="1800">
                <a:sym typeface="Wingdings" panose="05000000000000000000" pitchFamily="2" charset="2"/>
              </a:rPr>
              <a:t>(singleton)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엔티티</a:t>
            </a:r>
            <a:r>
              <a:rPr lang="ko-KR" altLang="en-US" sz="2000" b="1" dirty="0"/>
              <a:t> 매니저 생성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JPA</a:t>
            </a:r>
            <a:r>
              <a:rPr lang="ko-KR" altLang="en-US" sz="1600" dirty="0"/>
              <a:t>의 대부분의 기능을 </a:t>
            </a:r>
            <a:r>
              <a:rPr lang="ko-KR" altLang="en-US" sz="1600" dirty="0" err="1"/>
              <a:t>엔티티</a:t>
            </a:r>
            <a:r>
              <a:rPr lang="ko-KR" altLang="en-US" sz="1600" dirty="0"/>
              <a:t> </a:t>
            </a:r>
            <a:r>
              <a:rPr lang="ko-KR" altLang="en-US" sz="1600"/>
              <a:t>매니저가 제공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 u="sng"/>
              <a:t>엔티티 매니저를 통해 </a:t>
            </a:r>
            <a:r>
              <a:rPr lang="en-US" altLang="ko-KR" sz="1600" u="sng"/>
              <a:t>CRUD </a:t>
            </a:r>
            <a:r>
              <a:rPr lang="ko-KR" altLang="en-US" sz="1600" u="sng"/>
              <a:t>가능</a:t>
            </a:r>
            <a:endParaRPr lang="en-US" altLang="ko-KR" sz="1600" u="sng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데이터베이스 커넥션을 유지하면서 </a:t>
            </a:r>
            <a:r>
              <a:rPr lang="ko-KR" altLang="en-US" sz="1600"/>
              <a:t>데이터베이스와 통신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 u="sng"/>
              <a:t>스레드간 공유나 재사용 금지</a:t>
            </a:r>
            <a:endParaRPr lang="en-US" altLang="ko-KR" sz="1600" u="sng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종료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사용이 끝난 </a:t>
            </a:r>
            <a:r>
              <a:rPr lang="ko-KR" altLang="en-US" sz="1600" dirty="0" err="1"/>
              <a:t>엔티티</a:t>
            </a:r>
            <a:r>
              <a:rPr lang="ko-KR" altLang="en-US" sz="1600" dirty="0"/>
              <a:t> </a:t>
            </a:r>
            <a:r>
              <a:rPr lang="ko-KR" altLang="en-US" sz="1600"/>
              <a:t>매니저는 종료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en-US" altLang="ko-KR" sz="1600"/>
              <a:t> em.close()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애플리케이션을 종료할 때 </a:t>
            </a:r>
            <a:r>
              <a:rPr lang="ko-KR" altLang="en-US" sz="1600" dirty="0" err="1"/>
              <a:t>엔티티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팩토리</a:t>
            </a:r>
            <a:r>
              <a:rPr lang="ko-KR" altLang="en-US" sz="1600" dirty="0"/>
              <a:t> </a:t>
            </a:r>
            <a:r>
              <a:rPr lang="ko-KR" altLang="en-US" sz="1600"/>
              <a:t>매니저도 종료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en-US" altLang="ko-KR" sz="1600"/>
              <a:t> emf.close()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ko-KR" altLang="en-US" sz="14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pic>
        <p:nvPicPr>
          <p:cNvPr id="2052" name="Picture 4" descr="https://media.vlpt.us/images/aonee/post/16177ae7-3b80-414a-91bc-5bdf1e558d0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39" y="2931153"/>
            <a:ext cx="540067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690285-06B6-4DF6-ADDA-B8C2DB5B9105}"/>
              </a:ext>
            </a:extLst>
          </p:cNvPr>
          <p:cNvSpPr txBox="1"/>
          <p:nvPr/>
        </p:nvSpPr>
        <p:spPr>
          <a:xfrm>
            <a:off x="7243638" y="276187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281681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비즈니스 </a:t>
            </a:r>
            <a:r>
              <a:rPr lang="ko-KR" altLang="en-US" dirty="0" err="1"/>
              <a:t>로직</a:t>
            </a:r>
            <a:r>
              <a:rPr lang="en-US" altLang="ko-KR" dirty="0"/>
              <a:t>-CRUD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등록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/>
              <a:t>조회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800"/>
              <a:t>여러 건을 조회할때는 </a:t>
            </a:r>
            <a:r>
              <a:rPr lang="en-US" altLang="ko-KR" sz="1800"/>
              <a:t>JPQL</a:t>
            </a:r>
            <a:r>
              <a:rPr lang="ko-KR" altLang="en-US" sz="1800"/>
              <a:t>이나 </a:t>
            </a:r>
            <a:r>
              <a:rPr lang="en-US" altLang="ko-KR" sz="1800"/>
              <a:t>QueryDSL</a:t>
            </a:r>
            <a:r>
              <a:rPr lang="ko-KR" altLang="en-US" sz="1800"/>
              <a:t>사용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수정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삭제</a:t>
            </a:r>
            <a:endParaRPr lang="ko-KR" altLang="en-US" sz="14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846" y="1251751"/>
            <a:ext cx="23927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em.persist</a:t>
            </a:r>
            <a:r>
              <a:rPr lang="en-US" sz="2000" dirty="0"/>
              <a:t>(member);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2512" y="3098758"/>
            <a:ext cx="50622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String id = </a:t>
            </a:r>
            <a:r>
              <a:rPr lang="en-US" sz="2000"/>
              <a:t>"id</a:t>
            </a:r>
            <a:r>
              <a:rPr lang="en-US" altLang="ko-KR" sz="2000"/>
              <a:t>2</a:t>
            </a:r>
            <a:r>
              <a:rPr lang="en-US" sz="2000"/>
              <a:t>";</a:t>
            </a:r>
            <a:endParaRPr lang="en-US" sz="2000" dirty="0"/>
          </a:p>
          <a:p>
            <a:r>
              <a:rPr lang="en-US" sz="2000" dirty="0"/>
              <a:t>Member </a:t>
            </a:r>
            <a:r>
              <a:rPr lang="en-US" sz="2000" dirty="0" err="1"/>
              <a:t>member</a:t>
            </a:r>
            <a:r>
              <a:rPr lang="en-US" sz="2000" dirty="0"/>
              <a:t> = </a:t>
            </a:r>
            <a:r>
              <a:rPr lang="en-US" sz="2000" dirty="0" err="1"/>
              <a:t>em.find</a:t>
            </a:r>
            <a:r>
              <a:rPr lang="en-US" sz="2000" dirty="0"/>
              <a:t>(</a:t>
            </a:r>
            <a:r>
              <a:rPr lang="en-US" sz="2000" dirty="0" err="1"/>
              <a:t>Member.class</a:t>
            </a:r>
            <a:r>
              <a:rPr lang="en-US" sz="2000" dirty="0"/>
              <a:t>, id);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6069" y="4707834"/>
            <a:ext cx="50622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String id = "id1";</a:t>
            </a:r>
          </a:p>
          <a:p>
            <a:r>
              <a:rPr lang="en-US" sz="2000" dirty="0"/>
              <a:t>Member </a:t>
            </a:r>
            <a:r>
              <a:rPr lang="en-US" sz="2000" dirty="0" err="1"/>
              <a:t>member</a:t>
            </a:r>
            <a:r>
              <a:rPr lang="en-US" sz="2000" dirty="0"/>
              <a:t> = </a:t>
            </a:r>
            <a:r>
              <a:rPr lang="en-US" sz="2000" dirty="0" err="1"/>
              <a:t>em.find</a:t>
            </a:r>
            <a:r>
              <a:rPr lang="en-US" sz="2000" dirty="0"/>
              <a:t>(</a:t>
            </a:r>
            <a:r>
              <a:rPr lang="en-US" sz="2000" dirty="0" err="1"/>
              <a:t>Member.class</a:t>
            </a:r>
            <a:r>
              <a:rPr lang="en-US" sz="2000" dirty="0"/>
              <a:t>, id);</a:t>
            </a:r>
          </a:p>
          <a:p>
            <a:r>
              <a:rPr lang="en-US" sz="2000" dirty="0" err="1"/>
              <a:t>member.setAge</a:t>
            </a:r>
            <a:r>
              <a:rPr lang="en-US" sz="2000" dirty="0"/>
              <a:t>(30)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512" y="6410418"/>
            <a:ext cx="24939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em.remove</a:t>
            </a:r>
            <a:r>
              <a:rPr lang="en-US" sz="2000" dirty="0"/>
              <a:t>(member);</a:t>
            </a:r>
          </a:p>
        </p:txBody>
      </p:sp>
    </p:spTree>
    <p:extLst>
      <p:ext uri="{BB962C8B-B14F-4D97-AF65-F5344CB8AC3E}">
        <p14:creationId xmlns:p14="http://schemas.microsoft.com/office/powerpoint/2010/main" val="132150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트랜잭션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/>
              <a:t>JPA</a:t>
            </a:r>
            <a:r>
              <a:rPr lang="ko-KR" altLang="en-US" sz="2000" b="1" u="sng" dirty="0"/>
              <a:t>를 사용하면 항상 트랜잭션 안에서 데이터를 변경</a:t>
            </a:r>
            <a:endParaRPr lang="en-US" altLang="ko-KR" sz="2000" b="1" u="sng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아닐 경우 예외 발생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endParaRPr lang="ko-KR" altLang="en-US" sz="14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651030" y="1912606"/>
            <a:ext cx="4586795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비즈니스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로직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.commit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.rollback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6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en-US" altLang="ko-KR" sz="4900" b="1"/>
              <a:t>persistence.xml</a:t>
            </a:r>
            <a:endParaRPr lang="en-US" sz="4900" b="1" dirty="0"/>
          </a:p>
        </p:txBody>
      </p:sp>
    </p:spTree>
    <p:extLst>
      <p:ext uri="{BB962C8B-B14F-4D97-AF65-F5344CB8AC3E}">
        <p14:creationId xmlns:p14="http://schemas.microsoft.com/office/powerpoint/2010/main" val="3595326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persistence.xml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i="1" dirty="0"/>
          </a:p>
          <a:p>
            <a:pPr>
              <a:lnSpc>
                <a:spcPct val="150000"/>
              </a:lnSpc>
            </a:pPr>
            <a:endParaRPr lang="ko-KR" altLang="en-US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530550" y="3086890"/>
            <a:ext cx="11466101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javax.persistence.jdbc.driver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"javax.persistence.jdbc.url"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://localhost:3306/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jpa_study?serverTimezone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=UTC"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javax.persistence.jdbc.user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kim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javax.persistence.jdbc.password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"sungryulKim12"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0550" y="786468"/>
            <a:ext cx="98936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persistence-unit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jpabook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transaction-type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"RESOURCE_LOCAL"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0550" y="1199604"/>
            <a:ext cx="8673080" cy="1709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 box holding all the needed information for creating an EntityManagerFactory instance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JPA</a:t>
            </a:r>
            <a:r>
              <a:rPr lang="ko-KR" altLang="en-US" dirty="0"/>
              <a:t>설정을 구별하는 </a:t>
            </a:r>
            <a:r>
              <a:rPr lang="ko-KR" altLang="en-US" dirty="0" err="1"/>
              <a:t>구별자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일반적으로 연결할 데이터베이스당 하나의 영속성 </a:t>
            </a:r>
            <a:r>
              <a:rPr lang="ko-KR" altLang="en-US"/>
              <a:t>유닛을 등록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실제 개발에서는 여러 개의 </a:t>
            </a:r>
            <a:r>
              <a:rPr lang="en-US" altLang="ko-KR"/>
              <a:t>DB</a:t>
            </a:r>
            <a:r>
              <a:rPr lang="ko-KR" altLang="en-US"/>
              <a:t>를 사용할 수 있음</a:t>
            </a:r>
            <a:r>
              <a:rPr lang="en-US" altLang="ko-KR"/>
              <a:t>. ex) </a:t>
            </a:r>
            <a:r>
              <a:rPr lang="ko-KR" altLang="en-US"/>
              <a:t>테스트 </a:t>
            </a:r>
            <a:r>
              <a:rPr lang="en-US" altLang="ko-KR"/>
              <a:t>DB</a:t>
            </a:r>
            <a:r>
              <a:rPr lang="ko-KR" altLang="en-US"/>
              <a:t>와 운영</a:t>
            </a:r>
            <a:r>
              <a:rPr lang="en-US" altLang="ko-KR"/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550" y="4563987"/>
            <a:ext cx="6576480" cy="2124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JPA</a:t>
            </a:r>
            <a:r>
              <a:rPr lang="ko-KR" altLang="en-US" dirty="0"/>
              <a:t>표준 속성</a:t>
            </a:r>
            <a:r>
              <a:rPr lang="en-US" altLang="ko-KR" dirty="0"/>
              <a:t>: </a:t>
            </a:r>
            <a:r>
              <a:rPr lang="ko-KR" altLang="en-US" dirty="0"/>
              <a:t>데이터베이스 연동 및 접속에 필요한 정보 입력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driver </a:t>
            </a:r>
            <a:r>
              <a:rPr lang="en-US" altLang="ko-KR" dirty="0">
                <a:sym typeface="Wingdings" panose="05000000000000000000" pitchFamily="2" charset="2"/>
              </a:rPr>
              <a:t> JDBC</a:t>
            </a:r>
            <a:r>
              <a:rPr lang="ko-KR" altLang="en-US" dirty="0">
                <a:sym typeface="Wingdings" panose="05000000000000000000" pitchFamily="2" charset="2"/>
              </a:rPr>
              <a:t>드라이버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데이터베이스 접속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ym typeface="Wingdings" panose="05000000000000000000" pitchFamily="2" charset="2"/>
              </a:rPr>
              <a:t>user  </a:t>
            </a:r>
            <a:r>
              <a:rPr lang="ko-KR" altLang="en-US" dirty="0">
                <a:sym typeface="Wingdings" panose="05000000000000000000" pitchFamily="2" charset="2"/>
              </a:rPr>
              <a:t>계정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ym typeface="Wingdings" panose="05000000000000000000" pitchFamily="2" charset="2"/>
              </a:rPr>
              <a:t>password  </a:t>
            </a:r>
            <a:r>
              <a:rPr lang="ko-KR" altLang="en-US" dirty="0">
                <a:sym typeface="Wingdings" panose="05000000000000000000" pitchFamily="2" charset="2"/>
              </a:rPr>
              <a:t>비밀번호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542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persistence.xml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i="1" dirty="0"/>
          </a:p>
          <a:p>
            <a:pPr>
              <a:lnSpc>
                <a:spcPct val="150000"/>
              </a:lnSpc>
            </a:pPr>
            <a:endParaRPr lang="ko-KR" altLang="en-US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631767" y="925386"/>
            <a:ext cx="11421688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20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hibernate.dialect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20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org.hibernate.dialect.MySQLDialect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20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hibernate.show_sql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20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20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hibernate.format_sql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20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20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hibernate.use_sql_comments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20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30304" y="2490180"/>
            <a:ext cx="103160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Hibernate </a:t>
            </a:r>
            <a:r>
              <a:rPr lang="ko-KR" altLang="en-US" sz="2400" dirty="0"/>
              <a:t>전용</a:t>
            </a:r>
            <a:r>
              <a:rPr lang="en-US" altLang="ko-KR" sz="2400" dirty="0"/>
              <a:t> </a:t>
            </a:r>
            <a:r>
              <a:rPr lang="ko-KR" altLang="en-US" sz="2400" dirty="0"/>
              <a:t>속성</a:t>
            </a:r>
            <a:endParaRPr lang="en-US" altLang="ko-KR" sz="2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dialect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사용할 방언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/>
              <a:t>show_sql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JPA</a:t>
            </a:r>
            <a:r>
              <a:rPr lang="ko-KR" altLang="en-US" sz="2000" dirty="0">
                <a:sym typeface="Wingdings" panose="05000000000000000000" pitchFamily="2" charset="2"/>
              </a:rPr>
              <a:t>가 실행하는 </a:t>
            </a:r>
            <a:r>
              <a:rPr lang="en-US" altLang="ko-KR" sz="2000" dirty="0" err="1">
                <a:sym typeface="Wingdings" panose="05000000000000000000" pitchFamily="2" charset="2"/>
              </a:rPr>
              <a:t>sql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보기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ym typeface="Wingdings" panose="05000000000000000000" pitchFamily="2" charset="2"/>
              </a:rPr>
              <a:t>format_sql</a:t>
            </a:r>
            <a:r>
              <a:rPr lang="en-US" altLang="ko-KR" sz="2000" dirty="0">
                <a:sym typeface="Wingdings" panose="05000000000000000000" pitchFamily="2" charset="2"/>
              </a:rPr>
              <a:t>  </a:t>
            </a:r>
            <a:r>
              <a:rPr lang="en-US" altLang="ko-KR" sz="2000" dirty="0" err="1">
                <a:sym typeface="Wingdings" panose="05000000000000000000" pitchFamily="2" charset="2"/>
              </a:rPr>
              <a:t>sql</a:t>
            </a:r>
            <a:r>
              <a:rPr lang="ko-KR" altLang="en-US" sz="2000" dirty="0">
                <a:sym typeface="Wingdings" panose="05000000000000000000" pitchFamily="2" charset="2"/>
              </a:rPr>
              <a:t>을 </a:t>
            </a:r>
            <a:r>
              <a:rPr lang="en-US" altLang="ko-KR" sz="2000" dirty="0">
                <a:sym typeface="Wingdings" panose="05000000000000000000" pitchFamily="2" charset="2"/>
              </a:rPr>
              <a:t>formatting</a:t>
            </a:r>
            <a:r>
              <a:rPr lang="ko-KR" altLang="en-US" sz="2000" dirty="0">
                <a:sym typeface="Wingdings" panose="05000000000000000000" pitchFamily="2" charset="2"/>
              </a:rPr>
              <a:t>하여 보기 좋게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ym typeface="Wingdings" panose="05000000000000000000" pitchFamily="2" charset="2"/>
              </a:rPr>
              <a:t>use_sql_comments</a:t>
            </a:r>
            <a:r>
              <a:rPr lang="en-US" altLang="ko-KR" sz="2000" dirty="0">
                <a:sym typeface="Wingdings" panose="05000000000000000000" pitchFamily="2" charset="2"/>
              </a:rPr>
              <a:t>  </a:t>
            </a:r>
            <a:r>
              <a:rPr lang="ko-KR" altLang="en-US" sz="2000" dirty="0">
                <a:sym typeface="Wingdings" panose="05000000000000000000" pitchFamily="2" charset="2"/>
              </a:rPr>
              <a:t>실행되는 </a:t>
            </a:r>
            <a:r>
              <a:rPr lang="en-US" altLang="ko-KR" sz="2000" dirty="0" err="1">
                <a:sym typeface="Wingdings" panose="05000000000000000000" pitchFamily="2" charset="2"/>
              </a:rPr>
              <a:t>sql</a:t>
            </a:r>
            <a:r>
              <a:rPr lang="ko-KR" altLang="en-US" sz="2000" dirty="0">
                <a:sym typeface="Wingdings" panose="05000000000000000000" pitchFamily="2" charset="2"/>
              </a:rPr>
              <a:t> 설명 보기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239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persistence.xml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방언</a:t>
            </a:r>
            <a:endParaRPr lang="en-US" altLang="ko-KR" dirty="0"/>
          </a:p>
          <a:p>
            <a:pPr lvl="1"/>
            <a:endParaRPr lang="en-US" dirty="0"/>
          </a:p>
        </p:txBody>
      </p:sp>
      <p:pic>
        <p:nvPicPr>
          <p:cNvPr id="4" name="Picture 2" descr="https://media.vlpt.us/images/aonee/post/6444a9d1-f68e-4c88-bf44-f5eb4fb1c1c0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125" y="1421003"/>
            <a:ext cx="6816854" cy="403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63096" y="1421002"/>
          <a:ext cx="416461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205">
                  <a:extLst>
                    <a:ext uri="{9D8B030D-6E8A-4147-A177-3AD203B41FA5}">
                      <a16:colId xmlns:a16="http://schemas.microsoft.com/office/drawing/2014/main" val="2072041449"/>
                    </a:ext>
                  </a:extLst>
                </a:gridCol>
                <a:gridCol w="1388205">
                  <a:extLst>
                    <a:ext uri="{9D8B030D-6E8A-4147-A177-3AD203B41FA5}">
                      <a16:colId xmlns:a16="http://schemas.microsoft.com/office/drawing/2014/main" val="3188591046"/>
                    </a:ext>
                  </a:extLst>
                </a:gridCol>
                <a:gridCol w="1388205">
                  <a:extLst>
                    <a:ext uri="{9D8B030D-6E8A-4147-A177-3AD203B41FA5}">
                      <a16:colId xmlns:a16="http://schemas.microsoft.com/office/drawing/2014/main" val="3192669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구분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오라클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14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데이터 타입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다른 </a:t>
                      </a:r>
                      <a:r>
                        <a:rPr lang="ko-KR" altLang="en-US" dirty="0" err="1"/>
                        <a:t>함수명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SUBSTRING()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SUBSTR()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0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페이징</a:t>
                      </a:r>
                      <a:r>
                        <a:rPr lang="ko-KR" altLang="en-US" dirty="0"/>
                        <a:t> 처리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0897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3096" y="3024868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ANSI SQL</a:t>
            </a:r>
            <a:r>
              <a:rPr lang="ko-KR" altLang="en-US" dirty="0"/>
              <a:t>을 사용하는 이유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096" y="3884039"/>
            <a:ext cx="6194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H2: org.hibernate.dialect.H2Dialect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ym typeface="Wingdings" panose="05000000000000000000" pitchFamily="2" charset="2"/>
              </a:rPr>
              <a:t>오라클 </a:t>
            </a:r>
            <a:r>
              <a:rPr lang="en-US" altLang="ko-KR" sz="2000" dirty="0">
                <a:sym typeface="Wingdings" panose="05000000000000000000" pitchFamily="2" charset="2"/>
              </a:rPr>
              <a:t>10g: org.hibernate.dialect.Oracle10gDialect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MySQL: </a:t>
            </a:r>
            <a:r>
              <a:rPr lang="en-US" altLang="ko-KR" sz="2000" dirty="0">
                <a:sym typeface="Wingdings" panose="05000000000000000000" pitchFamily="2" charset="2"/>
              </a:rPr>
              <a:t>org.hibernate.dialect.</a:t>
            </a:r>
            <a:r>
              <a:rPr lang="en-US" sz="2000" dirty="0">
                <a:sym typeface="Wingdings" panose="05000000000000000000" pitchFamily="2" charset="2"/>
              </a:rPr>
              <a:t>MySQL5InnoDBDialect</a:t>
            </a:r>
          </a:p>
          <a:p>
            <a:r>
              <a:rPr lang="en-US" sz="2000" dirty="0">
                <a:sym typeface="Wingdings" panose="05000000000000000000" pitchFamily="2" charset="2"/>
              </a:rPr>
              <a:t>                                                          (</a:t>
            </a:r>
            <a:r>
              <a:rPr lang="en-US" sz="2000" dirty="0" err="1">
                <a:sym typeface="Wingdings" panose="05000000000000000000" pitchFamily="2" charset="2"/>
              </a:rPr>
              <a:t>MySQLDialect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6841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persistence.xml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서버 엔진과</a:t>
            </a:r>
            <a:r>
              <a:rPr lang="en-US" altLang="ko-KR"/>
              <a:t> </a:t>
            </a:r>
            <a:r>
              <a:rPr lang="ko-KR" altLang="en-US" dirty="0"/>
              <a:t>저장 엔진</a:t>
            </a:r>
            <a:endParaRPr lang="en-US" altLang="ko-KR" dirty="0"/>
          </a:p>
          <a:p>
            <a:pPr lvl="1"/>
            <a:endParaRPr lang="en-US" dirty="0"/>
          </a:p>
        </p:txBody>
      </p:sp>
      <p:pic>
        <p:nvPicPr>
          <p:cNvPr id="1026" name="Picture 2" descr="Mysql의 서버엔진과 스토리지 엔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51" y="1184623"/>
            <a:ext cx="8200923" cy="559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49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MySQL + JPA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MySQL</a:t>
            </a:r>
            <a:r>
              <a:rPr lang="ko-KR" altLang="en-US" sz="2000" dirty="0"/>
              <a:t>데이터베이스 및 테스트 테이블 생성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maven </a:t>
            </a:r>
            <a:r>
              <a:rPr lang="ko-KR" altLang="en-US" sz="2000" dirty="0"/>
              <a:t>프로젝트 생성</a:t>
            </a:r>
            <a:r>
              <a:rPr lang="en-US" altLang="ko-KR" sz="2000" dirty="0"/>
              <a:t>(</a:t>
            </a:r>
            <a:r>
              <a:rPr lang="en-US" altLang="ko-KR" sz="2000" u="sng" dirty="0" err="1"/>
              <a:t>gradle</a:t>
            </a:r>
            <a:r>
              <a:rPr lang="ko-KR" altLang="en-US" sz="2000" u="sng" dirty="0"/>
              <a:t>로 생성해도 되지만 </a:t>
            </a:r>
            <a:r>
              <a:rPr lang="en-US" altLang="ko-KR" sz="2000" u="sng" dirty="0"/>
              <a:t>entity</a:t>
            </a:r>
            <a:r>
              <a:rPr lang="ko-KR" altLang="en-US" sz="2000" u="sng" dirty="0"/>
              <a:t>자동 식별 문제가 발생할 수 있으므로</a:t>
            </a:r>
            <a:r>
              <a:rPr lang="ko-KR" altLang="en-US" sz="2000" dirty="0"/>
              <a:t> 본 수업에서는 </a:t>
            </a:r>
            <a:r>
              <a:rPr lang="en-US" altLang="ko-KR" sz="2000" dirty="0"/>
              <a:t>maven</a:t>
            </a:r>
            <a:r>
              <a:rPr lang="ko-KR" altLang="en-US" sz="2000" dirty="0"/>
              <a:t>사용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필요 라이브러리 의존 설정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META-INF</a:t>
            </a:r>
            <a:r>
              <a:rPr lang="ko-KR" altLang="en-US" sz="2000" dirty="0"/>
              <a:t>폴더 생성 및 </a:t>
            </a:r>
            <a:r>
              <a:rPr lang="en-US" altLang="ko-KR" sz="2000" dirty="0"/>
              <a:t>persistence.xml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main, member class</a:t>
            </a:r>
            <a:r>
              <a:rPr lang="ko-KR" altLang="en-US" sz="2000" dirty="0"/>
              <a:t> 작성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member class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어노테이션</a:t>
            </a:r>
            <a:r>
              <a:rPr lang="ko-KR" altLang="en-US" sz="2000" dirty="0"/>
              <a:t> 설정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persistence.xml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/>
              <a:t>참고</a:t>
            </a:r>
            <a:r>
              <a:rPr lang="en-US" altLang="ko-KR" sz="2000"/>
              <a:t>) JPA </a:t>
            </a:r>
            <a:r>
              <a:rPr lang="ko-KR" altLang="en-US" sz="2000"/>
              <a:t>구현체들은 보통 엔티티 클래스를 자동으로 인식하지만</a:t>
            </a:r>
            <a:r>
              <a:rPr lang="en-US" altLang="ko-KR" sz="2000"/>
              <a:t>, </a:t>
            </a:r>
            <a:r>
              <a:rPr lang="ko-KR" altLang="en-US" sz="2000"/>
              <a:t>환경에 따라 인식하지 못할 때도 있음</a:t>
            </a:r>
            <a:r>
              <a:rPr lang="en-US" altLang="ko-KR" sz="2000"/>
              <a:t>. </a:t>
            </a:r>
            <a:r>
              <a:rPr lang="ko-KR" altLang="en-US" sz="2000"/>
              <a:t>그때는 </a:t>
            </a:r>
            <a:r>
              <a:rPr lang="en-US" altLang="ko-KR" sz="2000"/>
              <a:t>persistence.xml</a:t>
            </a:r>
            <a:r>
              <a:rPr lang="ko-KR" altLang="en-US" sz="2000"/>
              <a:t>에 다음과 같이 </a:t>
            </a:r>
            <a:r>
              <a:rPr lang="en-US" altLang="ko-KR" sz="2000"/>
              <a:t>&lt;class&gt;</a:t>
            </a:r>
            <a:r>
              <a:rPr lang="ko-KR" altLang="en-US" sz="2000"/>
              <a:t>를 사용해서 </a:t>
            </a:r>
            <a:r>
              <a:rPr lang="en-US" altLang="ko-KR" sz="2000"/>
              <a:t>JPA</a:t>
            </a:r>
            <a:r>
              <a:rPr lang="ko-KR" altLang="en-US" sz="2000"/>
              <a:t>에서 사용할 엔티티 클래스를 지정하면 됨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(</a:t>
            </a:r>
            <a:r>
              <a:rPr lang="ko-KR" altLang="en-US" sz="2000">
                <a:solidFill>
                  <a:srgbClr val="FF0000"/>
                </a:solidFill>
              </a:rPr>
              <a:t>특히</a:t>
            </a:r>
            <a:r>
              <a:rPr lang="en-US" altLang="ko-KR" sz="2000">
                <a:solidFill>
                  <a:srgbClr val="FF0000"/>
                </a:solidFill>
              </a:rPr>
              <a:t>, gradle</a:t>
            </a:r>
            <a:r>
              <a:rPr lang="ko-KR" altLang="en-US" sz="2000">
                <a:solidFill>
                  <a:srgbClr val="FF0000"/>
                </a:solidFill>
              </a:rPr>
              <a:t>로 빌드할 경우</a:t>
            </a:r>
            <a:r>
              <a:rPr lang="en-US" altLang="ko-KR" sz="2000">
                <a:solidFill>
                  <a:srgbClr val="FF0000"/>
                </a:solidFill>
              </a:rPr>
              <a:t>, </a:t>
            </a:r>
            <a:r>
              <a:rPr lang="ko-KR" altLang="en-US" sz="2000">
                <a:solidFill>
                  <a:srgbClr val="FF0000"/>
                </a:solidFill>
              </a:rPr>
              <a:t>클래스가 자동으로 인식되지 않는 경우가 있음</a:t>
            </a:r>
            <a:r>
              <a:rPr lang="en-US" altLang="ko-KR" sz="2000"/>
              <a:t>)</a:t>
            </a:r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marL="0" indent="0">
              <a:lnSpc>
                <a:spcPct val="150000"/>
              </a:lnSpc>
              <a:buNone/>
            </a:pP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/>
              <a:t>참고로 스프링 프레임워크나 </a:t>
            </a:r>
            <a:r>
              <a:rPr lang="en-US" altLang="ko-KR" sz="2000"/>
              <a:t>J2EE</a:t>
            </a:r>
            <a:r>
              <a:rPr lang="ko-KR" altLang="en-US" sz="2000"/>
              <a:t>환경에서는 엔티티를 탐색하는 기능을 제공하므로 이런 문제가 발생하지 않음</a:t>
            </a:r>
            <a:endParaRPr lang="en-US" altLang="ko-KR" sz="2000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0FD1A-1C2C-4E95-96ED-8C21410224B5}"/>
              </a:ext>
            </a:extLst>
          </p:cNvPr>
          <p:cNvSpPr txBox="1"/>
          <p:nvPr/>
        </p:nvSpPr>
        <p:spPr>
          <a:xfrm>
            <a:off x="650467" y="2864237"/>
            <a:ext cx="5058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&lt;persistence-unit name="jpabook"&gt;</a:t>
            </a:r>
          </a:p>
          <a:p>
            <a:r>
              <a:rPr lang="en-US" altLang="ko-KR" sz="2000"/>
              <a:t>	&lt;class&gt;jpabook.start.Member&lt;/class&gt;</a:t>
            </a:r>
            <a:endParaRPr lang="ko-KR" altLang="en-US" sz="20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6716F4-F76D-467C-88D4-F2A6856AD9F4}"/>
              </a:ext>
            </a:extLst>
          </p:cNvPr>
          <p:cNvSpPr/>
          <p:nvPr/>
        </p:nvSpPr>
        <p:spPr>
          <a:xfrm>
            <a:off x="650467" y="3615400"/>
            <a:ext cx="1749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Unknown entity:</a:t>
            </a:r>
          </a:p>
        </p:txBody>
      </p:sp>
    </p:spTree>
    <p:extLst>
      <p:ext uri="{BB962C8B-B14F-4D97-AF65-F5344CB8AC3E}">
        <p14:creationId xmlns:p14="http://schemas.microsoft.com/office/powerpoint/2010/main" val="35928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MySQL</a:t>
            </a:r>
            <a:r>
              <a:rPr lang="ko-KR" altLang="en-US" sz="2800" dirty="0"/>
              <a:t>데이터베이스 및 테스트 테이블 생성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530552" y="2071163"/>
            <a:ext cx="60960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/>
              <a:t>CREATE TABLE MEMBER(		</a:t>
            </a:r>
          </a:p>
          <a:p>
            <a:r>
              <a:rPr lang="en-US" sz="2400" dirty="0"/>
              <a:t>	ID VARCHAR(255) NOT NULL,    </a:t>
            </a:r>
          </a:p>
          <a:p>
            <a:r>
              <a:rPr lang="en-US" sz="2400" dirty="0"/>
              <a:t>	NAME VARCHAR(255),    </a:t>
            </a:r>
          </a:p>
          <a:p>
            <a:r>
              <a:rPr lang="en-US" sz="2400" dirty="0"/>
              <a:t>	AGE INT,    </a:t>
            </a:r>
          </a:p>
          <a:p>
            <a:r>
              <a:rPr lang="en-US" sz="2400" dirty="0"/>
              <a:t>	PRIMARY KEY (ID)</a:t>
            </a:r>
          </a:p>
          <a:p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8F36F-68EE-4902-AC7B-143D69ADF3C4}"/>
              </a:ext>
            </a:extLst>
          </p:cNvPr>
          <p:cNvSpPr txBox="1"/>
          <p:nvPr/>
        </p:nvSpPr>
        <p:spPr>
          <a:xfrm>
            <a:off x="589042" y="880807"/>
            <a:ext cx="4264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새로운 데이터베이스 생성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jpa_study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66331-13AD-4427-AA6F-1484EF35D147}"/>
              </a:ext>
            </a:extLst>
          </p:cNvPr>
          <p:cNvSpPr txBox="1"/>
          <p:nvPr/>
        </p:nvSpPr>
        <p:spPr>
          <a:xfrm>
            <a:off x="589042" y="1543879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MEMBER </a:t>
            </a:r>
            <a:r>
              <a:rPr lang="ko-KR" altLang="en-US" sz="2000" dirty="0"/>
              <a:t>테이블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FB495-BF47-4BE3-9463-01B3B32328FC}"/>
              </a:ext>
            </a:extLst>
          </p:cNvPr>
          <p:cNvSpPr txBox="1"/>
          <p:nvPr/>
        </p:nvSpPr>
        <p:spPr>
          <a:xfrm>
            <a:off x="589042" y="4769623"/>
            <a:ext cx="3777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</a:t>
            </a:r>
            <a:r>
              <a:rPr lang="ko-KR" altLang="en-US" sz="2000" dirty="0"/>
              <a:t>에서 </a:t>
            </a:r>
            <a:r>
              <a:rPr lang="en-US" altLang="ko-KR" sz="2000" dirty="0">
                <a:solidFill>
                  <a:srgbClr val="0000FF"/>
                </a:solidFill>
              </a:rPr>
              <a:t>maven</a:t>
            </a:r>
            <a:r>
              <a:rPr lang="ko-KR" altLang="en-US" sz="2000" dirty="0">
                <a:solidFill>
                  <a:srgbClr val="0000FF"/>
                </a:solidFill>
              </a:rPr>
              <a:t>프로젝트</a:t>
            </a:r>
            <a:r>
              <a:rPr lang="ko-KR" altLang="en-US" sz="2000" dirty="0"/>
              <a:t> 생성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072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필요 라이브러리 의존 설정</a:t>
            </a:r>
            <a:endParaRPr lang="en-US" altLang="ko-KR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pom.xml</a:t>
            </a:r>
            <a:r>
              <a:rPr lang="ko-KR" altLang="en-US" sz="2000"/>
              <a:t>에 </a:t>
            </a:r>
            <a:r>
              <a:rPr lang="en-US" altLang="ko-KR" sz="2000" dirty="0"/>
              <a:t>JPA, MySQL </a:t>
            </a:r>
            <a:r>
              <a:rPr lang="ko-KR" altLang="en-US" sz="2000" dirty="0"/>
              <a:t>라이브러리 설치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의존 설정은 구글에 </a:t>
            </a:r>
            <a:r>
              <a:rPr lang="en-US" altLang="ko-KR" sz="2000" dirty="0"/>
              <a:t>maven repository</a:t>
            </a:r>
            <a:r>
              <a:rPr lang="ko-KR" altLang="en-US" sz="2000"/>
              <a:t>에서 검색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Hibernate </a:t>
            </a:r>
            <a:r>
              <a:rPr lang="en-US" altLang="ko-KR" sz="1800" err="1"/>
              <a:t>EntityManager</a:t>
            </a:r>
            <a:r>
              <a:rPr lang="en-US" altLang="ko-KR" sz="1800"/>
              <a:t> Relocation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스프링 부트와 연동할 경우</a:t>
            </a:r>
            <a:r>
              <a:rPr lang="en-US" altLang="ko-KR"/>
              <a:t>, </a:t>
            </a:r>
            <a:r>
              <a:rPr lang="ko-KR" altLang="en-US"/>
              <a:t>스프링 부트 </a:t>
            </a:r>
            <a:r>
              <a:rPr lang="en-US" altLang="ko-KR"/>
              <a:t>Reference Doc</a:t>
            </a:r>
            <a:r>
              <a:rPr lang="ko-KR" altLang="en-US"/>
              <a:t>을 참조하여 적절한 버전 선택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en-US" altLang="ko-KR">
                <a:hlinkClick r:id="rId2"/>
              </a:rPr>
              <a:t>https://spring.io/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MySQL Connector/J</a:t>
            </a:r>
          </a:p>
          <a:p>
            <a:pPr>
              <a:lnSpc>
                <a:spcPct val="150000"/>
              </a:lnSpc>
            </a:pPr>
            <a:r>
              <a:rPr lang="ko-KR" altLang="en-US" sz="2000"/>
              <a:t>오픈소스나 소스 라이브러리 </a:t>
            </a:r>
            <a:r>
              <a:rPr lang="en-US" altLang="ko-KR" sz="2000"/>
              <a:t>release </a:t>
            </a:r>
            <a:r>
              <a:rPr lang="ko-KR" altLang="en-US" sz="2000"/>
              <a:t>시 </a:t>
            </a:r>
            <a:r>
              <a:rPr lang="en-US" altLang="ko-KR" sz="2000"/>
              <a:t>GA, SNAPSHOT</a:t>
            </a:r>
            <a:r>
              <a:rPr lang="ko-KR" altLang="en-US" sz="2000"/>
              <a:t>의 의미</a:t>
            </a:r>
            <a:endParaRPr lang="en-US" altLang="ko-KR" sz="2000"/>
          </a:p>
          <a:p>
            <a:pPr lvl="1">
              <a:lnSpc>
                <a:spcPct val="150000"/>
              </a:lnSpc>
            </a:pPr>
            <a:r>
              <a:rPr lang="en-US" altLang="ko-KR" sz="1800"/>
              <a:t>GA (General Availability) - </a:t>
            </a:r>
            <a:r>
              <a:rPr lang="ko-KR" altLang="en-US" sz="1800"/>
              <a:t>테스트가 완료된 정식 릴리즈 버전으로 안정적으로 운영되어야 하는 프로젝트에서 사용</a:t>
            </a:r>
            <a:r>
              <a:rPr lang="en-US" altLang="ko-KR" sz="180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RC (Release Candidate) - </a:t>
            </a:r>
            <a:r>
              <a:rPr lang="ko-KR" altLang="en-US" sz="1800"/>
              <a:t>베타 버전</a:t>
            </a:r>
            <a:r>
              <a:rPr lang="en-US" altLang="ko-KR" sz="1800"/>
              <a:t>. </a:t>
            </a:r>
            <a:r>
              <a:rPr lang="ko-KR" altLang="en-US" sz="1800"/>
              <a:t>정식 릴리즈 버전은 아니므로 기능은 픽스되었으나</a:t>
            </a:r>
            <a:r>
              <a:rPr lang="en-US" altLang="ko-KR" sz="1800"/>
              <a:t>, </a:t>
            </a:r>
            <a:r>
              <a:rPr lang="ko-KR" altLang="en-US" sz="1800"/>
              <a:t>안정적 동작은 보장할 수 없음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M (Milestone) - </a:t>
            </a:r>
            <a:r>
              <a:rPr lang="ko-KR" altLang="en-US" sz="1800"/>
              <a:t>테스트 버전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SNAPSHOT - </a:t>
            </a:r>
            <a:r>
              <a:rPr lang="ko-KR" altLang="en-US" sz="1800"/>
              <a:t>스냅샷이 붙으면 아직 개발단계라는 의미이며</a:t>
            </a:r>
            <a:r>
              <a:rPr lang="en-US" altLang="ko-KR" sz="1800"/>
              <a:t>, </a:t>
            </a:r>
            <a:r>
              <a:rPr lang="ko-KR" altLang="en-US" sz="1800"/>
              <a:t>일종의 백업시점</a:t>
            </a:r>
            <a:endParaRPr lang="en-US" altLang="ko-KR" sz="1800"/>
          </a:p>
          <a:p>
            <a:pPr marL="0" indent="0">
              <a:lnSpc>
                <a:spcPct val="150000"/>
              </a:lnSpc>
              <a:buNone/>
            </a:pPr>
            <a:endParaRPr lang="ko-KR" altLang="en-US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/>
              <a:t>필요 라이브러리 의존 설정</a:t>
            </a:r>
            <a:endParaRPr lang="en-US" altLang="ko-KR" sz="2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299173-8602-4679-8268-DE85F19C0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4" y="1117189"/>
            <a:ext cx="8580106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&lt;dependencies&gt;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&lt;dependency&gt;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&lt;groupId&gt;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mysql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&lt;/groupId&gt;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&lt;artifactId&gt;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mysql-connector-java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&lt;/artifactId&gt;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&lt;version&gt;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8.0.16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&lt;/version&gt;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&lt;/dependency&gt;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&lt;!-- https://mvnrepository.com/artifact/org.hibernate/hibernate-entitymanager --&gt;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&lt;dependency&gt;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&lt;groupId&gt;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org.hibernate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&lt;/groupId&gt;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&lt;artifactId&gt;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hibernate-entitymanager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&lt;/artifactId&gt;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&lt;version&gt;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5.4.22.Final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&lt;/version&gt;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&lt;/dependency&gt;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&lt;/dependencies&gt;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5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META-INF</a:t>
            </a:r>
            <a:r>
              <a:rPr lang="ko-KR" altLang="en-US" sz="2800" dirty="0"/>
              <a:t>폴더 생성 및 </a:t>
            </a:r>
            <a:r>
              <a:rPr lang="en-US" altLang="ko-KR" sz="2800" dirty="0"/>
              <a:t>persistence.xml </a:t>
            </a:r>
            <a:r>
              <a:rPr lang="ko-KR" altLang="en-US" sz="2800" dirty="0"/>
              <a:t>생성</a:t>
            </a:r>
            <a:endParaRPr lang="en-US" altLang="ko-KR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예제 </a:t>
            </a:r>
            <a:r>
              <a:rPr lang="ko-KR" altLang="en-US" sz="2000" b="1"/>
              <a:t>프로젝트 구조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META-INF</a:t>
            </a:r>
            <a:r>
              <a:rPr lang="ko-KR" altLang="en-US" sz="1800"/>
              <a:t>가 없다면 폴더 생성하기</a:t>
            </a:r>
            <a:r>
              <a:rPr lang="en-US" altLang="ko-KR" sz="1800"/>
              <a:t>(</a:t>
            </a:r>
            <a:r>
              <a:rPr lang="ko-KR" altLang="en-US" sz="1800">
                <a:solidFill>
                  <a:srgbClr val="FF0000"/>
                </a:solidFill>
              </a:rPr>
              <a:t>언더스코어가 아니라 하이픈임을 주의</a:t>
            </a:r>
            <a:r>
              <a:rPr lang="en-US" altLang="ko-KR" sz="1800"/>
              <a:t>)</a:t>
            </a:r>
          </a:p>
          <a:p>
            <a:pPr lvl="1">
              <a:lnSpc>
                <a:spcPct val="150000"/>
              </a:lnSpc>
            </a:pP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6203" y="1358767"/>
            <a:ext cx="565796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/main</a:t>
            </a:r>
          </a:p>
          <a:p>
            <a:r>
              <a:rPr lang="en-US" dirty="0"/>
              <a:t>	-&gt;java</a:t>
            </a:r>
          </a:p>
          <a:p>
            <a:r>
              <a:rPr lang="en-US" dirty="0"/>
              <a:t>		-&gt;</a:t>
            </a:r>
            <a:r>
              <a:rPr lang="en-US" dirty="0" err="1"/>
              <a:t>jpabook</a:t>
            </a:r>
            <a:r>
              <a:rPr lang="en-US" dirty="0"/>
              <a:t>/start</a:t>
            </a:r>
          </a:p>
          <a:p>
            <a:r>
              <a:rPr lang="en-US" dirty="0"/>
              <a:t>			 -&gt; JpaMain.java</a:t>
            </a:r>
          </a:p>
          <a:p>
            <a:r>
              <a:rPr lang="en-US" dirty="0"/>
              <a:t>			 -&gt; Member.java</a:t>
            </a:r>
          </a:p>
          <a:p>
            <a:r>
              <a:rPr lang="en-US" dirty="0"/>
              <a:t>	 -&gt; resources</a:t>
            </a:r>
          </a:p>
          <a:p>
            <a:r>
              <a:rPr lang="en-US" dirty="0"/>
              <a:t>		 -&gt; META-INF</a:t>
            </a:r>
          </a:p>
          <a:p>
            <a:r>
              <a:rPr lang="en-US" dirty="0"/>
              <a:t>			 -&gt; persistence</a:t>
            </a:r>
            <a:r>
              <a:rPr lang="en-US"/>
              <a:t>.xml</a:t>
            </a: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9987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266331" y="481315"/>
            <a:ext cx="11203620" cy="60016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&lt;persistence </a:t>
            </a:r>
            <a:r>
              <a:rPr lang="en-US" sz="1600" dirty="0" err="1"/>
              <a:t>xmlns</a:t>
            </a:r>
            <a:r>
              <a:rPr lang="en-US" sz="1600" dirty="0"/>
              <a:t>="http://java.sun.com/xml/ns/persistence"</a:t>
            </a:r>
          </a:p>
          <a:p>
            <a:r>
              <a:rPr lang="en-US" sz="1600" dirty="0"/>
              <a:t>             </a:t>
            </a:r>
            <a:r>
              <a:rPr lang="en-US" sz="1600" dirty="0" err="1"/>
              <a:t>xmlns:xsi</a:t>
            </a:r>
            <a:r>
              <a:rPr lang="en-US" sz="1600" dirty="0"/>
              <a:t>="http://www.w3.org/2001/XMLSchema-instance"</a:t>
            </a:r>
          </a:p>
          <a:p>
            <a:r>
              <a:rPr lang="en-US" sz="1600" dirty="0"/>
              <a:t>             </a:t>
            </a:r>
            <a:r>
              <a:rPr lang="en-US" sz="1600" dirty="0" err="1"/>
              <a:t>xsi:schemaLocation</a:t>
            </a:r>
            <a:r>
              <a:rPr lang="en-US" sz="1600" dirty="0"/>
              <a:t>="http://java.sun.com/xml/ns/persistence http://java.sun.com/xml/ns/persistence/persistence_2_0.xsd"</a:t>
            </a:r>
          </a:p>
          <a:p>
            <a:r>
              <a:rPr lang="en-US" sz="1600" dirty="0"/>
              <a:t>             version="2.0"&gt;</a:t>
            </a:r>
          </a:p>
          <a:p>
            <a:endParaRPr lang="en-US" sz="1600" dirty="0"/>
          </a:p>
          <a:p>
            <a:r>
              <a:rPr lang="en-US" sz="1600" dirty="0"/>
              <a:t>    &lt;persistence-unit name="</a:t>
            </a:r>
            <a:r>
              <a:rPr lang="en-US" sz="1600" dirty="0" err="1">
                <a:solidFill>
                  <a:srgbClr val="FF0000"/>
                </a:solidFill>
              </a:rPr>
              <a:t>jpabook</a:t>
            </a:r>
            <a:r>
              <a:rPr lang="en-US" sz="1600" dirty="0"/>
              <a:t>" transaction-type="RESOURCE_LOCAL"&gt;</a:t>
            </a:r>
          </a:p>
          <a:p>
            <a:r>
              <a:rPr lang="en-US" sz="1600" dirty="0"/>
              <a:t>        &lt;description&gt;</a:t>
            </a:r>
          </a:p>
          <a:p>
            <a:r>
              <a:rPr lang="en-US" sz="1600" dirty="0"/>
              <a:t>            Persistence unit for the JPA tutorial of the Hibernate Getting Started Guide</a:t>
            </a:r>
          </a:p>
          <a:p>
            <a:r>
              <a:rPr lang="en-US" sz="1600" dirty="0"/>
              <a:t>        &lt;/description&gt;</a:t>
            </a:r>
          </a:p>
          <a:p>
            <a:r>
              <a:rPr lang="en-US" sz="1600" dirty="0"/>
              <a:t>        &lt;provider&gt;</a:t>
            </a:r>
            <a:r>
              <a:rPr lang="en-US" sz="1600" dirty="0" err="1"/>
              <a:t>org.hibernate.ejb.HibernatePersistence</a:t>
            </a:r>
            <a:r>
              <a:rPr lang="en-US" sz="1600" dirty="0"/>
              <a:t>&lt;/provider&gt;</a:t>
            </a:r>
          </a:p>
          <a:p>
            <a:endParaRPr lang="en-US" sz="1600" dirty="0"/>
          </a:p>
          <a:p>
            <a:r>
              <a:rPr lang="en-US" sz="1600" dirty="0"/>
              <a:t>        &lt;properties&gt;</a:t>
            </a:r>
          </a:p>
          <a:p>
            <a:r>
              <a:rPr lang="en-US" sz="1600" dirty="0"/>
              <a:t>            &lt;property name="</a:t>
            </a:r>
            <a:r>
              <a:rPr lang="en-US" sz="1600" dirty="0" err="1"/>
              <a:t>javax.persistence.jdbc.driver</a:t>
            </a:r>
            <a:r>
              <a:rPr lang="en-US" sz="1600" dirty="0"/>
              <a:t>" value="</a:t>
            </a:r>
            <a:r>
              <a:rPr lang="en-US" sz="1600" dirty="0" err="1"/>
              <a:t>com.mysql.jdbc.Driver</a:t>
            </a:r>
            <a:r>
              <a:rPr lang="en-US" sz="1600" dirty="0"/>
              <a:t>" /&gt;</a:t>
            </a:r>
          </a:p>
          <a:p>
            <a:r>
              <a:rPr lang="en-US" sz="1600" dirty="0"/>
              <a:t>            &lt;property name="javax.persistence.jdbc.url" value="</a:t>
            </a:r>
            <a:r>
              <a:rPr lang="en-US" sz="1600" dirty="0" err="1"/>
              <a:t>jdbc:mysql</a:t>
            </a:r>
            <a:r>
              <a:rPr lang="en-US" sz="1600" dirty="0"/>
              <a:t>://localhost:3306</a:t>
            </a:r>
            <a:r>
              <a:rPr lang="en-US" sz="1600"/>
              <a:t>/</a:t>
            </a:r>
            <a:r>
              <a:rPr lang="en-US" sz="1600">
                <a:solidFill>
                  <a:srgbClr val="FF0000"/>
                </a:solidFill>
              </a:rPr>
              <a:t>jpa</a:t>
            </a:r>
            <a:r>
              <a:rPr lang="en-US" altLang="ko-KR" sz="1600">
                <a:solidFill>
                  <a:srgbClr val="FF0000"/>
                </a:solidFill>
              </a:rPr>
              <a:t>_study</a:t>
            </a:r>
            <a:r>
              <a:rPr lang="en-US" sz="1600">
                <a:solidFill>
                  <a:srgbClr val="FF0000"/>
                </a:solidFill>
              </a:rPr>
              <a:t>?</a:t>
            </a:r>
            <a:r>
              <a:rPr lang="en-US" sz="1600" dirty="0" err="1">
                <a:solidFill>
                  <a:srgbClr val="FF0000"/>
                </a:solidFill>
              </a:rPr>
              <a:t>serverTimezone</a:t>
            </a:r>
            <a:r>
              <a:rPr lang="en-US" sz="1600" dirty="0">
                <a:solidFill>
                  <a:srgbClr val="FF0000"/>
                </a:solidFill>
              </a:rPr>
              <a:t>=UTC</a:t>
            </a:r>
            <a:r>
              <a:rPr lang="en-US" sz="1600" dirty="0"/>
              <a:t>" /&gt;</a:t>
            </a:r>
          </a:p>
          <a:p>
            <a:r>
              <a:rPr lang="en-US" sz="1600" dirty="0"/>
              <a:t>            &lt;property name="</a:t>
            </a:r>
            <a:r>
              <a:rPr lang="en-US" sz="1600" dirty="0" err="1"/>
              <a:t>javax.persistence.jdbc.user</a:t>
            </a:r>
            <a:r>
              <a:rPr lang="en-US" sz="1600" dirty="0"/>
              <a:t>" value="</a:t>
            </a:r>
            <a:r>
              <a:rPr lang="en-US" sz="1600" dirty="0" err="1">
                <a:solidFill>
                  <a:srgbClr val="FF0000"/>
                </a:solidFill>
              </a:rPr>
              <a:t>kim</a:t>
            </a:r>
            <a:r>
              <a:rPr lang="en-US" sz="1600" dirty="0"/>
              <a:t>" /&gt;</a:t>
            </a:r>
          </a:p>
          <a:p>
            <a:r>
              <a:rPr lang="en-US" sz="1600" dirty="0"/>
              <a:t>            &lt;property name="</a:t>
            </a:r>
            <a:r>
              <a:rPr lang="en-US" sz="1600" dirty="0" err="1"/>
              <a:t>javax.persistence.jdbc.password</a:t>
            </a:r>
            <a:r>
              <a:rPr lang="en-US" sz="1600" dirty="0"/>
              <a:t>" value="</a:t>
            </a:r>
            <a:r>
              <a:rPr lang="en-US" sz="1600" dirty="0">
                <a:solidFill>
                  <a:srgbClr val="FF0000"/>
                </a:solidFill>
              </a:rPr>
              <a:t>sungryulKim12</a:t>
            </a:r>
            <a:r>
              <a:rPr lang="en-US" sz="1600" dirty="0"/>
              <a:t>" /&gt;</a:t>
            </a:r>
          </a:p>
          <a:p>
            <a:endParaRPr lang="en-US" sz="1600" dirty="0"/>
          </a:p>
          <a:p>
            <a:r>
              <a:rPr lang="en-US" sz="1600" dirty="0"/>
              <a:t>            &lt;property name="</a:t>
            </a:r>
            <a:r>
              <a:rPr lang="en-US" sz="1600" dirty="0" err="1"/>
              <a:t>hibernate.dialect</a:t>
            </a:r>
            <a:r>
              <a:rPr lang="en-US" sz="1600" dirty="0"/>
              <a:t>" value="</a:t>
            </a:r>
            <a:r>
              <a:rPr lang="en-US" sz="1600" dirty="0" err="1"/>
              <a:t>org.hibernate.dialect.MySQLDialect</a:t>
            </a:r>
            <a:r>
              <a:rPr lang="en-US" sz="1600" dirty="0"/>
              <a:t>" /&gt;</a:t>
            </a:r>
          </a:p>
          <a:p>
            <a:r>
              <a:rPr lang="en-US" sz="1600" dirty="0"/>
              <a:t>            &lt;property name="</a:t>
            </a:r>
            <a:r>
              <a:rPr lang="en-US" sz="1600" dirty="0" err="1"/>
              <a:t>hibernate.show_sql</a:t>
            </a:r>
            <a:r>
              <a:rPr lang="en-US" sz="1600" dirty="0"/>
              <a:t>" value="true" /&gt;</a:t>
            </a:r>
          </a:p>
          <a:p>
            <a:r>
              <a:rPr lang="en-US" sz="1600" dirty="0"/>
              <a:t>            </a:t>
            </a:r>
            <a:r>
              <a:rPr lang="en-US" sz="1600" dirty="0">
                <a:solidFill>
                  <a:srgbClr val="00B0F0"/>
                </a:solidFill>
              </a:rPr>
              <a:t>&lt;!--&lt;property name="hibernate.hbm2ddl.auto" value="create" /&gt; --&gt;</a:t>
            </a:r>
          </a:p>
          <a:p>
            <a:r>
              <a:rPr lang="en-US" sz="1600" dirty="0"/>
              <a:t>        &lt;/properties&gt;</a:t>
            </a:r>
          </a:p>
          <a:p>
            <a:endParaRPr lang="en-US" sz="1600" dirty="0"/>
          </a:p>
          <a:p>
            <a:r>
              <a:rPr lang="en-US" sz="1600" dirty="0"/>
              <a:t>    &lt;/persistence-unit&gt;</a:t>
            </a:r>
          </a:p>
          <a:p>
            <a:r>
              <a:rPr lang="en-US" sz="1600" dirty="0"/>
              <a:t>&lt;/persistence&gt;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6331" y="111983"/>
            <a:ext cx="3985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https://gist.github.com/halyph/2990769</a:t>
            </a:r>
          </a:p>
        </p:txBody>
      </p:sp>
    </p:spTree>
    <p:extLst>
      <p:ext uri="{BB962C8B-B14F-4D97-AF65-F5344CB8AC3E}">
        <p14:creationId xmlns:p14="http://schemas.microsoft.com/office/powerpoint/2010/main" val="184427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간단한 예제 </a:t>
            </a:r>
            <a:r>
              <a:rPr lang="ko-KR" altLang="en-US" b="1" dirty="0" err="1"/>
              <a:t>만들어보기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139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member class</a:t>
            </a:r>
            <a:r>
              <a:rPr lang="ko-KR" altLang="en-US" sz="2800" dirty="0"/>
              <a:t> 작성</a:t>
            </a:r>
            <a:endParaRPr lang="en-US" altLang="ko-KR" sz="2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614593" y="714676"/>
            <a:ext cx="6096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"MEMBER"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{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A81E3-CC9E-4F42-A48D-070E76BC32DB}"/>
              </a:ext>
            </a:extLst>
          </p:cNvPr>
          <p:cNvSpPr txBox="1"/>
          <p:nvPr/>
        </p:nvSpPr>
        <p:spPr>
          <a:xfrm>
            <a:off x="614593" y="3888932"/>
            <a:ext cx="39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Member </a:t>
            </a:r>
            <a:r>
              <a:rPr lang="ko-KR" altLang="en-US"/>
              <a:t>객체와 </a:t>
            </a:r>
            <a:r>
              <a:rPr lang="en-US" altLang="ko-KR"/>
              <a:t>MEMBER </a:t>
            </a:r>
            <a:r>
              <a:rPr lang="ko-KR" altLang="en-US"/>
              <a:t>테이블 비교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F73AC0-D56A-4780-94AE-7948D3D64E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4593" y="4473294"/>
          <a:ext cx="8127999" cy="184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613814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053156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26468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매핑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회원 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회원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74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클래스와 테이블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Member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MEMBER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0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기본 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939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필드와 컬럼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username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NAME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8400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필드와 컬럼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AGE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97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68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19989</TotalTime>
  <Words>1513</Words>
  <Application>Microsoft Office PowerPoint</Application>
  <PresentationFormat>와이드스크린</PresentationFormat>
  <Paragraphs>245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Arial Unicode MS</vt:lpstr>
      <vt:lpstr>JetBrains Mono</vt:lpstr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환경설정</vt:lpstr>
      <vt:lpstr>순서</vt:lpstr>
      <vt:lpstr>MySQL데이터베이스 및 테스트 테이블 생성</vt:lpstr>
      <vt:lpstr>필요 라이브러리 의존 설정</vt:lpstr>
      <vt:lpstr>필요 라이브러리 의존 설정</vt:lpstr>
      <vt:lpstr>META-INF폴더 생성 및 persistence.xml 생성</vt:lpstr>
      <vt:lpstr>PowerPoint 프레젠테이션</vt:lpstr>
      <vt:lpstr>간단한 예제 만들어보기</vt:lpstr>
      <vt:lpstr>member class 작성</vt:lpstr>
      <vt:lpstr>main class</vt:lpstr>
      <vt:lpstr>애플리케이션 구성</vt:lpstr>
      <vt:lpstr>엔티티 매니저 설정</vt:lpstr>
      <vt:lpstr>비즈니스 로직-CRUD</vt:lpstr>
      <vt:lpstr>트랜잭션 관리</vt:lpstr>
      <vt:lpstr>persistence.xml</vt:lpstr>
      <vt:lpstr>persistence.xml</vt:lpstr>
      <vt:lpstr>persistence.xml</vt:lpstr>
      <vt:lpstr>persistence.xml</vt:lpstr>
      <vt:lpstr>persistence.xml</vt:lpstr>
      <vt:lpstr>persistence.xml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3023</cp:revision>
  <dcterms:created xsi:type="dcterms:W3CDTF">2020-03-06T01:35:43Z</dcterms:created>
  <dcterms:modified xsi:type="dcterms:W3CDTF">2023-09-04T00:47:30Z</dcterms:modified>
  <cp:version>1000.0000.01</cp:version>
</cp:coreProperties>
</file>