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502" r:id="rId2"/>
    <p:sldId id="458" r:id="rId3"/>
    <p:sldId id="459" r:id="rId4"/>
    <p:sldId id="460" r:id="rId5"/>
    <p:sldId id="462" r:id="rId6"/>
    <p:sldId id="463" r:id="rId7"/>
    <p:sldId id="464" r:id="rId8"/>
    <p:sldId id="497" r:id="rId9"/>
    <p:sldId id="466" r:id="rId10"/>
    <p:sldId id="467" r:id="rId11"/>
    <p:sldId id="504" r:id="rId12"/>
    <p:sldId id="503" r:id="rId13"/>
    <p:sldId id="468" r:id="rId14"/>
    <p:sldId id="469" r:id="rId15"/>
    <p:sldId id="498" r:id="rId16"/>
    <p:sldId id="471" r:id="rId17"/>
    <p:sldId id="470" r:id="rId18"/>
    <p:sldId id="472" r:id="rId19"/>
    <p:sldId id="474" r:id="rId20"/>
    <p:sldId id="473" r:id="rId21"/>
    <p:sldId id="475" r:id="rId22"/>
    <p:sldId id="476" r:id="rId23"/>
    <p:sldId id="477" r:id="rId24"/>
    <p:sldId id="505" r:id="rId25"/>
    <p:sldId id="506" r:id="rId26"/>
    <p:sldId id="507" r:id="rId27"/>
    <p:sldId id="508" r:id="rId28"/>
    <p:sldId id="4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22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01984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영속성 관리</a:t>
            </a:r>
            <a:br>
              <a:rPr lang="en-US" altLang="ko-KR" b="1" dirty="0"/>
            </a:br>
            <a:r>
              <a:rPr lang="ko-KR" altLang="en-US" sz="4000" dirty="0" err="1"/>
              <a:t>엔티티</a:t>
            </a:r>
            <a:r>
              <a:rPr lang="ko-KR" altLang="en-US" sz="4000" dirty="0"/>
              <a:t> 조회</a:t>
            </a:r>
            <a:r>
              <a:rPr lang="en-US" altLang="ko-KR" sz="4000" dirty="0"/>
              <a:t>/</a:t>
            </a:r>
            <a:r>
              <a:rPr lang="ko-KR" altLang="en-US" sz="4000" dirty="0"/>
              <a:t>등록</a:t>
            </a:r>
            <a:r>
              <a:rPr lang="en-US" altLang="ko-KR" sz="4000" dirty="0"/>
              <a:t>/</a:t>
            </a:r>
            <a:r>
              <a:rPr lang="ko-KR" altLang="en-US" sz="4000" dirty="0"/>
              <a:t>수정</a:t>
            </a:r>
            <a:r>
              <a:rPr lang="en-US" altLang="ko-KR" sz="4000" dirty="0"/>
              <a:t>/</a:t>
            </a:r>
            <a:r>
              <a:rPr lang="ko-KR" altLang="en-US" sz="4000" dirty="0"/>
              <a:t>삭제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8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데이터베이스에서 조회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캐시에 없을 경우</a:t>
            </a:r>
            <a:r>
              <a:rPr lang="en-US" altLang="ko-KR" sz="2000" b="1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https://blog.kakaocdn.net/dn/cJmWfd/btqygSKfaqr/Xy9D94SZ4xuSh3SJRv4lM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8" y="1667990"/>
            <a:ext cx="10051667" cy="443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8645" y="5388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영속상태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1</a:t>
            </a:r>
            <a:r>
              <a:rPr lang="ko-KR" altLang="en-US" sz="2000" b="1"/>
              <a:t>차 캐시에서 조회 </a:t>
            </a:r>
            <a:r>
              <a:rPr lang="en-US" altLang="ko-KR" sz="2000" b="1"/>
              <a:t>VS </a:t>
            </a:r>
            <a:r>
              <a:rPr lang="ko-KR" altLang="en-US" sz="2000" b="1"/>
              <a:t>데이터베이스 조회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select</a:t>
            </a:r>
            <a:r>
              <a:rPr lang="ko-KR" altLang="en-US" sz="1800"/>
              <a:t> 쿼리가 한 번만 나감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참고</a:t>
            </a:r>
            <a:r>
              <a:rPr lang="en-US" altLang="ko-KR" sz="1800"/>
              <a:t>) "id1"</a:t>
            </a:r>
            <a:r>
              <a:rPr lang="ko-KR" altLang="en-US" sz="1800"/>
              <a:t>인</a:t>
            </a:r>
            <a:r>
              <a:rPr lang="en-US" altLang="ko-KR" sz="1800"/>
              <a:t> </a:t>
            </a:r>
            <a:r>
              <a:rPr lang="ko-KR" altLang="en-US" sz="1800"/>
              <a:t>회원을 저장하기 위한 </a:t>
            </a:r>
            <a:r>
              <a:rPr lang="en-US" altLang="ko-KR" sz="1800"/>
              <a:t>sql </a:t>
            </a:r>
            <a:r>
              <a:rPr lang="ko-KR" altLang="en-US" sz="1800"/>
              <a:t>문은 </a:t>
            </a:r>
            <a:r>
              <a:rPr lang="en-US" altLang="ko-KR" sz="1800"/>
              <a:t>error</a:t>
            </a:r>
            <a:r>
              <a:rPr lang="ko-KR" altLang="en-US" sz="1800"/>
              <a:t>가 발생</a:t>
            </a:r>
            <a:r>
              <a:rPr lang="en-US" altLang="ko-KR" sz="1800"/>
              <a:t>. 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C19065-82BD-4573-9841-E5247BBB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17" y="1559561"/>
            <a:ext cx="6497356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member.setId(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en-US" altLang="ko-KR">
                <a:solidFill>
                  <a:srgbClr val="6A8759"/>
                </a:solidFill>
                <a:latin typeface="Arial Unicode MS"/>
                <a:ea typeface="JetBrains Mono"/>
              </a:rPr>
              <a:t>member1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member.setUsername(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member.setAge(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"=============before==========="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.println(em.contains(member))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em.persist(member)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.println(em.contains(member))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"=============after============="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findMember1 = em.find(Member.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en-US" altLang="ko-KR">
                <a:solidFill>
                  <a:srgbClr val="6A8759"/>
                </a:solidFill>
                <a:latin typeface="Arial Unicode MS"/>
                <a:ea typeface="JetBrains Mono"/>
              </a:rPr>
              <a:t>member1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findMember2 = em.find(Member.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en-US" altLang="ko-KR">
                <a:solidFill>
                  <a:srgbClr val="6A8759"/>
                </a:solidFill>
                <a:latin typeface="Arial Unicode MS"/>
                <a:ea typeface="JetBrains Mono"/>
              </a:rPr>
              <a:t>member2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영속 엔티티의 동일성 보장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동일성</a:t>
            </a:r>
            <a:r>
              <a:rPr lang="en-US" altLang="ko-KR" sz="1800" dirty="0"/>
              <a:t>: </a:t>
            </a:r>
            <a:r>
              <a:rPr lang="ko-KR" altLang="en-US" sz="1800" dirty="0"/>
              <a:t>실제 인스턴스가 같다 </a:t>
            </a:r>
            <a:r>
              <a:rPr lang="en-US" altLang="ko-KR" sz="1800" dirty="0"/>
              <a:t>(==</a:t>
            </a:r>
            <a:r>
              <a:rPr lang="ko-KR" altLang="en-US" sz="1800" dirty="0"/>
              <a:t>비교가 참이 경우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동등성</a:t>
            </a:r>
            <a:r>
              <a:rPr lang="en-US" altLang="ko-KR" sz="1800" dirty="0"/>
              <a:t>: </a:t>
            </a:r>
            <a:r>
              <a:rPr lang="ko-KR" altLang="en-US" sz="1800" dirty="0"/>
              <a:t>실제 인스턴스는 다를 수 있지만 인스턴스가 가지고 있는 값이 같다</a:t>
            </a:r>
            <a:r>
              <a:rPr lang="en-US" altLang="ko-KR" sz="1800" dirty="0"/>
              <a:t>. </a:t>
            </a:r>
            <a:r>
              <a:rPr lang="ko-KR" altLang="en-US" sz="1800" dirty="0"/>
              <a:t>자바에서는 동등성 비교를 위해 </a:t>
            </a:r>
            <a:r>
              <a:rPr lang="en-US" altLang="ko-KR" sz="1800" dirty="0"/>
              <a:t>equals() </a:t>
            </a:r>
            <a:r>
              <a:rPr lang="ko-KR" altLang="en-US" sz="1800" dirty="0"/>
              <a:t>메소드를 구현해야 한다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는 </a:t>
            </a:r>
            <a:r>
              <a:rPr lang="en-US" altLang="ko-KR" sz="1800" dirty="0"/>
              <a:t>1</a:t>
            </a:r>
            <a:r>
              <a:rPr lang="ko-KR" altLang="en-US" sz="1800" dirty="0"/>
              <a:t>차 캐시를 통해 반복 가능한 읽기</a:t>
            </a:r>
            <a:r>
              <a:rPr lang="en-US" altLang="ko-KR" sz="1800" dirty="0"/>
              <a:t>(REPEATABLE</a:t>
            </a:r>
            <a:r>
              <a:rPr lang="ko-KR" altLang="en-US" sz="1800" dirty="0"/>
              <a:t> </a:t>
            </a:r>
            <a:r>
              <a:rPr lang="en-US" altLang="ko-KR" sz="1800" dirty="0"/>
              <a:t>READ) </a:t>
            </a:r>
            <a:r>
              <a:rPr lang="ko-KR" altLang="en-US" sz="1800" dirty="0"/>
              <a:t>등급의 트랜잭션 격리 수준을 데이터베이스가 아닌 애플리케이션 차원에서 제공한다는 장점을 가짐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u="sng" dirty="0"/>
              <a:t>데이터베이스 관점에서는 인스턴스 개념이나 주소가 중요한 것이 아니라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객체가 포함하는 데이터 자체가 </a:t>
            </a:r>
            <a:r>
              <a:rPr lang="ko-KR" altLang="en-US" sz="1800" u="sng" dirty="0" err="1"/>
              <a:t>같은지</a:t>
            </a:r>
            <a:r>
              <a:rPr lang="ko-KR" altLang="en-US" sz="1800" u="sng" dirty="0"/>
              <a:t> 같지 않은지가 중요</a:t>
            </a:r>
            <a:endParaRPr lang="en-US" altLang="ko-KR" sz="1800" u="sng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CDF39A-0886-4387-8C99-82B0AD4E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926" y="5571718"/>
            <a:ext cx="47724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a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"id3"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b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"id3"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"(a==b)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a.equals(b))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9F33A4A-3FAF-4D86-A7BB-A8E018A39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926" y="4495689"/>
            <a:ext cx="527907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a = em.find(Member.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b = em.find(Member.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en-US" altLang="ko-KR">
                <a:solidFill>
                  <a:srgbClr val="6A8759"/>
                </a:solidFill>
                <a:latin typeface="Arial Unicode MS"/>
                <a:ea typeface="JetBrains Mono"/>
              </a:rPr>
              <a:t>member1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"(a==b)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(a==b))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9C673-96B5-4A41-AD45-4A64BDAC532C}"/>
              </a:ext>
            </a:extLst>
          </p:cNvPr>
          <p:cNvSpPr txBox="1"/>
          <p:nvPr/>
        </p:nvSpPr>
        <p:spPr>
          <a:xfrm>
            <a:off x="6124386" y="5672390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member</a:t>
            </a:r>
            <a:r>
              <a:rPr lang="ko-KR" altLang="en-US" dirty="0"/>
              <a:t>클래스의 </a:t>
            </a:r>
            <a:r>
              <a:rPr lang="en-US" altLang="ko-KR" dirty="0"/>
              <a:t>equals</a:t>
            </a:r>
            <a:r>
              <a:rPr lang="ko-KR" altLang="en-US" dirty="0"/>
              <a:t>와 </a:t>
            </a:r>
            <a:r>
              <a:rPr lang="en-US" altLang="ko-KR" dirty="0" err="1"/>
              <a:t>hashCode</a:t>
            </a:r>
            <a:r>
              <a:rPr lang="ko-KR" altLang="en-US" dirty="0"/>
              <a:t>를 </a:t>
            </a:r>
            <a:r>
              <a:rPr lang="ko-KR" altLang="en-US" dirty="0" err="1"/>
              <a:t>오버라이딩해야</a:t>
            </a:r>
            <a:endParaRPr lang="en-US" altLang="ko-KR" dirty="0"/>
          </a:p>
          <a:p>
            <a:r>
              <a:rPr lang="en-US" altLang="ko-KR" dirty="0"/>
              <a:t>equals</a:t>
            </a:r>
            <a:r>
              <a:rPr lang="ko-KR" altLang="en-US" dirty="0"/>
              <a:t>가 정확하게 동작합니다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트랜잭션을 지원하는 쓰기 지연</a:t>
            </a:r>
            <a:r>
              <a:rPr lang="en-US" altLang="ko-KR" sz="2000" b="1" dirty="0"/>
              <a:t>(transactional </a:t>
            </a:r>
            <a:r>
              <a:rPr lang="en-US" altLang="ko-KR" sz="2000" b="1"/>
              <a:t>write-behind)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커밋 직전까지 데이터베이스에 엔티티를 저장하지 않고 내부 쿼리 저장소에 </a:t>
            </a:r>
            <a:r>
              <a:rPr lang="en-US" altLang="ko-KR" sz="1800"/>
              <a:t>SQL</a:t>
            </a:r>
            <a:r>
              <a:rPr lang="ko-KR" altLang="en-US" sz="1800"/>
              <a:t>을 모아 둠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  <p:pic>
        <p:nvPicPr>
          <p:cNvPr id="5122" name="Picture 2" descr="https://blog.kakaocdn.net/dn/yo1Qw/btqykMVEEuh/Z6o7yWakiXaBRm8GeTp4g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599"/>
            <a:ext cx="86868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78912" y="3160951"/>
            <a:ext cx="2104008" cy="30081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7993118" y="2347360"/>
            <a:ext cx="2668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Merriweather-Light"/>
              </a:rPr>
              <a:t>(</a:t>
            </a:r>
            <a:r>
              <a:rPr lang="ko-KR" altLang="en-US" b="1" dirty="0">
                <a:solidFill>
                  <a:srgbClr val="24292E"/>
                </a:solidFill>
                <a:latin typeface="Merriweather-Light"/>
              </a:rPr>
              <a:t>등록</a:t>
            </a:r>
            <a:r>
              <a:rPr lang="en-US" altLang="ko-KR" b="1" dirty="0">
                <a:solidFill>
                  <a:srgbClr val="24292E"/>
                </a:solidFill>
                <a:latin typeface="Merriweather-Light"/>
              </a:rPr>
              <a:t>, </a:t>
            </a:r>
            <a:r>
              <a:rPr lang="ko-KR" altLang="en-US" b="1" dirty="0">
                <a:solidFill>
                  <a:srgbClr val="24292E"/>
                </a:solidFill>
                <a:latin typeface="Merriweather-Light"/>
              </a:rPr>
              <a:t>수정</a:t>
            </a:r>
            <a:r>
              <a:rPr lang="en-US" altLang="ko-KR" b="1" dirty="0">
                <a:solidFill>
                  <a:srgbClr val="24292E"/>
                </a:solidFill>
                <a:latin typeface="Merriweather-Light"/>
              </a:rPr>
              <a:t>, </a:t>
            </a:r>
            <a:r>
              <a:rPr lang="ko-KR" altLang="en-US" b="1" dirty="0">
                <a:solidFill>
                  <a:srgbClr val="24292E"/>
                </a:solidFill>
                <a:latin typeface="Merriweather-Light"/>
              </a:rPr>
              <a:t>삭제 쿼리</a:t>
            </a:r>
            <a:r>
              <a:rPr lang="en-US" altLang="ko-KR" b="1" dirty="0">
                <a:solidFill>
                  <a:srgbClr val="24292E"/>
                </a:solidFill>
                <a:latin typeface="Merriweather-Light"/>
              </a:rPr>
              <a:t>)</a:t>
            </a:r>
          </a:p>
        </p:txBody>
      </p:sp>
      <p:cxnSp>
        <p:nvCxnSpPr>
          <p:cNvPr id="8" name="직선 화살표 연결선 7"/>
          <p:cNvCxnSpPr>
            <a:endCxn id="5" idx="1"/>
          </p:cNvCxnSpPr>
          <p:nvPr/>
        </p:nvCxnSpPr>
        <p:spPr>
          <a:xfrm flipV="1">
            <a:off x="7553941" y="2532026"/>
            <a:ext cx="439177" cy="45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트랜잭션을 지원하는 쓰기 지연</a:t>
            </a:r>
            <a:r>
              <a:rPr lang="en-US" altLang="ko-KR" sz="2000" b="1" dirty="0"/>
              <a:t>(transactional write-behind)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</a:rPr>
              <a:t>commit</a:t>
            </a:r>
            <a:r>
              <a:rPr lang="ko-KR" altLang="en-US" sz="1800" dirty="0">
                <a:solidFill>
                  <a:srgbClr val="0000FF"/>
                </a:solidFill>
              </a:rPr>
              <a:t>직전에만 데이터베이스 </a:t>
            </a:r>
            <a:r>
              <a:rPr lang="en-US" altLang="ko-KR" sz="1800" dirty="0">
                <a:solidFill>
                  <a:srgbClr val="0000FF"/>
                </a:solidFill>
              </a:rPr>
              <a:t>SQL</a:t>
            </a:r>
            <a:r>
              <a:rPr lang="ko-KR" altLang="en-US" sz="1800" dirty="0">
                <a:solidFill>
                  <a:srgbClr val="0000FF"/>
                </a:solidFill>
              </a:rPr>
              <a:t>을 </a:t>
            </a:r>
            <a:r>
              <a:rPr lang="ko-KR" altLang="en-US" sz="1800">
                <a:solidFill>
                  <a:srgbClr val="0000FF"/>
                </a:solidFill>
              </a:rPr>
              <a:t>전달하면 됨</a:t>
            </a:r>
            <a:endParaRPr lang="en-US" altLang="ko-KR" sz="180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solidFill>
                  <a:srgbClr val="0000FF"/>
                </a:solidFill>
              </a:rPr>
              <a:t>commit</a:t>
            </a:r>
            <a:r>
              <a:rPr lang="ko-KR" altLang="en-US" sz="1800">
                <a:solidFill>
                  <a:srgbClr val="0000FF"/>
                </a:solidFill>
              </a:rPr>
              <a:t>전에는 아무 의미 없음</a:t>
            </a:r>
            <a:endParaRPr lang="en-US" altLang="ko-KR" sz="180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0000FF"/>
                </a:solidFill>
              </a:rPr>
              <a:t>최적화를 이해하는 데 중요한 개념</a:t>
            </a:r>
            <a:endParaRPr lang="ko-KR" altLang="en-US" sz="16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https://blog.kakaocdn.net/dn/tC04g/btqykOlDUCU/7cwvPdUBytnQTBjyzwajL0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b="5410"/>
          <a:stretch/>
        </p:blipFill>
        <p:spPr bwMode="auto">
          <a:xfrm>
            <a:off x="721763" y="2735249"/>
            <a:ext cx="7257279" cy="39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Transactional write-behind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Hibernate tries to </a:t>
            </a:r>
            <a:r>
              <a:rPr lang="en-US" altLang="ko-KR" sz="2000" dirty="0">
                <a:solidFill>
                  <a:srgbClr val="0000FF"/>
                </a:solidFill>
              </a:rPr>
              <a:t>defer</a:t>
            </a:r>
            <a:r>
              <a:rPr lang="en-US" altLang="ko-KR" sz="2000" dirty="0"/>
              <a:t> the Persistence Context flushing up until </a:t>
            </a:r>
            <a:r>
              <a:rPr lang="en-US" altLang="ko-KR" sz="2000" dirty="0">
                <a:solidFill>
                  <a:srgbClr val="0000FF"/>
                </a:solidFill>
              </a:rPr>
              <a:t>the last possible moment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Advantages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Reducing lock contention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Reducing lock holding time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 throughput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Batching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JDBC batching optimization: Batching improves performance by grouping multiple DML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cf. </a:t>
            </a:r>
            <a:r>
              <a:rPr lang="en-US" dirty="0" err="1"/>
              <a:t>addBatch</a:t>
            </a:r>
            <a:r>
              <a:rPr lang="en-US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Read-your-own-writes consistency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synchronization in application level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guarantee </a:t>
            </a:r>
            <a:r>
              <a:rPr lang="en-US" dirty="0">
                <a:solidFill>
                  <a:srgbClr val="0000FF"/>
                </a:solidFill>
              </a:rPr>
              <a:t>application-level repeatable reads</a:t>
            </a:r>
            <a:endParaRPr lang="ko-KR" altLang="en-US" sz="16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수정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예시</a:t>
            </a:r>
            <a:endParaRPr lang="en-US" altLang="ko-KR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2533" y="342900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update </a:t>
            </a:r>
            <a:r>
              <a:rPr lang="ko-KR" altLang="en-US" dirty="0" err="1">
                <a:solidFill>
                  <a:srgbClr val="0000FF"/>
                </a:solidFill>
              </a:rPr>
              <a:t>메소드가</a:t>
            </a:r>
            <a:r>
              <a:rPr lang="ko-KR" altLang="en-US" dirty="0">
                <a:solidFill>
                  <a:srgbClr val="0000FF"/>
                </a:solidFill>
              </a:rPr>
              <a:t> 필요 없나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13DEF51-2295-4311-ADB3-DD0AA32C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07" y="1496626"/>
            <a:ext cx="817082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tx.begin()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findMember = em.find(Member.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en-US" altLang="ko-KR">
                <a:solidFill>
                  <a:srgbClr val="6A8759"/>
                </a:solidFill>
                <a:latin typeface="Arial Unicode MS"/>
                <a:ea typeface="JetBrains Mono"/>
              </a:rPr>
              <a:t>member1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"em.contains(findMember)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em.contains(findMember))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findMember.setAge(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tx.commit()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CB0D4B-1945-425D-B694-D48023A75432}"/>
              </a:ext>
            </a:extLst>
          </p:cNvPr>
          <p:cNvSpPr/>
          <p:nvPr/>
        </p:nvSpPr>
        <p:spPr>
          <a:xfrm>
            <a:off x="4256599" y="3284295"/>
            <a:ext cx="456623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Hibernate: </a:t>
            </a:r>
          </a:p>
          <a:p>
            <a:r>
              <a:rPr lang="ko-KR" altLang="en-US"/>
              <a:t>    update</a:t>
            </a:r>
          </a:p>
          <a:p>
            <a:r>
              <a:rPr lang="ko-KR" altLang="en-US"/>
              <a:t>        MEMBER </a:t>
            </a:r>
          </a:p>
          <a:p>
            <a:r>
              <a:rPr lang="ko-KR" altLang="en-US"/>
              <a:t>    set</a:t>
            </a:r>
          </a:p>
          <a:p>
            <a:r>
              <a:rPr lang="ko-KR" altLang="en-US"/>
              <a:t>        age=?,</a:t>
            </a:r>
          </a:p>
          <a:p>
            <a:r>
              <a:rPr lang="ko-KR" altLang="en-US"/>
              <a:t>        NAME=? </a:t>
            </a:r>
          </a:p>
          <a:p>
            <a:r>
              <a:rPr lang="ko-KR" altLang="en-US"/>
              <a:t>    where</a:t>
            </a:r>
          </a:p>
          <a:p>
            <a:r>
              <a:rPr lang="ko-KR" altLang="en-US"/>
              <a:t>        ID=?</a:t>
            </a:r>
          </a:p>
        </p:txBody>
      </p:sp>
    </p:spTree>
    <p:extLst>
      <p:ext uri="{BB962C8B-B14F-4D97-AF65-F5344CB8AC3E}">
        <p14:creationId xmlns:p14="http://schemas.microsoft.com/office/powerpoint/2010/main" val="19318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변경 감지</a:t>
            </a:r>
            <a:r>
              <a:rPr lang="en-US" altLang="ko-KR" sz="2000" b="1" dirty="0"/>
              <a:t>(Dirty Checking)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em.update</a:t>
            </a:r>
            <a:r>
              <a:rPr lang="en-US" altLang="ko-KR" sz="1800" dirty="0"/>
              <a:t>()</a:t>
            </a:r>
            <a:r>
              <a:rPr lang="ko-KR" altLang="en-US" sz="1800" dirty="0"/>
              <a:t>와 같은 </a:t>
            </a:r>
            <a:r>
              <a:rPr lang="en-US" altLang="ko-KR" sz="1800" dirty="0">
                <a:solidFill>
                  <a:srgbClr val="0000FF"/>
                </a:solidFill>
              </a:rPr>
              <a:t>update </a:t>
            </a:r>
            <a:r>
              <a:rPr lang="ko-KR" altLang="en-US" sz="1800" dirty="0" err="1">
                <a:solidFill>
                  <a:srgbClr val="0000FF"/>
                </a:solidFill>
              </a:rPr>
              <a:t>메소드가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altLang="en-US" sz="1800">
                <a:solidFill>
                  <a:srgbClr val="0000FF"/>
                </a:solidFill>
              </a:rPr>
              <a:t>존재</a:t>
            </a:r>
            <a:r>
              <a:rPr lang="en-US" altLang="ko-KR" sz="1800">
                <a:solidFill>
                  <a:srgbClr val="0000FF"/>
                </a:solidFill>
              </a:rPr>
              <a:t>X(</a:t>
            </a:r>
            <a:r>
              <a:rPr lang="ko-KR" altLang="en-US" sz="1800">
                <a:solidFill>
                  <a:srgbClr val="0000FF"/>
                </a:solidFill>
              </a:rPr>
              <a:t>비즈니스</a:t>
            </a:r>
            <a:r>
              <a:rPr lang="en-US" altLang="ko-KR" sz="1800">
                <a:solidFill>
                  <a:srgbClr val="0000FF"/>
                </a:solidFill>
              </a:rPr>
              <a:t> </a:t>
            </a:r>
            <a:r>
              <a:rPr lang="ko-KR" altLang="en-US" sz="1800">
                <a:solidFill>
                  <a:srgbClr val="0000FF"/>
                </a:solidFill>
              </a:rPr>
              <a:t>로직에만 집중할 수 있게 됨</a:t>
            </a:r>
            <a:r>
              <a:rPr lang="en-US" altLang="ko-KR" sz="1800">
                <a:solidFill>
                  <a:srgbClr val="0000FF"/>
                </a:solidFill>
              </a:rPr>
              <a:t>)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스냅샷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영속성 컨텍스트에 보관할 때</a:t>
            </a:r>
            <a:r>
              <a:rPr lang="en-US" altLang="ko-KR" sz="1800" dirty="0"/>
              <a:t>, </a:t>
            </a:r>
            <a:r>
              <a:rPr lang="ko-KR" altLang="en-US" sz="1800" dirty="0"/>
              <a:t>최초 상태를 복사해서 저장</a:t>
            </a:r>
            <a:endParaRPr lang="en-US" altLang="ko-KR" sz="14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  <p:pic>
        <p:nvPicPr>
          <p:cNvPr id="7170" name="Picture 2" descr="https://blog.kakaocdn.net/dn/eb2SRc/btqyg7HaMql/ajyxxXBF80LW0AgkHWSLq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"/>
          <a:stretch/>
        </p:blipFill>
        <p:spPr bwMode="auto">
          <a:xfrm>
            <a:off x="0" y="2363606"/>
            <a:ext cx="7207135" cy="42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207135" y="2498719"/>
            <a:ext cx="4935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트랜잭션을 </a:t>
            </a:r>
            <a:r>
              <a:rPr lang="ko-KR" altLang="en-US" sz="1600" b="1" dirty="0"/>
              <a:t>커밋</a:t>
            </a:r>
            <a:r>
              <a:rPr lang="ko-KR" altLang="en-US" sz="1600" dirty="0"/>
              <a:t>하면 </a:t>
            </a:r>
            <a:r>
              <a:rPr lang="ko-KR" altLang="en-US" sz="1600" dirty="0" err="1"/>
              <a:t>엔티티</a:t>
            </a:r>
            <a:r>
              <a:rPr lang="ko-KR" altLang="en-US" sz="1600" dirty="0"/>
              <a:t> 매니저 내부에서 먼저 </a:t>
            </a:r>
            <a:r>
              <a:rPr lang="ko-KR" altLang="en-US" sz="1600" b="1" dirty="0" err="1"/>
              <a:t>플러시</a:t>
            </a:r>
            <a:r>
              <a:rPr lang="en-US" altLang="ko-KR" sz="1600" dirty="0"/>
              <a:t>(flush())</a:t>
            </a:r>
            <a:r>
              <a:rPr lang="ko-KR" altLang="en-US" sz="1600" dirty="0"/>
              <a:t>가 호출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b="1" dirty="0" err="1"/>
              <a:t>엔티티와</a:t>
            </a:r>
            <a:r>
              <a:rPr lang="ko-KR" altLang="en-US" sz="1600" b="1" dirty="0"/>
              <a:t> 스냅샷을 비교</a:t>
            </a:r>
            <a:r>
              <a:rPr lang="ko-KR" altLang="en-US" sz="1600" dirty="0"/>
              <a:t>해서 변경된 </a:t>
            </a:r>
            <a:r>
              <a:rPr lang="ko-KR" altLang="en-US" sz="1600" dirty="0" err="1"/>
              <a:t>엔티티를</a:t>
            </a:r>
            <a:r>
              <a:rPr lang="ko-KR" altLang="en-US" sz="1600" dirty="0"/>
              <a:t> 탐색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b="1" dirty="0"/>
              <a:t>변경된 </a:t>
            </a:r>
            <a:r>
              <a:rPr lang="ko-KR" altLang="en-US" sz="1600" b="1" dirty="0" err="1"/>
              <a:t>엔티티</a:t>
            </a:r>
            <a:r>
              <a:rPr lang="ko-KR" altLang="en-US" sz="1600" dirty="0" err="1"/>
              <a:t>가</a:t>
            </a:r>
            <a:r>
              <a:rPr lang="ko-KR" altLang="en-US" sz="1600" dirty="0"/>
              <a:t> 있으면 수정 쿼리를 생성해서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쓰기 지연 </a:t>
            </a:r>
            <a:r>
              <a:rPr lang="en-US" altLang="ko-KR" sz="1600" dirty="0"/>
              <a:t>SQL </a:t>
            </a:r>
            <a:r>
              <a:rPr lang="ko-KR" altLang="en-US" sz="1600" dirty="0"/>
              <a:t>저장소에 전달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ko-KR" altLang="en-US" sz="1600" dirty="0"/>
              <a:t>쓰기 지연 저장소의 </a:t>
            </a:r>
            <a:r>
              <a:rPr lang="en-US" altLang="ko-KR" sz="1600" dirty="0"/>
              <a:t>SQL</a:t>
            </a:r>
            <a:r>
              <a:rPr lang="ko-KR" altLang="en-US" sz="1600" dirty="0"/>
              <a:t>을 데이터베이스에 전달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5. </a:t>
            </a:r>
            <a:r>
              <a:rPr lang="ko-KR" altLang="en-US" sz="1600" dirty="0"/>
              <a:t>데이터베이스 트랜잭션 </a:t>
            </a:r>
            <a:r>
              <a:rPr lang="ko-KR" altLang="en-US" sz="1600" dirty="0" err="1"/>
              <a:t>커밋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00305" y="5918662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변경 감지는 영속 상태의 </a:t>
            </a:r>
            <a:r>
              <a:rPr lang="ko-KR" altLang="en-US" dirty="0" err="1">
                <a:solidFill>
                  <a:srgbClr val="FF0000"/>
                </a:solidFill>
              </a:rPr>
              <a:t>엔티티에만</a:t>
            </a:r>
            <a:r>
              <a:rPr lang="ko-KR" altLang="en-US" dirty="0">
                <a:solidFill>
                  <a:srgbClr val="FF0000"/>
                </a:solidFill>
              </a:rPr>
              <a:t> 적용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엔티티의</a:t>
            </a:r>
            <a:r>
              <a:rPr lang="ko-KR" altLang="en-US" sz="2000" b="1" dirty="0"/>
              <a:t> 모든 필드 업데이트 전략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수정된 </a:t>
            </a:r>
            <a:r>
              <a:rPr lang="ko-KR" altLang="en-US" sz="1800" dirty="0" err="1"/>
              <a:t>필드뿐만</a:t>
            </a:r>
            <a:r>
              <a:rPr lang="ko-KR" altLang="en-US" sz="1800" dirty="0"/>
              <a:t> 아니라 </a:t>
            </a:r>
            <a:r>
              <a:rPr lang="ko-KR" altLang="en-US" sz="1800" u="sng" dirty="0"/>
              <a:t>변경이 없는 필드도 </a:t>
            </a:r>
            <a:r>
              <a:rPr lang="en-US" altLang="ko-KR" sz="1800" u="sng" dirty="0"/>
              <a:t>update</a:t>
            </a:r>
            <a:r>
              <a:rPr lang="ko-KR" altLang="en-US" sz="1800" u="sng" dirty="0"/>
              <a:t>문에 포함</a:t>
            </a:r>
            <a:endParaRPr lang="en-US" altLang="ko-KR" sz="1800" u="sng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장점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수정 쿼리가 항상 같음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바인딩되는</a:t>
            </a:r>
            <a:r>
              <a:rPr lang="ko-KR" altLang="en-US" sz="1800" dirty="0"/>
              <a:t> 데이터는 다름</a:t>
            </a:r>
            <a:r>
              <a:rPr lang="en-US" altLang="ko-KR" sz="1800" dirty="0"/>
              <a:t>)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애플리케이션 로딩 시점에 수정 쿼리를 미리 생성</a:t>
            </a:r>
            <a:r>
              <a:rPr lang="en-US" altLang="ko-KR" sz="1800" dirty="0"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sym typeface="Wingdings" panose="05000000000000000000" pitchFamily="2" charset="2"/>
              </a:rPr>
              <a:t>재사용 가능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데이터베이스에 동일한 쿼리를 보내면 데이터베이스는 이전에 한 번 </a:t>
            </a:r>
            <a:r>
              <a:rPr lang="ko-KR" altLang="en-US" sz="1800" dirty="0" err="1">
                <a:sym typeface="Wingdings" panose="05000000000000000000" pitchFamily="2" charset="2"/>
              </a:rPr>
              <a:t>파싱된</a:t>
            </a:r>
            <a:r>
              <a:rPr lang="ko-KR" altLang="en-US" sz="1800" dirty="0">
                <a:sym typeface="Wingdings" panose="05000000000000000000" pitchFamily="2" charset="2"/>
              </a:rPr>
              <a:t> 쿼리를 재사용 할 수 있음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단점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데이터베이스에 보내는 데이터 </a:t>
            </a:r>
            <a:r>
              <a:rPr lang="ko-KR" altLang="en-US" sz="1800" dirty="0" err="1"/>
              <a:t>전송량</a:t>
            </a:r>
            <a:r>
              <a:rPr lang="ko-KR" altLang="en-US" sz="1800" dirty="0"/>
              <a:t> 증가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필드가 많을 경우 오히려 </a:t>
            </a:r>
            <a:r>
              <a:rPr lang="ko-KR" altLang="en-US" sz="1800" dirty="0" err="1">
                <a:sym typeface="Wingdings" panose="05000000000000000000" pitchFamily="2" charset="2"/>
              </a:rPr>
              <a:t>느려짐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해결책</a:t>
            </a:r>
            <a:r>
              <a:rPr lang="en-US" altLang="ko-KR" sz="1800" dirty="0"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sym typeface="Wingdings" panose="05000000000000000000" pitchFamily="2" charset="2"/>
              </a:rPr>
              <a:t>수정된 데이터만 </a:t>
            </a:r>
            <a:r>
              <a:rPr lang="en-US" altLang="ko-KR" sz="1800" dirty="0">
                <a:sym typeface="Wingdings" panose="05000000000000000000" pitchFamily="2" charset="2"/>
              </a:rPr>
              <a:t>UPDATE SQL</a:t>
            </a:r>
            <a:r>
              <a:rPr lang="ko-KR" altLang="en-US" sz="1800" dirty="0">
                <a:sym typeface="Wingdings" panose="05000000000000000000" pitchFamily="2" charset="2"/>
              </a:rPr>
              <a:t>에 포함 가능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2822" y="5771117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org.hibernate.annotations.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DynamicUpdate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7242" y="5909616"/>
            <a:ext cx="3063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수정된 데이터만 사용해서 </a:t>
            </a:r>
            <a:endParaRPr lang="en-US" altLang="ko-KR" dirty="0"/>
          </a:p>
          <a:p>
            <a:r>
              <a:rPr lang="ko-KR" altLang="en-US" dirty="0"/>
              <a:t>동적으로 </a:t>
            </a:r>
            <a:r>
              <a:rPr lang="en-US" altLang="ko-KR" dirty="0"/>
              <a:t>UPDATE SQL</a:t>
            </a:r>
            <a:r>
              <a:rPr lang="ko-KR" altLang="en-US" dirty="0"/>
              <a:t>을 생성</a:t>
            </a:r>
            <a:endParaRPr 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374167" y="6232782"/>
            <a:ext cx="967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조회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삭제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바로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삭제되는 것은 아님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쓰기 지연 </a:t>
            </a:r>
            <a:r>
              <a:rPr lang="en-US" altLang="ko-KR" sz="2000" dirty="0">
                <a:sym typeface="Wingdings" panose="05000000000000000000" pitchFamily="2" charset="2"/>
              </a:rPr>
              <a:t>SQL </a:t>
            </a:r>
            <a:r>
              <a:rPr lang="ko-KR" altLang="en-US" sz="2000" dirty="0">
                <a:sym typeface="Wingdings" panose="05000000000000000000" pitchFamily="2" charset="2"/>
              </a:rPr>
              <a:t>저장소에 등록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커밋에서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플러시를</a:t>
            </a:r>
            <a:r>
              <a:rPr lang="ko-KR" altLang="en-US" sz="2000" dirty="0">
                <a:sym typeface="Wingdings" panose="05000000000000000000" pitchFamily="2" charset="2"/>
              </a:rPr>
              <a:t> 호출하면 실제 데이터베이스에 삭제 쿼리 전달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sym typeface="Wingdings" panose="05000000000000000000" pitchFamily="2" charset="2"/>
              </a:rPr>
              <a:t>em.remove</a:t>
            </a:r>
            <a:r>
              <a:rPr lang="en-US" altLang="ko-KR" sz="2000" dirty="0">
                <a:sym typeface="Wingdings" panose="05000000000000000000" pitchFamily="2" charset="2"/>
              </a:rPr>
              <a:t>(member1) </a:t>
            </a:r>
            <a:r>
              <a:rPr lang="ko-KR" altLang="en-US" sz="2000" dirty="0">
                <a:sym typeface="Wingdings" panose="05000000000000000000" pitchFamily="2" charset="2"/>
              </a:rPr>
              <a:t>호출 시 영속성 컨텍스트에서 제거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01949" y="1378232"/>
            <a:ext cx="7401017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291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err="1"/>
              <a:t>메니저</a:t>
            </a:r>
            <a:r>
              <a:rPr lang="ko-KR" altLang="en-US" dirty="0"/>
              <a:t> </a:t>
            </a:r>
            <a:r>
              <a:rPr lang="ko-KR" altLang="en-US" dirty="0" err="1"/>
              <a:t>팩토리와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r>
              <a:rPr lang="ko-KR" altLang="en-US" dirty="0"/>
              <a:t> 매니저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공장 만들기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많은 비용이 필요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엔티티</a:t>
            </a:r>
            <a:r>
              <a:rPr lang="ko-KR" altLang="en-US" sz="2000" b="1" dirty="0"/>
              <a:t> 매니저 생성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비용 발생 거의 없음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ko-KR" altLang="en-US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736659" y="1319632"/>
            <a:ext cx="1091879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jpabook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6659" y="2544937"/>
            <a:ext cx="58833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pic>
        <p:nvPicPr>
          <p:cNvPr id="3076" name="Picture 4" descr="JPA] 영속성 관리_1 (EntityManager, EntityManagerFactory, PersistContext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59" y="3124683"/>
            <a:ext cx="5825239" cy="359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86996" y="3331877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엔티티</a:t>
            </a:r>
            <a:r>
              <a:rPr lang="ko-KR" altLang="en-US" dirty="0"/>
              <a:t> 매니저는 여러 스레드가 동시에 접근하면</a:t>
            </a:r>
            <a:endParaRPr lang="en-US" altLang="ko-KR" dirty="0"/>
          </a:p>
          <a:p>
            <a:r>
              <a:rPr lang="ko-KR" altLang="en-US" dirty="0"/>
              <a:t>동시성 문제가 발생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스레드 간 공유 불가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(entity manager is not thread-safe)</a:t>
            </a: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em.close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중요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6905" y="49230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5822" y="6171684"/>
            <a:ext cx="57022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실제 사용 시점에 커넥션을 얻음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트랜잭션 시작 시점</a:t>
            </a:r>
            <a:endParaRPr 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17903" y="4998128"/>
            <a:ext cx="994299" cy="10961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55E942-F3E6-4186-839B-BDAEB41BA36E}"/>
              </a:ext>
            </a:extLst>
          </p:cNvPr>
          <p:cNvSpPr txBox="1"/>
          <p:nvPr/>
        </p:nvSpPr>
        <p:spPr>
          <a:xfrm>
            <a:off x="8219901" y="177647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커넥션풀도 함께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플러시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플러시</a:t>
            </a:r>
            <a:r>
              <a:rPr lang="en-US" altLang="ko-KR" sz="2000" b="1" dirty="0"/>
              <a:t>(flush()): </a:t>
            </a:r>
            <a:r>
              <a:rPr lang="ko-KR" altLang="en-US" sz="2000" b="1" dirty="0"/>
              <a:t>영속성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컨텍스트의 변경 내용을 데이터베이스에 반영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모든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스냅샷과 비교해서 수정된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탐색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수정 쿼리를 작성하여 쓰기 지연 </a:t>
            </a:r>
            <a:r>
              <a:rPr lang="en-US" altLang="ko-KR" sz="1800" dirty="0">
                <a:sym typeface="Wingdings" panose="05000000000000000000" pitchFamily="2" charset="2"/>
              </a:rPr>
              <a:t>SQL </a:t>
            </a:r>
            <a:r>
              <a:rPr lang="ko-KR" altLang="en-US" sz="1800" dirty="0">
                <a:sym typeface="Wingdings" panose="05000000000000000000" pitchFamily="2" charset="2"/>
              </a:rPr>
              <a:t>저장소에 등록</a:t>
            </a:r>
            <a:r>
              <a:rPr lang="en-US" altLang="ko-KR" sz="1800" dirty="0"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sym typeface="Wingdings" panose="05000000000000000000" pitchFamily="2" charset="2"/>
              </a:rPr>
              <a:t>쓰기 지연 </a:t>
            </a:r>
            <a:r>
              <a:rPr lang="en-US" altLang="ko-KR" sz="1800" dirty="0">
                <a:sym typeface="Wingdings" panose="05000000000000000000" pitchFamily="2" charset="2"/>
              </a:rPr>
              <a:t>SQL </a:t>
            </a:r>
            <a:r>
              <a:rPr lang="ko-KR" altLang="en-US" sz="1800" dirty="0">
                <a:sym typeface="Wingdings" panose="05000000000000000000" pitchFamily="2" charset="2"/>
              </a:rPr>
              <a:t>저장소의 쿼리를 데이터베이스에 전송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영속성 컨텍스트 </a:t>
            </a:r>
            <a:r>
              <a:rPr lang="ko-KR" altLang="en-US" sz="2000" b="1" dirty="0" err="1"/>
              <a:t>플러시</a:t>
            </a:r>
            <a:r>
              <a:rPr lang="ko-KR" altLang="en-US" sz="2000" b="1" dirty="0"/>
              <a:t> 방법 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/>
              <a:t>1) </a:t>
            </a:r>
            <a:r>
              <a:rPr lang="ko-KR" altLang="en-US" sz="1800"/>
              <a:t>트랜잭션 커밋 시 플러시가 자동 호출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/>
              <a:t>2) em.flush() </a:t>
            </a:r>
            <a:r>
              <a:rPr lang="ko-KR" altLang="en-US" sz="1800"/>
              <a:t>직접 호출</a:t>
            </a:r>
            <a:r>
              <a:rPr lang="en-US" altLang="ko-KR" sz="1800"/>
              <a:t>(</a:t>
            </a:r>
            <a:r>
              <a:rPr lang="ko-KR" altLang="en-US" sz="1800"/>
              <a:t>테스트용 이외에는 거의 사용하지 않음</a:t>
            </a:r>
            <a:r>
              <a:rPr lang="en-US" altLang="ko-KR" sz="1800"/>
              <a:t>)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3) JPQL </a:t>
            </a:r>
            <a:r>
              <a:rPr lang="ko-KR" altLang="en-US" sz="1800" dirty="0"/>
              <a:t>쿼리 실행 시 </a:t>
            </a:r>
            <a:r>
              <a:rPr lang="ko-KR" altLang="en-US" sz="1800" dirty="0" err="1"/>
              <a:t>플러시가</a:t>
            </a:r>
            <a:r>
              <a:rPr lang="ko-KR" altLang="en-US" sz="1800" dirty="0"/>
              <a:t> 자동 호출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2019" y="4299449"/>
            <a:ext cx="1048452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중간에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JPQL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실행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준영속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4671764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준영속</a:t>
            </a:r>
            <a:r>
              <a:rPr lang="en-US" altLang="ko-KR" sz="2000" b="1" dirty="0"/>
              <a:t>(detached)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영속성 컨텍스트에서 분리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더 이상 관리되지 않음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준영속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상태를 만드는 방법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em.detach</a:t>
            </a:r>
            <a:r>
              <a:rPr lang="en-US" altLang="ko-KR" sz="1800" dirty="0"/>
              <a:t>(entity): </a:t>
            </a:r>
            <a:r>
              <a:rPr lang="ko-KR" altLang="en-US" sz="1800" dirty="0"/>
              <a:t>특정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엔티티만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준영속</a:t>
            </a:r>
            <a:r>
              <a:rPr lang="ko-KR" altLang="en-US" sz="1800" dirty="0"/>
              <a:t> 상태로 전환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em.clear</a:t>
            </a:r>
            <a:r>
              <a:rPr lang="en-US" altLang="ko-KR" sz="1800" dirty="0"/>
              <a:t>(): </a:t>
            </a:r>
            <a:r>
              <a:rPr lang="ko-KR" altLang="en-US" sz="1800" dirty="0"/>
              <a:t>영속성 컨텍스트 초기화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em.close</a:t>
            </a:r>
            <a:r>
              <a:rPr lang="en-US" altLang="ko-KR" sz="1800" dirty="0"/>
              <a:t>(): </a:t>
            </a:r>
            <a:r>
              <a:rPr lang="ko-KR" altLang="en-US" sz="1800" dirty="0"/>
              <a:t>영속성</a:t>
            </a:r>
            <a:r>
              <a:rPr lang="en-US" altLang="ko-KR" sz="1800" dirty="0"/>
              <a:t> </a:t>
            </a:r>
            <a:r>
              <a:rPr lang="ko-KR" altLang="en-US" sz="1800" dirty="0"/>
              <a:t>컨텍스트 종료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400" b="1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 dirty="0"/>
          </a:p>
        </p:txBody>
      </p:sp>
      <p:pic>
        <p:nvPicPr>
          <p:cNvPr id="8194" name="Picture 2" descr="자바 ORM 표준 JPA 프로그래밍 | D-lo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20" y="1358284"/>
            <a:ext cx="6962959" cy="443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준영속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409914" cy="588920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ko-KR" sz="1400" b="1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1751" y="1367161"/>
            <a:ext cx="4208016" cy="325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576" y="1500326"/>
            <a:ext cx="381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영속성 컨텍스트</a:t>
            </a:r>
            <a:r>
              <a:rPr lang="en-US" altLang="ko-KR" dirty="0"/>
              <a:t>(persistence context)</a:t>
            </a:r>
            <a:endParaRPr lang="en-US" dirty="0"/>
          </a:p>
        </p:txBody>
      </p:sp>
      <p:sp>
        <p:nvSpPr>
          <p:cNvPr id="6" name="원통 5"/>
          <p:cNvSpPr/>
          <p:nvPr/>
        </p:nvSpPr>
        <p:spPr>
          <a:xfrm>
            <a:off x="3151796" y="2019669"/>
            <a:ext cx="2112146" cy="9765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쓰기 지연 </a:t>
            </a:r>
            <a:endParaRPr lang="en-US" altLang="ko-KR" dirty="0"/>
          </a:p>
          <a:p>
            <a:pPr algn="ctr"/>
            <a:r>
              <a:rPr lang="en-US" dirty="0"/>
              <a:t>SQL </a:t>
            </a:r>
            <a:r>
              <a:rPr lang="ko-KR" altLang="en-US" dirty="0"/>
              <a:t>저장소</a:t>
            </a:r>
            <a:endParaRPr 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87084"/>
              </p:ext>
            </p:extLst>
          </p:nvPr>
        </p:nvGraphicFramePr>
        <p:xfrm>
          <a:off x="1384915" y="3388459"/>
          <a:ext cx="39416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896">
                  <a:extLst>
                    <a:ext uri="{9D8B030D-6E8A-4147-A177-3AD203B41FA5}">
                      <a16:colId xmlns:a16="http://schemas.microsoft.com/office/drawing/2014/main" val="3304068101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760486412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151846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스냅샷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5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9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6883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84915" y="293408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캐시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23716" y="1367161"/>
            <a:ext cx="4208016" cy="325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19541" y="1500326"/>
            <a:ext cx="381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영속성 컨텍스트</a:t>
            </a:r>
            <a:r>
              <a:rPr lang="en-US" altLang="ko-KR" dirty="0"/>
              <a:t>(persistence context)</a:t>
            </a:r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173927" y="5009676"/>
            <a:ext cx="1651932" cy="4339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memberA</a:t>
            </a:r>
            <a:endParaRPr lang="en-US" dirty="0"/>
          </a:p>
        </p:txBody>
      </p:sp>
      <p:sp>
        <p:nvSpPr>
          <p:cNvPr id="18" name="타원 17"/>
          <p:cNvSpPr/>
          <p:nvPr/>
        </p:nvSpPr>
        <p:spPr>
          <a:xfrm>
            <a:off x="166527" y="5588205"/>
            <a:ext cx="1651932" cy="4339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memberB</a:t>
            </a:r>
            <a:endParaRPr lang="en-US" dirty="0"/>
          </a:p>
        </p:txBody>
      </p:sp>
      <p:sp>
        <p:nvSpPr>
          <p:cNvPr id="19" name="타원 18"/>
          <p:cNvSpPr/>
          <p:nvPr/>
        </p:nvSpPr>
        <p:spPr>
          <a:xfrm>
            <a:off x="6060896" y="4893225"/>
            <a:ext cx="1651932" cy="4339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memberA</a:t>
            </a:r>
            <a:endParaRPr lang="en-US" dirty="0"/>
          </a:p>
        </p:txBody>
      </p:sp>
      <p:sp>
        <p:nvSpPr>
          <p:cNvPr id="20" name="타원 19"/>
          <p:cNvSpPr/>
          <p:nvPr/>
        </p:nvSpPr>
        <p:spPr>
          <a:xfrm>
            <a:off x="6053496" y="5471754"/>
            <a:ext cx="1651932" cy="4339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83719" y="88571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11754" y="87114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7387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준영속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병합</a:t>
            </a:r>
            <a:r>
              <a:rPr lang="en-US" altLang="ko-KR" sz="2000" b="1" dirty="0"/>
              <a:t>: merge()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준영속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비영속</a:t>
            </a:r>
            <a:r>
              <a:rPr lang="en-US" altLang="ko-KR" sz="1800" dirty="0"/>
              <a:t>) </a:t>
            </a:r>
            <a:r>
              <a:rPr lang="ko-KR" altLang="en-US" sz="1800" dirty="0"/>
              <a:t>상태의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다시 영속 </a:t>
            </a:r>
            <a:r>
              <a:rPr lang="ko-KR" altLang="en-US" sz="1800"/>
              <a:t>상태로 변경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Member </a:t>
            </a:r>
            <a:r>
              <a:rPr lang="en-US" altLang="ko-KR" sz="1800" dirty="0" err="1"/>
              <a:t>mergeMember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em.merge</a:t>
            </a:r>
            <a:r>
              <a:rPr lang="en-US" altLang="ko-KR" sz="1800" dirty="0"/>
              <a:t>(member</a:t>
            </a:r>
            <a:r>
              <a:rPr lang="en-US" altLang="ko-KR" sz="1800"/>
              <a:t>); 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일반적으로 데이터베이스에 존재하는 식별자로 새로운 엔티티 인스턴스를 생성해도 준영속으로 간주함</a:t>
            </a:r>
            <a:r>
              <a:rPr lang="en-US" altLang="ko-KR" sz="1800"/>
              <a:t>(</a:t>
            </a:r>
            <a:r>
              <a:rPr lang="ko-KR" altLang="en-US" sz="1800"/>
              <a:t>변경감지와 병합 파트에서 다시 설명</a:t>
            </a:r>
            <a:r>
              <a:rPr lang="en-US" altLang="ko-KR" sz="1800"/>
              <a:t>)</a:t>
            </a:r>
            <a:endParaRPr lang="en-US" altLang="ko-KR" b="1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메인 메소드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준영속 병합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merge </a:t>
            </a:r>
            <a:r>
              <a:rPr lang="ko-KR" altLang="en-US" sz="1800"/>
              <a:t>메소드는 준영속 상태의 엔티티를 받아서 그 정보로 새로운 영속 상태의 엔티티를 반환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48ABB6-771B-4176-B7B2-C4729CFDE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43" y="1763272"/>
            <a:ext cx="8880957" cy="50629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JpaMain 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EntityManagerFactory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emf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Persistence.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createEntityManagerFactory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"jpabook"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static void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args) 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EntityManager em =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emf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.createEntityManager()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EntityTransaction tx = em.getTransaction()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try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tx.begin()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createMember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"memberA"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회원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1"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member.setUsername(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회원명변경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mergeMember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tx.commit()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e.printStackTrace()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tx.rollback()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em.close()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emf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.close()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2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클래스 안에 두 개의 메소드 정의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180F48F-6F0D-4432-AA31-0D8FD22E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4" y="889843"/>
            <a:ext cx="6083717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username){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EntityManager em =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.createEntityManager()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EntityTransaction tx = em.getTransaction()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tx.begin()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member.setId(id)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member.setUsername(username)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em.persist(member)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tx.commit()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e.printStackTrace()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tx.rollback()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em.close()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클래스 안에 두 개의 메소드 정의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9081FA-94CA-469A-8C85-728FC9E5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53" y="788663"/>
            <a:ext cx="9248045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mergeMember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EntityManager em =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.createEntityManager()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EntityTransaction tx = em.getTransaction()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tx.begin()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mergeMember = em.merge(member)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준영속 상태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"merge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member.getUsername())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영속 상태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"merge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mergeMember.getUsername())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"em.contains(member)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em.contains(member))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"em.contains(mergeMember)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em.contains(mergeMember))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tx.commit()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e.printStackTrace()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tx.rollback()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em.close()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690C7-91A0-4ED5-9847-6F571C7C6006}"/>
              </a:ext>
            </a:extLst>
          </p:cNvPr>
          <p:cNvSpPr txBox="1"/>
          <p:nvPr/>
        </p:nvSpPr>
        <p:spPr>
          <a:xfrm>
            <a:off x="9982200" y="1502796"/>
            <a:ext cx="2137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예제에서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member</a:t>
            </a:r>
            <a:r>
              <a:rPr lang="ko-KR" altLang="en-US">
                <a:solidFill>
                  <a:srgbClr val="FF0000"/>
                </a:solidFill>
              </a:rPr>
              <a:t>가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영속성 컨텍스트에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들어가는 것이 아님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member </a:t>
            </a:r>
            <a:r>
              <a:rPr lang="ko-KR" altLang="en-US" sz="2000"/>
              <a:t>엔티티는 </a:t>
            </a:r>
            <a:r>
              <a:rPr lang="en-US" altLang="ko-KR" sz="2000"/>
              <a:t>createMember() </a:t>
            </a:r>
            <a:r>
              <a:rPr lang="ko-KR" altLang="en-US" sz="2000"/>
              <a:t>메소드의 영속성 컨텍스트에서 영속 상태였다가 영속성 컨텍스트가 종료되면서 준영속 상태가 됨</a:t>
            </a:r>
            <a:r>
              <a:rPr lang="en-US" altLang="ko-KR" sz="2000"/>
              <a:t>. </a:t>
            </a:r>
            <a:r>
              <a:rPr lang="ko-KR" altLang="en-US" sz="2000"/>
              <a:t>이 때</a:t>
            </a:r>
            <a:r>
              <a:rPr lang="en-US" altLang="ko-KR" sz="2000"/>
              <a:t>, </a:t>
            </a:r>
            <a:r>
              <a:rPr lang="ko-KR" altLang="en-US" sz="2000"/>
              <a:t>데이터베이스에 </a:t>
            </a:r>
            <a:r>
              <a:rPr lang="en-US" altLang="ko-KR" sz="2000"/>
              <a:t>INSERT</a:t>
            </a:r>
            <a:r>
              <a:rPr lang="ko-KR" altLang="en-US" sz="2000"/>
              <a:t>쿼리가 전달</a:t>
            </a:r>
            <a:r>
              <a:rPr lang="en-US" altLang="ko-KR" sz="2000"/>
              <a:t>. createMember() </a:t>
            </a:r>
            <a:r>
              <a:rPr lang="ko-KR" altLang="en-US" sz="2000"/>
              <a:t>메소드는 준영속 상태의 </a:t>
            </a:r>
            <a:r>
              <a:rPr lang="en-US" altLang="ko-KR" sz="2000"/>
              <a:t>member </a:t>
            </a:r>
            <a:r>
              <a:rPr lang="ko-KR" altLang="en-US" sz="2000"/>
              <a:t>엔티티를 반환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main() </a:t>
            </a:r>
            <a:r>
              <a:rPr lang="ko-KR" altLang="en-US" sz="2000"/>
              <a:t>메소드에서 </a:t>
            </a:r>
            <a:r>
              <a:rPr lang="en-US" altLang="ko-KR" sz="2000"/>
              <a:t>member.setUsername("</a:t>
            </a:r>
            <a:r>
              <a:rPr lang="ko-KR" altLang="en-US" sz="2000"/>
              <a:t>회원명변경</a:t>
            </a:r>
            <a:r>
              <a:rPr lang="en-US" altLang="ko-KR" sz="2000"/>
              <a:t>")</a:t>
            </a:r>
            <a:r>
              <a:rPr lang="ko-KR" altLang="en-US" sz="2000"/>
              <a:t>을 호출해서 회원 이름을 변경했지만</a:t>
            </a:r>
            <a:r>
              <a:rPr lang="en-US" altLang="ko-KR" sz="2000"/>
              <a:t>, </a:t>
            </a:r>
            <a:r>
              <a:rPr lang="ko-KR" altLang="en-US" sz="2000"/>
              <a:t>준영속 상태인 </a:t>
            </a:r>
            <a:r>
              <a:rPr lang="en-US" altLang="ko-KR" sz="2000"/>
              <a:t>member </a:t>
            </a:r>
            <a:r>
              <a:rPr lang="ko-KR" altLang="en-US" sz="2000"/>
              <a:t>엔티티는 영속성 컨텍스트에서 관리되지 않으므로 수정 사항을 데이터베이스에 반영할 수 없음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준영속 상태의 엔티티를 수정하려면 준영속 상태를 다시 영속 상태로 변경해야 함</a:t>
            </a:r>
            <a:r>
              <a:rPr lang="en-US" altLang="ko-KR" sz="2000"/>
              <a:t>. </a:t>
            </a:r>
            <a:r>
              <a:rPr lang="ko-KR" altLang="en-US" sz="2000"/>
              <a:t>이 때 병합</a:t>
            </a:r>
            <a:r>
              <a:rPr lang="en-US" altLang="ko-KR" sz="2000"/>
              <a:t>(merge)</a:t>
            </a:r>
            <a:r>
              <a:rPr lang="ko-KR" altLang="en-US" sz="2000"/>
              <a:t>을 사용</a:t>
            </a:r>
            <a:r>
              <a:rPr lang="en-US" altLang="ko-KR" sz="2000"/>
              <a:t>. mergeMember()</a:t>
            </a:r>
            <a:r>
              <a:rPr lang="ko-KR" altLang="en-US" sz="2000"/>
              <a:t>메소드의 </a:t>
            </a:r>
            <a:r>
              <a:rPr lang="en-US" altLang="ko-KR" sz="2000"/>
              <a:t>em.merge(member)</a:t>
            </a:r>
            <a:r>
              <a:rPr lang="ko-KR" altLang="en-US" sz="2000"/>
              <a:t>를 호출 </a:t>
            </a:r>
            <a:r>
              <a:rPr lang="en-US" altLang="ko-KR" sz="2000">
                <a:sym typeface="Wingdings" panose="05000000000000000000" pitchFamily="2" charset="2"/>
              </a:rPr>
              <a:t></a:t>
            </a:r>
            <a:r>
              <a:rPr lang="en-US" altLang="ko-KR" sz="2000"/>
              <a:t> 1</a:t>
            </a:r>
            <a:r>
              <a:rPr lang="ko-KR" altLang="en-US" sz="2000"/>
              <a:t>차 캐시에서 엔티티 찾음 </a:t>
            </a:r>
            <a:r>
              <a:rPr lang="en-US" altLang="ko-KR" sz="2000">
                <a:sym typeface="Wingdings" panose="05000000000000000000" pitchFamily="2" charset="2"/>
              </a:rPr>
              <a:t></a:t>
            </a:r>
            <a:r>
              <a:rPr lang="en-US" altLang="ko-KR" sz="2000"/>
              <a:t> </a:t>
            </a:r>
            <a:r>
              <a:rPr lang="ko-KR" altLang="en-US" sz="2000"/>
              <a:t>없다면 </a:t>
            </a:r>
            <a:r>
              <a:rPr lang="en-US" altLang="ko-KR" sz="2000"/>
              <a:t>DB </a:t>
            </a:r>
            <a:r>
              <a:rPr lang="ko-KR" altLang="en-US" sz="2000"/>
              <a:t>조회 </a:t>
            </a:r>
            <a:r>
              <a:rPr lang="en-US" altLang="ko-KR" sz="2000">
                <a:sym typeface="Wingdings" panose="05000000000000000000" pitchFamily="2" charset="2"/>
              </a:rPr>
              <a:t></a:t>
            </a:r>
            <a:r>
              <a:rPr lang="en-US" altLang="ko-KR" sz="2000"/>
              <a:t> DB</a:t>
            </a:r>
            <a:r>
              <a:rPr lang="ko-KR" altLang="en-US" sz="2000"/>
              <a:t>에서 조회한 회원의 이름은 </a:t>
            </a:r>
            <a:r>
              <a:rPr lang="en-US" altLang="ko-KR" sz="2000"/>
              <a:t>"</a:t>
            </a:r>
            <a:r>
              <a:rPr lang="ko-KR" altLang="en-US" sz="2000"/>
              <a:t>회원</a:t>
            </a:r>
            <a:r>
              <a:rPr lang="en-US" altLang="ko-KR" sz="2000"/>
              <a:t>1" </a:t>
            </a:r>
            <a:r>
              <a:rPr lang="ko-KR" altLang="en-US" sz="2000"/>
              <a:t>이지만 이를 최신 정보</a:t>
            </a:r>
            <a:r>
              <a:rPr lang="en-US" altLang="ko-KR" sz="2000"/>
              <a:t>("</a:t>
            </a:r>
            <a:r>
              <a:rPr lang="ko-KR" altLang="en-US" sz="2000"/>
              <a:t>회원명변경</a:t>
            </a:r>
            <a:r>
              <a:rPr lang="en-US" altLang="ko-KR" sz="2000"/>
              <a:t>")</a:t>
            </a:r>
            <a:r>
              <a:rPr lang="ko-KR" altLang="en-US" sz="2000"/>
              <a:t>를 갱신한 후 새로운 인스턴스를 영속성 컨텍스트에 등록 </a:t>
            </a:r>
            <a:r>
              <a:rPr lang="en-US" altLang="ko-KR" sz="2000">
                <a:sym typeface="Wingdings" panose="05000000000000000000" pitchFamily="2" charset="2"/>
              </a:rPr>
              <a:t></a:t>
            </a:r>
            <a:r>
              <a:rPr lang="en-US" altLang="ko-KR" sz="2000"/>
              <a:t> merge </a:t>
            </a:r>
            <a:r>
              <a:rPr lang="ko-KR" altLang="en-US" sz="2000"/>
              <a:t>메소드는 새롭게 등록된 인스턴스</a:t>
            </a:r>
            <a:r>
              <a:rPr lang="en-US" altLang="ko-KR" sz="2000"/>
              <a:t>(</a:t>
            </a:r>
            <a:r>
              <a:rPr lang="ko-KR" altLang="en-US" sz="2000"/>
              <a:t>엔티티</a:t>
            </a:r>
            <a:r>
              <a:rPr lang="en-US" altLang="ko-KR" sz="2000"/>
              <a:t>) </a:t>
            </a:r>
            <a:r>
              <a:rPr lang="ko-KR" altLang="en-US" sz="2000"/>
              <a:t>반환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0000FF"/>
                </a:solidFill>
              </a:rPr>
              <a:t>추가적인 엔티티 작업을 원한다면 </a:t>
            </a:r>
            <a:r>
              <a:rPr lang="en-US" altLang="ko-KR" sz="2000">
                <a:solidFill>
                  <a:srgbClr val="0000FF"/>
                </a:solidFill>
              </a:rPr>
              <a:t>member</a:t>
            </a:r>
            <a:r>
              <a:rPr lang="ko-KR" altLang="en-US" sz="2000">
                <a:solidFill>
                  <a:srgbClr val="0000FF"/>
                </a:solidFill>
              </a:rPr>
              <a:t>가 아닌 </a:t>
            </a:r>
            <a:r>
              <a:rPr lang="en-US" altLang="ko-KR" sz="2000">
                <a:solidFill>
                  <a:srgbClr val="0000FF"/>
                </a:solidFill>
              </a:rPr>
              <a:t> </a:t>
            </a:r>
            <a:r>
              <a:rPr lang="ko-KR" altLang="en-US" sz="2000">
                <a:solidFill>
                  <a:srgbClr val="0000FF"/>
                </a:solidFill>
              </a:rPr>
              <a:t>영속성 컨텍스트에서 관리되는 </a:t>
            </a:r>
            <a:r>
              <a:rPr lang="en-US" altLang="ko-KR" sz="2000">
                <a:solidFill>
                  <a:srgbClr val="0000FF"/>
                </a:solidFill>
              </a:rPr>
              <a:t>mergeMember</a:t>
            </a:r>
            <a:r>
              <a:rPr lang="ko-KR" altLang="en-US" sz="2000">
                <a:solidFill>
                  <a:srgbClr val="0000FF"/>
                </a:solidFill>
              </a:rPr>
              <a:t>를 이용</a:t>
            </a:r>
            <a:endParaRPr lang="en-US" altLang="ko-KR" sz="200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엔티티</a:t>
            </a:r>
            <a:r>
              <a:rPr lang="ko-KR" altLang="en-US" sz="2000" dirty="0"/>
              <a:t> 매니저는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매니저 </a:t>
            </a:r>
            <a:r>
              <a:rPr lang="ko-KR" altLang="en-US" sz="2000" dirty="0" err="1"/>
              <a:t>팩토리에서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엔티티</a:t>
            </a:r>
            <a:r>
              <a:rPr lang="ko-KR" altLang="en-US" sz="2000" dirty="0"/>
              <a:t> 매니저 내부에 영속성 컨텍스트도 함께 만들어짐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영속성 컨텍스트 기능</a:t>
            </a:r>
            <a:r>
              <a:rPr lang="en-US" altLang="ko-KR" sz="2000" dirty="0"/>
              <a:t>: 1</a:t>
            </a:r>
            <a:r>
              <a:rPr lang="ko-KR" altLang="en-US" sz="2000" dirty="0"/>
              <a:t>차 캐시</a:t>
            </a:r>
            <a:r>
              <a:rPr lang="en-US" altLang="ko-KR" sz="2000" dirty="0"/>
              <a:t>, </a:t>
            </a:r>
            <a:r>
              <a:rPr lang="ko-KR" altLang="en-US" sz="2000" dirty="0"/>
              <a:t>동일성 보장</a:t>
            </a:r>
            <a:r>
              <a:rPr lang="en-US" altLang="ko-KR" sz="2000" dirty="0"/>
              <a:t>, </a:t>
            </a:r>
            <a:r>
              <a:rPr lang="ko-KR" altLang="en-US" sz="2000" dirty="0"/>
              <a:t>트랜잭션을 지원하는 쓰기 지연</a:t>
            </a:r>
            <a:r>
              <a:rPr lang="en-US" altLang="ko-KR" sz="2000" dirty="0"/>
              <a:t>, </a:t>
            </a:r>
            <a:r>
              <a:rPr lang="ko-KR" altLang="en-US" sz="2000" dirty="0"/>
              <a:t>변경 감지</a:t>
            </a:r>
            <a:r>
              <a:rPr lang="en-US" altLang="ko-KR" sz="2000" dirty="0"/>
              <a:t>, </a:t>
            </a:r>
            <a:r>
              <a:rPr lang="ko-KR" altLang="en-US" sz="2000" dirty="0"/>
              <a:t>지연 로딩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플러시</a:t>
            </a:r>
            <a:r>
              <a:rPr lang="ko-KR" altLang="en-US" sz="2000" dirty="0"/>
              <a:t> 시점</a:t>
            </a:r>
            <a:r>
              <a:rPr lang="en-US" altLang="ko-KR" sz="2000" dirty="0"/>
              <a:t>: </a:t>
            </a:r>
            <a:r>
              <a:rPr lang="ko-KR" altLang="en-US" sz="2000" dirty="0"/>
              <a:t>영속성 컨텍스트에 저장된 </a:t>
            </a:r>
            <a:r>
              <a:rPr lang="ko-KR" altLang="en-US" sz="2000" dirty="0" err="1"/>
              <a:t>엔티티가</a:t>
            </a:r>
            <a:r>
              <a:rPr lang="ko-KR" altLang="en-US" sz="2000" dirty="0"/>
              <a:t> 데이터베이스에 반영되는 시점</a:t>
            </a:r>
            <a:r>
              <a:rPr lang="en-US" altLang="ko-KR" sz="2000" dirty="0"/>
              <a:t>(</a:t>
            </a:r>
            <a:r>
              <a:rPr lang="ko-KR" altLang="en-US" sz="2000" dirty="0"/>
              <a:t>일반적으로 </a:t>
            </a:r>
            <a:r>
              <a:rPr lang="ko-KR" altLang="en-US" sz="2000" dirty="0" err="1"/>
              <a:t>커밋시점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엔티티의</a:t>
            </a:r>
            <a:r>
              <a:rPr lang="ko-KR" altLang="en-US" sz="2000" dirty="0"/>
              <a:t> 라이프 사이클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비영속</a:t>
            </a:r>
            <a:r>
              <a:rPr lang="en-US" altLang="ko-KR" sz="2000" dirty="0"/>
              <a:t>, </a:t>
            </a:r>
            <a:r>
              <a:rPr lang="ko-KR" altLang="en-US" sz="2000" dirty="0"/>
              <a:t>영속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준영속</a:t>
            </a:r>
            <a:r>
              <a:rPr lang="en-US" altLang="ko-KR" sz="2000"/>
              <a:t>, </a:t>
            </a:r>
            <a:r>
              <a:rPr lang="ko-KR" altLang="en-US" sz="2000"/>
              <a:t>삭제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병합은 준영속</a:t>
            </a:r>
            <a:r>
              <a:rPr lang="en-US" altLang="ko-KR" sz="2000"/>
              <a:t>, </a:t>
            </a:r>
            <a:r>
              <a:rPr lang="ko-KR" altLang="en-US" sz="2000"/>
              <a:t>비영속을 신경쓰지 않음</a:t>
            </a:r>
            <a:r>
              <a:rPr lang="en-US" altLang="ko-KR" sz="2000"/>
              <a:t>(</a:t>
            </a:r>
            <a:r>
              <a:rPr lang="ko-KR" altLang="en-US" sz="2000"/>
              <a:t>아래</a:t>
            </a:r>
            <a:r>
              <a:rPr lang="en-US" altLang="ko-KR" sz="2000"/>
              <a:t> </a:t>
            </a:r>
            <a:r>
              <a:rPr lang="ko-KR" altLang="en-US" sz="2000"/>
              <a:t>예제가 가능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2857C-A831-4BE9-9B2F-60491B90E91E}"/>
              </a:ext>
            </a:extLst>
          </p:cNvPr>
          <p:cNvSpPr txBox="1"/>
          <p:nvPr/>
        </p:nvSpPr>
        <p:spPr>
          <a:xfrm>
            <a:off x="840652" y="5192202"/>
            <a:ext cx="439755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Member</a:t>
            </a:r>
            <a:r>
              <a:rPr lang="ko-KR" altLang="en-US"/>
              <a:t> </a:t>
            </a:r>
            <a:r>
              <a:rPr lang="en-US" altLang="ko-KR"/>
              <a:t>member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Member();</a:t>
            </a:r>
          </a:p>
          <a:p>
            <a:r>
              <a:rPr lang="en-US" altLang="ko-KR"/>
              <a:t>Member newMember= em.</a:t>
            </a:r>
            <a:r>
              <a:rPr lang="en-US" altLang="ko-KR">
                <a:solidFill>
                  <a:srgbClr val="FF0000"/>
                </a:solidFill>
              </a:rPr>
              <a:t>merge</a:t>
            </a:r>
            <a:r>
              <a:rPr lang="en-US" altLang="ko-KR"/>
              <a:t>(member);</a:t>
            </a:r>
          </a:p>
        </p:txBody>
      </p:sp>
    </p:spTree>
    <p:extLst>
      <p:ext uri="{BB962C8B-B14F-4D97-AF65-F5344CB8AC3E}">
        <p14:creationId xmlns:p14="http://schemas.microsoft.com/office/powerpoint/2010/main" val="14739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영속성 컨텍스트</a:t>
            </a:r>
            <a:r>
              <a:rPr lang="en-US" altLang="ko-KR" dirty="0"/>
              <a:t>(Persistence Context)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518951" y="1273873"/>
            <a:ext cx="5367508" cy="4312632"/>
            <a:chOff x="5986292" y="2039199"/>
            <a:chExt cx="5367508" cy="4312632"/>
          </a:xfrm>
        </p:grpSpPr>
        <p:pic>
          <p:nvPicPr>
            <p:cNvPr id="13314" name="Picture 2" descr="JPA - 영속성(Persistence) [1]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5" b="1463"/>
            <a:stretch/>
          </p:blipFill>
          <p:spPr bwMode="auto">
            <a:xfrm>
              <a:off x="5986292" y="2039199"/>
              <a:ext cx="5367508" cy="3874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824595" y="5982499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엔티티의</a:t>
              </a:r>
              <a:r>
                <a:rPr lang="ko-KR" altLang="en-US" dirty="0"/>
                <a:t> 생명주기</a:t>
              </a:r>
              <a:endParaRPr lang="en-US" dirty="0"/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530552" y="832269"/>
            <a:ext cx="6260865" cy="588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/>
              <a:t>영속성 컨텍스트</a:t>
            </a:r>
            <a:r>
              <a:rPr lang="en-US" altLang="ko-KR" sz="2000" b="1"/>
              <a:t>: </a:t>
            </a:r>
            <a:r>
              <a:rPr lang="ko-KR" altLang="en-US" sz="2000" b="1"/>
              <a:t>엔티티의 </a:t>
            </a:r>
            <a:r>
              <a:rPr lang="ko-KR" altLang="en-US" sz="2000" b="1" dirty="0"/>
              <a:t>생명주기</a:t>
            </a:r>
            <a:r>
              <a:rPr lang="en-US" altLang="ko-KR" sz="2000" b="1" dirty="0"/>
              <a:t>(life cycle)</a:t>
            </a:r>
            <a:r>
              <a:rPr lang="ko-KR" altLang="en-US" sz="2000" b="1" dirty="0"/>
              <a:t>를 관리하는 저장소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persist()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영속성 컨텍스트</a:t>
            </a:r>
            <a:r>
              <a:rPr lang="ko-KR" altLang="en-US" sz="1800" dirty="0"/>
              <a:t>에 저장하는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엔티티 매니저를 생성할 때 자동 생성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엔티티의</a:t>
            </a:r>
            <a:r>
              <a:rPr lang="ko-KR" altLang="en-US" sz="2000" b="1" dirty="0"/>
              <a:t> 생명주기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b="1" dirty="0" err="1"/>
              <a:t>비영속</a:t>
            </a:r>
            <a:r>
              <a:rPr lang="en-US" altLang="ko-KR" sz="1800" dirty="0"/>
              <a:t>(new/transient):</a:t>
            </a:r>
            <a:r>
              <a:rPr lang="ko-KR" altLang="en-US" sz="1800" dirty="0"/>
              <a:t>영속성 컨텍스트와 전혀 관계 없는 상태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영속</a:t>
            </a:r>
            <a:r>
              <a:rPr lang="en-US" altLang="ko-KR" sz="1800" dirty="0"/>
              <a:t>(managed): </a:t>
            </a:r>
            <a:r>
              <a:rPr lang="ko-KR" altLang="en-US" sz="1800" dirty="0"/>
              <a:t>영속성 컨텍스트에 저장된 상태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 err="1"/>
              <a:t>준영속</a:t>
            </a:r>
            <a:r>
              <a:rPr lang="en-US" altLang="ko-KR" sz="1800" dirty="0"/>
              <a:t>(detached): </a:t>
            </a:r>
            <a:r>
              <a:rPr lang="ko-KR" altLang="en-US" sz="1800" dirty="0"/>
              <a:t>영속성 컨텍스트에 저장되었다 분리된 상태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삭제</a:t>
            </a:r>
            <a:r>
              <a:rPr lang="en-US" altLang="ko-KR" sz="1800" dirty="0"/>
              <a:t>(remove): </a:t>
            </a:r>
            <a:r>
              <a:rPr lang="ko-KR" altLang="en-US" sz="1800" dirty="0"/>
              <a:t>삭제된 상태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75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엔티티의</a:t>
            </a:r>
            <a:r>
              <a:rPr lang="ko-KR" altLang="en-US" dirty="0"/>
              <a:t> 생명주기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비영속</a:t>
            </a:r>
            <a:r>
              <a:rPr lang="en-US" altLang="ko-KR" sz="2000" b="1"/>
              <a:t>: em.persist() </a:t>
            </a:r>
            <a:r>
              <a:rPr lang="ko-KR" altLang="en-US" sz="2000" b="1"/>
              <a:t>호출 전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/>
              <a:t>영속</a:t>
            </a:r>
            <a:r>
              <a:rPr lang="en-US" altLang="ko-KR" sz="2000" b="1"/>
              <a:t>: </a:t>
            </a:r>
            <a:r>
              <a:rPr lang="ko-KR" altLang="en-US" sz="2000" b="1"/>
              <a:t>영속성 컨테스트에 의해 관리되는 상태</a:t>
            </a:r>
            <a:endParaRPr lang="ko-KR" altLang="en-US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3648721" y="1571348"/>
            <a:ext cx="3542191" cy="166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영속 컨텍스트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entityManager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64828" y="1948649"/>
            <a:ext cx="2423604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비영속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1201" y="1528686"/>
            <a:ext cx="3603487" cy="1711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Member </a:t>
            </a:r>
            <a:r>
              <a:rPr lang="en-US" dirty="0" err="1"/>
              <a:t>member</a:t>
            </a:r>
            <a:r>
              <a:rPr lang="en-US" dirty="0"/>
              <a:t> = new Member();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member.</a:t>
            </a:r>
            <a:r>
              <a:rPr lang="en-US" err="1"/>
              <a:t>setId</a:t>
            </a:r>
            <a:r>
              <a:rPr lang="en-US"/>
              <a:t>("member1");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member.</a:t>
            </a:r>
            <a:r>
              <a:rPr lang="en-US" err="1"/>
              <a:t>setUsername</a:t>
            </a:r>
            <a:r>
              <a:rPr lang="en-US"/>
              <a:t>("</a:t>
            </a:r>
            <a:r>
              <a:rPr lang="en-US" altLang="ko-KR"/>
              <a:t>member1</a:t>
            </a:r>
            <a:r>
              <a:rPr lang="en-US"/>
              <a:t>");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member.setAge</a:t>
            </a:r>
            <a:r>
              <a:rPr lang="en-US" dirty="0"/>
              <a:t>(20);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02306" y="4687348"/>
            <a:ext cx="3542191" cy="166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영속 컨텍스트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entityManager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761599" y="5217506"/>
            <a:ext cx="24236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영속 상태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802" y="5337183"/>
            <a:ext cx="216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em.persist</a:t>
            </a:r>
            <a:r>
              <a:rPr lang="en-US" dirty="0"/>
              <a:t>(member);</a:t>
            </a:r>
          </a:p>
        </p:txBody>
      </p:sp>
    </p:spTree>
    <p:extLst>
      <p:ext uri="{BB962C8B-B14F-4D97-AF65-F5344CB8AC3E}">
        <p14:creationId xmlns:p14="http://schemas.microsoft.com/office/powerpoint/2010/main" val="4170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엔티티의</a:t>
            </a:r>
            <a:r>
              <a:rPr lang="ko-KR" altLang="en-US" dirty="0"/>
              <a:t> 생명주기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준영속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영속 상태였다 영속성 </a:t>
            </a:r>
            <a:r>
              <a:rPr lang="ko-KR" altLang="en-US" sz="1800" dirty="0" err="1"/>
              <a:t>컨테스트에</a:t>
            </a:r>
            <a:r>
              <a:rPr lang="ko-KR" altLang="en-US" sz="1800" dirty="0"/>
              <a:t> </a:t>
            </a:r>
            <a:r>
              <a:rPr lang="ko-KR" altLang="en-US" sz="1800"/>
              <a:t>분리된 상태</a:t>
            </a: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2000" b="1"/>
              <a:t>삭제</a:t>
            </a:r>
            <a:r>
              <a:rPr lang="en-US" altLang="ko-KR" sz="2000" b="1" dirty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엔티티를</a:t>
            </a:r>
            <a:r>
              <a:rPr lang="ko-KR" altLang="en-US" sz="1800" dirty="0"/>
              <a:t> 영속성 컨텍스트와 데이터베이스에서 삭제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3426" y="1783151"/>
            <a:ext cx="2125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em.detach</a:t>
            </a:r>
            <a:r>
              <a:rPr lang="en-US" dirty="0"/>
              <a:t>(member)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3426" y="3429000"/>
            <a:ext cx="219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em.remove</a:t>
            </a:r>
            <a:r>
              <a:rPr lang="en-US" dirty="0"/>
              <a:t>(member)</a:t>
            </a:r>
          </a:p>
        </p:txBody>
      </p:sp>
    </p:spTree>
    <p:extLst>
      <p:ext uri="{BB962C8B-B14F-4D97-AF65-F5344CB8AC3E}">
        <p14:creationId xmlns:p14="http://schemas.microsoft.com/office/powerpoint/2010/main" val="42738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영속성 컨텍스트의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영속성 컨텍스트와 </a:t>
            </a:r>
            <a:r>
              <a:rPr lang="ko-KR" altLang="en-US" sz="2000" b="1" dirty="0" err="1"/>
              <a:t>식별자</a:t>
            </a:r>
            <a:r>
              <a:rPr lang="ko-KR" altLang="en-US" sz="2000" b="1" dirty="0"/>
              <a:t> 값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영속성 컨텍스트는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식별자</a:t>
            </a:r>
            <a:r>
              <a:rPr lang="ko-KR" altLang="en-US" sz="1800" dirty="0"/>
              <a:t> 값</a:t>
            </a:r>
            <a:r>
              <a:rPr lang="en-US" altLang="ko-KR" sz="1800" dirty="0"/>
              <a:t>(@Id</a:t>
            </a:r>
            <a:r>
              <a:rPr lang="ko-KR" altLang="en-US" sz="1800" dirty="0"/>
              <a:t>로 테이블의 기본 키와 매핑한 값</a:t>
            </a:r>
            <a:r>
              <a:rPr lang="en-US" altLang="ko-KR" sz="1800" dirty="0"/>
              <a:t>)</a:t>
            </a:r>
            <a:r>
              <a:rPr lang="ko-KR" altLang="en-US" sz="1800" dirty="0"/>
              <a:t>으로 구분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0000FF"/>
                </a:solidFill>
              </a:rPr>
              <a:t>영속 상태의 </a:t>
            </a:r>
            <a:r>
              <a:rPr lang="ko-KR" altLang="en-US" sz="1800" dirty="0" err="1">
                <a:solidFill>
                  <a:srgbClr val="0000FF"/>
                </a:solidFill>
              </a:rPr>
              <a:t>엔티티는</a:t>
            </a:r>
            <a:r>
              <a:rPr lang="ko-KR" altLang="en-US" sz="1800" dirty="0">
                <a:solidFill>
                  <a:srgbClr val="0000FF"/>
                </a:solidFill>
              </a:rPr>
              <a:t> 반드시 </a:t>
            </a:r>
            <a:r>
              <a:rPr lang="ko-KR" altLang="en-US" sz="1800" dirty="0" err="1">
                <a:solidFill>
                  <a:srgbClr val="0000FF"/>
                </a:solidFill>
              </a:rPr>
              <a:t>식별자</a:t>
            </a:r>
            <a:r>
              <a:rPr lang="ko-KR" altLang="en-US" sz="1800" dirty="0">
                <a:solidFill>
                  <a:srgbClr val="0000FF"/>
                </a:solidFill>
              </a:rPr>
              <a:t> 값이 </a:t>
            </a:r>
            <a:r>
              <a:rPr lang="ko-KR" altLang="en-US" sz="1800">
                <a:solidFill>
                  <a:srgbClr val="0000FF"/>
                </a:solidFill>
              </a:rPr>
              <a:t>있어야 함</a:t>
            </a:r>
            <a:r>
              <a:rPr lang="en-US" altLang="ko-KR" sz="1800">
                <a:solidFill>
                  <a:srgbClr val="0000FF"/>
                </a:solidFill>
              </a:rPr>
              <a:t>(</a:t>
            </a:r>
            <a:r>
              <a:rPr lang="ko-KR" altLang="en-US" sz="1800">
                <a:solidFill>
                  <a:srgbClr val="0000FF"/>
                </a:solidFill>
              </a:rPr>
              <a:t>없으면 예외 발생</a:t>
            </a:r>
            <a:r>
              <a:rPr lang="en-US" altLang="ko-KR" sz="1800">
                <a:solidFill>
                  <a:srgbClr val="0000FF"/>
                </a:solidFill>
              </a:rPr>
              <a:t>)</a:t>
            </a:r>
            <a:endParaRPr lang="en-US" altLang="ko-KR" sz="20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영속성 컨텍스트와 데이터베이스 저장</a:t>
            </a:r>
            <a:r>
              <a:rPr lang="en-US" altLang="ko-KR" sz="2000" b="1" dirty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sz="1800" u="sng" dirty="0"/>
              <a:t>트랜잭션을 커밋하는 순간</a:t>
            </a:r>
            <a:r>
              <a:rPr lang="ko-KR" altLang="en-US" sz="1800" dirty="0"/>
              <a:t> 영속성 컨텍스트에 새로 저장된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데이터베이스에 반영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 err="1">
                <a:sym typeface="Wingdings" panose="05000000000000000000" pitchFamily="2" charset="2"/>
              </a:rPr>
              <a:t>플러시</a:t>
            </a:r>
            <a:r>
              <a:rPr lang="en-US" altLang="ko-KR" sz="1800" dirty="0">
                <a:sym typeface="Wingdings" panose="05000000000000000000" pitchFamily="2" charset="2"/>
              </a:rPr>
              <a:t>(flush) </a:t>
            </a:r>
            <a:r>
              <a:rPr lang="ko-KR" altLang="en-US" sz="1800" dirty="0">
                <a:sym typeface="Wingdings" panose="05000000000000000000" pitchFamily="2" charset="2"/>
              </a:rPr>
              <a:t>라 부름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영속성 </a:t>
            </a:r>
            <a:r>
              <a:rPr lang="ko-KR" altLang="en-US" sz="2000" b="1"/>
              <a:t>컨텍스트의 장점</a:t>
            </a:r>
            <a:r>
              <a:rPr lang="en-US" altLang="ko-KR" sz="2000" b="1"/>
              <a:t>(</a:t>
            </a:r>
            <a:r>
              <a:rPr lang="en-US" altLang="ko-KR" sz="2000"/>
              <a:t>1</a:t>
            </a:r>
            <a:r>
              <a:rPr lang="ko-KR" altLang="en-US" sz="2000"/>
              <a:t>차 캐시를 사용하면 얻는 이점</a:t>
            </a:r>
            <a:r>
              <a:rPr lang="en-US" altLang="ko-KR" sz="2000" b="1"/>
              <a:t>)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동일성 </a:t>
            </a:r>
            <a:r>
              <a:rPr lang="ko-KR" altLang="en-US" sz="1800" dirty="0">
                <a:sym typeface="Wingdings" panose="05000000000000000000" pitchFamily="2" charset="2"/>
              </a:rPr>
              <a:t>보장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트랜잭션을 지원하는 쓰기 지연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변경 감지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지연 로딩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캐시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1</a:t>
            </a:r>
            <a:r>
              <a:rPr lang="ko-KR" altLang="en-US" sz="1800" dirty="0"/>
              <a:t>차 캐시</a:t>
            </a:r>
            <a:r>
              <a:rPr lang="en-US" altLang="ko-KR" sz="1800" dirty="0"/>
              <a:t>: </a:t>
            </a:r>
            <a:r>
              <a:rPr lang="ko-KR" altLang="en-US" sz="1800" dirty="0"/>
              <a:t>영속성 컨텍스트는 내부에 캐시를 가짐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영속 상태의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저장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Map</a:t>
            </a:r>
            <a:r>
              <a:rPr lang="ko-KR" altLang="en-US" sz="1800" dirty="0" err="1"/>
              <a:t>자료형에</a:t>
            </a:r>
            <a:r>
              <a:rPr lang="ko-KR" altLang="en-US" sz="1800" dirty="0"/>
              <a:t> 키는 </a:t>
            </a:r>
            <a:r>
              <a:rPr lang="en-US" altLang="ko-KR" sz="1800" dirty="0"/>
              <a:t>@Id</a:t>
            </a:r>
            <a:r>
              <a:rPr lang="ko-KR" altLang="en-US" sz="1800" dirty="0"/>
              <a:t>로 매핑한 </a:t>
            </a:r>
            <a:r>
              <a:rPr lang="ko-KR" altLang="en-US" sz="1800" dirty="0" err="1"/>
              <a:t>식별자</a:t>
            </a:r>
            <a:r>
              <a:rPr lang="en-US" altLang="ko-KR" sz="1800" dirty="0"/>
              <a:t>, </a:t>
            </a:r>
            <a:r>
              <a:rPr lang="ko-KR" altLang="en-US" sz="1800" dirty="0"/>
              <a:t>값은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인스턴스로 저장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 descr="JPA] 영속성관리_2 (영속성 컨텍스트 특징, 조회, 수정, 삭제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38" y="2815300"/>
            <a:ext cx="5859262" cy="390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9810" y="2950204"/>
            <a:ext cx="32512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em.persist</a:t>
            </a:r>
            <a:r>
              <a:rPr lang="en-US" dirty="0"/>
              <a:t>(member)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아직</a:t>
            </a:r>
            <a:r>
              <a:rPr lang="en-US" dirty="0">
                <a:sym typeface="Wingdings" panose="05000000000000000000" pitchFamily="2" charset="2"/>
              </a:rPr>
              <a:t> DB</a:t>
            </a:r>
            <a:r>
              <a:rPr lang="ko-KR" altLang="en-US" dirty="0">
                <a:sym typeface="Wingdings" panose="05000000000000000000" pitchFamily="2" charset="2"/>
              </a:rPr>
              <a:t>에 저장된 것은 아님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D37F97-C614-453F-A5F0-486244ADE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91" y="3967408"/>
            <a:ext cx="570540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member.setId(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member1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member.setUsername(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member.setAge(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"=============before==========="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.println(em.contains(member))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em.persist(member)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.println(em.contains(member))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"=============after============="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DD0C1B-9545-4724-BCF5-988CC0B95B19}"/>
              </a:ext>
            </a:extLst>
          </p:cNvPr>
          <p:cNvSpPr/>
          <p:nvPr/>
        </p:nvSpPr>
        <p:spPr>
          <a:xfrm>
            <a:off x="6888170" y="332028"/>
            <a:ext cx="444204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CREATE TABLE MEMBER(		</a:t>
            </a:r>
          </a:p>
          <a:p>
            <a:r>
              <a:rPr lang="en-US" dirty="0"/>
              <a:t>	ID VARCHAR(255) NOT NULL,    </a:t>
            </a:r>
          </a:p>
          <a:p>
            <a:r>
              <a:rPr lang="en-US" dirty="0"/>
              <a:t>	NAME VARCHAR(255),    </a:t>
            </a:r>
          </a:p>
          <a:p>
            <a:r>
              <a:rPr lang="en-US" dirty="0"/>
              <a:t>	AGE INT,    </a:t>
            </a:r>
          </a:p>
          <a:p>
            <a:r>
              <a:rPr lang="en-US" dirty="0"/>
              <a:t>	PRIMARY KEY (ID)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44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find()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6661" y="1985525"/>
            <a:ext cx="1896593" cy="62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find(</a:t>
            </a:r>
            <a:r>
              <a:rPr lang="ko-KR" altLang="en-US" sz="1600" dirty="0" err="1"/>
              <a:t>엔티티</a:t>
            </a:r>
            <a:r>
              <a:rPr lang="en-US" sz="1600" dirty="0"/>
              <a:t>)</a:t>
            </a:r>
          </a:p>
        </p:txBody>
      </p:sp>
      <p:sp>
        <p:nvSpPr>
          <p:cNvPr id="6" name="순서도: 판단 5"/>
          <p:cNvSpPr/>
          <p:nvPr/>
        </p:nvSpPr>
        <p:spPr>
          <a:xfrm>
            <a:off x="2341907" y="3262674"/>
            <a:ext cx="2526101" cy="10895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캐시에 있나</a:t>
            </a:r>
            <a:r>
              <a:rPr lang="en-US" altLang="ko-KR" sz="1600" dirty="0"/>
              <a:t>?</a:t>
            </a:r>
            <a:endParaRPr 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70409" y="4502700"/>
            <a:ext cx="1896593" cy="62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인스턴스 반환</a:t>
            </a:r>
            <a:endParaRPr 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957457" y="4502700"/>
            <a:ext cx="1896593" cy="62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  <a:r>
              <a:rPr lang="ko-KR" altLang="en-US" sz="1600" dirty="0"/>
              <a:t>에 </a:t>
            </a:r>
            <a:r>
              <a:rPr lang="en-US" altLang="ko-KR" sz="1600" dirty="0"/>
              <a:t>SELECT</a:t>
            </a:r>
            <a:r>
              <a:rPr lang="ko-KR" altLang="en-US" sz="1600" dirty="0"/>
              <a:t>요청</a:t>
            </a:r>
            <a:endParaRPr 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957457" y="5522009"/>
            <a:ext cx="1896593" cy="62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캐시에 저장</a:t>
            </a:r>
            <a:endParaRPr lang="en-US" sz="1600" dirty="0"/>
          </a:p>
        </p:txBody>
      </p:sp>
      <p:cxnSp>
        <p:nvCxnSpPr>
          <p:cNvPr id="14" name="직선 화살표 연결선 13"/>
          <p:cNvCxnSpPr>
            <a:stCxn id="5" idx="2"/>
            <a:endCxn id="6" idx="0"/>
          </p:cNvCxnSpPr>
          <p:nvPr/>
        </p:nvCxnSpPr>
        <p:spPr>
          <a:xfrm>
            <a:off x="3604958" y="2615032"/>
            <a:ext cx="0" cy="64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1"/>
            <a:endCxn id="10" idx="0"/>
          </p:cNvCxnSpPr>
          <p:nvPr/>
        </p:nvCxnSpPr>
        <p:spPr>
          <a:xfrm rot="10800000" flipV="1">
            <a:off x="1518707" y="3807440"/>
            <a:ext cx="823201" cy="695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3"/>
            <a:endCxn id="11" idx="0"/>
          </p:cNvCxnSpPr>
          <p:nvPr/>
        </p:nvCxnSpPr>
        <p:spPr>
          <a:xfrm>
            <a:off x="4868008" y="3807441"/>
            <a:ext cx="1037746" cy="695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>
            <a:off x="5905754" y="5132207"/>
            <a:ext cx="0" cy="38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" idx="1"/>
            <a:endCxn id="10" idx="3"/>
          </p:cNvCxnSpPr>
          <p:nvPr/>
        </p:nvCxnSpPr>
        <p:spPr>
          <a:xfrm rot="10800000">
            <a:off x="2467003" y="4817455"/>
            <a:ext cx="2490455" cy="1019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10214" y="1304588"/>
            <a:ext cx="8273988" cy="36933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&lt;T&gt; T find(Class&lt;T&gt;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entityClass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primaryKey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70273" y="86655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엔티티</a:t>
            </a:r>
            <a:r>
              <a:rPr lang="ko-KR" altLang="en-US" dirty="0"/>
              <a:t> 클래스 타입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49486" y="8665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4BD6AD7C-55C9-4840-80AB-16A36514D602}"/>
              </a:ext>
            </a:extLst>
          </p:cNvPr>
          <p:cNvSpPr/>
          <p:nvPr/>
        </p:nvSpPr>
        <p:spPr>
          <a:xfrm>
            <a:off x="7510235" y="3960942"/>
            <a:ext cx="3001387" cy="17230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DB</a:t>
            </a:r>
            <a:r>
              <a:rPr lang="ko-KR" altLang="en-US" sz="1600"/>
              <a:t>에 </a:t>
            </a:r>
            <a:endParaRPr lang="en-US" altLang="ko-KR" sz="1600"/>
          </a:p>
          <a:p>
            <a:pPr algn="ctr"/>
            <a:r>
              <a:rPr lang="ko-KR" altLang="en-US" sz="1600"/>
              <a:t>해당 </a:t>
            </a:r>
            <a:r>
              <a:rPr lang="en-US" altLang="ko-KR" sz="1600"/>
              <a:t>PK</a:t>
            </a:r>
            <a:r>
              <a:rPr lang="ko-KR" altLang="en-US" sz="1600"/>
              <a:t>를 가진 레코드가 있나</a:t>
            </a:r>
            <a:r>
              <a:rPr lang="en-US" altLang="ko-KR" sz="1600"/>
              <a:t>?</a:t>
            </a:r>
            <a:endParaRPr 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DFDE69-50A3-4611-9397-942C0D710518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6854050" y="4817454"/>
            <a:ext cx="656185" cy="5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17">
            <a:extLst>
              <a:ext uri="{FF2B5EF4-FFF2-40B4-BE49-F238E27FC236}">
                <a16:creationId xmlns:a16="http://schemas.microsoft.com/office/drawing/2014/main" id="{F0A6D98E-DAB9-41CB-A900-4958EA1B3364}"/>
              </a:ext>
            </a:extLst>
          </p:cNvPr>
          <p:cNvCxnSpPr>
            <a:cxnSpLocks/>
            <a:stCxn id="19" idx="2"/>
            <a:endCxn id="12" idx="3"/>
          </p:cNvCxnSpPr>
          <p:nvPr/>
        </p:nvCxnSpPr>
        <p:spPr>
          <a:xfrm rot="5400000">
            <a:off x="7856104" y="4681937"/>
            <a:ext cx="152773" cy="2156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4E991B-4BD5-4583-9DCE-EE0444F3D9B7}"/>
              </a:ext>
            </a:extLst>
          </p:cNvPr>
          <p:cNvSpPr txBox="1"/>
          <p:nvPr/>
        </p:nvSpPr>
        <p:spPr>
          <a:xfrm>
            <a:off x="7410616" y="5836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F44A0-0756-4FAF-B019-E2EB4812653D}"/>
              </a:ext>
            </a:extLst>
          </p:cNvPr>
          <p:cNvSpPr txBox="1"/>
          <p:nvPr/>
        </p:nvSpPr>
        <p:spPr>
          <a:xfrm>
            <a:off x="1607141" y="3363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있다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9B55EA-CA12-4FB4-9F64-9F3A189F1F98}"/>
              </a:ext>
            </a:extLst>
          </p:cNvPr>
          <p:cNvSpPr txBox="1"/>
          <p:nvPr/>
        </p:nvSpPr>
        <p:spPr>
          <a:xfrm>
            <a:off x="5058039" y="336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없다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A1965C8-7CB5-4C70-9C42-8785D64AE6A1}"/>
              </a:ext>
            </a:extLst>
          </p:cNvPr>
          <p:cNvCxnSpPr>
            <a:cxnSpLocks/>
          </p:cNvCxnSpPr>
          <p:nvPr/>
        </p:nvCxnSpPr>
        <p:spPr>
          <a:xfrm>
            <a:off x="10511622" y="4822465"/>
            <a:ext cx="534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EF361F-A8A0-46FA-9050-040B310C3D16}"/>
              </a:ext>
            </a:extLst>
          </p:cNvPr>
          <p:cNvSpPr/>
          <p:nvPr/>
        </p:nvSpPr>
        <p:spPr>
          <a:xfrm>
            <a:off x="11050360" y="4502699"/>
            <a:ext cx="900652" cy="62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null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CF153-ED7C-4CB8-A558-CE8A16B0F0B2}"/>
              </a:ext>
            </a:extLst>
          </p:cNvPr>
          <p:cNvSpPr txBox="1"/>
          <p:nvPr/>
        </p:nvSpPr>
        <p:spPr>
          <a:xfrm>
            <a:off x="10401925" y="44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없다</a:t>
            </a:r>
          </a:p>
        </p:txBody>
      </p:sp>
    </p:spTree>
    <p:extLst>
      <p:ext uri="{BB962C8B-B14F-4D97-AF65-F5344CB8AC3E}">
        <p14:creationId xmlns:p14="http://schemas.microsoft.com/office/powerpoint/2010/main" val="387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차 캐시에서 조회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캐시에 있을 경우</a:t>
            </a:r>
            <a:r>
              <a:rPr lang="en-US" altLang="ko-KR" sz="2000" b="1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https://blog.kakaocdn.net/dn/qYOf8/btqyg71taK0/Ub5qADKtdBkWv6ETmgsbm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77" y="2089577"/>
            <a:ext cx="6670841" cy="336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05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18071</TotalTime>
  <Words>2285</Words>
  <Application>Microsoft Office PowerPoint</Application>
  <PresentationFormat>와이드스크린</PresentationFormat>
  <Paragraphs>285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JetBrains Mono</vt:lpstr>
      <vt:lpstr>Merriweather-Light</vt:lpstr>
      <vt:lpstr>맑은 고딕</vt:lpstr>
      <vt:lpstr>Arial</vt:lpstr>
      <vt:lpstr>Calibri</vt:lpstr>
      <vt:lpstr>Calibri Light</vt:lpstr>
      <vt:lpstr>Consolas</vt:lpstr>
      <vt:lpstr>Courier New</vt:lpstr>
      <vt:lpstr>Wingdings</vt:lpstr>
      <vt:lpstr>Office 테마</vt:lpstr>
      <vt:lpstr>영속성 관리 엔티티 조회/등록/수정/삭제</vt:lpstr>
      <vt:lpstr>엔티티 메니저 팩토리와 엔티티 매니저</vt:lpstr>
      <vt:lpstr>영속성 컨텍스트(Persistence Context)</vt:lpstr>
      <vt:lpstr>엔티티의 생명주기</vt:lpstr>
      <vt:lpstr>엔티티의 생명주기</vt:lpstr>
      <vt:lpstr>영속성 컨텍스트의 특징</vt:lpstr>
      <vt:lpstr>엔티티 조회</vt:lpstr>
      <vt:lpstr>엔티티 조회</vt:lpstr>
      <vt:lpstr>엔티티 조회</vt:lpstr>
      <vt:lpstr>엔티티 조회</vt:lpstr>
      <vt:lpstr>엔티티 조회</vt:lpstr>
      <vt:lpstr>엔티티 조회</vt:lpstr>
      <vt:lpstr>엔티티 등록</vt:lpstr>
      <vt:lpstr>엔티티 등록</vt:lpstr>
      <vt:lpstr>Transactional write-behind</vt:lpstr>
      <vt:lpstr>엔티티 수정</vt:lpstr>
      <vt:lpstr>엔티티 수정</vt:lpstr>
      <vt:lpstr>엔티티 수정</vt:lpstr>
      <vt:lpstr>엔티티 삭제</vt:lpstr>
      <vt:lpstr>플러시</vt:lpstr>
      <vt:lpstr>준영속</vt:lpstr>
      <vt:lpstr>준영속</vt:lpstr>
      <vt:lpstr>준영속</vt:lpstr>
      <vt:lpstr>메인 메소드 수정</vt:lpstr>
      <vt:lpstr>클래스 안에 두 개의 메소드 정의</vt:lpstr>
      <vt:lpstr>클래스 안에 두 개의 메소드 정의</vt:lpstr>
      <vt:lpstr>코드 설명</vt:lpstr>
      <vt:lpstr>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2587</cp:revision>
  <dcterms:created xsi:type="dcterms:W3CDTF">2020-03-06T01:35:43Z</dcterms:created>
  <dcterms:modified xsi:type="dcterms:W3CDTF">2022-09-13T06:01:04Z</dcterms:modified>
  <cp:version>1000.0000.01</cp:version>
</cp:coreProperties>
</file>