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545" r:id="rId2"/>
    <p:sldId id="501" r:id="rId3"/>
    <p:sldId id="480" r:id="rId4"/>
    <p:sldId id="538" r:id="rId5"/>
    <p:sldId id="483" r:id="rId6"/>
    <p:sldId id="499" r:id="rId7"/>
    <p:sldId id="482" r:id="rId8"/>
    <p:sldId id="548" r:id="rId9"/>
    <p:sldId id="559" r:id="rId10"/>
    <p:sldId id="549" r:id="rId11"/>
    <p:sldId id="505" r:id="rId12"/>
    <p:sldId id="506" r:id="rId13"/>
    <p:sldId id="550" r:id="rId14"/>
    <p:sldId id="546" r:id="rId15"/>
    <p:sldId id="551" r:id="rId16"/>
    <p:sldId id="552" r:id="rId17"/>
    <p:sldId id="536" r:id="rId18"/>
    <p:sldId id="492" r:id="rId19"/>
    <p:sldId id="493" r:id="rId20"/>
    <p:sldId id="540" r:id="rId21"/>
    <p:sldId id="494" r:id="rId22"/>
    <p:sldId id="507" r:id="rId23"/>
    <p:sldId id="508" r:id="rId24"/>
    <p:sldId id="509" r:id="rId25"/>
    <p:sldId id="510" r:id="rId26"/>
    <p:sldId id="512" r:id="rId27"/>
    <p:sldId id="554" r:id="rId28"/>
    <p:sldId id="513" r:id="rId29"/>
    <p:sldId id="514" r:id="rId30"/>
    <p:sldId id="515" r:id="rId31"/>
    <p:sldId id="522" r:id="rId32"/>
    <p:sldId id="541" r:id="rId33"/>
    <p:sldId id="516" r:id="rId34"/>
    <p:sldId id="537" r:id="rId35"/>
    <p:sldId id="534" r:id="rId36"/>
    <p:sldId id="519" r:id="rId37"/>
    <p:sldId id="553" r:id="rId38"/>
    <p:sldId id="544" r:id="rId39"/>
    <p:sldId id="523" r:id="rId40"/>
    <p:sldId id="524" r:id="rId41"/>
    <p:sldId id="525" r:id="rId42"/>
    <p:sldId id="526" r:id="rId43"/>
    <p:sldId id="539" r:id="rId44"/>
    <p:sldId id="528" r:id="rId45"/>
    <p:sldId id="518" r:id="rId46"/>
    <p:sldId id="531" r:id="rId47"/>
    <p:sldId id="529" r:id="rId48"/>
    <p:sldId id="532" r:id="rId49"/>
    <p:sldId id="530" r:id="rId50"/>
    <p:sldId id="558" r:id="rId51"/>
    <p:sldId id="556" r:id="rId52"/>
    <p:sldId id="377" r:id="rId53"/>
    <p:sldId id="378" r:id="rId54"/>
    <p:sldId id="380" r:id="rId55"/>
    <p:sldId id="379" r:id="rId56"/>
    <p:sldId id="555" r:id="rId57"/>
    <p:sldId id="55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0000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0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7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3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552" y="160027"/>
            <a:ext cx="10515600" cy="344002"/>
          </a:xfrm>
        </p:spPr>
        <p:txBody>
          <a:bodyPr>
            <a:noAutofit/>
          </a:bodyPr>
          <a:lstStyle>
            <a:lvl1pPr>
              <a:defRPr sz="25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42975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1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5551-429A-42DA-AF6E-088C26FF1967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E06-563C-4DAC-B352-5CBE54DE7B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horben-janssen.com/5-things-you-need-to-know-when-using-hibernate-with-mysql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h2database.com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96044"/>
          </a:xfrm>
        </p:spPr>
        <p:txBody>
          <a:bodyPr>
            <a:normAutofit/>
          </a:bodyPr>
          <a:lstStyle/>
          <a:p>
            <a:r>
              <a:rPr lang="ko-KR" altLang="en-US" b="1" err="1"/>
              <a:t>엔티티</a:t>
            </a:r>
            <a:r>
              <a:rPr lang="ko-KR" altLang="en-US" b="1"/>
              <a:t> 매핑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65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다양한 매핑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Member </a:t>
            </a:r>
            <a:r>
              <a:rPr lang="ko-KR" altLang="en-US" sz="2000" dirty="0"/>
              <a:t>엔티티 수정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976C42-8BC6-4541-8719-8D842B25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529" y="947403"/>
            <a:ext cx="4129657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Getter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Setter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Entity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Id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"ID"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추가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Enumerated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EnumType.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roleType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Temporal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TemporalType.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TIMESTAMP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createdDate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Temporal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TemporalType.</a:t>
            </a:r>
            <a:r>
              <a:rPr kumimoji="0" lang="ko-KR" altLang="ko-KR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TIMESTAMP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lastModifiedDate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Lob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description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A59E29-F6E7-45CC-906F-B5B3E7905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184" y="947403"/>
            <a:ext cx="2608471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jpabook.start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enum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RoleType {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ADMIN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</a:t>
            </a:r>
            <a:b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F6A0F2-53E2-4AED-ABC7-56E1C5B5501F}"/>
              </a:ext>
            </a:extLst>
          </p:cNvPr>
          <p:cNvSpPr/>
          <p:nvPr/>
        </p:nvSpPr>
        <p:spPr>
          <a:xfrm>
            <a:off x="914908" y="2600278"/>
            <a:ext cx="2745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식별자는 </a:t>
            </a:r>
            <a:r>
              <a:rPr lang="en-US" altLang="ko-KR" dirty="0"/>
              <a:t>primitive</a:t>
            </a:r>
            <a:r>
              <a:rPr lang="ko-KR" altLang="en-US" dirty="0"/>
              <a:t>가 아닌</a:t>
            </a:r>
            <a:endParaRPr lang="en-US" altLang="ko-KR" dirty="0"/>
          </a:p>
          <a:p>
            <a:r>
              <a:rPr lang="en-US" altLang="ko-KR" dirty="0"/>
              <a:t>wrapper</a:t>
            </a:r>
            <a:r>
              <a:rPr lang="ko-KR" altLang="en-US" dirty="0"/>
              <a:t>타입으로</a:t>
            </a:r>
          </a:p>
        </p:txBody>
      </p:sp>
    </p:spTree>
    <p:extLst>
      <p:ext uri="{BB962C8B-B14F-4D97-AF65-F5344CB8AC3E}">
        <p14:creationId xmlns:p14="http://schemas.microsoft.com/office/powerpoint/2010/main" val="21892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스키마 자동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클래스의 </a:t>
            </a:r>
            <a:r>
              <a:rPr lang="ko-KR" altLang="en-US" sz="2000" dirty="0" err="1"/>
              <a:t>매핑정보를</a:t>
            </a:r>
            <a:r>
              <a:rPr lang="ko-KR" altLang="en-US" sz="2000" dirty="0"/>
              <a:t> 바탕으로 데이터베이스 스키마를 자동 생성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자동 생성을 사용하기 위해 아래의 속성을 </a:t>
            </a:r>
            <a:r>
              <a:rPr lang="en-US" altLang="ko-KR" sz="2000" dirty="0"/>
              <a:t>persistence.xml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create: </a:t>
            </a:r>
            <a:r>
              <a:rPr lang="ko-KR" altLang="en-US" sz="1800" dirty="0"/>
              <a:t>스키마를</a:t>
            </a:r>
            <a:r>
              <a:rPr lang="en-US" altLang="ko-KR" sz="1800" dirty="0"/>
              <a:t> </a:t>
            </a:r>
            <a:r>
              <a:rPr lang="ko-KR" altLang="en-US" sz="1800" dirty="0"/>
              <a:t>생성하여 이전 데이터를 삭제 </a:t>
            </a:r>
            <a:r>
              <a:rPr lang="en-US" altLang="ko-KR" sz="1800" dirty="0">
                <a:solidFill>
                  <a:srgbClr val="FF0000"/>
                </a:solidFill>
              </a:rPr>
              <a:t>DROP</a:t>
            </a:r>
            <a:r>
              <a:rPr lang="en-US" altLang="ko-KR" sz="1800" dirty="0"/>
              <a:t>+CREATE(</a:t>
            </a:r>
            <a:r>
              <a:rPr lang="ko-KR" altLang="en-US" sz="1800" dirty="0"/>
              <a:t>방언에 따라 타입이 달라짐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create-drop: create</a:t>
            </a:r>
            <a:r>
              <a:rPr lang="ko-KR" altLang="en-US" sz="1800" dirty="0"/>
              <a:t>속성에 추가로 애플리케이션을 종료할 때 생성한 </a:t>
            </a:r>
            <a:r>
              <a:rPr lang="en-US" altLang="ko-KR" sz="1800" dirty="0"/>
              <a:t>DDL</a:t>
            </a:r>
            <a:r>
              <a:rPr lang="ko-KR" altLang="en-US" sz="1800" dirty="0"/>
              <a:t>을 제거 </a:t>
            </a:r>
            <a:r>
              <a:rPr lang="en-US" altLang="ko-KR" sz="1800" dirty="0">
                <a:solidFill>
                  <a:srgbClr val="FF0000"/>
                </a:solidFill>
              </a:rPr>
              <a:t>DROP</a:t>
            </a:r>
            <a:r>
              <a:rPr lang="en-US" altLang="ko-KR" sz="1800" dirty="0"/>
              <a:t>+CREATE+</a:t>
            </a:r>
            <a:r>
              <a:rPr lang="en-US" altLang="ko-KR" sz="1800" dirty="0">
                <a:solidFill>
                  <a:srgbClr val="FF0000"/>
                </a:solidFill>
              </a:rPr>
              <a:t>DROP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update: </a:t>
            </a:r>
            <a:r>
              <a:rPr lang="ko-KR" altLang="en-US" sz="1800" dirty="0"/>
              <a:t>데이터베이스 테이블과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매핑정보를</a:t>
            </a:r>
            <a:r>
              <a:rPr lang="ko-KR" altLang="en-US" sz="1800" dirty="0"/>
              <a:t> 비교해서 변경 사항만 수정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validate: </a:t>
            </a:r>
            <a:r>
              <a:rPr lang="ko-KR" altLang="en-US" sz="1800" dirty="0"/>
              <a:t>엔티티 클래스와 테이블이 정상적으로 </a:t>
            </a:r>
            <a:r>
              <a:rPr lang="ko-KR" altLang="en-US" sz="1800" dirty="0" err="1"/>
              <a:t>매핑되는지만</a:t>
            </a:r>
            <a:r>
              <a:rPr lang="ko-KR" altLang="en-US" sz="1800" dirty="0"/>
              <a:t> 검사</a:t>
            </a:r>
            <a:r>
              <a:rPr lang="en-US" altLang="ko-KR" sz="1800" dirty="0"/>
              <a:t>. </a:t>
            </a:r>
            <a:r>
              <a:rPr lang="ko-KR" altLang="en-US" sz="1800" dirty="0"/>
              <a:t>테이블이 아예 존재하지 않거나</a:t>
            </a:r>
            <a:r>
              <a:rPr lang="en-US" altLang="ko-KR" sz="1800" dirty="0"/>
              <a:t>, </a:t>
            </a:r>
            <a:r>
              <a:rPr lang="ko-KR" altLang="en-US" sz="1800" dirty="0"/>
              <a:t>테이블에 엔티티의 필드에 </a:t>
            </a:r>
            <a:r>
              <a:rPr lang="ko-KR" altLang="en-US" sz="1800" dirty="0" err="1"/>
              <a:t>매핑되는</a:t>
            </a:r>
            <a:r>
              <a:rPr lang="ko-KR" altLang="en-US" sz="1800" dirty="0"/>
              <a:t> 컬럼이 존재하지 않으면 예외를 발생시키면서 애플리케이션을 종료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none: </a:t>
            </a:r>
            <a:r>
              <a:rPr lang="ko-KR" altLang="en-US" sz="1800" dirty="0"/>
              <a:t>자동</a:t>
            </a:r>
            <a:r>
              <a:rPr lang="en-US" altLang="ko-KR" sz="1800" dirty="0"/>
              <a:t> </a:t>
            </a:r>
            <a:r>
              <a:rPr lang="ko-KR" altLang="en-US" sz="1800" dirty="0"/>
              <a:t>생성 기능을 사용하지 않으려면 </a:t>
            </a:r>
            <a:r>
              <a:rPr lang="en-US" altLang="ko-KR" sz="1800" dirty="0"/>
              <a:t>value</a:t>
            </a:r>
            <a:r>
              <a:rPr lang="ko-KR" altLang="en-US" sz="1800" dirty="0"/>
              <a:t>에 유효하지 않은 값을 주면 됨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11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0147" y="1951737"/>
            <a:ext cx="861344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"create"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0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스키마 자동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주의사항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운영 서버에서 </a:t>
            </a:r>
            <a:r>
              <a:rPr lang="en-US" altLang="ko-KR" sz="1800" dirty="0"/>
              <a:t>create, create-drop, update</a:t>
            </a:r>
            <a:r>
              <a:rPr lang="ko-KR" altLang="en-US" sz="1800" dirty="0"/>
              <a:t>처럼 </a:t>
            </a:r>
            <a:r>
              <a:rPr lang="en-US" altLang="ko-KR" sz="1800" u="sng" dirty="0"/>
              <a:t>DDL</a:t>
            </a:r>
            <a:r>
              <a:rPr lang="ko-KR" altLang="en-US" sz="1800" u="sng" dirty="0"/>
              <a:t>을 수정하는 옵션은 절대 사용하면 안됨</a:t>
            </a:r>
            <a:endParaRPr lang="en-US" altLang="ko-KR" sz="1800" u="sng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오직 개발 서버나 개발 단계에서만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개발 환경에 따른 추천 전략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개발 초기 단계</a:t>
            </a:r>
            <a:r>
              <a:rPr lang="en-US" altLang="ko-KR" sz="1600" dirty="0"/>
              <a:t>: create or update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초기화</a:t>
            </a:r>
            <a:r>
              <a:rPr lang="en-US" altLang="ko-KR" sz="1600" dirty="0"/>
              <a:t> </a:t>
            </a:r>
            <a:r>
              <a:rPr lang="ko-KR" altLang="en-US" sz="1600" dirty="0"/>
              <a:t>상태로 자동화된 테스트를 진행하는 개발자 환경과 </a:t>
            </a:r>
            <a:r>
              <a:rPr lang="en-US" altLang="ko-KR" sz="1600" dirty="0"/>
              <a:t>CI</a:t>
            </a:r>
            <a:r>
              <a:rPr lang="ko-KR" altLang="en-US" sz="1600" dirty="0"/>
              <a:t>서버는 </a:t>
            </a:r>
            <a:r>
              <a:rPr lang="en-US" altLang="ko-KR" sz="1600" dirty="0"/>
              <a:t>create </a:t>
            </a:r>
            <a:r>
              <a:rPr lang="ko-KR" altLang="en-US" sz="1600" dirty="0"/>
              <a:t>또는 </a:t>
            </a:r>
            <a:r>
              <a:rPr lang="en-US" altLang="ko-KR" sz="1600" dirty="0"/>
              <a:t>create-drop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테스트 서버는 </a:t>
            </a:r>
            <a:r>
              <a:rPr lang="en-US" altLang="ko-KR" sz="1600" dirty="0"/>
              <a:t>update </a:t>
            </a:r>
            <a:r>
              <a:rPr lang="ko-KR" altLang="en-US" sz="1600" dirty="0"/>
              <a:t>또는 </a:t>
            </a:r>
            <a:r>
              <a:rPr lang="en-US" altLang="ko-KR" sz="1600" dirty="0"/>
              <a:t>validate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 err="1"/>
              <a:t>스테이징과</a:t>
            </a:r>
            <a:r>
              <a:rPr lang="ko-KR" altLang="en-US" sz="1600" dirty="0"/>
              <a:t> 운영 서버는 </a:t>
            </a:r>
            <a:r>
              <a:rPr lang="en-US" altLang="ko-KR" sz="1600" dirty="0"/>
              <a:t>validate </a:t>
            </a:r>
            <a:r>
              <a:rPr lang="ko-KR" altLang="en-US" sz="1600" dirty="0"/>
              <a:t>또는 </a:t>
            </a:r>
            <a:r>
              <a:rPr lang="en-US" altLang="ko-KR" sz="1600" dirty="0"/>
              <a:t>none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참고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하이버네이트가</a:t>
            </a:r>
            <a:r>
              <a:rPr lang="ko-KR" altLang="en-US" dirty="0"/>
              <a:t> 지원하는 </a:t>
            </a:r>
            <a:r>
              <a:rPr lang="en-US" altLang="ko-KR" dirty="0"/>
              <a:t>update, validate </a:t>
            </a:r>
            <a:r>
              <a:rPr lang="ko-KR" altLang="en-US" dirty="0"/>
              <a:t>옵션은 </a:t>
            </a:r>
            <a:r>
              <a:rPr lang="en-US" altLang="ko-KR" dirty="0"/>
              <a:t>JPA</a:t>
            </a:r>
            <a:r>
              <a:rPr lang="ko-KR" altLang="en-US" dirty="0"/>
              <a:t>표준이 아님</a:t>
            </a:r>
            <a:r>
              <a:rPr lang="en-US" altLang="ko-KR" dirty="0"/>
              <a:t>(JPA 2.1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다양한 매핑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1D8CE-0152-4FF6-860C-3D1B92258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5" y="1292287"/>
            <a:ext cx="860363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&lt;property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="hibernate.dialect"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="org.hibernate.dialect.MySQLDialect"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50DED4-6287-4240-8080-F4AE2773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5" y="2069268"/>
            <a:ext cx="873187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&lt;property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="hibernate.dialect"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="org.hibernate.dialect.MySQL8Dialect"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455B6C9-D49F-4292-AA5F-FF5869FCC048}"/>
              </a:ext>
            </a:extLst>
          </p:cNvPr>
          <p:cNvSpPr/>
          <p:nvPr/>
        </p:nvSpPr>
        <p:spPr>
          <a:xfrm>
            <a:off x="4309607" y="1732427"/>
            <a:ext cx="388951" cy="365125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97BE48-5976-40C0-942C-F133C32F61C1}"/>
              </a:ext>
            </a:extLst>
          </p:cNvPr>
          <p:cNvSpPr/>
          <p:nvPr/>
        </p:nvSpPr>
        <p:spPr>
          <a:xfrm>
            <a:off x="636105" y="2532381"/>
            <a:ext cx="6096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 create table MEMBER (</a:t>
            </a:r>
          </a:p>
          <a:p>
            <a:r>
              <a:rPr lang="en-US" altLang="ko-KR" dirty="0"/>
              <a:t>       ID </a:t>
            </a:r>
            <a:r>
              <a:rPr lang="en-US" altLang="ko-KR" dirty="0" err="1"/>
              <a:t>bigint</a:t>
            </a:r>
            <a:r>
              <a:rPr lang="en-US" altLang="ko-KR" dirty="0"/>
              <a:t> not null,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age integer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createdDate</a:t>
            </a:r>
            <a:r>
              <a:rPr lang="en-US" altLang="ko-KR" dirty="0"/>
              <a:t> datetime(6),</a:t>
            </a:r>
          </a:p>
          <a:p>
            <a:r>
              <a:rPr lang="en-US" altLang="ko-KR" dirty="0"/>
              <a:t>        description </a:t>
            </a:r>
            <a:r>
              <a:rPr lang="en-US" altLang="ko-KR" dirty="0" err="1"/>
              <a:t>longtext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lastModifiedDate</a:t>
            </a:r>
            <a:r>
              <a:rPr lang="en-US" altLang="ko-KR" dirty="0"/>
              <a:t> datetime(6),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roleType</a:t>
            </a:r>
            <a:r>
              <a:rPr lang="en-US" altLang="ko-KR" dirty="0"/>
              <a:t> varchar(255),</a:t>
            </a:r>
          </a:p>
          <a:p>
            <a:r>
              <a:rPr lang="en-US" altLang="ko-KR" dirty="0"/>
              <a:t>        NAME varchar(255),</a:t>
            </a:r>
          </a:p>
          <a:p>
            <a:r>
              <a:rPr lang="en-US" altLang="ko-KR" dirty="0"/>
              <a:t>        primary key (ID)</a:t>
            </a:r>
          </a:p>
          <a:p>
            <a:r>
              <a:rPr lang="en-US" altLang="ko-KR" dirty="0"/>
              <a:t>    ) engine=</a:t>
            </a:r>
            <a:r>
              <a:rPr lang="en-US" altLang="ko-KR" dirty="0" err="1"/>
              <a:t>InnoDB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스키마 자동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이름 매핑 전략 변경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자바는 카멜</a:t>
            </a:r>
            <a:r>
              <a:rPr lang="en-US" altLang="ko-KR" sz="1800" dirty="0"/>
              <a:t> </a:t>
            </a:r>
            <a:r>
              <a:rPr lang="ko-KR" altLang="en-US" sz="1800" dirty="0"/>
              <a:t>표기법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roleType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데이터베이스는 </a:t>
            </a:r>
            <a:r>
              <a:rPr lang="ko-KR" altLang="en-US" sz="1800" dirty="0" err="1"/>
              <a:t>스네이크</a:t>
            </a:r>
            <a:r>
              <a:rPr lang="ko-KR" altLang="en-US" sz="1800" dirty="0"/>
              <a:t> 표기법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roly_type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이를 맞추기 위한 방법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모든</a:t>
            </a:r>
            <a:r>
              <a:rPr lang="en-US" altLang="ko-KR" sz="1800" dirty="0"/>
              <a:t> </a:t>
            </a:r>
            <a:r>
              <a:rPr lang="ko-KR" altLang="en-US" sz="1800" dirty="0"/>
              <a:t>필드의 표기법을 맞추는 작업은 번거롭기 때문에 </a:t>
            </a:r>
            <a:r>
              <a:rPr lang="en-US" altLang="ko-KR" sz="1800" dirty="0" err="1"/>
              <a:t>org.hibernate.cfg.ImprovedNamingStrategy</a:t>
            </a:r>
            <a:r>
              <a:rPr lang="en-US" altLang="ko-KR" sz="1800" dirty="0"/>
              <a:t>(deprecated) </a:t>
            </a:r>
            <a:r>
              <a:rPr lang="ko-KR" altLang="en-US" sz="1800" dirty="0"/>
              <a:t>클래스를 이용</a:t>
            </a:r>
            <a:r>
              <a:rPr lang="en-US" altLang="ko-KR" sz="1800" dirty="0"/>
              <a:t>. </a:t>
            </a:r>
            <a:r>
              <a:rPr lang="ko-KR" altLang="en-US" sz="1800" dirty="0"/>
              <a:t>테이블 명이나 컬럼 명이 생략되면 자바의 카멜 표기법을 테이블의 </a:t>
            </a:r>
            <a:r>
              <a:rPr lang="ko-KR" altLang="en-US" sz="1800" dirty="0" err="1"/>
              <a:t>언더스코어표기법으로</a:t>
            </a:r>
            <a:r>
              <a:rPr lang="ko-KR" altLang="en-US" sz="1800" dirty="0"/>
              <a:t> 매핑</a:t>
            </a:r>
            <a:r>
              <a:rPr lang="en-US" altLang="ko-KR" sz="1800" dirty="0"/>
              <a:t>(</a:t>
            </a:r>
            <a:r>
              <a:rPr lang="ko-KR" altLang="en-US" sz="1800" dirty="0"/>
              <a:t>특히</a:t>
            </a:r>
            <a:r>
              <a:rPr lang="en-US" altLang="ko-KR" sz="1800" dirty="0"/>
              <a:t>, DBA</a:t>
            </a:r>
            <a:r>
              <a:rPr lang="ko-KR" altLang="en-US" sz="1800" dirty="0"/>
              <a:t>에 의해 데이터베이스가 관리되어 </a:t>
            </a:r>
            <a:r>
              <a:rPr lang="en-US" altLang="ko-KR" sz="1800" dirty="0"/>
              <a:t>DB naming</a:t>
            </a:r>
            <a:r>
              <a:rPr lang="ko-KR" altLang="en-US" sz="1800" dirty="0"/>
              <a:t>에 권한이 없을 때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endParaRPr lang="ko-KR" altLang="en-US" sz="18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45B09-4B4D-4773-9124-D77449BA6FCD}"/>
              </a:ext>
            </a:extLst>
          </p:cNvPr>
          <p:cNvSpPr txBox="1"/>
          <p:nvPr/>
        </p:nvSpPr>
        <p:spPr>
          <a:xfrm>
            <a:off x="1200647" y="2782669"/>
            <a:ext cx="30984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@Column(name = "role_type")</a:t>
            </a:r>
          </a:p>
          <a:p>
            <a:r>
              <a:rPr lang="en-US" altLang="ko-KR"/>
              <a:t>String roleType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773883-5337-4452-B5BA-622635C0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542" y="1229780"/>
            <a:ext cx="5680633" cy="5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2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스키마 자동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/>
              <a:t>이름 매핑 전력 변경</a:t>
            </a:r>
            <a:r>
              <a:rPr lang="en-US" altLang="ko-KR" sz="1400" b="1"/>
              <a:t>(http://jtuts.com/2016/12/30/improvednamingstrategy-does-not-work-with-hibernate-5/)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/>
              <a:t>org.hibernate.cfg.ImprovedNamingStrategy </a:t>
            </a:r>
            <a:r>
              <a:rPr lang="en-US" altLang="ko-KR" sz="1800">
                <a:sym typeface="Wingdings" panose="05000000000000000000" pitchFamily="2" charset="2"/>
              </a:rPr>
              <a:t> In Hibernate 5 however, the above mentioned hibernate.ejb.naming_strategy property is no longer available, because it has been split into two new properties to allow for deeper customization of the naming strategy.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Implict Naming Strategy (</a:t>
            </a:r>
            <a:r>
              <a:rPr lang="ko-KR" altLang="en-US" sz="1800"/>
              <a:t>암시적 명칭 전략</a:t>
            </a:r>
            <a:r>
              <a:rPr lang="en-US" altLang="ko-KR" sz="1800"/>
              <a:t>): name</a:t>
            </a:r>
            <a:r>
              <a:rPr lang="ko-KR" altLang="en-US" sz="1800"/>
              <a:t>을 명시적으로 지정하지 않으면 기본적인 네이밍 전력을 따름</a:t>
            </a:r>
            <a:endParaRPr lang="en-US" altLang="ko-KR" sz="1800"/>
          </a:p>
          <a:p>
            <a:pPr lvl="1">
              <a:lnSpc>
                <a:spcPct val="150000"/>
              </a:lnSpc>
            </a:pPr>
            <a:r>
              <a:rPr lang="en-US" altLang="ko-KR" sz="1800"/>
              <a:t>Physical Naming Strategy (</a:t>
            </a:r>
            <a:r>
              <a:rPr lang="ko-KR" altLang="en-US" sz="1800"/>
              <a:t>물리적 명칭 전략</a:t>
            </a:r>
            <a:r>
              <a:rPr lang="en-US" altLang="ko-KR" sz="1800"/>
              <a:t>): name</a:t>
            </a:r>
            <a:r>
              <a:rPr lang="ko-KR" altLang="en-US" sz="1800"/>
              <a:t>을 지정하지 않으면 사용될 네이밍 전략을 사용자가 정의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데이터베이스 스키마 자동 생성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16</a:t>
            </a:fld>
            <a:endParaRPr 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6E5DAA-15EE-41D8-BBC5-AD6E5BE63B77}"/>
              </a:ext>
            </a:extLst>
          </p:cNvPr>
          <p:cNvSpPr/>
          <p:nvPr/>
        </p:nvSpPr>
        <p:spPr>
          <a:xfrm>
            <a:off x="654657" y="636185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package </a:t>
            </a:r>
            <a:r>
              <a:rPr lang="en-US" altLang="ko-KR" sz="800" dirty="0" err="1">
                <a:solidFill>
                  <a:srgbClr val="FF0000"/>
                </a:solidFill>
              </a:rPr>
              <a:t>jpabook.start</a:t>
            </a:r>
            <a:r>
              <a:rPr lang="en-US" altLang="ko-KR" sz="800" dirty="0">
                <a:solidFill>
                  <a:srgbClr val="FF0000"/>
                </a:solidFill>
              </a:rPr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org.hibernate.boot.model.naming.Identifier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org.hibernate.boot.model.naming.PhysicalNamingStrategy</a:t>
            </a:r>
            <a:r>
              <a:rPr lang="en-US" altLang="ko-KR" sz="800" dirty="0"/>
              <a:t>;</a:t>
            </a:r>
          </a:p>
          <a:p>
            <a:r>
              <a:rPr lang="en-US" altLang="ko-KR" sz="800" dirty="0"/>
              <a:t>import </a:t>
            </a:r>
            <a:r>
              <a:rPr lang="en-US" altLang="ko-KR" sz="800" dirty="0" err="1"/>
              <a:t>org.hibernate.engine.jdbc.env.spi.JdbcEnvironment</a:t>
            </a:r>
            <a:r>
              <a:rPr lang="en-US" altLang="ko-KR" sz="800" dirty="0"/>
              <a:t>;</a:t>
            </a:r>
          </a:p>
          <a:p>
            <a:endParaRPr lang="en-US" altLang="ko-KR" sz="800" dirty="0"/>
          </a:p>
          <a:p>
            <a:r>
              <a:rPr lang="en-US" altLang="ko-KR" sz="800" dirty="0"/>
              <a:t>public class </a:t>
            </a:r>
            <a:r>
              <a:rPr lang="en-US" altLang="ko-KR" sz="800" dirty="0" err="1"/>
              <a:t>UppercaseSnakePhysicalNamingStrategy</a:t>
            </a:r>
            <a:r>
              <a:rPr lang="en-US" altLang="ko-KR" sz="800" dirty="0"/>
              <a:t> implements </a:t>
            </a:r>
            <a:r>
              <a:rPr lang="en-US" altLang="ko-KR" sz="800" dirty="0" err="1"/>
              <a:t>PhysicalNamingStrategy</a:t>
            </a:r>
            <a:r>
              <a:rPr lang="en-US" altLang="ko-KR" sz="800" dirty="0"/>
              <a:t> {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@Override</a:t>
            </a:r>
          </a:p>
          <a:p>
            <a:r>
              <a:rPr lang="en-US" altLang="ko-KR" sz="800" dirty="0"/>
              <a:t>    public Identifier </a:t>
            </a:r>
            <a:r>
              <a:rPr lang="en-US" altLang="ko-KR" sz="800" dirty="0" err="1"/>
              <a:t>toPhysicalCatalogName</a:t>
            </a:r>
            <a:r>
              <a:rPr lang="en-US" altLang="ko-KR" sz="800" dirty="0"/>
              <a:t>(Identifier </a:t>
            </a:r>
            <a:r>
              <a:rPr lang="en-US" altLang="ko-KR" sz="800" dirty="0" err="1"/>
              <a:t>identifier</a:t>
            </a:r>
            <a:r>
              <a:rPr lang="en-US" altLang="ko-KR" sz="800" dirty="0"/>
              <a:t>,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        if (identifier == null) {</a:t>
            </a:r>
          </a:p>
          <a:p>
            <a:r>
              <a:rPr lang="en-US" altLang="ko-KR" sz="800" dirty="0"/>
              <a:t>            return null;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return </a:t>
            </a:r>
            <a:r>
              <a:rPr lang="en-US" altLang="ko-KR" sz="800" dirty="0" err="1"/>
              <a:t>convertToSnakeUpperCase</a:t>
            </a:r>
            <a:r>
              <a:rPr lang="en-US" altLang="ko-KR" sz="800" dirty="0"/>
              <a:t>(identifier);</a:t>
            </a:r>
          </a:p>
          <a:p>
            <a:r>
              <a:rPr lang="en-US" altLang="ko-KR" sz="800" dirty="0"/>
              <a:t>    }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@Override</a:t>
            </a:r>
          </a:p>
          <a:p>
            <a:r>
              <a:rPr lang="en-US" altLang="ko-KR" sz="800" dirty="0"/>
              <a:t>    public Identifier </a:t>
            </a:r>
            <a:r>
              <a:rPr lang="en-US" altLang="ko-KR" sz="800" dirty="0" err="1"/>
              <a:t>toPhysicalSchemaName</a:t>
            </a:r>
            <a:r>
              <a:rPr lang="en-US" altLang="ko-KR" sz="800" dirty="0"/>
              <a:t>(Identifier </a:t>
            </a:r>
            <a:r>
              <a:rPr lang="en-US" altLang="ko-KR" sz="800" dirty="0" err="1"/>
              <a:t>identifier</a:t>
            </a:r>
            <a:r>
              <a:rPr lang="en-US" altLang="ko-KR" sz="800" dirty="0"/>
              <a:t>,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        if (identifier == null) {</a:t>
            </a:r>
          </a:p>
          <a:p>
            <a:r>
              <a:rPr lang="en-US" altLang="ko-KR" sz="800" dirty="0"/>
              <a:t>            return null;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  return </a:t>
            </a:r>
            <a:r>
              <a:rPr lang="en-US" altLang="ko-KR" sz="800" dirty="0" err="1"/>
              <a:t>convertToSnakeUpperCase</a:t>
            </a:r>
            <a:r>
              <a:rPr lang="en-US" altLang="ko-KR" sz="800" dirty="0"/>
              <a:t>(identifier);</a:t>
            </a:r>
          </a:p>
          <a:p>
            <a:r>
              <a:rPr lang="en-US" altLang="ko-KR" sz="800" dirty="0"/>
              <a:t>    }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@Override</a:t>
            </a:r>
          </a:p>
          <a:p>
            <a:r>
              <a:rPr lang="en-US" altLang="ko-KR" sz="800" dirty="0"/>
              <a:t>    public Identifier </a:t>
            </a:r>
            <a:r>
              <a:rPr lang="en-US" altLang="ko-KR" sz="800" dirty="0" err="1"/>
              <a:t>toPhysicalTableName</a:t>
            </a:r>
            <a:r>
              <a:rPr lang="en-US" altLang="ko-KR" sz="800" dirty="0"/>
              <a:t>(Identifier </a:t>
            </a:r>
            <a:r>
              <a:rPr lang="en-US" altLang="ko-KR" sz="800" dirty="0" err="1"/>
              <a:t>identifier</a:t>
            </a:r>
            <a:r>
              <a:rPr lang="en-US" altLang="ko-KR" sz="800" dirty="0"/>
              <a:t>,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        return </a:t>
            </a:r>
            <a:r>
              <a:rPr lang="en-US" altLang="ko-KR" sz="800" dirty="0" err="1"/>
              <a:t>convertToSnakeUpperCase</a:t>
            </a:r>
            <a:r>
              <a:rPr lang="en-US" altLang="ko-KR" sz="800" dirty="0"/>
              <a:t>(identifier);</a:t>
            </a:r>
          </a:p>
          <a:p>
            <a:r>
              <a:rPr lang="en-US" altLang="ko-KR" sz="800" dirty="0"/>
              <a:t>    }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@Override</a:t>
            </a:r>
          </a:p>
          <a:p>
            <a:r>
              <a:rPr lang="en-US" altLang="ko-KR" sz="800" dirty="0"/>
              <a:t>    public Identifier </a:t>
            </a:r>
            <a:r>
              <a:rPr lang="en-US" altLang="ko-KR" sz="800" dirty="0" err="1"/>
              <a:t>toPhysicalSequenceName</a:t>
            </a:r>
            <a:r>
              <a:rPr lang="en-US" altLang="ko-KR" sz="800" dirty="0"/>
              <a:t>(Identifier </a:t>
            </a:r>
            <a:r>
              <a:rPr lang="en-US" altLang="ko-KR" sz="800" dirty="0" err="1"/>
              <a:t>identifier</a:t>
            </a:r>
            <a:r>
              <a:rPr lang="en-US" altLang="ko-KR" sz="800" dirty="0"/>
              <a:t>,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        return </a:t>
            </a:r>
            <a:r>
              <a:rPr lang="en-US" altLang="ko-KR" sz="800" dirty="0" err="1"/>
              <a:t>convertToSnakeUpperCase</a:t>
            </a:r>
            <a:r>
              <a:rPr lang="en-US" altLang="ko-KR" sz="800" dirty="0"/>
              <a:t>(identifier);</a:t>
            </a:r>
          </a:p>
          <a:p>
            <a:r>
              <a:rPr lang="en-US" altLang="ko-KR" sz="800" dirty="0"/>
              <a:t>    }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@Override</a:t>
            </a:r>
          </a:p>
          <a:p>
            <a:r>
              <a:rPr lang="en-US" altLang="ko-KR" sz="800" dirty="0"/>
              <a:t>    public Identifier </a:t>
            </a:r>
            <a:r>
              <a:rPr lang="en-US" altLang="ko-KR" sz="800" dirty="0" err="1"/>
              <a:t>toPhysicalColumnName</a:t>
            </a:r>
            <a:r>
              <a:rPr lang="en-US" altLang="ko-KR" sz="800" dirty="0"/>
              <a:t>(Identifier </a:t>
            </a:r>
            <a:r>
              <a:rPr lang="en-US" altLang="ko-KR" sz="800" dirty="0" err="1"/>
              <a:t>identifier</a:t>
            </a:r>
            <a:r>
              <a:rPr lang="en-US" altLang="ko-KR" sz="800" dirty="0"/>
              <a:t>,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 </a:t>
            </a:r>
            <a:r>
              <a:rPr lang="en-US" altLang="ko-KR" sz="800" dirty="0" err="1"/>
              <a:t>jdbcEnvironment</a:t>
            </a:r>
            <a:r>
              <a:rPr lang="en-US" altLang="ko-KR" sz="800" dirty="0"/>
              <a:t>) {</a:t>
            </a:r>
          </a:p>
          <a:p>
            <a:r>
              <a:rPr lang="en-US" altLang="ko-KR" sz="800" dirty="0"/>
              <a:t>        return </a:t>
            </a:r>
            <a:r>
              <a:rPr lang="en-US" altLang="ko-KR" sz="800" dirty="0" err="1"/>
              <a:t>convertToSnakeUpperCase</a:t>
            </a:r>
            <a:r>
              <a:rPr lang="en-US" altLang="ko-KR" sz="800" dirty="0"/>
              <a:t>(identifier);</a:t>
            </a:r>
          </a:p>
          <a:p>
            <a:r>
              <a:rPr lang="en-US" altLang="ko-KR" sz="800" dirty="0"/>
              <a:t>    }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private Identifier </a:t>
            </a:r>
            <a:r>
              <a:rPr lang="en-US" altLang="ko-KR" sz="800" dirty="0" err="1"/>
              <a:t>convertToSnakeUpperCase</a:t>
            </a:r>
            <a:r>
              <a:rPr lang="en-US" altLang="ko-KR" sz="800" dirty="0"/>
              <a:t>(final Identifier identifier) {</a:t>
            </a:r>
          </a:p>
          <a:p>
            <a:r>
              <a:rPr lang="en-US" altLang="ko-KR" sz="800" dirty="0"/>
              <a:t>        final String regex = "([a-z])([A-Z])";</a:t>
            </a:r>
          </a:p>
          <a:p>
            <a:r>
              <a:rPr lang="en-US" altLang="ko-KR" sz="800" dirty="0"/>
              <a:t>        final String replacement = "$1_$2";</a:t>
            </a:r>
          </a:p>
          <a:p>
            <a:r>
              <a:rPr lang="en-US" altLang="ko-KR" sz="800" dirty="0"/>
              <a:t>        final String </a:t>
            </a:r>
            <a:r>
              <a:rPr lang="en-US" altLang="ko-KR" sz="800" dirty="0" err="1"/>
              <a:t>newName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identifier.getText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            .</a:t>
            </a:r>
            <a:r>
              <a:rPr lang="en-US" altLang="ko-KR" sz="800" dirty="0" err="1"/>
              <a:t>replaceAll</a:t>
            </a:r>
            <a:r>
              <a:rPr lang="en-US" altLang="ko-KR" sz="800" dirty="0"/>
              <a:t>(regex, replacement)</a:t>
            </a:r>
          </a:p>
          <a:p>
            <a:r>
              <a:rPr lang="en-US" altLang="ko-KR" sz="800" dirty="0"/>
              <a:t>                .</a:t>
            </a:r>
            <a:r>
              <a:rPr lang="en-US" altLang="ko-KR" sz="800" dirty="0" err="1"/>
              <a:t>toUpperCase</a:t>
            </a:r>
            <a:r>
              <a:rPr lang="en-US" altLang="ko-KR" sz="800" dirty="0"/>
              <a:t>();</a:t>
            </a:r>
          </a:p>
          <a:p>
            <a:r>
              <a:rPr lang="en-US" altLang="ko-KR" sz="800" dirty="0"/>
              <a:t>        return </a:t>
            </a:r>
            <a:r>
              <a:rPr lang="en-US" altLang="ko-KR" sz="800" dirty="0" err="1"/>
              <a:t>Identifier.toIdentifier</a:t>
            </a:r>
            <a:r>
              <a:rPr lang="en-US" altLang="ko-KR" sz="800" dirty="0"/>
              <a:t>(</a:t>
            </a:r>
            <a:r>
              <a:rPr lang="en-US" altLang="ko-KR" sz="800" dirty="0" err="1"/>
              <a:t>newName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78BAA-3B3D-4786-A655-98628109851E}"/>
              </a:ext>
            </a:extLst>
          </p:cNvPr>
          <p:cNvSpPr/>
          <p:nvPr/>
        </p:nvSpPr>
        <p:spPr>
          <a:xfrm>
            <a:off x="5788352" y="843040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1. UppercaseSnakePhysicalNamingStrategy </a:t>
            </a:r>
            <a:r>
              <a:rPr lang="ko-KR" altLang="en-US"/>
              <a:t>클래스 정의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79C00A-CDAE-4F7D-854E-A44B3D1FC0A2}"/>
              </a:ext>
            </a:extLst>
          </p:cNvPr>
          <p:cNvSpPr/>
          <p:nvPr/>
        </p:nvSpPr>
        <p:spPr>
          <a:xfrm>
            <a:off x="5609968" y="2713676"/>
            <a:ext cx="6321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&lt;property name="</a:t>
            </a:r>
            <a:r>
              <a:rPr lang="en-US" altLang="ko-KR" dirty="0" err="1"/>
              <a:t>hibernate.physical_naming_strategy</a:t>
            </a:r>
            <a:r>
              <a:rPr lang="en-US" altLang="ko-KR" dirty="0"/>
              <a:t>" value="</a:t>
            </a:r>
            <a:r>
              <a:rPr lang="en-US" altLang="ko-KR" dirty="0" err="1">
                <a:solidFill>
                  <a:srgbClr val="FF0000"/>
                </a:solidFill>
              </a:rPr>
              <a:t>jpabook.start.</a:t>
            </a:r>
            <a:r>
              <a:rPr lang="en-US" altLang="ko-KR" dirty="0" err="1"/>
              <a:t>UppercaseSnakePhysicalNamingStrategy</a:t>
            </a:r>
            <a:r>
              <a:rPr lang="en-US" altLang="ko-KR" dirty="0"/>
              <a:t>"/&gt;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74237-FAD9-4B51-91BE-99B266482292}"/>
              </a:ext>
            </a:extLst>
          </p:cNvPr>
          <p:cNvSpPr txBox="1"/>
          <p:nvPr/>
        </p:nvSpPr>
        <p:spPr>
          <a:xfrm>
            <a:off x="5868064" y="2313830"/>
            <a:ext cx="462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persistence.xml</a:t>
            </a:r>
            <a:r>
              <a:rPr lang="ko-KR" altLang="en-US"/>
              <a:t>에 사용할 네이밍 전략 명시</a:t>
            </a:r>
          </a:p>
        </p:txBody>
      </p:sp>
    </p:spTree>
    <p:extLst>
      <p:ext uri="{BB962C8B-B14F-4D97-AF65-F5344CB8AC3E}">
        <p14:creationId xmlns:p14="http://schemas.microsoft.com/office/powerpoint/2010/main" val="289868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053098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엔티티</a:t>
            </a:r>
            <a:r>
              <a:rPr lang="ko-KR" altLang="en-US" b="1" dirty="0"/>
              <a:t> 매핑</a:t>
            </a:r>
            <a:br>
              <a:rPr lang="en-US" altLang="ko-KR" b="1" dirty="0"/>
            </a:br>
            <a:r>
              <a:rPr lang="en-US" altLang="ko-KR" sz="4400" b="1" dirty="0"/>
              <a:t>(</a:t>
            </a:r>
            <a:r>
              <a:rPr lang="ko-KR" altLang="en-US" sz="4400" b="1" dirty="0" err="1"/>
              <a:t>기본키</a:t>
            </a:r>
            <a:r>
              <a:rPr lang="ko-KR" altLang="en-US" sz="4400" b="1" dirty="0"/>
              <a:t> 전략</a:t>
            </a:r>
            <a:r>
              <a:rPr lang="en-US" altLang="ko-KR" sz="4400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895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기본키</a:t>
            </a:r>
            <a:r>
              <a:rPr lang="ko-KR" altLang="en-US" dirty="0"/>
              <a:t>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JPA</a:t>
            </a:r>
            <a:r>
              <a:rPr lang="ko-KR" altLang="en-US" sz="2000" b="1" dirty="0"/>
              <a:t>가 제공하는 기본 키 생성 전략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직접 할당</a:t>
            </a:r>
            <a:r>
              <a:rPr lang="en-US" altLang="ko-KR" dirty="0"/>
              <a:t>: </a:t>
            </a:r>
            <a:r>
              <a:rPr lang="ko-KR" altLang="en-US" dirty="0"/>
              <a:t>기본 키를 애플리케이션에서 직접 할당</a:t>
            </a:r>
            <a:r>
              <a:rPr lang="en-US" altLang="ko-KR" dirty="0"/>
              <a:t>(@Id</a:t>
            </a:r>
            <a:r>
              <a:rPr lang="ko-KR" altLang="en-US" dirty="0"/>
              <a:t>만 사용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자동생성</a:t>
            </a:r>
            <a:r>
              <a:rPr lang="en-US" altLang="ko-KR" dirty="0"/>
              <a:t>: </a:t>
            </a:r>
            <a:r>
              <a:rPr lang="ko-KR" altLang="en-US" dirty="0"/>
              <a:t>대리 키 사용 방식</a:t>
            </a:r>
            <a:r>
              <a:rPr lang="en-US" altLang="ko-KR" dirty="0"/>
              <a:t>(@Id</a:t>
            </a:r>
            <a:r>
              <a:rPr lang="ko-KR" altLang="en-US" dirty="0"/>
              <a:t>에 </a:t>
            </a:r>
            <a:r>
              <a:rPr lang="en-US" altLang="ko-KR" dirty="0"/>
              <a:t>@</a:t>
            </a:r>
            <a:r>
              <a:rPr lang="en-US" altLang="ko-KR" dirty="0" err="1"/>
              <a:t>GeneratedValue</a:t>
            </a:r>
            <a:r>
              <a:rPr lang="en-US" altLang="ko-KR" dirty="0"/>
              <a:t> </a:t>
            </a:r>
            <a:r>
              <a:rPr lang="ko-KR" altLang="en-US" dirty="0"/>
              <a:t>표기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IDENTITY: </a:t>
            </a:r>
            <a:r>
              <a:rPr lang="ko-KR" altLang="en-US" dirty="0"/>
              <a:t>기본 키 생성을 데이터베이스에 위임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SEQUENCE: </a:t>
            </a:r>
            <a:r>
              <a:rPr lang="ko-KR" altLang="en-US" dirty="0"/>
              <a:t>데이터베이스 시퀀스를 사용해서 기본 키를 할당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TABLE: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생성 테이블 사용</a:t>
            </a:r>
            <a:r>
              <a:rPr lang="en-US" altLang="ko-KR" dirty="0"/>
              <a:t>(</a:t>
            </a:r>
            <a:r>
              <a:rPr lang="ko-KR" altLang="en-US" dirty="0"/>
              <a:t>별도의 테이블 생성</a:t>
            </a:r>
            <a:r>
              <a:rPr lang="en-US" altLang="ko-KR" dirty="0"/>
              <a:t>, </a:t>
            </a:r>
            <a:r>
              <a:rPr lang="ko-KR" altLang="en-US" dirty="0"/>
              <a:t>모든 데이터베이스에 적용가능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AUTO: </a:t>
            </a:r>
            <a:r>
              <a:rPr lang="ko-KR" altLang="en-US" dirty="0"/>
              <a:t>데이터베이스 방언에 따라 적절한 전략 선택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데이터베이스 </a:t>
            </a:r>
            <a:r>
              <a:rPr lang="ko-KR" altLang="en-US" sz="2000" b="1" dirty="0" err="1"/>
              <a:t>벤더별</a:t>
            </a:r>
            <a:r>
              <a:rPr lang="ko-KR" altLang="en-US" sz="2000" b="1" dirty="0"/>
              <a:t> 지원 방식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다양한 전략이 존재하는 이유</a:t>
            </a:r>
            <a:r>
              <a:rPr lang="en-US" altLang="ko-KR" sz="20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오라클</a:t>
            </a:r>
            <a:r>
              <a:rPr lang="en-US" altLang="ko-KR" dirty="0"/>
              <a:t>: </a:t>
            </a:r>
            <a:r>
              <a:rPr lang="ko-KR" altLang="en-US" dirty="0"/>
              <a:t>시퀀스 오브젝트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MySQL: AUTO</a:t>
            </a:r>
            <a:r>
              <a:rPr lang="en-US" altLang="ko-KR"/>
              <a:t>_INCREMENT(</a:t>
            </a:r>
            <a:r>
              <a:rPr lang="ko-KR" altLang="en-US"/>
              <a:t>시퀀스를 제공하지 않음</a:t>
            </a:r>
            <a:r>
              <a:rPr lang="en-US" altLang="ko-KR"/>
              <a:t>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18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50313" y="4210048"/>
            <a:ext cx="904424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hibernate.id.new_generator_mapping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45307" y="4648085"/>
            <a:ext cx="239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persistence.xml</a:t>
            </a:r>
            <a:r>
              <a:rPr lang="ko-KR" altLang="en-US" dirty="0">
                <a:solidFill>
                  <a:srgbClr val="FF0000"/>
                </a:solidFill>
              </a:rPr>
              <a:t>에 추가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직접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em.persist</a:t>
            </a:r>
            <a:r>
              <a:rPr lang="en-US" sz="2000" dirty="0"/>
              <a:t>()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엔티티를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00FF"/>
                </a:solidFill>
              </a:rPr>
              <a:t>저장하기 전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기본 키를 직접 할당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방법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@Id </a:t>
            </a:r>
            <a:r>
              <a:rPr lang="ko-KR" altLang="en-US" sz="2000" b="1" dirty="0"/>
              <a:t>적용 가능 자바 타입</a:t>
            </a:r>
            <a:endParaRPr lang="en-US" altLang="ko-KR" sz="2000" b="1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자바 기본형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자바 래퍼</a:t>
            </a:r>
            <a:r>
              <a:rPr lang="en-US" altLang="ko-KR" sz="1800" dirty="0"/>
              <a:t>(Wrapper)</a:t>
            </a:r>
            <a:r>
              <a:rPr lang="ko-KR" altLang="en-US" sz="1800" dirty="0"/>
              <a:t>형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Date (</a:t>
            </a:r>
            <a:r>
              <a:rPr lang="en-US" altLang="ko-KR" sz="1800" dirty="0" err="1"/>
              <a:t>java.util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Date (</a:t>
            </a:r>
            <a:r>
              <a:rPr lang="en-US" altLang="ko-KR" sz="1800" dirty="0" err="1"/>
              <a:t>java.sql</a:t>
            </a:r>
            <a:r>
              <a:rPr lang="en-US" altLang="ko-KR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BigDecimal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en-US" altLang="ko-KR" sz="1800" dirty="0" err="1"/>
              <a:t>BigInteger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19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7787" y="1834936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@Id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@Column(name="id")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private String id;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19766"/>
              </p:ext>
            </p:extLst>
          </p:nvPr>
        </p:nvGraphicFramePr>
        <p:xfrm>
          <a:off x="7227662" y="1834936"/>
          <a:ext cx="4633900" cy="3840480"/>
        </p:xfrm>
        <a:graphic>
          <a:graphicData uri="http://schemas.openxmlformats.org/drawingml/2006/table">
            <a:tbl>
              <a:tblPr/>
              <a:tblGrid>
                <a:gridCol w="2315455">
                  <a:extLst>
                    <a:ext uri="{9D8B030D-6E8A-4147-A177-3AD203B41FA5}">
                      <a16:colId xmlns:a16="http://schemas.microsoft.com/office/drawing/2014/main" val="1481821326"/>
                    </a:ext>
                  </a:extLst>
                </a:gridCol>
                <a:gridCol w="2318445">
                  <a:extLst>
                    <a:ext uri="{9D8B030D-6E8A-4147-A177-3AD203B41FA5}">
                      <a16:colId xmlns:a16="http://schemas.microsoft.com/office/drawing/2014/main" val="2466699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Primitive Data Type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Wrapper 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68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byte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1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25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int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22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487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98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363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75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6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비즈니스 </a:t>
            </a:r>
            <a:r>
              <a:rPr lang="ko-KR" altLang="en-US" dirty="0" err="1"/>
              <a:t>로직</a:t>
            </a:r>
            <a:r>
              <a:rPr lang="en-US" altLang="ko-KR" dirty="0"/>
              <a:t>-</a:t>
            </a:r>
            <a:r>
              <a:rPr lang="ko-KR" altLang="en-US" dirty="0"/>
              <a:t>클래스 테이블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2" y="2534013"/>
            <a:ext cx="11331011" cy="4187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어노테이션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@Entity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이 클래스를 테이블과 매핑한다고 </a:t>
            </a:r>
            <a:r>
              <a:rPr lang="en-US" altLang="ko-KR" sz="1800" dirty="0">
                <a:sym typeface="Wingdings" panose="05000000000000000000" pitchFamily="2" charset="2"/>
              </a:rPr>
              <a:t>JPA</a:t>
            </a:r>
            <a:r>
              <a:rPr lang="ko-KR" altLang="en-US" sz="1800" dirty="0">
                <a:sym typeface="Wingdings" panose="05000000000000000000" pitchFamily="2" charset="2"/>
              </a:rPr>
              <a:t>에게 알림</a:t>
            </a:r>
            <a:r>
              <a:rPr lang="en-US" altLang="ko-KR" sz="1800" dirty="0">
                <a:sym typeface="Wingdings" panose="05000000000000000000" pitchFamily="2" charset="2"/>
              </a:rPr>
              <a:t>(JPA</a:t>
            </a:r>
            <a:r>
              <a:rPr lang="ko-KR" altLang="en-US" sz="1800" dirty="0">
                <a:sym typeface="Wingdings" panose="05000000000000000000" pitchFamily="2" charset="2"/>
              </a:rPr>
              <a:t>에 의해 관리됨</a:t>
            </a:r>
            <a:r>
              <a:rPr lang="en-US" altLang="ko-KR" sz="1800" dirty="0">
                <a:sym typeface="Wingdings" panose="05000000000000000000" pitchFamily="2" charset="2"/>
              </a:rPr>
              <a:t>), @Entity</a:t>
            </a:r>
            <a:r>
              <a:rPr lang="ko-KR" altLang="en-US" sz="1800" dirty="0">
                <a:sym typeface="Wingdings" panose="05000000000000000000" pitchFamily="2" charset="2"/>
              </a:rPr>
              <a:t>가 사용된 클래스를 </a:t>
            </a:r>
            <a:r>
              <a:rPr lang="ko-KR" altLang="en-US" sz="1800" dirty="0" err="1">
                <a:sym typeface="Wingdings" panose="05000000000000000000" pitchFamily="2" charset="2"/>
              </a:rPr>
              <a:t>엔티티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클래스라</a:t>
            </a:r>
            <a:r>
              <a:rPr lang="ko-KR" altLang="en-US" sz="1800" dirty="0">
                <a:sym typeface="Wingdings" panose="05000000000000000000" pitchFamily="2" charset="2"/>
              </a:rPr>
              <a:t> 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sym typeface="Wingdings" panose="05000000000000000000" pitchFamily="2" charset="2"/>
              </a:rPr>
              <a:t>@Table  </a:t>
            </a:r>
            <a:r>
              <a:rPr lang="ko-KR" altLang="en-US" sz="1800" dirty="0">
                <a:sym typeface="Wingdings" panose="05000000000000000000" pitchFamily="2" charset="2"/>
              </a:rPr>
              <a:t>매핑할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테이블 정보를 알림</a:t>
            </a:r>
            <a:r>
              <a:rPr lang="en-US" altLang="ko-KR" sz="1800" dirty="0">
                <a:sym typeface="Wingdings" panose="05000000000000000000" pitchFamily="2" charset="2"/>
              </a:rPr>
              <a:t>, name</a:t>
            </a:r>
            <a:r>
              <a:rPr lang="ko-KR" altLang="en-US" sz="1800" dirty="0">
                <a:sym typeface="Wingdings" panose="05000000000000000000" pitchFamily="2" charset="2"/>
              </a:rPr>
              <a:t>속성으로 </a:t>
            </a:r>
            <a:r>
              <a:rPr lang="en-US" altLang="ko-KR" sz="1800" dirty="0">
                <a:sym typeface="Wingdings" panose="05000000000000000000" pitchFamily="2" charset="2"/>
              </a:rPr>
              <a:t>MEMBER </a:t>
            </a:r>
            <a:r>
              <a:rPr lang="ko-KR" altLang="en-US" sz="1800" dirty="0">
                <a:sym typeface="Wingdings" panose="05000000000000000000" pitchFamily="2" charset="2"/>
              </a:rPr>
              <a:t>테이블에 매핑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생략할 경우 클래스 이름을 테이블 이름으로 매핑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sym typeface="Wingdings" panose="05000000000000000000" pitchFamily="2" charset="2"/>
              </a:rPr>
              <a:t>@Id  </a:t>
            </a:r>
            <a:r>
              <a:rPr lang="ko-KR" altLang="en-US" sz="1800" dirty="0" err="1">
                <a:sym typeface="Wingdings" panose="05000000000000000000" pitchFamily="2" charset="2"/>
              </a:rPr>
              <a:t>엔티티</a:t>
            </a:r>
            <a:r>
              <a:rPr lang="ko-KR" altLang="en-US" sz="1800" dirty="0">
                <a:sym typeface="Wingdings" panose="05000000000000000000" pitchFamily="2" charset="2"/>
              </a:rPr>
              <a:t> 클래스의 필드를 테이블의 기본 키에 매핑</a:t>
            </a:r>
            <a:r>
              <a:rPr lang="en-US" altLang="ko-KR" sz="1800" dirty="0">
                <a:sym typeface="Wingdings" panose="05000000000000000000" pitchFamily="2" charset="2"/>
              </a:rPr>
              <a:t>. @Id</a:t>
            </a:r>
            <a:r>
              <a:rPr lang="ko-KR" altLang="en-US" sz="1800" dirty="0">
                <a:sym typeface="Wingdings" panose="05000000000000000000" pitchFamily="2" charset="2"/>
              </a:rPr>
              <a:t>가 사용된 필드를 </a:t>
            </a:r>
            <a:r>
              <a:rPr lang="ko-KR" altLang="en-US" sz="1800" dirty="0" err="1">
                <a:sym typeface="Wingdings" panose="05000000000000000000" pitchFamily="2" charset="2"/>
              </a:rPr>
              <a:t>식별자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필드라</a:t>
            </a:r>
            <a:r>
              <a:rPr lang="ko-KR" altLang="en-US" sz="1800" dirty="0">
                <a:sym typeface="Wingdings" panose="05000000000000000000" pitchFamily="2" charset="2"/>
              </a:rPr>
              <a:t> 함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sym typeface="Wingdings" panose="05000000000000000000" pitchFamily="2" charset="2"/>
              </a:rPr>
              <a:t>@Column  </a:t>
            </a:r>
            <a:r>
              <a:rPr lang="ko-KR" altLang="en-US" sz="1800" dirty="0">
                <a:sym typeface="Wingdings" panose="05000000000000000000" pitchFamily="2" charset="2"/>
              </a:rPr>
              <a:t>필드를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sym typeface="Wingdings" panose="05000000000000000000" pitchFamily="2" charset="2"/>
              </a:rPr>
              <a:t>컬럼에 매핑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 err="1">
                <a:sym typeface="Wingdings" panose="05000000000000000000" pitchFamily="2" charset="2"/>
              </a:rPr>
              <a:t>필드명과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컬럼명이</a:t>
            </a:r>
            <a:r>
              <a:rPr lang="ko-KR" altLang="en-US" sz="1800" dirty="0">
                <a:sym typeface="Wingdings" panose="05000000000000000000" pitchFamily="2" charset="2"/>
              </a:rPr>
              <a:t> 다를 경우 </a:t>
            </a:r>
            <a:r>
              <a:rPr lang="en-US" altLang="ko-KR" sz="1800" dirty="0">
                <a:sym typeface="Wingdings" panose="05000000000000000000" pitchFamily="2" charset="2"/>
              </a:rPr>
              <a:t>name</a:t>
            </a:r>
            <a:r>
              <a:rPr lang="ko-KR" altLang="en-US" sz="1800" dirty="0">
                <a:sym typeface="Wingdings" panose="05000000000000000000" pitchFamily="2" charset="2"/>
              </a:rPr>
              <a:t>속성 사용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sym typeface="Wingdings" panose="05000000000000000000" pitchFamily="2" charset="2"/>
              </a:rPr>
              <a:t>매핑 정보가 없는 필드</a:t>
            </a:r>
            <a:r>
              <a:rPr lang="en-US" altLang="ko-KR" sz="1800" dirty="0">
                <a:sym typeface="Wingdings" panose="05000000000000000000" pitchFamily="2" charset="2"/>
              </a:rPr>
              <a:t>  </a:t>
            </a:r>
            <a:r>
              <a:rPr lang="ko-KR" altLang="en-US" sz="1800" dirty="0" err="1">
                <a:sym typeface="Wingdings" panose="05000000000000000000" pitchFamily="2" charset="2"/>
              </a:rPr>
              <a:t>필드명을</a:t>
            </a:r>
            <a:r>
              <a:rPr lang="ko-KR" altLang="en-US" sz="1800" dirty="0">
                <a:sym typeface="Wingdings" panose="05000000000000000000" pitchFamily="2" charset="2"/>
              </a:rPr>
              <a:t> 사용해서 </a:t>
            </a:r>
            <a:r>
              <a:rPr lang="ko-KR" altLang="en-US" sz="1800" dirty="0" err="1">
                <a:sym typeface="Wingdings" panose="05000000000000000000" pitchFamily="2" charset="2"/>
              </a:rPr>
              <a:t>컬럼명에</a:t>
            </a:r>
            <a:r>
              <a:rPr lang="ko-KR" altLang="en-US" sz="1800" dirty="0">
                <a:sym typeface="Wingdings" panose="05000000000000000000" pitchFamily="2" charset="2"/>
              </a:rPr>
              <a:t> 매핑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데이터베이스가 대소문자를 구분한다면 </a:t>
            </a:r>
            <a:r>
              <a:rPr lang="en-US" altLang="ko-KR" sz="1800" dirty="0">
                <a:sym typeface="Wingdings" panose="05000000000000000000" pitchFamily="2" charset="2"/>
              </a:rPr>
              <a:t>@Column(name="AGE")</a:t>
            </a:r>
            <a:r>
              <a:rPr lang="ko-KR" altLang="en-US" sz="1800" dirty="0">
                <a:sym typeface="Wingdings" panose="05000000000000000000" pitchFamily="2" charset="2"/>
              </a:rPr>
              <a:t>처럼 명시적으로 매핑해야 함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23" name="직사각형 22"/>
          <p:cNvSpPr/>
          <p:nvPr/>
        </p:nvSpPr>
        <p:spPr>
          <a:xfrm>
            <a:off x="1313893" y="825633"/>
            <a:ext cx="2823657" cy="1571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id</a:t>
            </a:r>
          </a:p>
          <a:p>
            <a:pPr algn="ctr"/>
            <a:r>
              <a:rPr lang="en-US" sz="2000" dirty="0"/>
              <a:t>username</a:t>
            </a:r>
          </a:p>
          <a:p>
            <a:pPr algn="ctr"/>
            <a:r>
              <a:rPr lang="en-US" sz="2000" dirty="0"/>
              <a:t>age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7705258" y="825633"/>
            <a:ext cx="2823657" cy="1571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ID(PK)</a:t>
            </a:r>
          </a:p>
          <a:p>
            <a:pPr algn="ctr"/>
            <a:r>
              <a:rPr lang="en-US" sz="2000" dirty="0"/>
              <a:t>NAME</a:t>
            </a:r>
          </a:p>
          <a:p>
            <a:pPr algn="ctr"/>
            <a:r>
              <a:rPr lang="en-US" sz="2000" dirty="0"/>
              <a:t>AGE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13893" y="825633"/>
            <a:ext cx="2823657" cy="319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Member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705257" y="825633"/>
            <a:ext cx="2823657" cy="319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MEMBER</a:t>
            </a:r>
          </a:p>
        </p:txBody>
      </p:sp>
      <p:cxnSp>
        <p:nvCxnSpPr>
          <p:cNvPr id="27" name="직선 화살표 연결선 26"/>
          <p:cNvCxnSpPr>
            <a:stCxn id="25" idx="3"/>
            <a:endCxn id="26" idx="1"/>
          </p:cNvCxnSpPr>
          <p:nvPr/>
        </p:nvCxnSpPr>
        <p:spPr>
          <a:xfrm>
            <a:off x="4137550" y="985431"/>
            <a:ext cx="3567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83729" y="800765"/>
            <a:ext cx="2675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@Table(name="Member")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3547094" y="1460533"/>
            <a:ext cx="4748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98128" y="1275867"/>
            <a:ext cx="5709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@Id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547094" y="1781608"/>
            <a:ext cx="4748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83844" y="1600809"/>
            <a:ext cx="26561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@column(name="NAME")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566327" y="2111564"/>
            <a:ext cx="4748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5935" y="1958784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기본 매핑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기본키</a:t>
            </a:r>
            <a:r>
              <a:rPr lang="ko-KR" altLang="en-US" dirty="0"/>
              <a:t> 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실습 전 점검사항</a:t>
            </a:r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20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551" y="3061750"/>
            <a:ext cx="111169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hibernate.id.new_generator_mapping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0551" y="1414852"/>
            <a:ext cx="11116952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"javax.persistence.jdbc.url"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en-US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jpa_study</a:t>
            </a:r>
            <a:r>
              <a:rPr lang="en-US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?serverTimezone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=UTC"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0551" y="2381067"/>
            <a:ext cx="111169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"hibernate.hbm2ddl.auto" </a:t>
            </a:r>
            <a:r>
              <a:rPr lang="en-US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>
                <a:solidFill>
                  <a:srgbClr val="2A00FF"/>
                </a:solidFill>
                <a:latin typeface="Consolas" panose="020B0609020204030204" pitchFamily="49" charset="0"/>
              </a:rPr>
              <a:t>"create" </a:t>
            </a:r>
            <a:r>
              <a:rPr lang="en-US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7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대리 키</a:t>
            </a:r>
            <a:r>
              <a:rPr lang="en-US" altLang="ko-KR"/>
              <a:t>-IDENTITY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IDENTITY </a:t>
            </a:r>
            <a:r>
              <a:rPr lang="ko-KR" altLang="en-US" sz="2000" b="1" dirty="0"/>
              <a:t>전략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dirty="0" err="1"/>
              <a:t>GeneratedValue</a:t>
            </a:r>
            <a:r>
              <a:rPr lang="en-US" altLang="ko-KR" sz="1800" dirty="0"/>
              <a:t>(strategy = </a:t>
            </a:r>
            <a:r>
              <a:rPr lang="en-US" altLang="ko-KR" sz="1800" dirty="0" err="1"/>
              <a:t>GenerationType.IDENTITY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기본 키 생성을 데이터베이스에 위임</a:t>
            </a:r>
            <a:r>
              <a:rPr lang="en-US" altLang="ko-KR" sz="1800" dirty="0"/>
              <a:t>. </a:t>
            </a:r>
            <a:r>
              <a:rPr lang="ko-KR" altLang="en-US" sz="1800" dirty="0"/>
              <a:t>데이터베이스가 기본 키를 자동 생성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즉</a:t>
            </a:r>
            <a:r>
              <a:rPr lang="en-US" altLang="ko-KR" sz="1800" dirty="0"/>
              <a:t>, id </a:t>
            </a:r>
            <a:r>
              <a:rPr lang="ko-KR" altLang="en-US" sz="1800" dirty="0"/>
              <a:t>값을 </a:t>
            </a:r>
            <a:r>
              <a:rPr lang="en-US" altLang="ko-KR" sz="1800" dirty="0"/>
              <a:t>null</a:t>
            </a:r>
            <a:r>
              <a:rPr lang="ko-KR" altLang="en-US" sz="1800" dirty="0"/>
              <a:t>로 하면 </a:t>
            </a:r>
            <a:r>
              <a:rPr lang="en-US" altLang="ko-KR" sz="1800" dirty="0"/>
              <a:t>DB</a:t>
            </a:r>
            <a:r>
              <a:rPr lang="ko-KR" altLang="en-US" sz="1800" dirty="0"/>
              <a:t>가 알아서 </a:t>
            </a:r>
            <a:r>
              <a:rPr lang="en-US" altLang="ko-KR" sz="1800" dirty="0"/>
              <a:t>AUTO_INCREMENT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Ex) MySQL, PostgreSQL, SQL Server DB2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21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00560" y="3316043"/>
            <a:ext cx="7899861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Member {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GenerationType.IDENTITY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id;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-IDENTITY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IDENTITY</a:t>
            </a:r>
            <a:r>
              <a:rPr lang="ko-KR" altLang="en-US" sz="2000" b="1" dirty="0"/>
              <a:t>전략에서 </a:t>
            </a:r>
            <a:r>
              <a:rPr lang="en-US" altLang="ko-KR" sz="2000" b="1" dirty="0"/>
              <a:t>persist </a:t>
            </a:r>
            <a:r>
              <a:rPr lang="ko-KR" altLang="en-US" sz="2000" b="1" dirty="0"/>
              <a:t>동작 확인</a:t>
            </a:r>
            <a:r>
              <a:rPr lang="en-US" altLang="ko-KR" sz="2000" b="1" dirty="0"/>
              <a:t>(Main</a:t>
            </a:r>
            <a:r>
              <a:rPr lang="ko-KR" altLang="en-US" sz="2000" b="1" dirty="0"/>
              <a:t>클래스 수정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영속성 컨텍스트에서 관리되는 엔티티는 반드시 식별자를 가지고 있어야 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u="sng" dirty="0"/>
              <a:t>But, AI</a:t>
            </a:r>
            <a:r>
              <a:rPr lang="ko-KR" altLang="en-US" sz="2000" b="1" u="sng" dirty="0"/>
              <a:t>로 설정된 필드는 데이터베이스에 실제 </a:t>
            </a:r>
            <a:r>
              <a:rPr lang="en-US" altLang="ko-KR" sz="2000" b="1" u="sng" dirty="0"/>
              <a:t>INSERT</a:t>
            </a:r>
            <a:r>
              <a:rPr lang="ko-KR" altLang="en-US" sz="2000" b="1" u="sng" dirty="0"/>
              <a:t>되어야 그 값을 알 수 있음</a:t>
            </a:r>
            <a:endParaRPr lang="en-US" altLang="ko-KR" sz="2000" b="1" u="sng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em.persist</a:t>
            </a:r>
            <a:r>
              <a:rPr lang="en-US" altLang="ko-KR" sz="1800" dirty="0"/>
              <a:t>() </a:t>
            </a:r>
            <a:r>
              <a:rPr lang="ko-KR" altLang="en-US" sz="1800" dirty="0">
                <a:solidFill>
                  <a:srgbClr val="0000FF"/>
                </a:solidFill>
              </a:rPr>
              <a:t>시점에 즉시 </a:t>
            </a:r>
            <a:r>
              <a:rPr lang="en-US" altLang="ko-KR" sz="1800" dirty="0">
                <a:solidFill>
                  <a:srgbClr val="0000FF"/>
                </a:solidFill>
              </a:rPr>
              <a:t>INSERT SQL</a:t>
            </a:r>
            <a:r>
              <a:rPr lang="ko-KR" altLang="en-US" sz="1800" dirty="0">
                <a:solidFill>
                  <a:srgbClr val="0000FF"/>
                </a:solidFill>
              </a:rPr>
              <a:t>을 실행</a:t>
            </a:r>
            <a:r>
              <a:rPr lang="ko-KR" altLang="en-US" sz="1800" dirty="0"/>
              <a:t>하고 </a:t>
            </a:r>
            <a:r>
              <a:rPr lang="en-US" altLang="ko-KR" sz="1800" dirty="0" err="1"/>
              <a:t>Statement.getGeneratedKeys</a:t>
            </a:r>
            <a:r>
              <a:rPr lang="en-US" altLang="ko-KR" sz="1800" dirty="0"/>
              <a:t>()</a:t>
            </a:r>
            <a:r>
              <a:rPr lang="ko-KR" altLang="en-US" sz="1800" dirty="0"/>
              <a:t>라는</a:t>
            </a:r>
            <a:r>
              <a:rPr lang="en-US" altLang="ko-KR" sz="1800" dirty="0"/>
              <a:t> JDBC</a:t>
            </a:r>
            <a:r>
              <a:rPr lang="ko-KR" altLang="en-US" sz="1800" dirty="0"/>
              <a:t>메서드를 이용하여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</a:t>
            </a:r>
            <a:r>
              <a:rPr lang="ko-KR" altLang="en-US" sz="1800" dirty="0" err="1"/>
              <a:t>식별자를</a:t>
            </a:r>
            <a:r>
              <a:rPr lang="ko-KR" altLang="en-US" sz="1800" dirty="0"/>
              <a:t> 조회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영속성 컨텍스트 </a:t>
            </a:r>
            <a:r>
              <a:rPr lang="en-US" altLang="ko-KR" sz="1800" dirty="0"/>
              <a:t>1</a:t>
            </a:r>
            <a:r>
              <a:rPr lang="ko-KR" altLang="en-US" sz="1800" dirty="0"/>
              <a:t>차 캐시에 값을 저장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Transactional write-behind </a:t>
            </a:r>
            <a:r>
              <a:rPr lang="ko-KR" altLang="en-US" sz="1800" dirty="0"/>
              <a:t>불가능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참고</a:t>
            </a:r>
            <a:r>
              <a:rPr lang="en-US" altLang="ko-KR" sz="2000" dirty="0"/>
              <a:t>) </a:t>
            </a:r>
            <a:r>
              <a:rPr lang="ko-KR" altLang="en-US" sz="2000" dirty="0"/>
              <a:t>기존에는 </a:t>
            </a:r>
            <a:r>
              <a:rPr lang="en-US" altLang="ko-KR" sz="2000" dirty="0"/>
              <a:t>insert</a:t>
            </a:r>
            <a:r>
              <a:rPr lang="ko-KR" altLang="en-US" sz="2000" dirty="0"/>
              <a:t>를 통해 레코드를 저장하고 </a:t>
            </a:r>
            <a:r>
              <a:rPr lang="en-US" altLang="ko-KR" sz="2000" dirty="0"/>
              <a:t>select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id</a:t>
            </a:r>
            <a:r>
              <a:rPr lang="ko-KR" altLang="en-US" sz="2000" dirty="0"/>
              <a:t>를 가져왔지만 </a:t>
            </a:r>
            <a:r>
              <a:rPr lang="en-US" altLang="ko-KR" sz="2000" dirty="0"/>
              <a:t>JDBC3</a:t>
            </a:r>
            <a:r>
              <a:rPr lang="ko-KR" altLang="en-US" sz="2000" dirty="0"/>
              <a:t>에 추가된 </a:t>
            </a:r>
            <a:r>
              <a:rPr lang="en-US" altLang="ko-KR" sz="2000" dirty="0" err="1"/>
              <a:t>Statememt.getGeneratedKeys</a:t>
            </a:r>
            <a:r>
              <a:rPr lang="ko-KR" altLang="en-US" sz="2000" dirty="0"/>
              <a:t>를 이용하여 한 번만 통신하면 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8471CA-3FD8-456E-AACB-70B7343D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58" y="1496991"/>
            <a:ext cx="754244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 member =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Member()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member.setUsername(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"member1"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em.persist(member)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"===============before find==============="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1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SEQUENCE </a:t>
            </a:r>
            <a:r>
              <a:rPr lang="ko-KR" altLang="en-US" sz="2000" b="1" dirty="0"/>
              <a:t>전략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@</a:t>
            </a:r>
            <a:r>
              <a:rPr lang="en-US" altLang="ko-KR" sz="1800" dirty="0" err="1"/>
              <a:t>GeneratedValue</a:t>
            </a:r>
            <a:r>
              <a:rPr lang="en-US" altLang="ko-KR" sz="1800" dirty="0"/>
              <a:t>(strategy = </a:t>
            </a:r>
            <a:r>
              <a:rPr lang="en-US" altLang="ko-KR" sz="1800" dirty="0" err="1"/>
              <a:t>GenerationType.SEQUNCE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데이터베이스 </a:t>
            </a:r>
            <a:r>
              <a:rPr lang="en-US" altLang="ko-KR" sz="1800" dirty="0"/>
              <a:t>Sequence Object</a:t>
            </a:r>
            <a:r>
              <a:rPr lang="ko-KR" altLang="en-US" sz="1800" dirty="0"/>
              <a:t>를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DB Sequence</a:t>
            </a:r>
            <a:r>
              <a:rPr lang="ko-KR" altLang="en-US" sz="1800" dirty="0"/>
              <a:t>는 유일한 값을 순서대로 생성하는 특별한 데이터베이스 오브젝트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테이블마다 시퀀스 오브젝트를 따로 관리하고 싶으면 </a:t>
            </a:r>
            <a:r>
              <a:rPr lang="en-US" altLang="ko-KR" sz="1800" dirty="0"/>
              <a:t>@</a:t>
            </a:r>
            <a:r>
              <a:rPr lang="en-US" altLang="ko-KR" sz="1800" dirty="0" err="1"/>
              <a:t>SequenceGenerator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sequenceName</a:t>
            </a:r>
            <a:r>
              <a:rPr lang="en-US" altLang="ko-KR" sz="1800" dirty="0"/>
              <a:t> </a:t>
            </a:r>
            <a:r>
              <a:rPr lang="ko-KR" altLang="en-US" sz="1800" dirty="0"/>
              <a:t>속성을 추가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Ex) Oracle, PostgreSQL, DB2, H2 ..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23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84464-FC8E-4C14-98D9-C213E4D0CBA7}"/>
              </a:ext>
            </a:extLst>
          </p:cNvPr>
          <p:cNvSpPr/>
          <p:nvPr/>
        </p:nvSpPr>
        <p:spPr>
          <a:xfrm>
            <a:off x="1020417" y="42952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On maven docs, it says that &lt;scope&gt;test&lt;/scope&gt; dependency is not required for normal use of the application, and is only available for the test compilation and execution phases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4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SEQUENCE </a:t>
            </a:r>
            <a:r>
              <a:rPr lang="ko-KR" altLang="en-US" sz="2000" b="1"/>
              <a:t>전략</a:t>
            </a: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>
              <a:lnSpc>
                <a:spcPct val="150000"/>
              </a:lnSpc>
            </a:pP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en-US" altLang="ko-KR" sz="1600"/>
              <a:t>IDENTITY</a:t>
            </a:r>
            <a:r>
              <a:rPr lang="ko-KR" altLang="en-US" sz="1600"/>
              <a:t>와 결과는 같지만 내부동작 방식은 다름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en-US" altLang="ko-KR" sz="1600"/>
              <a:t>SEQ</a:t>
            </a:r>
            <a:r>
              <a:rPr lang="ko-KR" altLang="en-US" sz="1600"/>
              <a:t>전략은 </a:t>
            </a:r>
            <a:r>
              <a:rPr lang="en-US" altLang="ko-KR" sz="1600"/>
              <a:t>em.persist()</a:t>
            </a:r>
            <a:r>
              <a:rPr lang="ko-KR" altLang="en-US" sz="1600"/>
              <a:t>를 호출할 때 먼저 데이터베이스 시퀀스를 사용해서 식별자를 조회</a:t>
            </a:r>
            <a:r>
              <a:rPr lang="en-US" altLang="ko-KR" sz="1600"/>
              <a:t>. </a:t>
            </a:r>
            <a:r>
              <a:rPr lang="ko-KR" altLang="en-US" sz="1600"/>
              <a:t>조회한 식별자를 엔티티에 할당한 후에 엔티티를 영속성 컨텍스트에 저장</a:t>
            </a:r>
            <a:endParaRPr lang="en-US" altLang="ko-KR" sz="1600"/>
          </a:p>
          <a:p>
            <a:pPr lvl="2">
              <a:lnSpc>
                <a:spcPct val="150000"/>
              </a:lnSpc>
            </a:pPr>
            <a:r>
              <a:rPr lang="en-US" altLang="ko-KR" sz="1600"/>
              <a:t>IDENTITY</a:t>
            </a:r>
            <a:r>
              <a:rPr lang="ko-KR" altLang="en-US" sz="1600"/>
              <a:t>전략은 먼저 엔티티를 데이터베이스에 저장한 후 식별자를 조회해서 엔티티의 식별자에 할당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24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6760" y="1321967"/>
            <a:ext cx="1060704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MEMBER_SEQ_GENERATOR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sequenceName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"MEMBER_SEQ"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매핑할 데이터베이스 시퀀스 이름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allocationSize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Member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generator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MEMBER_SEQ_GENERATOR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id;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1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@</a:t>
            </a:r>
            <a:r>
              <a:rPr lang="en-US" altLang="ko-KR" sz="2000" b="1" dirty="0" err="1"/>
              <a:t>SequenceGenerator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속성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em.persist</a:t>
            </a:r>
            <a:r>
              <a:rPr lang="en-US" altLang="ko-KR" sz="2000" dirty="0"/>
              <a:t>()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호출할 때마다 데이터베이스에서 시퀀스를 조회하는 오버헤드 발생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allocationSize</a:t>
            </a:r>
            <a:r>
              <a:rPr lang="ko-KR" altLang="en-US" sz="1800" dirty="0"/>
              <a:t>이용</a:t>
            </a:r>
            <a:r>
              <a:rPr lang="en-US" altLang="ko-KR" sz="1800" dirty="0"/>
              <a:t>: </a:t>
            </a:r>
            <a:r>
              <a:rPr lang="ko-KR" altLang="en-US" sz="1800" dirty="0"/>
              <a:t>미리 사용할 시퀀스를 넉넉하게 잡아놓고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매번 조회하는 것이 아닌 메모리에서 참조한 값을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25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93697"/>
              </p:ext>
            </p:extLst>
          </p:nvPr>
        </p:nvGraphicFramePr>
        <p:xfrm>
          <a:off x="740598" y="1285535"/>
          <a:ext cx="10910916" cy="288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49797">
                  <a:extLst>
                    <a:ext uri="{9D8B030D-6E8A-4147-A177-3AD203B41FA5}">
                      <a16:colId xmlns:a16="http://schemas.microsoft.com/office/drawing/2014/main" val="2334928730"/>
                    </a:ext>
                  </a:extLst>
                </a:gridCol>
                <a:gridCol w="5447765">
                  <a:extLst>
                    <a:ext uri="{9D8B030D-6E8A-4147-A177-3AD203B41FA5}">
                      <a16:colId xmlns:a16="http://schemas.microsoft.com/office/drawing/2014/main" val="484033948"/>
                    </a:ext>
                  </a:extLst>
                </a:gridCol>
                <a:gridCol w="3513354">
                  <a:extLst>
                    <a:ext uri="{9D8B030D-6E8A-4147-A177-3AD203B41FA5}">
                      <a16:colId xmlns:a16="http://schemas.microsoft.com/office/drawing/2014/main" val="90336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effectLst/>
                        </a:rPr>
                        <a:t>속성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effectLst/>
                        </a:rPr>
                        <a:t>설명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effectLst/>
                        </a:rPr>
                        <a:t>기본값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41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>
                          <a:effectLst/>
                        </a:rPr>
                        <a:t>식별자</a:t>
                      </a:r>
                      <a:r>
                        <a:rPr lang="ko-KR" altLang="en-US" sz="1600" kern="1200" dirty="0">
                          <a:effectLst/>
                        </a:rPr>
                        <a:t> </a:t>
                      </a:r>
                      <a:r>
                        <a:rPr lang="ko-KR" altLang="en-US" sz="1600" kern="1200" dirty="0" err="1">
                          <a:effectLst/>
                        </a:rPr>
                        <a:t>생성기</a:t>
                      </a:r>
                      <a:r>
                        <a:rPr lang="ko-KR" altLang="en-US" sz="1600" kern="1200" dirty="0">
                          <a:effectLst/>
                        </a:rPr>
                        <a:t> 이름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effectLst/>
                        </a:rPr>
                        <a:t>필수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effectLst/>
                        </a:rPr>
                        <a:t>sequenceName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effectLst/>
                        </a:rPr>
                        <a:t>데이터베이스에 등록되어 있는 시퀀스 이름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effectLst/>
                        </a:rPr>
                        <a:t>hibernate_sequence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5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effectLst/>
                        </a:rPr>
                        <a:t>initialValue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DDL </a:t>
                      </a:r>
                      <a:r>
                        <a:rPr lang="ko-KR" altLang="en-US" sz="1600" kern="1200" dirty="0">
                          <a:effectLst/>
                        </a:rPr>
                        <a:t>생성 시에만 사용됨</a:t>
                      </a:r>
                      <a:endParaRPr lang="en-US" altLang="ko-KR" sz="1600" kern="1200" dirty="0">
                        <a:effectLst/>
                      </a:endParaRPr>
                    </a:p>
                    <a:p>
                      <a:r>
                        <a:rPr lang="ko-KR" altLang="en-US" sz="1600" kern="1200" dirty="0">
                          <a:effectLst/>
                        </a:rPr>
                        <a:t>시퀀스</a:t>
                      </a:r>
                      <a:r>
                        <a:rPr lang="en-US" sz="1600" kern="1200" dirty="0">
                          <a:effectLst/>
                        </a:rPr>
                        <a:t> DDL</a:t>
                      </a:r>
                      <a:r>
                        <a:rPr lang="ko-KR" altLang="en-US" sz="1600" kern="1200" dirty="0">
                          <a:effectLst/>
                        </a:rPr>
                        <a:t>을 생성할 때 처음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  <a:r>
                        <a:rPr lang="ko-KR" altLang="en-US" sz="1600" kern="1200" dirty="0">
                          <a:effectLst/>
                        </a:rPr>
                        <a:t>시작하는 수를 지정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2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effectLst/>
                        </a:rPr>
                        <a:t>allocationSize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effectLst/>
                        </a:rPr>
                        <a:t>시퀀스 한 번 호출에 증가하는 수</a:t>
                      </a:r>
                      <a:r>
                        <a:rPr lang="en-US" sz="1600" kern="1200" dirty="0">
                          <a:effectLst/>
                        </a:rPr>
                        <a:t> (</a:t>
                      </a:r>
                      <a:r>
                        <a:rPr lang="ko-KR" altLang="en-US" sz="1600" kern="1200" dirty="0">
                          <a:effectLst/>
                        </a:rPr>
                        <a:t>성능 최적화에 사용</a:t>
                      </a:r>
                      <a:r>
                        <a:rPr lang="en-US" sz="1600" kern="1200" dirty="0">
                          <a:effectLst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50(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데이터베이스 시퀀스 값이 하나씩 증가하도록 설정되어 있으면 이 값을 반드시</a:t>
                      </a:r>
                      <a:r>
                        <a:rPr 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 1</a:t>
                      </a:r>
                      <a:r>
                        <a:rPr lang="ko-KR" altLang="en-US" sz="1600" kern="1200" dirty="0">
                          <a:solidFill>
                            <a:srgbClr val="0000FF"/>
                          </a:solidFill>
                          <a:effectLst/>
                        </a:rPr>
                        <a:t>로 설정</a:t>
                      </a:r>
                      <a:r>
                        <a:rPr lang="en-US" sz="1600" kern="1200" dirty="0">
                          <a:effectLst/>
                        </a:rPr>
                        <a:t>)</a:t>
                      </a:r>
                      <a:endParaRPr lang="en-US" altLang="ko-KR" sz="1600" kern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73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catalog, schema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>
                          <a:effectLst/>
                        </a:rPr>
                        <a:t>데이터베이스</a:t>
                      </a:r>
                      <a:r>
                        <a:rPr lang="en-US" sz="1600" kern="1200" dirty="0">
                          <a:effectLst/>
                        </a:rPr>
                        <a:t> catalog, schema </a:t>
                      </a:r>
                      <a:r>
                        <a:rPr lang="ko-KR" altLang="en-US" sz="1600" kern="1200" dirty="0">
                          <a:effectLst/>
                        </a:rPr>
                        <a:t>이름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6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1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444" y="757400"/>
            <a:ext cx="628749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allocationSize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select </a:t>
            </a:r>
            <a:r>
              <a:rPr lang="en-US" altLang="ko-KR" sz="1800" dirty="0" err="1"/>
              <a:t>MEMBER_SEQ.nextval</a:t>
            </a:r>
            <a:r>
              <a:rPr lang="en-US" altLang="ko-KR" sz="1800" dirty="0"/>
              <a:t> from dual</a:t>
            </a:r>
            <a:r>
              <a:rPr lang="ko-KR" altLang="en-US" sz="1800" dirty="0"/>
              <a:t> 두 번 호출</a:t>
            </a:r>
            <a:r>
              <a:rPr lang="en-US" altLang="ko-KR" sz="1800" dirty="0"/>
              <a:t> 1(</a:t>
            </a:r>
            <a:r>
              <a:rPr lang="ko-KR" altLang="en-US" sz="1800" dirty="0"/>
              <a:t>시작 값</a:t>
            </a:r>
            <a:r>
              <a:rPr lang="en-US" altLang="ko-KR" sz="1800" dirty="0"/>
              <a:t>)</a:t>
            </a:r>
            <a:r>
              <a:rPr lang="ko-KR" altLang="en-US" sz="1800" dirty="0"/>
              <a:t>과 </a:t>
            </a:r>
            <a:r>
              <a:rPr lang="en-US" altLang="ko-KR" sz="1800" dirty="0"/>
              <a:t>51(</a:t>
            </a:r>
            <a:r>
              <a:rPr lang="ko-KR" altLang="en-US" sz="1800" dirty="0"/>
              <a:t>끝 값</a:t>
            </a:r>
            <a:r>
              <a:rPr lang="en-US" altLang="ko-KR" sz="1800" dirty="0"/>
              <a:t>)</a:t>
            </a:r>
            <a:r>
              <a:rPr lang="ko-KR" altLang="en-US" sz="1800" dirty="0"/>
              <a:t>이 각각 리턴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persist(), persist(), …</a:t>
            </a:r>
            <a:r>
              <a:rPr lang="ko-KR" altLang="en-US" sz="1800" dirty="0"/>
              <a:t> </a:t>
            </a:r>
            <a:r>
              <a:rPr lang="en-US" altLang="ko-KR" sz="1800" dirty="0"/>
              <a:t>(DB</a:t>
            </a:r>
            <a:r>
              <a:rPr lang="ko-KR" altLang="en-US" sz="1800" dirty="0"/>
              <a:t>에서 조회</a:t>
            </a:r>
            <a:r>
              <a:rPr lang="en-US" altLang="ko-KR" sz="1800" dirty="0"/>
              <a:t>X, </a:t>
            </a:r>
            <a:r>
              <a:rPr lang="ko-KR" altLang="en-US" sz="1800" dirty="0"/>
              <a:t>메모리에서 조회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시퀀스 </a:t>
            </a:r>
            <a:r>
              <a:rPr lang="en-US" altLang="ko-KR" sz="1800" dirty="0"/>
              <a:t>51 </a:t>
            </a:r>
            <a:r>
              <a:rPr lang="ko-KR" altLang="en-US" sz="1800" dirty="0"/>
              <a:t>도달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persist() </a:t>
            </a:r>
            <a:r>
              <a:rPr lang="ko-KR" altLang="en-US" sz="1800" dirty="0"/>
              <a:t>시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</a:t>
            </a:r>
            <a:r>
              <a:rPr lang="en-US" altLang="ko-KR" sz="1800" dirty="0"/>
              <a:t>101</a:t>
            </a:r>
            <a:r>
              <a:rPr lang="ko-KR" altLang="en-US" sz="1800" dirty="0"/>
              <a:t>리턴</a:t>
            </a:r>
            <a:r>
              <a:rPr lang="en-US" altLang="ko-KR" sz="1800" dirty="0"/>
              <a:t>, 101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끝 값으로 설정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시작 값 설정</a:t>
            </a:r>
            <a:r>
              <a:rPr lang="en-US" altLang="ko-KR" sz="1800" dirty="0"/>
              <a:t>: 101-(50-1) = 52, </a:t>
            </a:r>
            <a:r>
              <a:rPr lang="ko-KR" altLang="en-US" sz="1800" dirty="0"/>
              <a:t>참고로 </a:t>
            </a:r>
            <a:r>
              <a:rPr lang="en-US" altLang="ko-KR" sz="1800" dirty="0"/>
              <a:t>51+1</a:t>
            </a:r>
            <a:r>
              <a:rPr lang="ko-KR" altLang="en-US" sz="1800" dirty="0"/>
              <a:t>로 설정되는 것이 아님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26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0552" y="1268879"/>
            <a:ext cx="677577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allocationSize</a:t>
            </a:r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: 50</a:t>
            </a:r>
          </a:p>
          <a:p>
            <a:r>
              <a:rPr lang="en-US" altLang="ko-KR" sz="1600" dirty="0">
                <a:solidFill>
                  <a:srgbClr val="333333"/>
                </a:solidFill>
                <a:latin typeface="맑은 고딕" panose="020B0503020000020004" pitchFamily="50" charset="-127"/>
              </a:rPr>
              <a:t>CREATE SEQUENCE MEMBER_SEQ START WITH 1 INCREMENT BY 50;   </a:t>
            </a:r>
          </a:p>
        </p:txBody>
      </p:sp>
      <p:pic>
        <p:nvPicPr>
          <p:cNvPr id="8" name="Picture 2" descr="https://t1.daumcdn.net/cfile/tistory/9967EA475B5B29891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12" y="2128643"/>
            <a:ext cx="5830560" cy="420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03694" y="5220298"/>
            <a:ext cx="535724" cy="369332"/>
          </a:xfrm>
          <a:prstGeom prst="rect">
            <a:avLst/>
          </a:prstGeom>
          <a:solidFill>
            <a:srgbClr val="C5E0B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9871" y="5272800"/>
            <a:ext cx="254878" cy="200055"/>
          </a:xfrm>
          <a:prstGeom prst="rect">
            <a:avLst/>
          </a:prstGeom>
          <a:solidFill>
            <a:srgbClr val="FFF2CC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300" dirty="0"/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9723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-SEQUENCE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444" y="757400"/>
            <a:ext cx="11178356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allocationSize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DDL</a:t>
            </a:r>
            <a:r>
              <a:rPr lang="ko-KR" altLang="en-US" sz="1600" dirty="0"/>
              <a:t> </a:t>
            </a:r>
            <a:r>
              <a:rPr lang="en-US" altLang="ko-KR" sz="1600" dirty="0"/>
              <a:t>Auto</a:t>
            </a:r>
            <a:r>
              <a:rPr lang="ko-KR" altLang="en-US" sz="1600" dirty="0"/>
              <a:t>설정이 있더라도 시퀀스는 삭제 후 새로 생성되지 않을 수 있으므로 명시적으로 기존 시퀀스를 삭제 후 어플리케이션 실행</a:t>
            </a:r>
            <a:r>
              <a:rPr lang="en-US" altLang="ko-KR" sz="1600" dirty="0"/>
              <a:t>(Drop Sequence MEMBER_SEQ)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ko-KR" altLang="en-US" sz="1600" dirty="0"/>
            </a:b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27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91953FC-980F-42A0-966F-9E148F93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54" y="2109033"/>
            <a:ext cx="3951723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member.setUsername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"member1"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member2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member2.setUsername(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"member2"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(member2)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member3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member3.setUsername(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"member3"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(member3)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member4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member4.setUsername(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"member4"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em.persist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(member4)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2D58AE-7343-42B1-90AD-8D9157C3095A}"/>
              </a:ext>
            </a:extLst>
          </p:cNvPr>
          <p:cNvSpPr/>
          <p:nvPr/>
        </p:nvSpPr>
        <p:spPr>
          <a:xfrm>
            <a:off x="5585388" y="3314229"/>
            <a:ext cx="508581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Hibernate: </a:t>
            </a:r>
          </a:p>
          <a:p>
            <a:r>
              <a:rPr lang="ko-KR" altLang="en-US"/>
              <a:t>    call next value for MEMBER_SEQ_GENERATOR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E9C93-11E9-4C77-8E62-24B684CD313C}"/>
              </a:ext>
            </a:extLst>
          </p:cNvPr>
          <p:cNvSpPr txBox="1"/>
          <p:nvPr/>
        </p:nvSpPr>
        <p:spPr>
          <a:xfrm>
            <a:off x="5328013" y="2414527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allocationSize</a:t>
            </a:r>
            <a:r>
              <a:rPr lang="ko-KR" altLang="en-US"/>
              <a:t>를 </a:t>
            </a:r>
            <a:r>
              <a:rPr lang="en-US" altLang="ko-KR"/>
              <a:t>1</a:t>
            </a:r>
            <a:r>
              <a:rPr lang="ko-KR" altLang="en-US"/>
              <a:t>과 </a:t>
            </a:r>
            <a:r>
              <a:rPr lang="en-US" altLang="ko-KR"/>
              <a:t>50</a:t>
            </a:r>
            <a:r>
              <a:rPr lang="ko-KR" altLang="en-US"/>
              <a:t>으로 설정 후</a:t>
            </a:r>
            <a:endParaRPr lang="en-US" altLang="ko-KR"/>
          </a:p>
          <a:p>
            <a:r>
              <a:rPr lang="ko-KR" altLang="en-US"/>
              <a:t>아래의 메시지가 나오는 횟수 비교해보기</a:t>
            </a:r>
          </a:p>
        </p:txBody>
      </p:sp>
    </p:spTree>
    <p:extLst>
      <p:ext uri="{BB962C8B-B14F-4D97-AF65-F5344CB8AC3E}">
        <p14:creationId xmlns:p14="http://schemas.microsoft.com/office/powerpoint/2010/main" val="12379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</a:t>
            </a:r>
            <a:r>
              <a:rPr lang="en-US" dirty="0"/>
              <a:t>TABLE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28</a:t>
            </a:fld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TABLE </a:t>
            </a:r>
            <a:r>
              <a:rPr lang="ko-KR" altLang="en-US" b="1" dirty="0"/>
              <a:t>전략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키 생성 전용 테이블을 하나 만들고 여기에 이름과 값으로 사용할 컬럼을 만들어 데이터베이스 시퀀스를 </a:t>
            </a:r>
            <a:r>
              <a:rPr lang="ko-KR" altLang="en-US" dirty="0" err="1"/>
              <a:t>흉내내는</a:t>
            </a:r>
            <a:r>
              <a:rPr lang="ko-KR" altLang="en-US" dirty="0"/>
              <a:t> 전략</a:t>
            </a:r>
            <a:endParaRPr lang="en-US" altLang="ko-KR" dirty="0"/>
          </a:p>
          <a:p>
            <a:pPr lvl="2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모든 데이터베이스에 적용 가능</a:t>
            </a:r>
          </a:p>
          <a:p>
            <a:pPr lvl="2"/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성능이 떨어짐</a:t>
            </a:r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538795" y="3048986"/>
            <a:ext cx="563436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//TABLE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전략 키 생성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DDL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create table MY_SEQUENCE(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varchar(255) not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next_val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primary key 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</a:t>
            </a:r>
            <a:r>
              <a:rPr lang="en-US" dirty="0"/>
              <a:t>TABLE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29</a:t>
            </a:fld>
            <a:endParaRPr 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4835" y="682567"/>
            <a:ext cx="8897533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//TABLE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전략 매핑 코드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TableGenerator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BOARD_SEQ_GENERATOR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table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"MY_SEQUENCES"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pkColumnValue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"BOARD_SEQ"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allocationSize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</a:p>
          <a:p>
            <a:pPr lvl="1"/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GeneratedValue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generator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BOARD_SEQ_GENERATOR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Long id;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4835" y="4708545"/>
            <a:ext cx="889753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//TABLE 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전략 매핑 사용 코드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logic(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Member();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em.persist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(member);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"member.id =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member.getId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member.id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매핑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매핑 방법</a:t>
            </a:r>
            <a:r>
              <a:rPr lang="en-US" altLang="ko-KR" sz="2000" dirty="0"/>
              <a:t>: 1) xml</a:t>
            </a:r>
            <a:r>
              <a:rPr lang="ko-KR" altLang="en-US" sz="2000" dirty="0"/>
              <a:t>설정 방식 </a:t>
            </a:r>
            <a:r>
              <a:rPr lang="en-US" altLang="ko-KR" sz="2000" dirty="0"/>
              <a:t>2)</a:t>
            </a:r>
            <a:r>
              <a:rPr lang="ko-KR" altLang="en-US" sz="2000" dirty="0"/>
              <a:t> </a:t>
            </a:r>
            <a:r>
              <a:rPr lang="ko-KR" altLang="en-US" sz="2000" dirty="0" err="1">
                <a:solidFill>
                  <a:srgbClr val="0000FF"/>
                </a:solidFill>
              </a:rPr>
              <a:t>어노테이션</a:t>
            </a:r>
            <a:r>
              <a:rPr lang="ko-KR" altLang="en-US" sz="2000" dirty="0">
                <a:solidFill>
                  <a:srgbClr val="0000FF"/>
                </a:solidFill>
              </a:rPr>
              <a:t> 사용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객체와 테이블 매핑</a:t>
            </a:r>
            <a:r>
              <a:rPr lang="en-US" altLang="ko-KR" sz="2000" dirty="0"/>
              <a:t>: @Entity, @Table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기본</a:t>
            </a:r>
            <a:r>
              <a:rPr lang="en-US" altLang="ko-KR" sz="2000" dirty="0"/>
              <a:t> </a:t>
            </a:r>
            <a:r>
              <a:rPr lang="ko-KR" altLang="en-US" sz="2000" dirty="0"/>
              <a:t>키 매핑</a:t>
            </a:r>
            <a:r>
              <a:rPr lang="en-US" altLang="ko-KR" sz="2000" dirty="0"/>
              <a:t>: @Id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필드와</a:t>
            </a:r>
            <a:r>
              <a:rPr lang="en-US" altLang="ko-KR" sz="2000" dirty="0"/>
              <a:t> </a:t>
            </a:r>
            <a:r>
              <a:rPr lang="ko-KR" altLang="en-US" sz="2000" dirty="0"/>
              <a:t>컬럼 매핑</a:t>
            </a:r>
            <a:r>
              <a:rPr lang="en-US" altLang="ko-KR" sz="2000" dirty="0"/>
              <a:t>: @Column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연관관계 매핑</a:t>
            </a:r>
            <a:r>
              <a:rPr lang="en-US" altLang="ko-KR" sz="2000" dirty="0"/>
              <a:t>: @</a:t>
            </a:r>
            <a:r>
              <a:rPr lang="en-US" altLang="ko-KR" sz="2000" dirty="0" err="1"/>
              <a:t>ManyToOne</a:t>
            </a:r>
            <a:r>
              <a:rPr lang="en-US" altLang="ko-KR" sz="2000" dirty="0"/>
              <a:t>, @</a:t>
            </a:r>
            <a:r>
              <a:rPr lang="en-US" altLang="ko-KR" sz="2000" dirty="0" err="1"/>
              <a:t>JoinColumn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8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</a:t>
            </a:r>
            <a:r>
              <a:rPr lang="en-US" dirty="0"/>
              <a:t>TABLE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30</a:t>
            </a:fld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TABLE </a:t>
            </a:r>
            <a:r>
              <a:rPr lang="ko-KR" altLang="en-US" b="1" dirty="0"/>
              <a:t>전략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테이블</a:t>
            </a:r>
            <a:r>
              <a:rPr lang="en-US" altLang="ko-KR" sz="2000" dirty="0"/>
              <a:t> </a:t>
            </a:r>
            <a:r>
              <a:rPr lang="ko-KR" altLang="en-US" sz="2000" dirty="0"/>
              <a:t>전략도 </a:t>
            </a:r>
            <a:r>
              <a:rPr lang="en-US" altLang="ko-KR" sz="2000" dirty="0"/>
              <a:t>allocation </a:t>
            </a:r>
            <a:r>
              <a:rPr lang="ko-KR" altLang="en-US" sz="2000" dirty="0"/>
              <a:t>적용 가능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SELECT</a:t>
            </a:r>
            <a:r>
              <a:rPr lang="ko-KR" altLang="en-US" sz="1800" dirty="0"/>
              <a:t>와 </a:t>
            </a:r>
            <a:r>
              <a:rPr lang="en-US" altLang="ko-KR" sz="1800" dirty="0"/>
              <a:t>UPDATE</a:t>
            </a:r>
            <a:r>
              <a:rPr lang="ko-KR" altLang="en-US" sz="1800" dirty="0"/>
              <a:t>가 두 번 나가는 오버헤드 감소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46988"/>
              </p:ext>
            </p:extLst>
          </p:nvPr>
        </p:nvGraphicFramePr>
        <p:xfrm>
          <a:off x="682751" y="1313267"/>
          <a:ext cx="10032597" cy="4022936"/>
        </p:xfrm>
        <a:graphic>
          <a:graphicData uri="http://schemas.openxmlformats.org/drawingml/2006/table">
            <a:tbl>
              <a:tblPr/>
              <a:tblGrid>
                <a:gridCol w="2726276">
                  <a:extLst>
                    <a:ext uri="{9D8B030D-6E8A-4147-A177-3AD203B41FA5}">
                      <a16:colId xmlns:a16="http://schemas.microsoft.com/office/drawing/2014/main" val="1933112979"/>
                    </a:ext>
                  </a:extLst>
                </a:gridCol>
                <a:gridCol w="4717548">
                  <a:extLst>
                    <a:ext uri="{9D8B030D-6E8A-4147-A177-3AD203B41FA5}">
                      <a16:colId xmlns:a16="http://schemas.microsoft.com/office/drawing/2014/main" val="2629473928"/>
                    </a:ext>
                  </a:extLst>
                </a:gridCol>
                <a:gridCol w="2588773">
                  <a:extLst>
                    <a:ext uri="{9D8B030D-6E8A-4147-A177-3AD203B41FA5}">
                      <a16:colId xmlns:a16="http://schemas.microsoft.com/office/drawing/2014/main" val="2475494146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</a:rPr>
                        <a:t>속성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</a:rPr>
                        <a:t>기본값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396831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name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식별자 생성기 이름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필수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928383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table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키생성 테이블명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hibernate_sequences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00668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pkColumnName</a:t>
                      </a:r>
                      <a:endParaRPr 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시퀀스 </a:t>
                      </a:r>
                      <a:r>
                        <a:rPr lang="ko-KR" altLang="en-US" sz="1600" dirty="0" err="1">
                          <a:effectLst/>
                        </a:rPr>
                        <a:t>컬럼명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sequence_name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64316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valueColumnName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시퀀스 값 컬럼명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next_val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84488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pkColumnValue</a:t>
                      </a:r>
                      <a:endParaRPr 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키로 사용할 값 이름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엔티티 이름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91887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initialValue</a:t>
                      </a:r>
                      <a:endParaRPr 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effectLst/>
                        </a:rPr>
                        <a:t>초기 값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마지막으로 생성된 값이 기준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99599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allocationSize</a:t>
                      </a:r>
                      <a:endParaRPr 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시퀀스 한 번 호출에 증가하는 수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50</a:t>
                      </a:r>
                      <a:endParaRPr lang="en-US" sz="1600" dirty="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5338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catalog, schema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데이터베이스 </a:t>
                      </a:r>
                      <a:r>
                        <a:rPr lang="en-US" altLang="ko-KR" sz="1600">
                          <a:effectLst/>
                        </a:rPr>
                        <a:t>catalog, schema </a:t>
                      </a:r>
                      <a:r>
                        <a:rPr lang="ko-KR" altLang="en-US" sz="1600">
                          <a:effectLst/>
                        </a:rPr>
                        <a:t>이름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250786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uniqueConstraints</a:t>
                      </a:r>
                      <a:r>
                        <a:rPr lang="en-US" sz="1600" dirty="0">
                          <a:effectLst/>
                        </a:rPr>
                        <a:t>(DDL)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effectLst/>
                        </a:rPr>
                        <a:t>유니크 제약 조건을 지정할 수 있다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2101" marR="82101" marT="41050" marB="41050">
                    <a:lnL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4950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38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</a:t>
            </a:r>
            <a:r>
              <a:rPr lang="en-US" dirty="0"/>
              <a:t>TABLE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31</a:t>
            </a:fld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AUTO </a:t>
            </a:r>
            <a:r>
              <a:rPr lang="ko-KR" altLang="en-US" b="1" dirty="0"/>
              <a:t>전략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GenerationType.AUTO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데이터베이스 방언에 따라 </a:t>
            </a:r>
            <a:r>
              <a:rPr lang="en-US" altLang="ko-KR" dirty="0">
                <a:sym typeface="Wingdings" panose="05000000000000000000" pitchFamily="2" charset="2"/>
              </a:rPr>
              <a:t>IDENTITY, SEQUENCE, TABLE </a:t>
            </a:r>
            <a:r>
              <a:rPr lang="ko-KR" altLang="en-US" dirty="0">
                <a:sym typeface="Wingdings" panose="05000000000000000000" pitchFamily="2" charset="2"/>
              </a:rPr>
              <a:t>전략 중 하나를 </a:t>
            </a:r>
            <a:r>
              <a:rPr lang="ko-KR" altLang="en-US">
                <a:sym typeface="Wingdings" panose="05000000000000000000" pitchFamily="2" charset="2"/>
              </a:rPr>
              <a:t>자동으로 선택</a:t>
            </a:r>
            <a:endParaRPr lang="en-US" altLang="ko-KR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@GeneratedValue</a:t>
            </a:r>
            <a:r>
              <a:rPr lang="ko-KR" altLang="en-US">
                <a:sym typeface="Wingdings" panose="05000000000000000000" pitchFamily="2" charset="2"/>
              </a:rPr>
              <a:t>의 기본값은 </a:t>
            </a:r>
            <a:r>
              <a:rPr lang="en-US" altLang="ko-KR">
                <a:sym typeface="Wingdings" panose="05000000000000000000" pitchFamily="2" charset="2"/>
              </a:rPr>
              <a:t>AUTO</a:t>
            </a:r>
            <a:r>
              <a:rPr lang="ko-KR" altLang="en-US">
                <a:sym typeface="Wingdings" panose="05000000000000000000" pitchFamily="2" charset="2"/>
              </a:rPr>
              <a:t>이므로 기본값을 사용하고싶다면 </a:t>
            </a:r>
            <a:endParaRPr lang="en-US" altLang="ko-KR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>
                <a:highlight>
                  <a:srgbClr val="FFFF00"/>
                </a:highlight>
                <a:sym typeface="Wingdings" panose="05000000000000000000" pitchFamily="2" charset="2"/>
              </a:rPr>
              <a:t>"@Id</a:t>
            </a:r>
            <a:r>
              <a:rPr lang="ko-KR" altLang="en-US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en-US" altLang="ko-KR">
                <a:highlight>
                  <a:srgbClr val="FFFF00"/>
                </a:highlight>
                <a:sym typeface="Wingdings" panose="05000000000000000000" pitchFamily="2" charset="2"/>
              </a:rPr>
              <a:t>@GeneratedValue"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만 명시해도 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데이터베이스를 변경해도 코드를 수정할 필요가 없음</a:t>
            </a:r>
            <a:r>
              <a:rPr lang="en-US" altLang="ko-KR" dirty="0"/>
              <a:t>(</a:t>
            </a:r>
            <a:r>
              <a:rPr lang="ko-KR" altLang="en-US" dirty="0"/>
              <a:t>개발 초기 단계에 유용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AUTO</a:t>
            </a:r>
            <a:r>
              <a:rPr lang="ko-KR" altLang="en-US" dirty="0"/>
              <a:t>를 사용할 때 </a:t>
            </a:r>
            <a:r>
              <a:rPr lang="en-US" altLang="ko-KR" dirty="0"/>
              <a:t>SEQUENCE</a:t>
            </a:r>
            <a:r>
              <a:rPr lang="ko-KR" altLang="en-US" dirty="0"/>
              <a:t>나 </a:t>
            </a:r>
            <a:r>
              <a:rPr lang="en-US" altLang="ko-KR" dirty="0"/>
              <a:t>TABLE </a:t>
            </a:r>
            <a:r>
              <a:rPr lang="ko-KR" altLang="en-US" dirty="0"/>
              <a:t>전략이 선택되면 시퀀스나 키 </a:t>
            </a:r>
            <a:r>
              <a:rPr lang="ko-KR" altLang="en-US" dirty="0" err="1"/>
              <a:t>생성용</a:t>
            </a:r>
            <a:r>
              <a:rPr lang="ko-KR" altLang="en-US" dirty="0"/>
              <a:t> 테이블을 미리 만들어 두어야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스키마 자동 생성 기능을 사용하면 </a:t>
            </a:r>
            <a:r>
              <a:rPr lang="ko-KR" altLang="en-US" dirty="0" err="1"/>
              <a:t>하이버네이트가</a:t>
            </a:r>
            <a:r>
              <a:rPr lang="ko-KR" altLang="en-US" dirty="0"/>
              <a:t> 시퀀스나 키 </a:t>
            </a:r>
            <a:r>
              <a:rPr lang="ko-KR" altLang="en-US" dirty="0" err="1"/>
              <a:t>생성용</a:t>
            </a:r>
            <a:r>
              <a:rPr lang="ko-KR" altLang="en-US" dirty="0"/>
              <a:t> 테이블을 만들어 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8717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</a:t>
            </a:r>
            <a:r>
              <a:rPr lang="en-US" dirty="0"/>
              <a:t>TABLE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32</a:t>
            </a:fld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권장하는 </a:t>
            </a:r>
            <a:r>
              <a:rPr lang="ko-KR" altLang="en-US" b="1" dirty="0" err="1"/>
              <a:t>식별자</a:t>
            </a:r>
            <a:r>
              <a:rPr lang="ko-KR" altLang="en-US" b="1" dirty="0"/>
              <a:t> 전략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데이터베이스 기본 키 제약 조건</a:t>
            </a:r>
            <a:r>
              <a:rPr lang="en-US" altLang="ko-KR" sz="1800" dirty="0"/>
              <a:t>: null </a:t>
            </a:r>
            <a:r>
              <a:rPr lang="ko-KR" altLang="en-US" sz="1800" dirty="0"/>
              <a:t>아님</a:t>
            </a:r>
            <a:r>
              <a:rPr lang="en-US" altLang="ko-KR" sz="1800" dirty="0"/>
              <a:t>, </a:t>
            </a:r>
            <a:r>
              <a:rPr lang="ko-KR" altLang="en-US" sz="1800" dirty="0"/>
              <a:t>유일</a:t>
            </a:r>
            <a:r>
              <a:rPr lang="en-US" altLang="ko-KR" sz="1800" dirty="0"/>
              <a:t>, </a:t>
            </a:r>
            <a:r>
              <a:rPr lang="ko-KR" altLang="en-US" sz="1800" b="1" dirty="0"/>
              <a:t>변하면 안됨</a:t>
            </a:r>
            <a:endParaRPr lang="ko-KR" altLang="en-US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미래까지 이 조건을 만족하는 </a:t>
            </a:r>
            <a:r>
              <a:rPr lang="ko-KR" altLang="en-US" sz="1800" dirty="0" err="1"/>
              <a:t>자연키는</a:t>
            </a:r>
            <a:r>
              <a:rPr lang="ko-KR" altLang="en-US" sz="1800" dirty="0"/>
              <a:t> 찾기 어려움</a:t>
            </a:r>
            <a:r>
              <a:rPr lang="en-US" altLang="ko-KR" sz="1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예를 들어 주민등록번호도 기본 키로 적절하지 않다</a:t>
            </a:r>
            <a:r>
              <a:rPr lang="en-US" altLang="ko-KR" sz="1800" dirty="0"/>
              <a:t>. (</a:t>
            </a:r>
            <a:r>
              <a:rPr lang="ko-KR" altLang="en-US" sz="1800" dirty="0"/>
              <a:t>회원 테이블의 기본 키로 주민등록번호를 사용하고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보안 정책상 주민등록번호를 보관이 불가능해짐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비즈니스 요구사항은 계속해서 변하는데 테이블은 한 번 정의하면 변경하기 어려움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>
                <a:solidFill>
                  <a:srgbClr val="0000FF"/>
                </a:solidFill>
              </a:rPr>
              <a:t>권장</a:t>
            </a:r>
            <a:r>
              <a:rPr lang="en-US" altLang="ko-KR" sz="1800" b="1" dirty="0">
                <a:solidFill>
                  <a:srgbClr val="0000FF"/>
                </a:solidFill>
              </a:rPr>
              <a:t>: Long</a:t>
            </a:r>
            <a:r>
              <a:rPr lang="ko-KR" altLang="en-US" sz="1800" b="1" dirty="0">
                <a:solidFill>
                  <a:srgbClr val="0000FF"/>
                </a:solidFill>
              </a:rPr>
              <a:t>형 </a:t>
            </a:r>
            <a:r>
              <a:rPr lang="en-US" altLang="ko-KR" sz="1800" b="1" dirty="0">
                <a:solidFill>
                  <a:srgbClr val="0000FF"/>
                </a:solidFill>
              </a:rPr>
              <a:t>+ </a:t>
            </a:r>
            <a:r>
              <a:rPr lang="ko-KR" altLang="en-US" sz="1800" b="1" dirty="0" err="1">
                <a:solidFill>
                  <a:srgbClr val="0000FF"/>
                </a:solidFill>
              </a:rPr>
              <a:t>대체키</a:t>
            </a:r>
            <a:r>
              <a:rPr lang="ko-KR" altLang="en-US" sz="1800" b="1" dirty="0">
                <a:solidFill>
                  <a:srgbClr val="0000FF"/>
                </a:solidFill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</a:rPr>
              <a:t>+ </a:t>
            </a:r>
            <a:r>
              <a:rPr lang="ko-KR" altLang="en-US" sz="1800" b="1" dirty="0">
                <a:solidFill>
                  <a:srgbClr val="0000FF"/>
                </a:solidFill>
              </a:rPr>
              <a:t>키 생성 전략 사용</a:t>
            </a:r>
            <a:r>
              <a:rPr lang="ko-KR" altLang="en-US" sz="1800" dirty="0"/>
              <a:t> </a:t>
            </a:r>
            <a:r>
              <a:rPr lang="en-US" altLang="ko-KR" sz="1800" dirty="0"/>
              <a:t>(</a:t>
            </a:r>
            <a:r>
              <a:rPr lang="ko-KR" altLang="en-US" sz="1800" dirty="0"/>
              <a:t>결론적으로</a:t>
            </a:r>
            <a:r>
              <a:rPr lang="en-US" altLang="ko-KR" sz="1800" dirty="0"/>
              <a:t>, AUTO_INCREMENT</a:t>
            </a:r>
            <a:r>
              <a:rPr lang="ko-KR" altLang="en-US" sz="1800" dirty="0"/>
              <a:t>나 </a:t>
            </a:r>
            <a:r>
              <a:rPr lang="en-US" altLang="ko-KR" sz="1800" dirty="0"/>
              <a:t>SEQUENCE </a:t>
            </a:r>
            <a:r>
              <a:rPr lang="ko-KR" altLang="en-US" sz="1800" dirty="0"/>
              <a:t>오브젝트 등을 사용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참고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setId</a:t>
            </a:r>
            <a:r>
              <a:rPr lang="en-US" altLang="ko-KR" sz="1800" dirty="0"/>
              <a:t>()</a:t>
            </a:r>
            <a:r>
              <a:rPr lang="ko-KR" altLang="en-US" sz="1800" dirty="0"/>
              <a:t>와 같이 식별자를 수정하는 메소드는 외부에 공개하지 않는 것이 </a:t>
            </a:r>
            <a:r>
              <a:rPr lang="ko-KR" altLang="en-US" sz="1800" dirty="0" err="1"/>
              <a:t>바람직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346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대리 키</a:t>
            </a:r>
            <a:r>
              <a:rPr lang="en-US" altLang="ko-KR" dirty="0"/>
              <a:t>-</a:t>
            </a:r>
            <a:r>
              <a:rPr lang="en-US" dirty="0"/>
              <a:t>TABLE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33</a:t>
            </a:fld>
            <a:endParaRPr 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For MySQL</a:t>
            </a:r>
            <a:endParaRPr lang="ko-KR" altLang="en-US" b="1" dirty="0"/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hlinkClick r:id="rId2"/>
              </a:rPr>
              <a:t>https://thorben-janssen.com/5-things-you-need-to-know-when-using-hibernate-with-mysql/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dirty="0"/>
              <a:t>If you’re working with a MySQL database, you should always use </a:t>
            </a:r>
            <a:r>
              <a:rPr lang="en-US" i="1" dirty="0" err="1"/>
              <a:t>GenerationType.IDENTITY</a:t>
            </a:r>
            <a:endParaRPr lang="en-US" i="1" dirty="0"/>
          </a:p>
          <a:p>
            <a:pPr lvl="1">
              <a:lnSpc>
                <a:spcPct val="150000"/>
              </a:lnSpc>
            </a:pPr>
            <a:r>
              <a:rPr lang="en-US" dirty="0"/>
              <a:t>most efficient approach available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Problems with </a:t>
            </a:r>
            <a:r>
              <a:rPr lang="en-US" i="1" dirty="0" err="1"/>
              <a:t>GenerationType.AUTO</a:t>
            </a:r>
            <a:r>
              <a:rPr lang="en-US" dirty="0"/>
              <a:t> in Hibernate 5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 older versions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GenerationType.IDENTITY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in Hibernate 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</a:rPr>
              <a:t>GenerationType.TABLE</a:t>
            </a:r>
            <a:r>
              <a:rPr lang="en-US" dirty="0"/>
              <a:t>(This approach requires </a:t>
            </a:r>
            <a:r>
              <a:rPr lang="en-US" u="sng" dirty="0"/>
              <a:t>a lot of database queries</a:t>
            </a:r>
            <a:r>
              <a:rPr lang="en-US" dirty="0"/>
              <a:t> and </a:t>
            </a:r>
            <a:r>
              <a:rPr lang="en-US" u="sng" dirty="0"/>
              <a:t>pessimistic locks</a:t>
            </a:r>
            <a:r>
              <a:rPr lang="en-US" dirty="0"/>
              <a:t> to generate unique values)</a:t>
            </a:r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40109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053098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엔티티</a:t>
            </a:r>
            <a:r>
              <a:rPr lang="ko-KR" altLang="en-US" b="1" dirty="0"/>
              <a:t> 매핑</a:t>
            </a:r>
            <a:br>
              <a:rPr lang="en-US" altLang="ko-KR" b="1" dirty="0"/>
            </a:br>
            <a:r>
              <a:rPr lang="en-US" altLang="ko-KR" sz="4400" b="1" dirty="0"/>
              <a:t>(</a:t>
            </a:r>
            <a:r>
              <a:rPr lang="ko-KR" altLang="en-US" sz="4400" b="1" dirty="0"/>
              <a:t>필드 매핑</a:t>
            </a:r>
            <a:r>
              <a:rPr lang="en-US" altLang="ko-KR" sz="4400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7590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매핑</a:t>
            </a:r>
            <a:r>
              <a:rPr lang="en-US" altLang="ko-KR" dirty="0"/>
              <a:t>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ko-KR" altLang="en-US" sz="2000" dirty="0"/>
              <a:t>속성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35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169900"/>
              </p:ext>
            </p:extLst>
          </p:nvPr>
        </p:nvGraphicFramePr>
        <p:xfrm>
          <a:off x="639190" y="1484807"/>
          <a:ext cx="10555551" cy="2720340"/>
        </p:xfrm>
        <a:graphic>
          <a:graphicData uri="http://schemas.openxmlformats.org/drawingml/2006/table">
            <a:tbl>
              <a:tblPr/>
              <a:tblGrid>
                <a:gridCol w="2483059">
                  <a:extLst>
                    <a:ext uri="{9D8B030D-6E8A-4147-A177-3AD203B41FA5}">
                      <a16:colId xmlns:a16="http://schemas.microsoft.com/office/drawing/2014/main" val="3262247121"/>
                    </a:ext>
                  </a:extLst>
                </a:gridCol>
                <a:gridCol w="2949037">
                  <a:extLst>
                    <a:ext uri="{9D8B030D-6E8A-4147-A177-3AD203B41FA5}">
                      <a16:colId xmlns:a16="http://schemas.microsoft.com/office/drawing/2014/main" val="2654582714"/>
                    </a:ext>
                  </a:extLst>
                </a:gridCol>
                <a:gridCol w="5123455">
                  <a:extLst>
                    <a:ext uri="{9D8B030D-6E8A-4147-A177-3AD203B41FA5}">
                      <a16:colId xmlns:a16="http://schemas.microsoft.com/office/drawing/2014/main" val="3124818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분류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매핑 </a:t>
                      </a:r>
                      <a:r>
                        <a:rPr lang="ko-KR" altLang="en-US" b="1" dirty="0" err="1">
                          <a:effectLst/>
                        </a:rPr>
                        <a:t>어노테이션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</a:rPr>
                        <a:t>설명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877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필드와 컬럼 매핑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@Column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컬럼을 매핑</a:t>
                      </a:r>
                      <a:endParaRPr lang="en-US" altLang="ko-KR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66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@Enumerated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자바의 </a:t>
                      </a:r>
                      <a:r>
                        <a:rPr lang="en-US" altLang="ko-KR" dirty="0" err="1">
                          <a:effectLst/>
                        </a:rPr>
                        <a:t>enum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ko-KR" altLang="en-US" dirty="0">
                          <a:effectLst/>
                        </a:rPr>
                        <a:t>타입을 매핑</a:t>
                      </a:r>
                      <a:endParaRPr lang="en-US" altLang="ko-KR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11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@Temporal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날짜 타입을 매핑</a:t>
                      </a:r>
                      <a:endParaRPr lang="en-US" altLang="ko-KR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96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@Lob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BLOB, CLOB </a:t>
                      </a:r>
                      <a:r>
                        <a:rPr lang="ko-KR" altLang="en-US" dirty="0">
                          <a:effectLst/>
                        </a:rPr>
                        <a:t>타입을 매핑</a:t>
                      </a:r>
                      <a:endParaRPr lang="en-US" altLang="ko-KR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12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@Transient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특정 필드를 데이터베이스에 매핑하지 않음</a:t>
                      </a:r>
                      <a:endParaRPr lang="en-US" altLang="ko-KR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57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기타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@Access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JPA</a:t>
                      </a:r>
                      <a:r>
                        <a:rPr lang="ko-KR" altLang="en-US" dirty="0">
                          <a:effectLst/>
                        </a:rPr>
                        <a:t>가 </a:t>
                      </a:r>
                      <a:r>
                        <a:rPr lang="ko-KR" altLang="en-US" dirty="0" err="1">
                          <a:effectLst/>
                        </a:rPr>
                        <a:t>엔티티에</a:t>
                      </a:r>
                      <a:r>
                        <a:rPr lang="ko-KR" altLang="en-US" dirty="0">
                          <a:effectLst/>
                        </a:rPr>
                        <a:t> 접근하는 방식을 지정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541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3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@Column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속성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name : </a:t>
            </a:r>
            <a:r>
              <a:rPr lang="ko-KR" altLang="en-US" sz="1800" dirty="0"/>
              <a:t>필드와 매핑할 테이블의 컬럼 이름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insertable</a:t>
            </a:r>
            <a:r>
              <a:rPr lang="en-US" altLang="ko-KR" sz="1800" dirty="0"/>
              <a:t> : false</a:t>
            </a:r>
            <a:r>
              <a:rPr lang="ko-KR" altLang="en-US" sz="1800" dirty="0"/>
              <a:t>로 설정하면 데이터베이스에 저장</a:t>
            </a:r>
            <a:r>
              <a:rPr lang="en-US" altLang="ko-KR" sz="1800" dirty="0"/>
              <a:t>X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읽기 전용으로 사용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updatable : false</a:t>
            </a:r>
            <a:r>
              <a:rPr lang="ko-KR" altLang="en-US" sz="1800" dirty="0"/>
              <a:t>로 설정하면 데이터베이스에 수정</a:t>
            </a:r>
            <a:r>
              <a:rPr lang="en-US" altLang="ko-KR" sz="1800" dirty="0"/>
              <a:t>X(</a:t>
            </a:r>
            <a:r>
              <a:rPr lang="ko-KR" altLang="en-US" sz="1800" dirty="0"/>
              <a:t>필드가 수정되더라도 </a:t>
            </a:r>
            <a:r>
              <a:rPr lang="en-US" altLang="ko-KR" sz="1800" dirty="0"/>
              <a:t>update</a:t>
            </a:r>
            <a:r>
              <a:rPr lang="ko-KR" altLang="en-US" sz="1800" dirty="0"/>
              <a:t>문에 포함 </a:t>
            </a:r>
            <a:r>
              <a:rPr lang="en-US" altLang="ko-KR" sz="1800" dirty="0"/>
              <a:t>X)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nullable</a:t>
            </a:r>
            <a:r>
              <a:rPr lang="en-US" altLang="ko-KR" sz="1800" dirty="0"/>
              <a:t> : false</a:t>
            </a:r>
            <a:r>
              <a:rPr lang="ko-KR" altLang="en-US" sz="1800" dirty="0"/>
              <a:t>일 경우 </a:t>
            </a:r>
            <a:r>
              <a:rPr lang="en-US" altLang="ko-KR" sz="1800" dirty="0"/>
              <a:t>DDL</a:t>
            </a:r>
            <a:r>
              <a:rPr lang="ko-KR" altLang="en-US" sz="1800" dirty="0"/>
              <a:t>생성시 </a:t>
            </a:r>
            <a:r>
              <a:rPr lang="en-US" altLang="ko-KR" sz="1800" dirty="0"/>
              <a:t>not null </a:t>
            </a:r>
            <a:r>
              <a:rPr lang="ko-KR" altLang="en-US" sz="1800" dirty="0"/>
              <a:t>제약조건이 붙음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unique : </a:t>
            </a:r>
            <a:r>
              <a:rPr lang="ko-KR" altLang="en-US" sz="1800" dirty="0"/>
              <a:t>컬럼에 유니크 제약 조건 설정</a:t>
            </a:r>
            <a:r>
              <a:rPr lang="en-US" altLang="ko-KR" sz="1800" dirty="0"/>
              <a:t>. </a:t>
            </a:r>
            <a:r>
              <a:rPr lang="ko-KR" altLang="en-US" sz="1800" dirty="0"/>
              <a:t>여러 컬럼일 </a:t>
            </a:r>
            <a:r>
              <a:rPr lang="ko-KR" altLang="en-US" sz="1800"/>
              <a:t>경우 </a:t>
            </a:r>
            <a:r>
              <a:rPr lang="en-US" altLang="ko-KR" sz="1800"/>
              <a:t>table</a:t>
            </a:r>
            <a:r>
              <a:rPr lang="ko-KR" altLang="en-US" sz="1800"/>
              <a:t> </a:t>
            </a:r>
            <a:r>
              <a:rPr lang="ko-KR" altLang="en-US" sz="1800" dirty="0"/>
              <a:t>수준에서 설정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length : </a:t>
            </a:r>
            <a:r>
              <a:rPr lang="ko-KR" altLang="en-US" sz="1800" dirty="0"/>
              <a:t>문자 길이 제약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String</a:t>
            </a:r>
            <a:r>
              <a:rPr lang="ko-KR" altLang="en-US" sz="1800" dirty="0"/>
              <a:t>만 해당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precision, scale : </a:t>
            </a:r>
            <a:r>
              <a:rPr lang="en-US" altLang="ko-KR" sz="1800" dirty="0" err="1"/>
              <a:t>BigDecimal</a:t>
            </a:r>
            <a:r>
              <a:rPr lang="en-US" altLang="ko-KR" sz="1800" dirty="0"/>
              <a:t> </a:t>
            </a:r>
            <a:r>
              <a:rPr lang="ko-KR" altLang="en-US" sz="1800" dirty="0"/>
              <a:t>타입에서 사용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BigInteger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r>
              <a:rPr lang="en-US" altLang="ko-KR" sz="1800" dirty="0"/>
              <a:t>) precision</a:t>
            </a:r>
            <a:r>
              <a:rPr lang="ko-KR" altLang="en-US" sz="1800" dirty="0"/>
              <a:t>은 소수점을 포함한 전체 </a:t>
            </a:r>
            <a:r>
              <a:rPr lang="ko-KR" altLang="en-US" sz="1800" dirty="0" err="1"/>
              <a:t>자리수이고</a:t>
            </a:r>
            <a:r>
              <a:rPr lang="en-US" altLang="ko-KR" sz="1800" dirty="0"/>
              <a:t>, scale</a:t>
            </a:r>
            <a:r>
              <a:rPr lang="ko-KR" altLang="en-US" sz="1800" dirty="0"/>
              <a:t>은 소수점 자릿수이다</a:t>
            </a:r>
            <a:r>
              <a:rPr lang="en-US" altLang="ko-KR" sz="1800" dirty="0"/>
              <a:t>. double</a:t>
            </a:r>
            <a:r>
              <a:rPr lang="ko-KR" altLang="en-US" sz="1800" dirty="0"/>
              <a:t>랑 </a:t>
            </a:r>
            <a:r>
              <a:rPr lang="en-US" altLang="ko-KR" sz="1800" dirty="0"/>
              <a:t>float</a:t>
            </a:r>
            <a:r>
              <a:rPr lang="ko-KR" altLang="en-US" sz="1800" dirty="0"/>
              <a:t>타입에는 적용</a:t>
            </a:r>
            <a:r>
              <a:rPr lang="en-US" altLang="ko-KR" sz="1800" dirty="0"/>
              <a:t>X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36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63409" y="4967745"/>
            <a:ext cx="8181513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</a:rPr>
              <a:t>@Column(name = "EMPLOYEE_SALARY", precision = 10, scale = 2)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65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@Column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속성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name, nullable</a:t>
            </a:r>
            <a:r>
              <a:rPr lang="ko-KR" altLang="en-US" sz="1800" dirty="0"/>
              <a:t>이 주로 사용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insertable, updatable </a:t>
            </a:r>
            <a:r>
              <a:rPr lang="ko-KR" altLang="en-US" sz="1800" dirty="0"/>
              <a:t>속성은 </a:t>
            </a:r>
            <a:r>
              <a:rPr lang="en-US" altLang="ko-KR" sz="1800" dirty="0"/>
              <a:t>read only</a:t>
            </a:r>
            <a:r>
              <a:rPr lang="ko-KR" altLang="en-US" sz="1800" dirty="0"/>
              <a:t>목적을 위해 사용</a:t>
            </a:r>
            <a:r>
              <a:rPr lang="en-US" altLang="ko-KR" sz="1800" dirty="0"/>
              <a:t>(DB</a:t>
            </a:r>
            <a:r>
              <a:rPr lang="ko-KR" altLang="en-US" sz="1800" dirty="0"/>
              <a:t>에서 강제로 실행하면 </a:t>
            </a:r>
            <a:r>
              <a:rPr lang="en-US" altLang="ko-KR" sz="1800" dirty="0"/>
              <a:t>insert, update </a:t>
            </a:r>
            <a:r>
              <a:rPr lang="ko-KR" altLang="en-US" sz="1800" dirty="0"/>
              <a:t>가능</a:t>
            </a:r>
            <a:r>
              <a:rPr lang="en-US" altLang="ko-KR" sz="1800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한 번 저장되면 수정되지 않는 주민등록번호와 같은 필드에 적용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nullable, unique, length, precision, scale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단지 </a:t>
            </a:r>
            <a:r>
              <a:rPr lang="en-US" altLang="ko-KR" dirty="0"/>
              <a:t>DDL</a:t>
            </a:r>
            <a:r>
              <a:rPr lang="ko-KR" altLang="en-US" dirty="0"/>
              <a:t>을 자동 생성할 때만 사용되고 </a:t>
            </a:r>
            <a:r>
              <a:rPr lang="en-US" altLang="ko-KR" dirty="0"/>
              <a:t>JPA</a:t>
            </a:r>
            <a:r>
              <a:rPr lang="ko-KR" altLang="en-US" dirty="0"/>
              <a:t>의 실행 로직에는 영향을 주지 않음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DDL </a:t>
            </a:r>
            <a:r>
              <a:rPr lang="ko-KR" altLang="en-US" dirty="0"/>
              <a:t>자동 생성 기능을 사용하지 않으면 명시할 필요가 없지만</a:t>
            </a:r>
            <a:r>
              <a:rPr lang="en-US" altLang="ko-KR" dirty="0"/>
              <a:t>, </a:t>
            </a:r>
            <a:r>
              <a:rPr lang="ko-KR" altLang="en-US" dirty="0"/>
              <a:t>개발자가 </a:t>
            </a:r>
            <a:r>
              <a:rPr lang="ko-KR" altLang="en-US" dirty="0" err="1"/>
              <a:t>엔티티만을</a:t>
            </a:r>
            <a:r>
              <a:rPr lang="ko-KR" altLang="en-US" dirty="0"/>
              <a:t> 보고도 쉽게 제약 조건을 파악할 수 있는 장점이 있음</a:t>
            </a:r>
          </a:p>
          <a:p>
            <a:pPr lvl="1">
              <a:lnSpc>
                <a:spcPct val="150000"/>
              </a:lnSpc>
            </a:pPr>
            <a:endParaRPr lang="ko-KR" altLang="en-US" sz="16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rgbClr val="0000FF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Unique </a:t>
            </a:r>
            <a:r>
              <a:rPr lang="ko-KR" altLang="en-US" dirty="0"/>
              <a:t>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예시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유니크 제약조건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필드에 명시할 수 있음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복수 개의 컬럼을</a:t>
            </a:r>
            <a:r>
              <a:rPr lang="en-US" altLang="ko-KR" sz="1800" dirty="0"/>
              <a:t> </a:t>
            </a:r>
            <a:r>
              <a:rPr lang="ko-KR" altLang="en-US" sz="1800" dirty="0"/>
              <a:t>묶어 유니크 제약 조건을 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테이블 수준에서 수행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AC42C7-E722-42C6-BF44-EC538F2B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59" y="1382087"/>
            <a:ext cx="5229317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nullable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length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5CF388-0782-43A8-8C46-8FF8021A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79" y="2890391"/>
            <a:ext cx="654858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nullable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length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unique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@Column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(unique =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int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3D73FC-A8A0-4C70-888E-08A87DCD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79" y="4748539"/>
            <a:ext cx="681468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Table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"MEMBER"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uniqueConstraints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UniqueConstraint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"NAME_AGE_UNIQUE"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columnNames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"AGE"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)})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D493BB-3CCC-4F1F-8FF6-6F6C6036E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167145"/>
              </p:ext>
            </p:extLst>
          </p:nvPr>
        </p:nvGraphicFramePr>
        <p:xfrm>
          <a:off x="9217601" y="4304674"/>
          <a:ext cx="27632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624">
                  <a:extLst>
                    <a:ext uri="{9D8B030D-6E8A-4147-A177-3AD203B41FA5}">
                      <a16:colId xmlns:a16="http://schemas.microsoft.com/office/drawing/2014/main" val="1775793643"/>
                    </a:ext>
                  </a:extLst>
                </a:gridCol>
                <a:gridCol w="1381624">
                  <a:extLst>
                    <a:ext uri="{9D8B030D-6E8A-4147-A177-3AD203B41FA5}">
                      <a16:colId xmlns:a16="http://schemas.microsoft.com/office/drawing/2014/main" val="203369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도시</a:t>
                      </a:r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70C0"/>
                          </a:solidFill>
                        </a:rPr>
                        <a:t>상호명</a:t>
                      </a:r>
                    </a:p>
                  </a:txBody>
                  <a:tcPr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3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선산곱창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9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커피우드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선산곱창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울산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커피우드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325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@Column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61006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b="1" dirty="0"/>
              <a:t>생략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컬럼 </a:t>
            </a:r>
            <a:r>
              <a:rPr lang="ko-KR" altLang="en-US" sz="1800" dirty="0" err="1"/>
              <a:t>어노테이션을</a:t>
            </a:r>
            <a:r>
              <a:rPr lang="ko-KR" altLang="en-US" sz="1800" dirty="0"/>
              <a:t> 생략하면 대부분 </a:t>
            </a:r>
            <a:r>
              <a:rPr lang="en-US" altLang="ko-KR" sz="1800" dirty="0"/>
              <a:t>@Column </a:t>
            </a:r>
            <a:r>
              <a:rPr lang="ko-KR" altLang="en-US" sz="1800" dirty="0"/>
              <a:t>속성의 기본값이 적용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@Column </a:t>
            </a:r>
            <a:r>
              <a:rPr lang="ko-KR" altLang="en-US" sz="1800" dirty="0"/>
              <a:t>생략 시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자바 기본</a:t>
            </a:r>
            <a:r>
              <a:rPr lang="en-US" altLang="ko-KR" sz="1600" dirty="0"/>
              <a:t>(primitive)</a:t>
            </a:r>
            <a:r>
              <a:rPr lang="ko-KR" altLang="en-US" sz="1600" dirty="0"/>
              <a:t> 타입일 때는 </a:t>
            </a:r>
            <a:r>
              <a:rPr lang="en-US" altLang="ko-KR" sz="1600" dirty="0"/>
              <a:t>JPA</a:t>
            </a:r>
            <a:r>
              <a:rPr lang="ko-KR" altLang="en-US" sz="1600" dirty="0"/>
              <a:t>가 </a:t>
            </a:r>
            <a:r>
              <a:rPr lang="en-US" altLang="ko-KR" sz="1600" dirty="0">
                <a:solidFill>
                  <a:srgbClr val="FF0000"/>
                </a:solidFill>
              </a:rPr>
              <a:t>not null</a:t>
            </a:r>
            <a:r>
              <a:rPr lang="en-US" altLang="ko-KR" sz="1600" dirty="0"/>
              <a:t> </a:t>
            </a:r>
            <a:r>
              <a:rPr lang="ko-KR" altLang="en-US" sz="1600" dirty="0"/>
              <a:t>제약조건을 추가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객체 타입일 때는 </a:t>
            </a:r>
            <a:r>
              <a:rPr lang="en-US" altLang="ko-KR" sz="1600" dirty="0" err="1"/>
              <a:t>nullable</a:t>
            </a:r>
            <a:r>
              <a:rPr lang="ko-KR" altLang="en-US" sz="1600" dirty="0"/>
              <a:t>이 </a:t>
            </a:r>
            <a:r>
              <a:rPr lang="en-US" altLang="ko-KR" sz="1600" dirty="0"/>
              <a:t>true 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@Column </a:t>
            </a:r>
            <a:r>
              <a:rPr lang="ko-KR" altLang="en-US" sz="1800" dirty="0"/>
              <a:t>사용 시</a:t>
            </a:r>
            <a:r>
              <a:rPr lang="en-US" altLang="ko-KR" sz="1800" dirty="0"/>
              <a:t> 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nullable</a:t>
            </a:r>
            <a:r>
              <a:rPr lang="en-US" altLang="ko-KR" sz="1600" dirty="0"/>
              <a:t>=true</a:t>
            </a:r>
            <a:r>
              <a:rPr lang="ko-KR" altLang="en-US" sz="1600" dirty="0"/>
              <a:t>가 기본</a:t>
            </a:r>
            <a:r>
              <a:rPr lang="en-US" altLang="ko-KR" sz="1600" dirty="0"/>
              <a:t>. </a:t>
            </a:r>
            <a:r>
              <a:rPr lang="ko-KR" altLang="en-US" sz="1600" dirty="0"/>
              <a:t>자바 기본 타입에 대해 </a:t>
            </a:r>
            <a:r>
              <a:rPr lang="en-US" altLang="ko-KR" sz="1600" dirty="0"/>
              <a:t>not null </a:t>
            </a:r>
            <a:r>
              <a:rPr lang="ko-KR" altLang="en-US" sz="1600" dirty="0"/>
              <a:t>제약조건을 추가하지 않음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0000FF"/>
                </a:solidFill>
              </a:rPr>
              <a:t>자바 기본 타입에 </a:t>
            </a:r>
            <a:r>
              <a:rPr lang="en-US" altLang="ko-KR" sz="1800" dirty="0">
                <a:solidFill>
                  <a:srgbClr val="0000FF"/>
                </a:solidFill>
              </a:rPr>
              <a:t>@Column</a:t>
            </a:r>
            <a:r>
              <a:rPr lang="ko-KR" altLang="en-US" sz="1800" dirty="0">
                <a:solidFill>
                  <a:srgbClr val="0000FF"/>
                </a:solidFill>
              </a:rPr>
              <a:t>을 사용하면 </a:t>
            </a:r>
            <a:r>
              <a:rPr lang="en-US" altLang="ko-KR" sz="1800" dirty="0" err="1">
                <a:solidFill>
                  <a:srgbClr val="0000FF"/>
                </a:solidFill>
              </a:rPr>
              <a:t>nullable</a:t>
            </a:r>
            <a:r>
              <a:rPr lang="en-US" altLang="ko-KR" sz="1800" dirty="0">
                <a:solidFill>
                  <a:srgbClr val="0000FF"/>
                </a:solidFill>
              </a:rPr>
              <a:t> = false</a:t>
            </a:r>
            <a:r>
              <a:rPr lang="ko-KR" altLang="en-US" sz="1800" dirty="0">
                <a:solidFill>
                  <a:srgbClr val="0000FF"/>
                </a:solidFill>
              </a:rPr>
              <a:t>로 지정하는 것이 안전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엔티티에 사용되는 자료형은 </a:t>
            </a:r>
            <a:r>
              <a:rPr lang="en-US" altLang="ko-KR" sz="1800" dirty="0"/>
              <a:t>wrapper</a:t>
            </a:r>
            <a:r>
              <a:rPr lang="ko-KR" altLang="en-US" sz="1800" dirty="0"/>
              <a:t>형을 쓰는 것이 좋음</a:t>
            </a:r>
            <a:r>
              <a:rPr lang="en-US" altLang="ko-KR" sz="1800" dirty="0"/>
              <a:t>(primitive</a:t>
            </a:r>
            <a:r>
              <a:rPr lang="ko-KR" altLang="en-US" sz="1800" dirty="0"/>
              <a:t>타입은 값을 세팅하지 않으면 기본값이 </a:t>
            </a:r>
            <a:r>
              <a:rPr lang="en-US" altLang="ko-KR" sz="1800" dirty="0"/>
              <a:t>DB</a:t>
            </a:r>
            <a:r>
              <a:rPr lang="ko-KR" altLang="en-US" sz="1800" dirty="0"/>
              <a:t>에 반영됨</a:t>
            </a:r>
            <a:r>
              <a:rPr lang="en-US" altLang="ko-KR" sz="1800" dirty="0"/>
              <a:t>. But wrapper</a:t>
            </a:r>
            <a:r>
              <a:rPr lang="ko-KR" altLang="en-US" sz="1800" dirty="0"/>
              <a:t>타입은 </a:t>
            </a:r>
            <a:r>
              <a:rPr lang="en-US" altLang="ko-KR" sz="1800" dirty="0"/>
              <a:t>null</a:t>
            </a:r>
            <a:r>
              <a:rPr lang="ko-KR" altLang="en-US" sz="1800" dirty="0"/>
              <a:t>로 전달됨</a:t>
            </a:r>
            <a:r>
              <a:rPr lang="en-US" altLang="ko-KR" sz="1800" dirty="0"/>
              <a:t>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2612" y="3956466"/>
            <a:ext cx="776372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data1;  		//@Column </a:t>
            </a:r>
            <a:r>
              <a:rPr lang="ko-KR" altLang="en-US" sz="1600" dirty="0"/>
              <a:t>생략</a:t>
            </a:r>
            <a:r>
              <a:rPr lang="en-US" altLang="ko-KR" sz="1600" dirty="0"/>
              <a:t>, </a:t>
            </a:r>
            <a:r>
              <a:rPr lang="ko-KR" altLang="en-US" sz="1600" dirty="0"/>
              <a:t>자바 기본 타입</a:t>
            </a:r>
            <a:r>
              <a:rPr lang="en-US" altLang="ko-KR" sz="1600" dirty="0"/>
              <a:t>(</a:t>
            </a:r>
            <a:r>
              <a:rPr lang="ko-KR" altLang="en-US" sz="1600" dirty="0"/>
              <a:t>널 허용 안함</a:t>
            </a:r>
            <a:r>
              <a:rPr lang="en-US" altLang="ko-KR" sz="1600" dirty="0"/>
              <a:t>)</a:t>
            </a:r>
          </a:p>
          <a:p>
            <a:r>
              <a:rPr lang="en-US" sz="1600" dirty="0"/>
              <a:t>data1 integer not null 	//</a:t>
            </a:r>
            <a:r>
              <a:rPr lang="ko-KR" altLang="en-US" sz="1600" dirty="0"/>
              <a:t>생성된 </a:t>
            </a:r>
            <a:r>
              <a:rPr lang="en-US" altLang="ko-KR" sz="1600" dirty="0"/>
              <a:t>DDL</a:t>
            </a:r>
            <a:endParaRPr lang="en-US" sz="1600" dirty="0"/>
          </a:p>
          <a:p>
            <a:r>
              <a:rPr lang="en-US" sz="1600" dirty="0"/>
              <a:t>Integer data2; 		//@Column </a:t>
            </a:r>
            <a:r>
              <a:rPr lang="ko-KR" altLang="en-US" sz="1600" dirty="0"/>
              <a:t>생략</a:t>
            </a:r>
            <a:r>
              <a:rPr lang="en-US" altLang="ko-KR" sz="1600" dirty="0"/>
              <a:t>, </a:t>
            </a:r>
            <a:r>
              <a:rPr lang="ko-KR" altLang="en-US" sz="1600" dirty="0"/>
              <a:t>객체 타입</a:t>
            </a:r>
            <a:r>
              <a:rPr lang="en-US" altLang="ko-KR" sz="1600" dirty="0"/>
              <a:t>, null</a:t>
            </a:r>
            <a:r>
              <a:rPr lang="ko-KR" altLang="en-US" sz="1600" dirty="0"/>
              <a:t>이 입력될 수 있으므로</a:t>
            </a:r>
            <a:r>
              <a:rPr lang="en-US" sz="1600" dirty="0"/>
              <a:t> </a:t>
            </a:r>
          </a:p>
          <a:p>
            <a:r>
              <a:rPr lang="en-US" sz="1600" dirty="0"/>
              <a:t>data2 integer 		//</a:t>
            </a:r>
            <a:r>
              <a:rPr lang="en-US" altLang="ko-KR" sz="1600" dirty="0"/>
              <a:t>null</a:t>
            </a:r>
            <a:r>
              <a:rPr lang="ko-KR" altLang="en-US" sz="1600" dirty="0"/>
              <a:t>을 허용하는 </a:t>
            </a:r>
            <a:r>
              <a:rPr lang="en-US" altLang="ko-KR" sz="1600" dirty="0"/>
              <a:t>DDL</a:t>
            </a:r>
            <a:endParaRPr lang="en-US" sz="1600" dirty="0"/>
          </a:p>
          <a:p>
            <a:r>
              <a:rPr lang="en-US" sz="1600" dirty="0"/>
              <a:t>@Column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data3			//@Column </a:t>
            </a:r>
            <a:r>
              <a:rPr lang="ko-KR" altLang="en-US" sz="1600" dirty="0"/>
              <a:t>사용</a:t>
            </a:r>
            <a:r>
              <a:rPr lang="en-US" altLang="ko-KR" sz="1600" dirty="0"/>
              <a:t>, </a:t>
            </a:r>
            <a:r>
              <a:rPr lang="ko-KR" altLang="en-US" sz="1600" dirty="0"/>
              <a:t>자바 기본 타입</a:t>
            </a:r>
            <a:endParaRPr lang="en-US" sz="1600" dirty="0"/>
          </a:p>
          <a:p>
            <a:r>
              <a:rPr lang="en-US" sz="1600" dirty="0"/>
              <a:t>data</a:t>
            </a:r>
            <a:r>
              <a:rPr lang="en-US" altLang="ko-KR" sz="1600" dirty="0"/>
              <a:t>3</a:t>
            </a:r>
            <a:r>
              <a:rPr lang="en-US" sz="1600" dirty="0"/>
              <a:t> integer		// </a:t>
            </a:r>
            <a:r>
              <a:rPr lang="en-US" altLang="ko-KR" sz="1600" dirty="0"/>
              <a:t>null</a:t>
            </a:r>
            <a:r>
              <a:rPr lang="ko-KR" altLang="en-US" sz="1600" dirty="0"/>
              <a:t>을 허용하는 </a:t>
            </a:r>
            <a:r>
              <a:rPr lang="en-US" altLang="ko-KR" sz="1600" dirty="0"/>
              <a:t>DDL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697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896044"/>
          </a:xfrm>
        </p:spPr>
        <p:txBody>
          <a:bodyPr>
            <a:normAutofit/>
          </a:bodyPr>
          <a:lstStyle/>
          <a:p>
            <a:r>
              <a:rPr lang="ko-KR" altLang="en-US" b="1" err="1"/>
              <a:t>엔티티</a:t>
            </a:r>
            <a:r>
              <a:rPr lang="ko-KR" altLang="en-US" b="1"/>
              <a:t> 매핑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9450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@Enumerated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자바의 </a:t>
            </a:r>
            <a:r>
              <a:rPr lang="en-US" altLang="ko-KR" sz="2000" dirty="0" err="1"/>
              <a:t>enum</a:t>
            </a:r>
            <a:r>
              <a:rPr lang="en-US" altLang="ko-KR" sz="2000" dirty="0"/>
              <a:t> </a:t>
            </a:r>
            <a:r>
              <a:rPr lang="ko-KR" altLang="en-US" sz="2000" dirty="0"/>
              <a:t>타입을 매핑할 때 사용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속성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/>
              <a:t>EnumType.ORDINAL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enum</a:t>
            </a:r>
            <a:r>
              <a:rPr lang="en-US" altLang="ko-KR" sz="1800" dirty="0"/>
              <a:t> </a:t>
            </a:r>
            <a:r>
              <a:rPr lang="ko-KR" altLang="en-US" sz="1800" dirty="0"/>
              <a:t>순서를 데이터베이스에 저장</a:t>
            </a:r>
            <a:r>
              <a:rPr lang="en-US" altLang="ko-KR" sz="1800" dirty="0"/>
              <a:t>, </a:t>
            </a:r>
            <a:r>
              <a:rPr lang="ko-KR" altLang="en-US" sz="1800" dirty="0"/>
              <a:t>저장되는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크기가 작음</a:t>
            </a:r>
            <a:r>
              <a:rPr lang="en-US" altLang="ko-KR" sz="1800" dirty="0"/>
              <a:t>, </a:t>
            </a:r>
            <a:r>
              <a:rPr lang="ko-KR" altLang="en-US" sz="1800" dirty="0"/>
              <a:t>이미 저장된 </a:t>
            </a:r>
            <a:r>
              <a:rPr lang="en-US" altLang="ko-KR" sz="1800" dirty="0" err="1"/>
              <a:t>enum</a:t>
            </a:r>
            <a:r>
              <a:rPr lang="ko-KR" altLang="en-US" sz="1800" dirty="0"/>
              <a:t>의 순서 변경 불가능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solidFill>
                  <a:srgbClr val="0000FF"/>
                </a:solidFill>
              </a:rPr>
              <a:t>EnumType.STRING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>
                <a:solidFill>
                  <a:srgbClr val="0000FF"/>
                </a:solidFill>
              </a:rPr>
              <a:t>추천</a:t>
            </a:r>
            <a:r>
              <a:rPr lang="en-US" altLang="ko-KR" sz="1800" dirty="0">
                <a:solidFill>
                  <a:srgbClr val="0000FF"/>
                </a:solidFill>
              </a:rPr>
              <a:t>)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enum</a:t>
            </a:r>
            <a:r>
              <a:rPr lang="en-US" altLang="ko-KR" sz="1800" dirty="0"/>
              <a:t> </a:t>
            </a:r>
            <a:r>
              <a:rPr lang="ko-KR" altLang="en-US" sz="1800" dirty="0"/>
              <a:t>이름을 데이터베이스에 저장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enum</a:t>
            </a:r>
            <a:r>
              <a:rPr lang="ko-KR" altLang="en-US" sz="1800" dirty="0"/>
              <a:t>의 순서가 바뀌거나 </a:t>
            </a:r>
            <a:r>
              <a:rPr lang="en-US" altLang="ko-KR" sz="1800" dirty="0" err="1"/>
              <a:t>enum</a:t>
            </a:r>
            <a:r>
              <a:rPr lang="ko-KR" altLang="en-US" sz="1800" dirty="0"/>
              <a:t>이 추가되어도 안전</a:t>
            </a:r>
            <a:r>
              <a:rPr lang="en-US" altLang="ko-KR" sz="1800" dirty="0"/>
              <a:t>, ORDINAL</a:t>
            </a:r>
            <a:r>
              <a:rPr lang="ko-KR" altLang="en-US" sz="1800" dirty="0"/>
              <a:t>에 비해 저장 크기가 큼</a:t>
            </a:r>
            <a:r>
              <a:rPr lang="en-US" altLang="ko-KR" sz="1800" dirty="0"/>
              <a:t>(</a:t>
            </a:r>
            <a:r>
              <a:rPr lang="ko-KR" altLang="en-US" sz="1800" dirty="0"/>
              <a:t>실제 운영에 영향을 미치는 오버헤드는 아님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ORDINAL</a:t>
            </a:r>
            <a:r>
              <a:rPr lang="ko-KR" altLang="en-US" sz="1800" dirty="0"/>
              <a:t>로 설정 후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enum</a:t>
            </a:r>
            <a:r>
              <a:rPr lang="ko-KR" altLang="en-US" sz="1800" dirty="0"/>
              <a:t>에 새로운 항목이 추가된다면</a:t>
            </a:r>
            <a:r>
              <a:rPr lang="en-US" altLang="ko-KR" sz="1800" dirty="0"/>
              <a:t>?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40</a:t>
            </a:fld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90221" y="3690994"/>
            <a:ext cx="360137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RoleType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	ADMIN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90221" y="4741009"/>
            <a:ext cx="682397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Enumerated(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EnumType.ORDINAL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RoleType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roleType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member.setRoleType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RoleType.ADMIN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@Temporal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날짜</a:t>
            </a:r>
            <a:r>
              <a:rPr lang="en-US" altLang="ko-KR" sz="2000" dirty="0"/>
              <a:t> </a:t>
            </a:r>
            <a:r>
              <a:rPr lang="ko-KR" altLang="en-US" sz="2000" dirty="0"/>
              <a:t>타입</a:t>
            </a:r>
            <a:r>
              <a:rPr lang="en-US" altLang="ko-KR" sz="2000" dirty="0"/>
              <a:t>(</a:t>
            </a:r>
            <a:r>
              <a:rPr lang="en-US" altLang="ko-KR" sz="2000" dirty="0" err="1"/>
              <a:t>java.util.Date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java.util.Calendar</a:t>
            </a:r>
            <a:r>
              <a:rPr lang="en-US" altLang="ko-KR" sz="2000" dirty="0"/>
              <a:t>)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매핑할 때 사용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TemporalType.Date</a:t>
            </a:r>
            <a:r>
              <a:rPr lang="en-US" sz="1800" dirty="0"/>
              <a:t> : </a:t>
            </a:r>
            <a:r>
              <a:rPr lang="ko-KR" altLang="en-US" sz="1800" dirty="0"/>
              <a:t>년</a:t>
            </a:r>
            <a:r>
              <a:rPr lang="en-US" altLang="ko-KR" sz="1800" dirty="0"/>
              <a:t>-</a:t>
            </a:r>
            <a:r>
              <a:rPr lang="ko-KR" altLang="en-US" sz="1800" dirty="0"/>
              <a:t>월</a:t>
            </a:r>
            <a:r>
              <a:rPr lang="en-US" altLang="ko-KR" sz="1800" dirty="0"/>
              <a:t>-</a:t>
            </a:r>
            <a:r>
              <a:rPr lang="ko-KR" altLang="en-US" sz="1800" dirty="0"/>
              <a:t>일 의 </a:t>
            </a:r>
            <a:r>
              <a:rPr lang="en-US" sz="1800" dirty="0"/>
              <a:t>date </a:t>
            </a:r>
            <a:r>
              <a:rPr lang="ko-KR" altLang="en-US" sz="1800" dirty="0"/>
              <a:t>타입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TemporalType.Time</a:t>
            </a:r>
            <a:r>
              <a:rPr lang="en-US" sz="1800" dirty="0"/>
              <a:t> : </a:t>
            </a:r>
            <a:r>
              <a:rPr lang="ko-KR" altLang="en-US" sz="1800" dirty="0"/>
              <a:t>시</a:t>
            </a:r>
            <a:r>
              <a:rPr lang="en-US" altLang="ko-KR" sz="1800" dirty="0"/>
              <a:t>:</a:t>
            </a:r>
            <a:r>
              <a:rPr lang="ko-KR" altLang="en-US" sz="1800" dirty="0"/>
              <a:t>분</a:t>
            </a:r>
            <a:r>
              <a:rPr lang="en-US" altLang="ko-KR" sz="1800" dirty="0"/>
              <a:t>:</a:t>
            </a:r>
            <a:r>
              <a:rPr lang="ko-KR" altLang="en-US" sz="1800" dirty="0"/>
              <a:t>초 의  </a:t>
            </a:r>
            <a:r>
              <a:rPr lang="en-US" sz="1800" dirty="0"/>
              <a:t>time </a:t>
            </a:r>
            <a:r>
              <a:rPr lang="ko-KR" altLang="en-US" sz="1800" dirty="0"/>
              <a:t>타입</a:t>
            </a:r>
          </a:p>
          <a:p>
            <a:pPr lvl="1">
              <a:lnSpc>
                <a:spcPct val="150000"/>
              </a:lnSpc>
            </a:pPr>
            <a:r>
              <a:rPr lang="en-US" sz="1800" dirty="0" err="1"/>
              <a:t>TemporalType.TIMESTAMP</a:t>
            </a:r>
            <a:r>
              <a:rPr lang="en-US" sz="1800" dirty="0"/>
              <a:t> : date + time </a:t>
            </a:r>
            <a:r>
              <a:rPr lang="ko-KR" altLang="en-US" sz="1800" dirty="0"/>
              <a:t>의 </a:t>
            </a:r>
            <a:r>
              <a:rPr lang="en-US" sz="1800" dirty="0"/>
              <a:t>timestamp(</a:t>
            </a:r>
            <a:r>
              <a:rPr lang="en-US" sz="1800" dirty="0" err="1"/>
              <a:t>datetime</a:t>
            </a:r>
            <a:r>
              <a:rPr lang="en-US" sz="1800" dirty="0"/>
              <a:t>) </a:t>
            </a:r>
            <a:r>
              <a:rPr lang="ko-KR" altLang="en-US" sz="1800" dirty="0"/>
              <a:t>타입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/>
              <a:t>애노테이션을</a:t>
            </a:r>
            <a:r>
              <a:rPr lang="ko-KR" altLang="en-US" sz="1800" dirty="0"/>
              <a:t> 사용하지 않을 경우 기본값은 </a:t>
            </a:r>
            <a:r>
              <a:rPr lang="en-US" sz="1800" dirty="0"/>
              <a:t>timestamp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u="sng" dirty="0" err="1">
                <a:solidFill>
                  <a:srgbClr val="0000FF"/>
                </a:solidFill>
              </a:rPr>
              <a:t>LocalDate</a:t>
            </a:r>
            <a:r>
              <a:rPr lang="en-US" altLang="ko-KR" sz="1800" u="sng" dirty="0">
                <a:solidFill>
                  <a:srgbClr val="0000FF"/>
                </a:solidFill>
              </a:rPr>
              <a:t>, </a:t>
            </a:r>
            <a:r>
              <a:rPr lang="en-US" altLang="ko-KR" sz="1800" u="sng" dirty="0" err="1">
                <a:solidFill>
                  <a:srgbClr val="0000FF"/>
                </a:solidFill>
              </a:rPr>
              <a:t>LocalDateTime</a:t>
            </a:r>
            <a:r>
              <a:rPr lang="ko-KR" altLang="en-US" sz="1800" u="sng" dirty="0">
                <a:solidFill>
                  <a:srgbClr val="0000FF"/>
                </a:solidFill>
              </a:rPr>
              <a:t>을 사용할 경우 </a:t>
            </a:r>
            <a:r>
              <a:rPr lang="en-US" altLang="ko-KR" sz="1800" u="sng" dirty="0">
                <a:solidFill>
                  <a:srgbClr val="0000FF"/>
                </a:solidFill>
              </a:rPr>
              <a:t>@Temporal</a:t>
            </a:r>
            <a:r>
              <a:rPr lang="ko-KR" altLang="en-US" sz="1800" u="sng" dirty="0">
                <a:solidFill>
                  <a:srgbClr val="0000FF"/>
                </a:solidFill>
              </a:rPr>
              <a:t>생략 가능</a:t>
            </a:r>
            <a:endParaRPr lang="en-US" altLang="ko-KR" sz="1800" u="sng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953" y="3292579"/>
            <a:ext cx="40635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@Temporal(</a:t>
            </a:r>
            <a:r>
              <a:rPr lang="en-US" dirty="0" err="1"/>
              <a:t>TemporalType.DATE</a:t>
            </a:r>
            <a:r>
              <a:rPr lang="en-US" dirty="0"/>
              <a:t>)</a:t>
            </a:r>
          </a:p>
          <a:p>
            <a:r>
              <a:rPr lang="en-US" dirty="0"/>
              <a:t>private Date </a:t>
            </a:r>
            <a:r>
              <a:rPr lang="en-US" dirty="0" err="1"/>
              <a:t>date</a:t>
            </a:r>
            <a:r>
              <a:rPr lang="en-US" dirty="0"/>
              <a:t>;  //</a:t>
            </a:r>
            <a:r>
              <a:rPr lang="ko-KR" altLang="en-US" dirty="0"/>
              <a:t>날짜</a:t>
            </a:r>
            <a:endParaRPr lang="en-US" dirty="0"/>
          </a:p>
          <a:p>
            <a:endParaRPr lang="en-US" dirty="0"/>
          </a:p>
          <a:p>
            <a:r>
              <a:rPr lang="en-US" dirty="0"/>
              <a:t>@Temporal(</a:t>
            </a:r>
            <a:r>
              <a:rPr lang="en-US" dirty="0" err="1"/>
              <a:t>TemporalType.TIME</a:t>
            </a:r>
            <a:r>
              <a:rPr lang="en-US" dirty="0"/>
              <a:t>)</a:t>
            </a:r>
          </a:p>
          <a:p>
            <a:r>
              <a:rPr lang="en-US" dirty="0"/>
              <a:t>private Date time;  //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@Temporal(</a:t>
            </a:r>
            <a:r>
              <a:rPr lang="en-US" dirty="0" err="1"/>
              <a:t>TemporalType.TIMESTAMP</a:t>
            </a:r>
            <a:r>
              <a:rPr lang="en-US" dirty="0"/>
              <a:t>)</a:t>
            </a:r>
          </a:p>
          <a:p>
            <a:r>
              <a:rPr lang="en-US" dirty="0"/>
              <a:t>private Date </a:t>
            </a:r>
            <a:r>
              <a:rPr lang="en-US" dirty="0" err="1"/>
              <a:t>timestampe</a:t>
            </a:r>
            <a:r>
              <a:rPr lang="en-US" dirty="0"/>
              <a:t>;  //</a:t>
            </a:r>
            <a:r>
              <a:rPr lang="ko-KR" altLang="en-US" dirty="0"/>
              <a:t>날짜와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423201" y="4677573"/>
            <a:ext cx="4241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데이터베이스 방언에 따라 생성되는 </a:t>
            </a:r>
            <a:r>
              <a:rPr lang="en-US" altLang="ko-KR" dirty="0"/>
              <a:t>DDL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datetime</a:t>
            </a:r>
            <a:r>
              <a:rPr lang="en-US" altLang="ko-KR" dirty="0"/>
              <a:t>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timestamp: H2, </a:t>
            </a:r>
            <a:r>
              <a:rPr lang="ko-KR" altLang="en-US" dirty="0"/>
              <a:t>오라클</a:t>
            </a:r>
            <a:r>
              <a:rPr lang="en-US" altLang="ko-KR" dirty="0"/>
              <a:t>, PostgreSQL</a:t>
            </a:r>
          </a:p>
        </p:txBody>
      </p:sp>
    </p:spTree>
    <p:extLst>
      <p:ext uri="{BB962C8B-B14F-4D97-AF65-F5344CB8AC3E}">
        <p14:creationId xmlns:p14="http://schemas.microsoft.com/office/powerpoint/2010/main" val="24971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@Lob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지정할 수 있는 속성이 없음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매핑하는 필드 타입이 </a:t>
            </a:r>
            <a:r>
              <a:rPr lang="ko-KR" altLang="en-US" sz="1800" dirty="0" err="1"/>
              <a:t>문자면</a:t>
            </a:r>
            <a:r>
              <a:rPr lang="ko-KR" altLang="en-US" sz="1800" dirty="0"/>
              <a:t> </a:t>
            </a:r>
            <a:r>
              <a:rPr lang="en-US" altLang="ko-KR" sz="1800" dirty="0"/>
              <a:t>CLOB, </a:t>
            </a:r>
            <a:r>
              <a:rPr lang="ko-KR" altLang="en-US" sz="1800" dirty="0"/>
              <a:t>나머지는</a:t>
            </a:r>
            <a:r>
              <a:rPr lang="en-US" altLang="ko-KR" sz="1800" dirty="0"/>
              <a:t> BLOB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@Transient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이 필드는 매핑하지 않음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테이블에 </a:t>
            </a:r>
            <a:r>
              <a:rPr lang="ko-KR" altLang="en-US" sz="1800" dirty="0" err="1"/>
              <a:t>매핑되는</a:t>
            </a:r>
            <a:r>
              <a:rPr lang="ko-KR" altLang="en-US" sz="1800" dirty="0"/>
              <a:t> 컬럼은 없지만 객체에 임시로 어떤 값을 유지하고 싶을 때 사용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"</a:t>
            </a:r>
            <a:r>
              <a:rPr lang="ko-KR" altLang="en-US" sz="2000" b="1" dirty="0"/>
              <a:t>생략 가능한 매핑도 명시적으로 작성하는 이유</a:t>
            </a:r>
            <a:r>
              <a:rPr lang="en-US" altLang="ko-KR" sz="2000" b="1" dirty="0"/>
              <a:t>"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DB</a:t>
            </a:r>
            <a:r>
              <a:rPr lang="ko-KR" altLang="en-US" sz="1800" dirty="0"/>
              <a:t>조회 없이 </a:t>
            </a:r>
            <a:r>
              <a:rPr lang="en-US" altLang="ko-KR" sz="1800" dirty="0"/>
              <a:t>DB </a:t>
            </a:r>
            <a:r>
              <a:rPr lang="ko-KR" altLang="en-US" sz="1800" dirty="0"/>
              <a:t>및 테이블 구조를 파악할 수 있음</a:t>
            </a:r>
            <a:r>
              <a:rPr lang="ko-KR" altLang="en-US" sz="1400" b="1" dirty="0"/>
              <a:t> </a:t>
            </a:r>
            <a:endParaRPr lang="en-US" altLang="ko-KR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053098"/>
          </a:xfrm>
        </p:spPr>
        <p:txBody>
          <a:bodyPr>
            <a:normAutofit/>
          </a:bodyPr>
          <a:lstStyle/>
          <a:p>
            <a:r>
              <a:rPr lang="ko-KR" altLang="en-US" b="1" dirty="0"/>
              <a:t>엔티티 매핑 응용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1303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실전 예제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회원 기능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 등록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 조회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상품 기능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상품 등록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상품 수정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상품 조회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주문 기능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상품 주문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주문 내역 조회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주문 취소</a:t>
            </a: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44</a:t>
            </a:fld>
            <a:endParaRPr lang="en-US" dirty="0"/>
          </a:p>
        </p:txBody>
      </p:sp>
      <p:pic>
        <p:nvPicPr>
          <p:cNvPr id="14338" name="Picture 2" descr="JPA-BASIC] 엔티티 매핑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t="24799" r="20046" b="8307"/>
          <a:stretch/>
        </p:blipFill>
        <p:spPr bwMode="auto">
          <a:xfrm>
            <a:off x="5863768" y="1551765"/>
            <a:ext cx="3407477" cy="345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6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실전 예제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요구사항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회원은 상품을 주문할 수 있다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주문 시 여러 종류의 상품을 선택할 수 있다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주문할 때 여러 상품을 선택할 수 있고</a:t>
            </a:r>
            <a:r>
              <a:rPr lang="en-US" altLang="ko-KR" sz="1800" dirty="0"/>
              <a:t>, </a:t>
            </a:r>
            <a:r>
              <a:rPr lang="ko-KR" altLang="en-US" sz="1800" dirty="0"/>
              <a:t>같은 상품도 여러 번 주문될 수 있다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도메인 모델 분석</a:t>
            </a:r>
            <a:endParaRPr lang="en-US" altLang="ko-KR" sz="20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45</a:t>
            </a:fld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173" y="3501858"/>
            <a:ext cx="1695635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174" y="4752225"/>
            <a:ext cx="1695635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977044" y="4752224"/>
            <a:ext cx="1695635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주문상품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8914" y="4752224"/>
            <a:ext cx="1695635" cy="56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</a:t>
            </a:r>
            <a:r>
              <a:rPr lang="en-US" altLang="ko-KR" dirty="0"/>
              <a:t>(</a:t>
            </a:r>
            <a:r>
              <a:rPr lang="ko-KR" altLang="en-US" dirty="0"/>
              <a:t>물품</a:t>
            </a:r>
            <a:r>
              <a:rPr lang="en-US" altLang="ko-KR" dirty="0"/>
              <a:t>)</a:t>
            </a:r>
            <a:endParaRPr lang="en-US" dirty="0"/>
          </a:p>
        </p:txBody>
      </p:sp>
      <p:cxnSp>
        <p:nvCxnSpPr>
          <p:cNvPr id="10" name="직선 연결선 9"/>
          <p:cNvCxnSpPr>
            <a:stCxn id="4" idx="2"/>
            <a:endCxn id="6" idx="0"/>
          </p:cNvCxnSpPr>
          <p:nvPr/>
        </p:nvCxnSpPr>
        <p:spPr>
          <a:xfrm>
            <a:off x="2322991" y="4070029"/>
            <a:ext cx="1" cy="682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3"/>
            <a:endCxn id="8" idx="1"/>
          </p:cNvCxnSpPr>
          <p:nvPr/>
        </p:nvCxnSpPr>
        <p:spPr>
          <a:xfrm flipV="1">
            <a:off x="3170809" y="5036310"/>
            <a:ext cx="18062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8" idx="3"/>
            <a:endCxn id="9" idx="1"/>
          </p:cNvCxnSpPr>
          <p:nvPr/>
        </p:nvCxnSpPr>
        <p:spPr>
          <a:xfrm>
            <a:off x="6672679" y="5036310"/>
            <a:ext cx="1806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22189" y="401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22990" y="44823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6106" y="45982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38157" y="4624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4999" y="46593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78832" y="4649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8283" y="6002592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다대다 관계 </a:t>
            </a:r>
            <a:r>
              <a:rPr lang="en-US" altLang="ko-KR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연결 테이블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필드 상세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</a:t>
            </a:r>
            <a:r>
              <a:rPr lang="en-US" altLang="ko-KR" sz="1800" dirty="0"/>
              <a:t>(MEMBER): </a:t>
            </a:r>
            <a:r>
              <a:rPr lang="ko-KR" altLang="en-US" sz="1800" dirty="0" err="1"/>
              <a:t>주키는</a:t>
            </a:r>
            <a:r>
              <a:rPr lang="ko-KR" altLang="en-US" sz="1800" dirty="0"/>
              <a:t> </a:t>
            </a:r>
            <a:r>
              <a:rPr lang="en-US" altLang="ko-KR" sz="1800" dirty="0"/>
              <a:t>MEMBER_ID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이름</a:t>
            </a:r>
            <a:r>
              <a:rPr lang="en-US" altLang="ko-KR" sz="1800" dirty="0"/>
              <a:t>(NAME)</a:t>
            </a:r>
            <a:r>
              <a:rPr lang="ko-KR" altLang="en-US" sz="1800" dirty="0"/>
              <a:t>과 주소 정보를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주소는 </a:t>
            </a:r>
            <a:r>
              <a:rPr lang="en-US" altLang="ko-KR" sz="1800" dirty="0"/>
              <a:t>CITY, STREET, ZIPCODE</a:t>
            </a:r>
            <a:r>
              <a:rPr lang="ko-KR" altLang="en-US" sz="1800" dirty="0"/>
              <a:t>로 표현한다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주문</a:t>
            </a:r>
            <a:r>
              <a:rPr lang="en-US" altLang="ko-KR" sz="1800" dirty="0"/>
              <a:t>(ORDERS): </a:t>
            </a:r>
            <a:r>
              <a:rPr lang="ko-KR" altLang="en-US" sz="1800" dirty="0" err="1"/>
              <a:t>주키는</a:t>
            </a:r>
            <a:r>
              <a:rPr lang="ko-KR" altLang="en-US" sz="1800" dirty="0"/>
              <a:t> </a:t>
            </a:r>
            <a:r>
              <a:rPr lang="en-US" altLang="ko-KR" sz="1800" dirty="0"/>
              <a:t>ORDER_ID</a:t>
            </a:r>
            <a:r>
              <a:rPr lang="ko-KR" altLang="en-US" sz="1800" dirty="0"/>
              <a:t>다</a:t>
            </a:r>
            <a:r>
              <a:rPr lang="en-US" altLang="ko-KR" sz="1800" dirty="0"/>
              <a:t>. </a:t>
            </a:r>
            <a:r>
              <a:rPr lang="ko-KR" altLang="en-US" sz="1800" dirty="0"/>
              <a:t>상품을 주문한 회원</a:t>
            </a:r>
            <a:r>
              <a:rPr lang="en-US" altLang="ko-KR" sz="1800" dirty="0"/>
              <a:t>(MEMBER_ID)</a:t>
            </a:r>
            <a:r>
              <a:rPr lang="ko-KR" altLang="en-US" sz="1800" dirty="0"/>
              <a:t>을 외래 키로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주문한 날짜</a:t>
            </a:r>
            <a:r>
              <a:rPr lang="en-US" altLang="ko-KR" sz="1800" dirty="0"/>
              <a:t>(ORDERDATE)</a:t>
            </a:r>
            <a:r>
              <a:rPr lang="ko-KR" altLang="en-US" sz="1800" dirty="0"/>
              <a:t>와</a:t>
            </a:r>
            <a:r>
              <a:rPr lang="en-US" altLang="ko-KR" sz="1800" dirty="0"/>
              <a:t> </a:t>
            </a:r>
            <a:r>
              <a:rPr lang="ko-KR" altLang="en-US" sz="1800" dirty="0"/>
              <a:t>주문 상태</a:t>
            </a:r>
            <a:r>
              <a:rPr lang="en-US" altLang="ko-KR" sz="1800" dirty="0"/>
              <a:t>(STATUS)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주문 상태는 주문</a:t>
            </a:r>
            <a:r>
              <a:rPr lang="en-US" altLang="ko-KR" sz="1800" dirty="0"/>
              <a:t>(ORDER)</a:t>
            </a:r>
            <a:r>
              <a:rPr lang="ko-KR" altLang="en-US" sz="1800" dirty="0"/>
              <a:t>과 취소</a:t>
            </a:r>
            <a:r>
              <a:rPr lang="en-US" altLang="ko-KR" sz="1800" dirty="0"/>
              <a:t>(CANCEL)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표현할 수 </a:t>
            </a:r>
            <a:r>
              <a:rPr lang="ko-KR" altLang="en-US" sz="1800"/>
              <a:t>있다</a:t>
            </a:r>
            <a:r>
              <a:rPr lang="en-US" altLang="ko-KR" sz="1800"/>
              <a:t>.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/>
              <a:t>주문</a:t>
            </a:r>
            <a:r>
              <a:rPr lang="en-US" altLang="ko-KR" sz="1800"/>
              <a:t>_</a:t>
            </a:r>
            <a:r>
              <a:rPr lang="ko-KR" altLang="en-US" sz="1800"/>
              <a:t>상품</a:t>
            </a:r>
            <a:r>
              <a:rPr lang="en-US" altLang="ko-KR" sz="1800" dirty="0"/>
              <a:t>(ORDER_ITEM, </a:t>
            </a:r>
            <a:r>
              <a:rPr lang="ko-KR" altLang="en-US" sz="1800" dirty="0"/>
              <a:t>연결 테이블</a:t>
            </a:r>
            <a:r>
              <a:rPr lang="en-US" altLang="ko-KR" sz="1800" dirty="0"/>
              <a:t>): </a:t>
            </a:r>
            <a:r>
              <a:rPr lang="ko-KR" altLang="en-US" sz="1800" dirty="0" err="1"/>
              <a:t>주키는</a:t>
            </a:r>
            <a:r>
              <a:rPr lang="ko-KR" altLang="en-US" sz="1800" dirty="0"/>
              <a:t> </a:t>
            </a:r>
            <a:r>
              <a:rPr lang="en-US" altLang="ko-KR" sz="1800" dirty="0"/>
              <a:t>ORDER_ITEM_ID</a:t>
            </a:r>
            <a:r>
              <a:rPr lang="ko-KR" altLang="en-US" sz="1800" dirty="0"/>
              <a:t>다</a:t>
            </a:r>
            <a:r>
              <a:rPr lang="en-US" altLang="ko-KR" sz="1800" dirty="0"/>
              <a:t>. </a:t>
            </a:r>
            <a:r>
              <a:rPr lang="ko-KR" altLang="en-US" sz="1800" dirty="0"/>
              <a:t>주문</a:t>
            </a:r>
            <a:r>
              <a:rPr lang="en-US" altLang="ko-KR" sz="1800" dirty="0"/>
              <a:t>(ORDER_ID)</a:t>
            </a:r>
            <a:r>
              <a:rPr lang="ko-KR" altLang="en-US" sz="1800" dirty="0"/>
              <a:t>과 주문한 상품</a:t>
            </a:r>
            <a:r>
              <a:rPr lang="en-US" altLang="ko-KR" sz="1800" dirty="0"/>
              <a:t>(ITEM_ID)</a:t>
            </a:r>
            <a:r>
              <a:rPr lang="ko-KR" altLang="en-US" sz="1800" dirty="0"/>
              <a:t>을 외래 키로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주문 금액</a:t>
            </a:r>
            <a:r>
              <a:rPr lang="en-US" altLang="ko-KR" sz="1800" dirty="0"/>
              <a:t>(ORDERPRICE), </a:t>
            </a:r>
            <a:r>
              <a:rPr lang="ko-KR" altLang="en-US" sz="1800" dirty="0"/>
              <a:t>주문</a:t>
            </a:r>
            <a:r>
              <a:rPr lang="en-US" altLang="ko-KR" sz="1800" dirty="0"/>
              <a:t> </a:t>
            </a:r>
            <a:r>
              <a:rPr lang="ko-KR" altLang="en-US" sz="1800" dirty="0"/>
              <a:t>수량</a:t>
            </a:r>
            <a:r>
              <a:rPr lang="en-US" altLang="ko-KR" sz="1800" dirty="0"/>
              <a:t>(COUNT) </a:t>
            </a:r>
            <a:r>
              <a:rPr lang="ko-KR" altLang="en-US" sz="1800" dirty="0"/>
              <a:t>정보를 가진다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상품</a:t>
            </a:r>
            <a:r>
              <a:rPr lang="en-US" altLang="ko-KR" sz="1800" dirty="0"/>
              <a:t>(ITEM): </a:t>
            </a:r>
            <a:r>
              <a:rPr lang="ko-KR" altLang="en-US" sz="1800" dirty="0" err="1"/>
              <a:t>주키는</a:t>
            </a:r>
            <a:r>
              <a:rPr lang="ko-KR" altLang="en-US" sz="1800" dirty="0"/>
              <a:t> </a:t>
            </a:r>
            <a:r>
              <a:rPr lang="en-US" altLang="ko-KR" sz="1800" dirty="0"/>
              <a:t>ITEM_ID</a:t>
            </a:r>
            <a:r>
              <a:rPr lang="ko-KR" altLang="en-US" sz="1800" dirty="0"/>
              <a:t>다</a:t>
            </a:r>
            <a:r>
              <a:rPr lang="en-US" altLang="ko-KR" sz="1800" dirty="0"/>
              <a:t>. </a:t>
            </a:r>
            <a:r>
              <a:rPr lang="ko-KR" altLang="en-US" sz="1800" dirty="0"/>
              <a:t>이름</a:t>
            </a:r>
            <a:r>
              <a:rPr lang="en-US" altLang="ko-KR" sz="1800" dirty="0"/>
              <a:t>(NAME), </a:t>
            </a:r>
            <a:r>
              <a:rPr lang="ko-KR" altLang="en-US" sz="1800" dirty="0"/>
              <a:t>가격</a:t>
            </a:r>
            <a:r>
              <a:rPr lang="en-US" altLang="ko-KR" sz="1800" dirty="0"/>
              <a:t>(PRICE), </a:t>
            </a:r>
            <a:r>
              <a:rPr lang="ko-KR" altLang="en-US" sz="1800" dirty="0" err="1"/>
              <a:t>재고수량</a:t>
            </a:r>
            <a:r>
              <a:rPr lang="en-US" altLang="ko-KR" sz="1800" dirty="0"/>
              <a:t>(STOCKQUANTITY)</a:t>
            </a:r>
            <a:r>
              <a:rPr lang="ko-KR" altLang="en-US" sz="1800" dirty="0"/>
              <a:t>을 가진다</a:t>
            </a:r>
            <a:r>
              <a:rPr lang="en-US" altLang="ko-KR" sz="1800" dirty="0"/>
              <a:t>. </a:t>
            </a:r>
            <a:r>
              <a:rPr lang="ko-KR" altLang="en-US" sz="1800" dirty="0"/>
              <a:t>상품을 주문하면 </a:t>
            </a:r>
            <a:r>
              <a:rPr lang="ko-KR" altLang="en-US" sz="1800" dirty="0" err="1"/>
              <a:t>재고수량이</a:t>
            </a:r>
            <a:r>
              <a:rPr lang="ko-KR" altLang="en-US" sz="1800" dirty="0"/>
              <a:t> 줄어든다</a:t>
            </a:r>
            <a:r>
              <a:rPr lang="en-US" altLang="ko-KR" sz="1800" dirty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요구사항 기반 테이블 </a:t>
            </a:r>
            <a:r>
              <a:rPr lang="en-US" altLang="ko-KR" sz="2000" b="1" dirty="0"/>
              <a:t>ERD</a:t>
            </a:r>
            <a:endParaRPr lang="en-US" altLang="ko-KR" sz="18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47</a:t>
            </a:fld>
            <a:endParaRPr lang="en-US" dirty="0"/>
          </a:p>
        </p:txBody>
      </p:sp>
      <p:pic>
        <p:nvPicPr>
          <p:cNvPr id="15362" name="Picture 2" descr="https://media.vlpt.us/images/ljinsk3/post/364306a5-e4c3-4bbb-8977-86eb4fbe2caf/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08" y="1440271"/>
            <a:ext cx="8547052" cy="442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06542" y="2169864"/>
            <a:ext cx="6239610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외래키는</a:t>
            </a:r>
            <a:r>
              <a:rPr lang="ko-KR" altLang="en-US" dirty="0"/>
              <a:t> </a:t>
            </a:r>
            <a:r>
              <a:rPr lang="ko-KR" altLang="en-US" dirty="0" err="1"/>
              <a:t>주키를</a:t>
            </a:r>
            <a:r>
              <a:rPr lang="ko-KR" altLang="en-US" dirty="0"/>
              <a:t> 복사해오는 개념이므로</a:t>
            </a:r>
            <a:endParaRPr lang="en-US" altLang="ko-KR" dirty="0"/>
          </a:p>
          <a:p>
            <a:r>
              <a:rPr lang="ko-KR" altLang="en-US" dirty="0" err="1"/>
              <a:t>필드명이</a:t>
            </a:r>
            <a:r>
              <a:rPr lang="ko-KR" altLang="en-US" dirty="0"/>
              <a:t> 동일해야 헷갈리지 않음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5747" y="420801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</a:t>
            </a:r>
            <a:r>
              <a:rPr lang="ko-KR" altLang="en-US" sz="1600" dirty="0"/>
              <a:t>이상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78614" y="470863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</a:t>
            </a:r>
            <a:r>
              <a:rPr lang="ko-KR" altLang="en-US" sz="1600" dirty="0"/>
              <a:t>이상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630691" y="526792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</a:t>
            </a:r>
            <a:r>
              <a:rPr lang="ko-KR" altLang="en-US" sz="1600" dirty="0"/>
              <a:t>이상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94624" y="319511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98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테이블 설계</a:t>
            </a:r>
            <a:r>
              <a:rPr lang="en-US" altLang="ko-KR" sz="2400" dirty="0"/>
              <a:t>(</a:t>
            </a:r>
            <a:r>
              <a:rPr lang="ko-KR" altLang="en-US" sz="2400" dirty="0"/>
              <a:t>추가 설명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000" b="1" dirty="0">
                <a:solidFill>
                  <a:prstClr val="black"/>
                </a:solidFill>
              </a:rPr>
              <a:t>식별</a:t>
            </a:r>
            <a:r>
              <a:rPr lang="en-US" altLang="ko-KR" sz="2000" b="1" dirty="0">
                <a:solidFill>
                  <a:prstClr val="black"/>
                </a:solidFill>
              </a:rPr>
              <a:t>/</a:t>
            </a:r>
            <a:r>
              <a:rPr lang="ko-KR" altLang="en-US" sz="2000" b="1" dirty="0" err="1">
                <a:solidFill>
                  <a:prstClr val="black"/>
                </a:solidFill>
              </a:rPr>
              <a:t>비식별</a:t>
            </a:r>
            <a:r>
              <a:rPr lang="ko-KR" altLang="en-US" sz="2000" b="1" dirty="0">
                <a:solidFill>
                  <a:prstClr val="black"/>
                </a:solidFill>
              </a:rPr>
              <a:t> 관계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실선</a:t>
            </a:r>
            <a:r>
              <a:rPr lang="en-US" altLang="ko-KR" sz="1800" dirty="0"/>
              <a:t>: </a:t>
            </a:r>
            <a:r>
              <a:rPr lang="ko-KR" altLang="en-US" sz="1800" dirty="0"/>
              <a:t>식별 </a:t>
            </a:r>
            <a:r>
              <a:rPr lang="ko-KR" altLang="en-US" sz="1800"/>
              <a:t>관계</a:t>
            </a:r>
            <a:r>
              <a:rPr lang="en-US" altLang="ko-KR" sz="1800"/>
              <a:t>(</a:t>
            </a:r>
            <a:r>
              <a:rPr lang="ko-KR" altLang="en-US" sz="1800"/>
              <a:t>부모 테이블의 기본 키를 받아서 자신의 기본 키로 사용</a:t>
            </a:r>
            <a:r>
              <a:rPr lang="en-US" altLang="ko-KR" sz="1800"/>
              <a:t>)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점선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비식별</a:t>
            </a:r>
            <a:r>
              <a:rPr lang="ko-KR" altLang="en-US" sz="1800" dirty="0"/>
              <a:t> 관계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외래키들을</a:t>
            </a:r>
            <a:r>
              <a:rPr lang="ko-KR" altLang="en-US" sz="1800" dirty="0"/>
              <a:t> 일반 속성으로 취급하는 관계</a:t>
            </a:r>
            <a:r>
              <a:rPr lang="en-US" altLang="ko-KR" sz="1800" dirty="0"/>
              <a:t>)</a:t>
            </a:r>
            <a:endParaRPr lang="en-US" sz="1800" dirty="0"/>
          </a:p>
          <a:p>
            <a:pPr lvl="1">
              <a:lnSpc>
                <a:spcPct val="150000"/>
              </a:lnSpc>
            </a:pPr>
            <a:endParaRPr lang="ko-KR" altLang="en-US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48</a:t>
            </a:fld>
            <a:endParaRPr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71346" y="2441167"/>
            <a:ext cx="2112886" cy="1562470"/>
            <a:chOff x="1624612" y="3053918"/>
            <a:chExt cx="2112886" cy="1562470"/>
          </a:xfrm>
        </p:grpSpPr>
        <p:sp>
          <p:nvSpPr>
            <p:cNvPr id="6" name="직사각형 5"/>
            <p:cNvSpPr/>
            <p:nvPr/>
          </p:nvSpPr>
          <p:spPr>
            <a:xfrm>
              <a:off x="1624613" y="3053918"/>
              <a:ext cx="2112885" cy="1562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24613" y="3053918"/>
              <a:ext cx="2112885" cy="326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24612" y="3380455"/>
              <a:ext cx="2112885" cy="1235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번호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이름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 가격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40169" y="2441167"/>
            <a:ext cx="2112886" cy="1562470"/>
            <a:chOff x="1624612" y="3053918"/>
            <a:chExt cx="2112886" cy="1562470"/>
          </a:xfrm>
        </p:grpSpPr>
        <p:sp>
          <p:nvSpPr>
            <p:cNvPr id="20" name="직사각형 19"/>
            <p:cNvSpPr/>
            <p:nvPr/>
          </p:nvSpPr>
          <p:spPr>
            <a:xfrm>
              <a:off x="1624613" y="3053918"/>
              <a:ext cx="2112885" cy="1562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24613" y="3053918"/>
              <a:ext cx="2112885" cy="326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주문</a:t>
              </a:r>
              <a:r>
                <a:rPr lang="en-US" altLang="ko-KR" dirty="0">
                  <a:solidFill>
                    <a:schemeClr val="tx1"/>
                  </a:solidFill>
                </a:rPr>
                <a:t>_</a:t>
              </a:r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24612" y="3380455"/>
              <a:ext cx="2112885" cy="1235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주문 번호</a:t>
              </a:r>
              <a:r>
                <a:rPr lang="en-US" altLang="ko-KR" dirty="0">
                  <a:solidFill>
                    <a:schemeClr val="tx1"/>
                  </a:solidFill>
                </a:rPr>
                <a:t>(PK, FK)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상품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번호</a:t>
              </a:r>
              <a:r>
                <a:rPr lang="en-US" altLang="ko-KR" dirty="0">
                  <a:solidFill>
                    <a:schemeClr val="tx1"/>
                  </a:solidFill>
                </a:rPr>
                <a:t>(PK, FK)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664604" y="2441167"/>
            <a:ext cx="2112886" cy="1562470"/>
            <a:chOff x="1624612" y="3053918"/>
            <a:chExt cx="2112886" cy="1562470"/>
          </a:xfrm>
        </p:grpSpPr>
        <p:sp>
          <p:nvSpPr>
            <p:cNvPr id="24" name="직사각형 23"/>
            <p:cNvSpPr/>
            <p:nvPr/>
          </p:nvSpPr>
          <p:spPr>
            <a:xfrm>
              <a:off x="1624613" y="3053918"/>
              <a:ext cx="2112885" cy="1562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24613" y="3053918"/>
              <a:ext cx="2112885" cy="326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주문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24612" y="3380455"/>
              <a:ext cx="2112885" cy="12359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주문 번호</a:t>
              </a:r>
              <a:r>
                <a:rPr lang="en-US" altLang="ko-KR" dirty="0">
                  <a:solidFill>
                    <a:schemeClr val="tx1"/>
                  </a:solidFill>
                </a:rPr>
                <a:t>(PK)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회원</a:t>
              </a:r>
              <a:r>
                <a:rPr lang="en-US" dirty="0">
                  <a:solidFill>
                    <a:schemeClr val="tx1"/>
                  </a:solidFill>
                </a:rPr>
                <a:t> ID</a:t>
              </a: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총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주문 금액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17" idx="3"/>
            <a:endCxn id="22" idx="1"/>
          </p:cNvCxnSpPr>
          <p:nvPr/>
        </p:nvCxnSpPr>
        <p:spPr>
          <a:xfrm>
            <a:off x="3684231" y="3385671"/>
            <a:ext cx="1455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2" idx="3"/>
            <a:endCxn id="26" idx="1"/>
          </p:cNvCxnSpPr>
          <p:nvPr/>
        </p:nvCxnSpPr>
        <p:spPr>
          <a:xfrm>
            <a:off x="7253054" y="3385671"/>
            <a:ext cx="14115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0551" y="4632454"/>
            <a:ext cx="7213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위와 같이 식별 관계로 정의한다면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주문 번호 </a:t>
            </a:r>
            <a:r>
              <a:rPr lang="en-US" altLang="ko-KR" dirty="0"/>
              <a:t>100</a:t>
            </a:r>
            <a:r>
              <a:rPr lang="ko-KR" altLang="en-US" dirty="0"/>
              <a:t>주문에서 상품 번호 </a:t>
            </a:r>
            <a:r>
              <a:rPr lang="en-US" altLang="ko-KR" dirty="0"/>
              <a:t>101, 101, 102 </a:t>
            </a:r>
            <a:r>
              <a:rPr lang="ko-KR" altLang="en-US" dirty="0"/>
              <a:t>상품을 구매한다면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en-US" altLang="ko-KR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63637"/>
              </p:ext>
            </p:extLst>
          </p:nvPr>
        </p:nvGraphicFramePr>
        <p:xfrm>
          <a:off x="7810463" y="4805767"/>
          <a:ext cx="260399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1996">
                  <a:extLst>
                    <a:ext uri="{9D8B030D-6E8A-4147-A177-3AD203B41FA5}">
                      <a16:colId xmlns:a16="http://schemas.microsoft.com/office/drawing/2014/main" val="3390755831"/>
                    </a:ext>
                  </a:extLst>
                </a:gridCol>
                <a:gridCol w="1301996">
                  <a:extLst>
                    <a:ext uri="{9D8B030D-6E8A-4147-A177-3AD203B41FA5}">
                      <a16:colId xmlns:a16="http://schemas.microsoft.com/office/drawing/2014/main" val="211318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주문 번호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상품 번호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7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37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0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74136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30736" y="5313893"/>
            <a:ext cx="4604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비즈니스 모델 변경 가능성을 고려하여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인조키를</a:t>
            </a:r>
            <a:r>
              <a:rPr lang="ko-KR" altLang="en-US" dirty="0">
                <a:solidFill>
                  <a:srgbClr val="FF0000"/>
                </a:solidFill>
              </a:rPr>
              <a:t> 이용한 </a:t>
            </a:r>
            <a:r>
              <a:rPr lang="ko-KR" altLang="en-US" dirty="0" err="1">
                <a:solidFill>
                  <a:srgbClr val="FF0000"/>
                </a:solidFill>
              </a:rPr>
              <a:t>비식별</a:t>
            </a:r>
            <a:r>
              <a:rPr lang="ko-KR" altLang="en-US" dirty="0">
                <a:solidFill>
                  <a:srgbClr val="FF0000"/>
                </a:solidFill>
              </a:rPr>
              <a:t> 관계</a:t>
            </a:r>
            <a:r>
              <a:rPr lang="ko-KR" altLang="en-US" dirty="0">
                <a:solidFill>
                  <a:srgbClr val="0000FF"/>
                </a:solidFill>
              </a:rPr>
              <a:t> 설정이 권장됨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2348" y="417995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식별 관계 설정 예 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591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설계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49</a:t>
            </a:fld>
            <a:endParaRPr lang="en-US" dirty="0"/>
          </a:p>
        </p:txBody>
      </p:sp>
      <p:pic>
        <p:nvPicPr>
          <p:cNvPr id="18434" name="Picture 2" descr="https://media.vlpt.us/images/ljinsk3/post/5a97dbee-9bab-4c35-92c0-4e647758fffc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27" y="1082434"/>
            <a:ext cx="10618373" cy="49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1101C-DDBD-40D6-9F44-00D5D015B153}"/>
              </a:ext>
            </a:extLst>
          </p:cNvPr>
          <p:cNvSpPr txBox="1"/>
          <p:nvPr/>
        </p:nvSpPr>
        <p:spPr>
          <a:xfrm>
            <a:off x="838200" y="5884085"/>
            <a:ext cx="25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orderStatus</a:t>
            </a:r>
            <a:r>
              <a:rPr lang="ko-KR" altLang="en-US"/>
              <a:t>는 </a:t>
            </a:r>
            <a:r>
              <a:rPr lang="en-US" altLang="ko-KR"/>
              <a:t>enum</a:t>
            </a:r>
            <a:r>
              <a:rPr lang="ko-KR" altLang="en-US"/>
              <a:t>으로</a:t>
            </a:r>
          </a:p>
        </p:txBody>
      </p:sp>
    </p:spTree>
    <p:extLst>
      <p:ext uri="{BB962C8B-B14F-4D97-AF65-F5344CB8AC3E}">
        <p14:creationId xmlns:p14="http://schemas.microsoft.com/office/powerpoint/2010/main" val="279826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@Entity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@Entity: JPA</a:t>
            </a:r>
            <a:r>
              <a:rPr lang="ko-KR" altLang="en-US" sz="2000" dirty="0"/>
              <a:t>에 의해 관리되는 모든 클래스에는 </a:t>
            </a:r>
            <a:r>
              <a:rPr lang="en-US" altLang="ko-KR" sz="2000" dirty="0" err="1"/>
              <a:t>Entitiy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어노테이션이</a:t>
            </a:r>
            <a:r>
              <a:rPr lang="ko-KR" altLang="en-US" sz="2000" dirty="0"/>
              <a:t> 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name</a:t>
            </a:r>
            <a:r>
              <a:rPr lang="ko-KR" altLang="en-US" sz="2000" dirty="0"/>
              <a:t>속성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에서 사용할 엔티티 이름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보통 기본값인 클래스 이름을 사용하므로 생략 가능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다른 패키지에 이름이 같은 </a:t>
            </a:r>
            <a:r>
              <a:rPr lang="ko-KR" altLang="en-US" sz="1800" dirty="0" err="1"/>
              <a:t>엔티티</a:t>
            </a:r>
            <a:r>
              <a:rPr lang="ko-KR" altLang="en-US" sz="1800" dirty="0"/>
              <a:t> 클래스가 있다면 이름을 지정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</a:rPr>
              <a:t>주의사항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</a:t>
            </a:r>
            <a:r>
              <a:rPr lang="ko-KR" altLang="en-US" sz="1800" dirty="0"/>
              <a:t>가 엔티티 객체를 생성할 때</a:t>
            </a:r>
            <a:r>
              <a:rPr lang="en-US" altLang="ko-KR" sz="1800" dirty="0"/>
              <a:t>, </a:t>
            </a:r>
            <a:r>
              <a:rPr lang="ko-KR" altLang="en-US" sz="1800" u="sng" dirty="0"/>
              <a:t>기본 생성자</a:t>
            </a:r>
            <a:r>
              <a:rPr lang="ko-KR" altLang="en-US" sz="1800" dirty="0"/>
              <a:t>를 사용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기본 생성자 필수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(Caused by: </a:t>
            </a:r>
            <a:r>
              <a:rPr lang="en-US" altLang="ko-KR" dirty="0" err="1"/>
              <a:t>org.hibernate.InstantiationException</a:t>
            </a:r>
            <a:r>
              <a:rPr lang="en-US" altLang="ko-KR" dirty="0"/>
              <a:t>: No default constructor for entity)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자바 컴파일러는 기본 생성자가 없으면 이를 자동 생성하지만 사용자가 임의의 생성자를 만들면 기본 생성자를 명시해야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public </a:t>
            </a:r>
            <a:r>
              <a:rPr lang="ko-KR" altLang="en-US" sz="1800" dirty="0"/>
              <a:t>또는 </a:t>
            </a:r>
            <a:r>
              <a:rPr lang="en-US" altLang="ko-KR" sz="1800" dirty="0"/>
              <a:t>protected </a:t>
            </a:r>
            <a:r>
              <a:rPr lang="ko-KR" altLang="en-US" sz="1800" dirty="0"/>
              <a:t>생성자 필요</a:t>
            </a:r>
            <a:r>
              <a:rPr lang="en-US" altLang="ko-KR" sz="1800" dirty="0"/>
              <a:t>, final </a:t>
            </a:r>
            <a:r>
              <a:rPr lang="ko-KR" altLang="en-US" sz="1800" dirty="0"/>
              <a:t>클래스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enum</a:t>
            </a:r>
            <a:r>
              <a:rPr lang="en-US" altLang="ko-KR" sz="1800" dirty="0"/>
              <a:t>, interface, inner </a:t>
            </a:r>
            <a:r>
              <a:rPr lang="ko-KR" altLang="en-US" sz="1800" dirty="0"/>
              <a:t>클래스에는 사용할 수 없음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저장할 필드에 </a:t>
            </a:r>
            <a:r>
              <a:rPr lang="en-US" altLang="ko-KR" sz="1800" dirty="0"/>
              <a:t>final</a:t>
            </a:r>
            <a:r>
              <a:rPr lang="ko-KR" altLang="en-US" sz="1800" dirty="0"/>
              <a:t>을 사용하면 안됨</a:t>
            </a:r>
            <a:r>
              <a:rPr lang="en-US" altLang="ko-KR" sz="1800" dirty="0"/>
              <a:t>(</a:t>
            </a:r>
            <a:r>
              <a:rPr lang="ko-KR" altLang="en-US" sz="1800" dirty="0"/>
              <a:t>상속이 가능한 형태로 클래스를 정의해라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1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276749" cy="58892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어플리케이션을 실행하여 </a:t>
            </a:r>
            <a:r>
              <a:rPr lang="en-US" altLang="ko-KR" sz="1800" dirty="0"/>
              <a:t>MEMBER, ORDER, ORDERITEM, ITEM </a:t>
            </a:r>
            <a:r>
              <a:rPr lang="ko-KR" altLang="en-US" sz="1800" dirty="0"/>
              <a:t>테이블이 생성되었음을 증명하는 동영상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자동으로 생성된 </a:t>
            </a:r>
            <a:r>
              <a:rPr lang="en-US" altLang="ko-KR" sz="1800" dirty="0"/>
              <a:t>MEMBER, ORDER, ORDERITEM, ITEM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DDL</a:t>
            </a:r>
            <a:r>
              <a:rPr lang="ko-KR" altLang="en-US" sz="1800" dirty="0"/>
              <a:t>문에 요구사항을 만족하는 필드가 있음을 보일 것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단</a:t>
            </a:r>
            <a:r>
              <a:rPr lang="en-US" altLang="ko-KR" sz="1800" dirty="0"/>
              <a:t>, DB</a:t>
            </a:r>
            <a:r>
              <a:rPr lang="ko-KR" altLang="en-US" sz="1800" dirty="0"/>
              <a:t>의 종류는 상관 없음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76508"/>
            <a:ext cx="9144000" cy="1298954"/>
          </a:xfrm>
        </p:spPr>
        <p:txBody>
          <a:bodyPr>
            <a:normAutofit/>
          </a:bodyPr>
          <a:lstStyle/>
          <a:p>
            <a:r>
              <a:rPr lang="en-US" altLang="ko-KR" b="1"/>
              <a:t>H2 </a:t>
            </a:r>
            <a:r>
              <a:rPr lang="ko-KR" altLang="en-US" b="1"/>
              <a:t>데이터베이스 연동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447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장점</a:t>
            </a:r>
            <a:endParaRPr lang="en-US" altLang="ko-KR" sz="2000" b="1" dirty="0">
              <a:latin typeface="맑은 고딕 (본문)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/>
              <a:t>스프링 부트가 지원하는 인메모리 관계형 데이터베이스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인메모리로 </a:t>
            </a:r>
            <a:r>
              <a:rPr lang="ko-KR" altLang="en-US" sz="1800" dirty="0"/>
              <a:t>띄우면 애플리케이션을 </a:t>
            </a:r>
            <a:r>
              <a:rPr lang="ko-KR" altLang="en-US" sz="1800" dirty="0" err="1"/>
              <a:t>재시작할</a:t>
            </a:r>
            <a:r>
              <a:rPr lang="ko-KR" altLang="en-US" sz="1800" dirty="0"/>
              <a:t> 때마다 초기화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별도의 설치가 필요 없음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로컬 환경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 환경에서 </a:t>
            </a:r>
            <a:r>
              <a:rPr lang="ko-KR" altLang="en-US" sz="1800"/>
              <a:t>많이 사용</a:t>
            </a:r>
            <a:endParaRPr lang="en-US" altLang="ko-KR" sz="1800"/>
          </a:p>
          <a:p>
            <a:pPr lvl="1"/>
            <a:endParaRPr lang="en-US" altLang="ko-KR" sz="1800" dirty="0"/>
          </a:p>
          <a:p>
            <a:pPr lvl="0">
              <a:defRPr/>
            </a:pPr>
            <a:r>
              <a:rPr lang="ko-KR" altLang="en-US" sz="2000" b="1">
                <a:latin typeface="맑은 고딕 (본문)"/>
              </a:rPr>
              <a:t>설치</a:t>
            </a:r>
            <a:r>
              <a:rPr lang="en-US" altLang="ko-KR" sz="2000" b="1">
                <a:latin typeface="맑은 고딕 (본문)"/>
              </a:rPr>
              <a:t>(</a:t>
            </a:r>
            <a:r>
              <a:rPr lang="ko-KR" altLang="en-US" sz="2000" b="1">
                <a:latin typeface="맑은 고딕 (본문)"/>
              </a:rPr>
              <a:t>스프링부트 환경이 아니므로</a:t>
            </a:r>
            <a:r>
              <a:rPr lang="en-US" altLang="ko-KR" sz="2000" b="1">
                <a:latin typeface="맑은 고딕 (본문)"/>
              </a:rPr>
              <a:t>..)</a:t>
            </a:r>
            <a:endParaRPr lang="en-US" altLang="ko-KR" sz="2000" b="1" dirty="0">
              <a:latin typeface="맑은 고딕 (본문)"/>
            </a:endParaRPr>
          </a:p>
          <a:p>
            <a:pPr lvl="1"/>
            <a:r>
              <a:rPr lang="en-US" altLang="ko-KR" sz="1800" dirty="0">
                <a:hlinkClick r:id="rId2"/>
              </a:rPr>
              <a:t>http://h2database.com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 All Platforms</a:t>
            </a:r>
            <a:r>
              <a:rPr lang="ko-KR" altLang="en-US" sz="1800" dirty="0">
                <a:sym typeface="Wingdings" panose="05000000000000000000" pitchFamily="2" charset="2"/>
              </a:rPr>
              <a:t>를 다운 받아 적절한 곳에 압축 풀기</a:t>
            </a:r>
            <a:endParaRPr lang="ko-KR" altLang="en-US" sz="1800" dirty="0"/>
          </a:p>
          <a:p>
            <a:pPr lvl="1"/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52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4827" t="10999" r="4646" b="12050"/>
          <a:stretch/>
        </p:blipFill>
        <p:spPr>
          <a:xfrm>
            <a:off x="1079554" y="4235421"/>
            <a:ext cx="2533475" cy="19535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8276" y="5406633"/>
            <a:ext cx="2416029" cy="737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b="1" dirty="0">
                <a:latin typeface="맑은 고딕 (본문)"/>
              </a:rPr>
              <a:t>실행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리눅스 계열</a:t>
            </a:r>
            <a:r>
              <a:rPr lang="en-US" altLang="ko-KR" sz="1800" dirty="0">
                <a:latin typeface="맑은 고딕 (본문)"/>
              </a:rPr>
              <a:t>: h2.sh </a:t>
            </a:r>
            <a:r>
              <a:rPr lang="ko-KR" altLang="en-US" sz="1800" dirty="0">
                <a:latin typeface="맑은 고딕 (본문)"/>
              </a:rPr>
              <a:t>실행</a:t>
            </a: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>
              <a:latin typeface="맑은 고딕 (본문)"/>
            </a:endParaRPr>
          </a:p>
          <a:p>
            <a:pPr lvl="1">
              <a:defRPr/>
            </a:pPr>
            <a:endParaRPr lang="en-US" altLang="ko-KR" sz="180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endParaRPr lang="en-US" altLang="ko-KR" sz="1800" dirty="0">
              <a:latin typeface="맑은 고딕 (본문)"/>
            </a:endParaRP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윈도우</a:t>
            </a:r>
            <a:r>
              <a:rPr lang="en-US" altLang="ko-KR" sz="1800" dirty="0">
                <a:latin typeface="맑은 고딕 (본문)"/>
              </a:rPr>
              <a:t>: h2.bat </a:t>
            </a:r>
            <a:r>
              <a:rPr lang="ko-KR" altLang="en-US" sz="1800" dirty="0">
                <a:latin typeface="맑은 고딕 (본문)"/>
              </a:rPr>
              <a:t>실행</a:t>
            </a:r>
            <a:r>
              <a:rPr lang="en-US" altLang="ko-KR" sz="1800" dirty="0">
                <a:latin typeface="맑은 고딕 (본문)"/>
              </a:rPr>
              <a:t> </a:t>
            </a:r>
          </a:p>
          <a:p>
            <a:pPr lvl="1">
              <a:defRPr/>
            </a:pPr>
            <a:r>
              <a:rPr lang="ko-KR" altLang="en-US" sz="1800" dirty="0">
                <a:latin typeface="맑은 고딕 (본문)"/>
              </a:rPr>
              <a:t>윈도우</a:t>
            </a:r>
            <a:r>
              <a:rPr lang="en-US" altLang="ko-KR" sz="1800" dirty="0">
                <a:latin typeface="맑은 고딕 (본문)"/>
              </a:rPr>
              <a:t>: </a:t>
            </a:r>
            <a:r>
              <a:rPr lang="ko-KR" altLang="en-US" sz="1800" dirty="0"/>
              <a:t>윈도우 시스템 트레이에서 </a:t>
            </a:r>
            <a:r>
              <a:rPr lang="en-US" altLang="ko-KR" sz="1800" dirty="0"/>
              <a:t>H2</a:t>
            </a:r>
            <a:r>
              <a:rPr lang="ko-KR" altLang="en-US" sz="1800" dirty="0"/>
              <a:t>아이콘 클릭</a:t>
            </a:r>
            <a:endParaRPr lang="en-US" altLang="ko-KR" sz="1800" dirty="0">
              <a:latin typeface="맑은 고딕 (본문)"/>
            </a:endParaRPr>
          </a:p>
          <a:p>
            <a:pPr lvl="1"/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53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03" y="4109773"/>
            <a:ext cx="1905000" cy="1143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92" y="1754495"/>
            <a:ext cx="6562725" cy="14287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988041" y="2707887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4989439" y="2440837"/>
            <a:ext cx="1530205" cy="2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데이터베이스 생성</a:t>
            </a:r>
            <a:endParaRPr lang="en-US" altLang="ko-KR" sz="2000" b="1" dirty="0">
              <a:latin typeface="맑은 고딕 (본문)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800" dirty="0">
                <a:latin typeface="맑은 고딕 (본문)"/>
              </a:rPr>
              <a:t>그냥 연결하려고 하면 </a:t>
            </a:r>
            <a:r>
              <a:rPr lang="en-US" altLang="ko-KR" sz="1800" dirty="0">
                <a:latin typeface="맑은 고딕 (본문)"/>
              </a:rPr>
              <a:t>Database not found, either pre-create it or allow remote database creation (not recommended in secure environments) </a:t>
            </a:r>
            <a:r>
              <a:rPr lang="ko-KR" altLang="en-US" sz="1800" dirty="0">
                <a:latin typeface="맑은 고딕 (본문)"/>
              </a:rPr>
              <a:t>에러가 발생</a:t>
            </a:r>
            <a:endParaRPr lang="ko-KR" altLang="en-US" sz="1800" dirty="0"/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54</a:t>
            </a:fld>
            <a:endParaRPr lang="en-US"/>
          </a:p>
        </p:txBody>
      </p:sp>
      <p:pic>
        <p:nvPicPr>
          <p:cNvPr id="18434" name="Picture 2" descr="https://blog.kakaocdn.net/dn/mZFvY/btqCXwf9sKe/leYYRflzvXCPNYVsuwQty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" r="5950" b="2898"/>
          <a:stretch/>
        </p:blipFill>
        <p:spPr bwMode="auto">
          <a:xfrm>
            <a:off x="1275491" y="2257308"/>
            <a:ext cx="4479722" cy="42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87482" y="3824821"/>
            <a:ext cx="4176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연결이 성공하면</a:t>
            </a:r>
            <a:endParaRPr lang="en-US" dirty="0"/>
          </a:p>
          <a:p>
            <a:r>
              <a:rPr lang="en-US" dirty="0"/>
              <a:t>C:\Users\user</a:t>
            </a:r>
            <a:r>
              <a:rPr lang="ko-KR" altLang="en-US" dirty="0"/>
              <a:t>에 </a:t>
            </a:r>
            <a:r>
              <a:rPr lang="en-US" altLang="ko-KR" dirty="0" err="1"/>
              <a:t>test.mv.db</a:t>
            </a:r>
            <a:r>
              <a:rPr lang="ko-KR" altLang="en-US" dirty="0"/>
              <a:t>파일이 생성됨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29326" y="4989716"/>
            <a:ext cx="155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jdbc:h2:~/test</a:t>
            </a:r>
          </a:p>
        </p:txBody>
      </p:sp>
    </p:spTree>
    <p:extLst>
      <p:ext uri="{BB962C8B-B14F-4D97-AF65-F5344CB8AC3E}">
        <p14:creationId xmlns:p14="http://schemas.microsoft.com/office/powerpoint/2010/main" val="27359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H2</a:t>
            </a:r>
            <a:r>
              <a:rPr lang="ko-KR" altLang="en-US" dirty="0"/>
              <a:t>데이터베이스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9640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000" b="1" dirty="0">
                <a:latin typeface="맑은 고딕 (본문)"/>
              </a:rPr>
              <a:t>H2 </a:t>
            </a:r>
            <a:r>
              <a:rPr lang="ko-KR" altLang="en-US" sz="2000" b="1" dirty="0">
                <a:latin typeface="맑은 고딕 (본문)"/>
              </a:rPr>
              <a:t>데이터베이스 접속</a:t>
            </a:r>
            <a:endParaRPr lang="en-US" altLang="ko-KR" sz="2000" b="1" dirty="0">
              <a:latin typeface="맑은 고딕 (본문)"/>
            </a:endParaRPr>
          </a:p>
          <a:p>
            <a:pPr lvl="1">
              <a:defRPr/>
            </a:pPr>
            <a:endParaRPr lang="en-US" sz="1200" dirty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67E06-563C-4DAC-B352-5CBE54DE7B56}" type="slidenum">
              <a:rPr lang="en-US"/>
              <a:pPr>
                <a:defRPr/>
              </a:pPr>
              <a:t>55</a:t>
            </a:fld>
            <a:endParaRPr lang="en-US"/>
          </a:p>
        </p:txBody>
      </p:sp>
      <p:pic>
        <p:nvPicPr>
          <p:cNvPr id="18436" name="Picture 4" descr="https://blog.kakaocdn.net/dn/dGc3nG/btqCWL5HJ0c/EldXMcLoOKconiIk7STJQ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r="7987" b="4011"/>
          <a:stretch/>
        </p:blipFill>
        <p:spPr bwMode="auto">
          <a:xfrm>
            <a:off x="813731" y="1489470"/>
            <a:ext cx="4605557" cy="451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938697" y="1525550"/>
            <a:ext cx="42455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에러 해결하기 </a:t>
            </a:r>
            <a:r>
              <a:rPr lang="en-US" altLang="ko-KR"/>
              <a:t>]</a:t>
            </a:r>
            <a:endParaRPr lang="en-US" dirty="0"/>
          </a:p>
          <a:p>
            <a:endParaRPr lang="en-US" dirty="0"/>
          </a:p>
          <a:p>
            <a:r>
              <a:rPr lang="en-US" err="1"/>
              <a:t>저장한</a:t>
            </a:r>
            <a:r>
              <a:rPr lang="en-US"/>
              <a:t> 설정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 dirty="0"/>
              <a:t>Generic H2 (Server)</a:t>
            </a:r>
          </a:p>
          <a:p>
            <a:endParaRPr lang="en-US" dirty="0"/>
          </a:p>
          <a:p>
            <a:r>
              <a:rPr lang="en-US"/>
              <a:t>JDBC URL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r>
              <a:rPr lang="en-US" dirty="0"/>
              <a:t>jdbc:h2:tcp://localhost/~/test</a:t>
            </a:r>
          </a:p>
          <a:p>
            <a:endParaRPr lang="en-US" dirty="0"/>
          </a:p>
          <a:p>
            <a:r>
              <a:rPr lang="en-US" dirty="0"/>
              <a:t>를 </a:t>
            </a:r>
            <a:r>
              <a:rPr lang="en-US" dirty="0" err="1"/>
              <a:t>입력하고</a:t>
            </a:r>
            <a:r>
              <a:rPr lang="en-US" dirty="0"/>
              <a:t> </a:t>
            </a:r>
            <a:r>
              <a:rPr lang="en-US" dirty="0" err="1"/>
              <a:t>연결을</a:t>
            </a:r>
            <a:r>
              <a:rPr lang="en-US" dirty="0"/>
              <a:t> </a:t>
            </a:r>
            <a:r>
              <a:rPr lang="en-US" dirty="0" err="1"/>
              <a:t>클릭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8697" y="5058561"/>
            <a:ext cx="503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H2</a:t>
            </a:r>
            <a:r>
              <a:rPr lang="ko-KR" altLang="en-US"/>
              <a:t>데이터베이스 연결이 잘 안되는 수강생은</a:t>
            </a:r>
            <a:r>
              <a:rPr lang="en-US" altLang="ko-KR"/>
              <a:t> MySQL</a:t>
            </a:r>
            <a:r>
              <a:rPr lang="ko-KR" altLang="en-US"/>
              <a:t>과 같은 다른 </a:t>
            </a:r>
            <a:r>
              <a:rPr lang="en-US" altLang="ko-KR"/>
              <a:t>DB</a:t>
            </a:r>
            <a:r>
              <a:rPr lang="ko-KR" altLang="en-US"/>
              <a:t>를 사용해도 무방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프로젝트 생성 시 자신이 사용할 </a:t>
            </a:r>
            <a:r>
              <a:rPr lang="en-US" altLang="ko-KR"/>
              <a:t>DB </a:t>
            </a:r>
            <a:r>
              <a:rPr lang="ko-KR" altLang="en-US"/>
              <a:t>선택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H2</a:t>
            </a:r>
            <a:r>
              <a:rPr lang="ko-KR" altLang="en-US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SEQUENCE </a:t>
            </a:r>
            <a:r>
              <a:rPr lang="ko-KR" altLang="en-US" sz="2000" b="1"/>
              <a:t>전략 테스트를 위한 </a:t>
            </a:r>
            <a:r>
              <a:rPr lang="en-US" altLang="ko-KR" sz="2000" b="1"/>
              <a:t>H2 DB </a:t>
            </a:r>
            <a:r>
              <a:rPr lang="ko-KR" altLang="en-US" sz="2000" b="1"/>
              <a:t>연동</a:t>
            </a:r>
            <a:endParaRPr lang="en-US" altLang="ko-KR" sz="2000" b="1"/>
          </a:p>
          <a:p>
            <a:pPr lvl="1">
              <a:lnSpc>
                <a:spcPct val="150000"/>
              </a:lnSpc>
            </a:pPr>
            <a:r>
              <a:rPr lang="ko-KR" altLang="en-US" sz="1800" b="1"/>
              <a:t>메이븐 저장소</a:t>
            </a:r>
            <a:r>
              <a:rPr lang="en-US" altLang="ko-KR" sz="1800" b="1"/>
              <a:t>: </a:t>
            </a:r>
            <a:r>
              <a:rPr lang="ko-KR" altLang="en-US" sz="1800"/>
              <a:t>https://mvnrepository.com/artifact/com.h2database/h2/1.4.200</a:t>
            </a:r>
          </a:p>
          <a:p>
            <a:pPr lvl="1">
              <a:lnSpc>
                <a:spcPct val="150000"/>
              </a:lnSpc>
            </a:pPr>
            <a:r>
              <a:rPr lang="en-US" altLang="ko-KR" sz="1800"/>
              <a:t>&lt;scope&gt;test&lt;/scope&gt; </a:t>
            </a:r>
            <a:r>
              <a:rPr lang="ko-KR" altLang="en-US" sz="1800"/>
              <a:t>삭제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56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84464-FC8E-4C14-98D9-C213E4D0CBA7}"/>
              </a:ext>
            </a:extLst>
          </p:cNvPr>
          <p:cNvSpPr/>
          <p:nvPr/>
        </p:nvSpPr>
        <p:spPr>
          <a:xfrm>
            <a:off x="1076077" y="3870098"/>
            <a:ext cx="9268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On maven docs, it says that &lt;scope&gt;test&lt;/scope&gt; dependency </a:t>
            </a:r>
            <a:r>
              <a:rPr lang="en-US" altLang="ko-KR">
                <a:solidFill>
                  <a:srgbClr val="FF0000"/>
                </a:solidFill>
              </a:rPr>
              <a:t>is not required </a:t>
            </a:r>
            <a:r>
              <a:rPr lang="en-US" altLang="ko-KR"/>
              <a:t>for normal use of the application, and is only available for the test compilation and execution phases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292FBE-C9B6-49AA-AEAF-87AC1D9E7E90}"/>
              </a:ext>
            </a:extLst>
          </p:cNvPr>
          <p:cNvSpPr/>
          <p:nvPr/>
        </p:nvSpPr>
        <p:spPr>
          <a:xfrm>
            <a:off x="1076077" y="2224675"/>
            <a:ext cx="6096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 &lt;dependency&gt;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&gt;com.h2database&lt;/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&gt;h2&lt;/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&lt;version&gt;1.4.200&lt;/version&gt;</a:t>
            </a:r>
          </a:p>
          <a:p>
            <a:r>
              <a:rPr lang="en-US" altLang="ko-KR" dirty="0"/>
              <a:t>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1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H2</a:t>
            </a:r>
            <a:r>
              <a:rPr lang="ko-KR" altLang="en-US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/>
              <a:t>persistence.xml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57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E28DD-DFA0-4949-99BA-6E06CE958310}"/>
              </a:ext>
            </a:extLst>
          </p:cNvPr>
          <p:cNvSpPr/>
          <p:nvPr/>
        </p:nvSpPr>
        <p:spPr>
          <a:xfrm>
            <a:off x="71561" y="1614880"/>
            <a:ext cx="117122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dirty="0"/>
              <a:t>            &lt;property name="</a:t>
            </a:r>
            <a:r>
              <a:rPr lang="en-US" altLang="ko-KR" sz="2200" dirty="0" err="1"/>
              <a:t>javax.persistence.jdbc.driver</a:t>
            </a:r>
            <a:r>
              <a:rPr lang="en-US" altLang="ko-KR" sz="2200" dirty="0"/>
              <a:t>" value="org.h2.Driver" /&gt;</a:t>
            </a:r>
          </a:p>
          <a:p>
            <a:r>
              <a:rPr lang="en-US" altLang="ko-KR" sz="2200" dirty="0"/>
              <a:t>            &lt;property name="</a:t>
            </a:r>
            <a:r>
              <a:rPr lang="en-US" altLang="ko-KR" sz="2200" dirty="0" err="1"/>
              <a:t>javax.persistence.jdbc.user</a:t>
            </a:r>
            <a:r>
              <a:rPr lang="en-US" altLang="ko-KR" sz="2200" dirty="0"/>
              <a:t>" value="</a:t>
            </a:r>
            <a:r>
              <a:rPr lang="en-US" altLang="ko-KR" sz="2200" dirty="0" err="1"/>
              <a:t>sa</a:t>
            </a:r>
            <a:r>
              <a:rPr lang="en-US" altLang="ko-KR" sz="2200" dirty="0"/>
              <a:t>" /&gt;</a:t>
            </a:r>
          </a:p>
          <a:p>
            <a:r>
              <a:rPr lang="en-US" altLang="ko-KR" sz="2200" dirty="0"/>
              <a:t>            &lt;property name="</a:t>
            </a:r>
            <a:r>
              <a:rPr lang="en-US" altLang="ko-KR" sz="2200" dirty="0" err="1"/>
              <a:t>javax.persistence.jdbc.password</a:t>
            </a:r>
            <a:r>
              <a:rPr lang="en-US" altLang="ko-KR" sz="2200" dirty="0"/>
              <a:t>" value="" /&gt;</a:t>
            </a:r>
          </a:p>
          <a:p>
            <a:r>
              <a:rPr lang="en-US" altLang="ko-KR" sz="2200" dirty="0"/>
              <a:t>            &lt;property name="javax.persistence.jdbc.url" value="jdbc:h2:tcp://localhost/~/test" /&gt;</a:t>
            </a:r>
          </a:p>
          <a:p>
            <a:r>
              <a:rPr lang="en-US" altLang="ko-KR" sz="2200" dirty="0"/>
              <a:t>            </a:t>
            </a:r>
          </a:p>
          <a:p>
            <a:r>
              <a:rPr lang="en-US" altLang="ko-KR" sz="2200" dirty="0"/>
              <a:t>            &lt;property name="</a:t>
            </a:r>
            <a:r>
              <a:rPr lang="en-US" altLang="ko-KR" sz="2200" dirty="0" err="1"/>
              <a:t>hibernate.dialect</a:t>
            </a:r>
            <a:r>
              <a:rPr lang="en-US" altLang="ko-KR" sz="2200" dirty="0"/>
              <a:t>" value="org.hibernate.dialect.H2Dialect" /&gt;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0212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https://javarevisited.blogspot.com/2014/01/why-default-or-no-argument-constructor-java-class.html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When Hibernate creates an instance of entities using </a:t>
            </a:r>
            <a:r>
              <a:rPr lang="en-US" altLang="ko-KR" sz="2000" dirty="0">
                <a:solidFill>
                  <a:srgbClr val="FF0000"/>
                </a:solidFill>
              </a:rPr>
              <a:t>reflection</a:t>
            </a:r>
            <a:r>
              <a:rPr lang="en-US" altLang="ko-KR" sz="2000" dirty="0"/>
              <a:t> it uses the </a:t>
            </a:r>
            <a:r>
              <a:rPr lang="en-US" altLang="ko-KR" sz="2000" dirty="0" err="1"/>
              <a:t>Class.newInstance</a:t>
            </a:r>
            <a:r>
              <a:rPr lang="en-US" altLang="ko-KR" sz="2000" dirty="0"/>
              <a:t>() or </a:t>
            </a:r>
            <a:r>
              <a:rPr lang="en-US" altLang="ko-KR" sz="2000" dirty="0" err="1"/>
              <a:t>Constructor.newInstance</a:t>
            </a:r>
            <a:r>
              <a:rPr lang="en-US" altLang="ko-KR" sz="2000" dirty="0"/>
              <a:t>() method, which </a:t>
            </a:r>
            <a:r>
              <a:rPr lang="en-US" altLang="ko-KR" sz="2000" dirty="0">
                <a:solidFill>
                  <a:srgbClr val="FF0000"/>
                </a:solidFill>
              </a:rPr>
              <a:t>requires a no-argument constructor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Many of open source </a:t>
            </a:r>
            <a:r>
              <a:rPr lang="en-US" altLang="ko-KR" sz="2000" u="sng" dirty="0"/>
              <a:t>framework</a:t>
            </a:r>
            <a:r>
              <a:rPr lang="en-US" altLang="ko-KR" sz="2000" dirty="0"/>
              <a:t>, uses reflection to create instance or Object at </a:t>
            </a:r>
            <a:r>
              <a:rPr lang="en-US" altLang="ko-KR" sz="2000" dirty="0">
                <a:solidFill>
                  <a:srgbClr val="FF0000"/>
                </a:solidFill>
              </a:rPr>
              <a:t>runtime</a:t>
            </a:r>
            <a:r>
              <a:rPr lang="en-US" altLang="ko-KR" sz="2000" dirty="0"/>
              <a:t>, based upon the name of the class.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Why JPA requires Entity classes to be non-final &amp; fields non-final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JPA implementations use proxies in front of your entities to manage for example: Lazy loading. As </a:t>
            </a:r>
            <a:r>
              <a:rPr lang="en-US" altLang="ko-KR" sz="1800" u="sng" dirty="0"/>
              <a:t>a final class cannot be extended</a:t>
            </a:r>
            <a:r>
              <a:rPr lang="en-US" altLang="ko-KR" sz="1800" dirty="0"/>
              <a:t>, a </a:t>
            </a:r>
            <a:r>
              <a:rPr lang="en-US" altLang="ko-KR" sz="1800" dirty="0">
                <a:solidFill>
                  <a:srgbClr val="FF0000"/>
                </a:solidFill>
              </a:rPr>
              <a:t>proxy</a:t>
            </a:r>
            <a:r>
              <a:rPr lang="en-US" altLang="ko-KR" sz="1800" dirty="0"/>
              <a:t> cannot be built.(</a:t>
            </a:r>
            <a:r>
              <a:rPr lang="ko-KR" altLang="en-US" sz="1800" dirty="0">
                <a:solidFill>
                  <a:srgbClr val="FF0000"/>
                </a:solidFill>
              </a:rPr>
              <a:t>상속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참고</a:t>
            </a:r>
            <a:r>
              <a:rPr lang="en-US" altLang="ko-KR" sz="1800" dirty="0"/>
              <a:t>) </a:t>
            </a:r>
            <a:r>
              <a:rPr lang="ko-KR" altLang="en-US" sz="1800" dirty="0"/>
              <a:t>기본 생성자 없이 엔티티가 </a:t>
            </a:r>
            <a:r>
              <a:rPr lang="ko-KR" altLang="en-US" sz="1800" dirty="0" err="1"/>
              <a:t>동작할때도</a:t>
            </a:r>
            <a:r>
              <a:rPr lang="ko-KR" altLang="en-US" sz="1800" dirty="0"/>
              <a:t> 있으나 이것은 </a:t>
            </a:r>
            <a:r>
              <a:rPr lang="en-US" altLang="ko-KR" sz="1800" dirty="0"/>
              <a:t>JPA</a:t>
            </a:r>
            <a:r>
              <a:rPr lang="ko-KR" altLang="en-US" sz="1800" dirty="0"/>
              <a:t>표준 스펙을 따르는 것이 아닌 </a:t>
            </a:r>
            <a:r>
              <a:rPr lang="ko-KR" altLang="en-US" sz="1800" dirty="0" err="1"/>
              <a:t>하이버네이트와</a:t>
            </a:r>
            <a:r>
              <a:rPr lang="ko-KR" altLang="en-US" sz="1800" dirty="0"/>
              <a:t> 같은 구현체에서 바이트코드를 조작하여 프로그래머의 편이성을 제공하는 것</a:t>
            </a:r>
            <a:r>
              <a:rPr lang="en-US" altLang="ko-KR" sz="1800" dirty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ko-KR" altLang="en-US" sz="1800" dirty="0"/>
              <a:t>따라서 </a:t>
            </a:r>
            <a:r>
              <a:rPr lang="en-US" altLang="ko-KR" sz="1800" dirty="0"/>
              <a:t>JPA </a:t>
            </a:r>
            <a:r>
              <a:rPr lang="ko-KR" altLang="en-US" sz="1800" dirty="0"/>
              <a:t>스펙에 따라 기본 생성자를 명시하는 것이 권장됨</a:t>
            </a:r>
            <a:r>
              <a:rPr lang="en-US" altLang="ko-KR" sz="1800" dirty="0"/>
              <a:t>(</a:t>
            </a:r>
            <a:r>
              <a:rPr lang="ko-KR" altLang="en-US" sz="1800" dirty="0"/>
              <a:t>구현체나 버전에 따라 동작하지 않을 위험성이 있음</a:t>
            </a:r>
            <a:r>
              <a:rPr lang="en-US" altLang="ko-KR" sz="1800" dirty="0"/>
              <a:t>)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@Table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엔티티와</a:t>
            </a:r>
            <a:r>
              <a:rPr lang="en-US" altLang="ko-KR" sz="2000" dirty="0"/>
              <a:t> </a:t>
            </a:r>
            <a:r>
              <a:rPr lang="ko-KR" altLang="en-US" sz="2000" dirty="0"/>
              <a:t>매핑할 테이블 지정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테이블 속성</a:t>
            </a: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5209"/>
              </p:ext>
            </p:extLst>
          </p:nvPr>
        </p:nvGraphicFramePr>
        <p:xfrm>
          <a:off x="649773" y="1938837"/>
          <a:ext cx="10180420" cy="1609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77648">
                  <a:extLst>
                    <a:ext uri="{9D8B030D-6E8A-4147-A177-3AD203B41FA5}">
                      <a16:colId xmlns:a16="http://schemas.microsoft.com/office/drawing/2014/main" val="2915581701"/>
                    </a:ext>
                  </a:extLst>
                </a:gridCol>
                <a:gridCol w="4908652">
                  <a:extLst>
                    <a:ext uri="{9D8B030D-6E8A-4147-A177-3AD203B41FA5}">
                      <a16:colId xmlns:a16="http://schemas.microsoft.com/office/drawing/2014/main" val="3348365323"/>
                    </a:ext>
                  </a:extLst>
                </a:gridCol>
                <a:gridCol w="2894120">
                  <a:extLst>
                    <a:ext uri="{9D8B030D-6E8A-4147-A177-3AD203B41FA5}">
                      <a16:colId xmlns:a16="http://schemas.microsoft.com/office/drawing/2014/main" val="612034885"/>
                    </a:ext>
                  </a:extLst>
                </a:gridCol>
              </a:tblGrid>
              <a:tr h="21344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 속성</a:t>
                      </a:r>
                      <a:endParaRPr lang="ko-KR" alt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기능 </a:t>
                      </a:r>
                      <a:endParaRPr lang="ko-KR" alt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기본값 </a:t>
                      </a:r>
                      <a:endParaRPr lang="ko-KR" alt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24364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name</a:t>
                      </a:r>
                      <a:endParaRPr 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 맵핑할 테이블 이름</a:t>
                      </a:r>
                      <a:endParaRPr lang="ko-KR" alt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ko-KR" altLang="en-US" dirty="0" err="1">
                          <a:effectLst/>
                        </a:rPr>
                        <a:t>엔티티</a:t>
                      </a:r>
                      <a:r>
                        <a:rPr lang="ko-KR" altLang="en-US" dirty="0">
                          <a:effectLst/>
                        </a:rPr>
                        <a:t> 이름을 사용</a:t>
                      </a:r>
                      <a:endParaRPr lang="ko-KR" altLang="en-US" dirty="0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1598281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catalog</a:t>
                      </a:r>
                      <a:endParaRPr 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catalog </a:t>
                      </a:r>
                      <a:r>
                        <a:rPr lang="ko-KR" altLang="en-US" dirty="0">
                          <a:effectLst/>
                        </a:rPr>
                        <a:t>기능이 있는 </a:t>
                      </a:r>
                      <a:r>
                        <a:rPr lang="en-US" altLang="ko-KR" dirty="0">
                          <a:effectLst/>
                        </a:rPr>
                        <a:t>DB</a:t>
                      </a:r>
                      <a:r>
                        <a:rPr lang="ko-KR" altLang="en-US" dirty="0">
                          <a:effectLst/>
                        </a:rPr>
                        <a:t>에서 </a:t>
                      </a:r>
                      <a:r>
                        <a:rPr lang="en-US" altLang="ko-KR" dirty="0">
                          <a:effectLst/>
                        </a:rPr>
                        <a:t>catalog</a:t>
                      </a:r>
                      <a:r>
                        <a:rPr lang="ko-KR" altLang="en-US" dirty="0">
                          <a:effectLst/>
                        </a:rPr>
                        <a:t>를 </a:t>
                      </a:r>
                      <a:r>
                        <a:rPr lang="ko-KR" altLang="en-US" dirty="0" err="1">
                          <a:effectLst/>
                        </a:rPr>
                        <a:t>맵핑</a:t>
                      </a:r>
                      <a:endParaRPr lang="en-US" altLang="ko-KR" dirty="0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473299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schema</a:t>
                      </a:r>
                      <a:endParaRPr 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schema </a:t>
                      </a:r>
                      <a:r>
                        <a:rPr lang="ko-KR" altLang="en-US" dirty="0">
                          <a:effectLst/>
                        </a:rPr>
                        <a:t>기능이 있는 </a:t>
                      </a:r>
                      <a:r>
                        <a:rPr lang="en-US" altLang="ko-KR" dirty="0">
                          <a:effectLst/>
                        </a:rPr>
                        <a:t>DB</a:t>
                      </a:r>
                      <a:r>
                        <a:rPr lang="ko-KR" altLang="en-US" dirty="0">
                          <a:effectLst/>
                        </a:rPr>
                        <a:t>에서 </a:t>
                      </a:r>
                      <a:r>
                        <a:rPr lang="en-US" altLang="ko-KR" dirty="0">
                          <a:effectLst/>
                        </a:rPr>
                        <a:t>schema</a:t>
                      </a:r>
                      <a:r>
                        <a:rPr lang="ko-KR" altLang="en-US" dirty="0">
                          <a:effectLst/>
                        </a:rPr>
                        <a:t>를 </a:t>
                      </a:r>
                      <a:r>
                        <a:rPr lang="ko-KR" altLang="en-US" dirty="0" err="1">
                          <a:effectLst/>
                        </a:rPr>
                        <a:t>맵핑</a:t>
                      </a:r>
                      <a:endParaRPr lang="en-US" altLang="ko-KR" dirty="0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endParaRPr 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3327663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uniqueConstraints</a:t>
                      </a:r>
                      <a:endParaRPr lang="en-US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 </a:t>
                      </a:r>
                      <a:r>
                        <a:rPr lang="en-US" altLang="ko-KR" dirty="0">
                          <a:effectLst/>
                        </a:rPr>
                        <a:t>DDL </a:t>
                      </a:r>
                      <a:r>
                        <a:rPr lang="ko-KR" altLang="en-US" dirty="0">
                          <a:effectLst/>
                        </a:rPr>
                        <a:t>생성 시에 </a:t>
                      </a:r>
                      <a:r>
                        <a:rPr lang="ko-KR" altLang="en-US">
                          <a:effectLst/>
                        </a:rPr>
                        <a:t>유니크 제약조건 설정</a:t>
                      </a:r>
                      <a:endParaRPr lang="en-US" altLang="ko-KR" dirty="0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</a:t>
                      </a:r>
                      <a:endParaRPr lang="en-US" dirty="0">
                        <a:solidFill>
                          <a:srgbClr val="3D76AB"/>
                        </a:solidFill>
                        <a:effectLst/>
                      </a:endParaRP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149310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5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다양한 매핑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다음 요구사항이 추가되었다고 가정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회원은 일반 회원과 관리자로 구분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 가입일과 수정일이 있어야 함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회원을 설명할 수 있는 필드가 </a:t>
            </a:r>
            <a:r>
              <a:rPr lang="ko-KR" altLang="en-US" sz="1800" dirty="0" err="1"/>
              <a:t>있어야하며</a:t>
            </a:r>
            <a:r>
              <a:rPr lang="en-US" altLang="ko-KR" sz="1800" dirty="0"/>
              <a:t>, </a:t>
            </a:r>
            <a:r>
              <a:rPr lang="ko-KR" altLang="en-US" sz="1800" dirty="0"/>
              <a:t>필드의 길이 제한은 없음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8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/>
              <a:t>다양한 매핑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0551" y="757400"/>
            <a:ext cx="11331011" cy="58892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(</a:t>
            </a:r>
            <a:r>
              <a:rPr lang="ko-KR" altLang="en-US" sz="2000" dirty="0"/>
              <a:t>참고</a:t>
            </a:r>
            <a:r>
              <a:rPr lang="en-US" altLang="ko-KR" sz="2000" dirty="0"/>
              <a:t>)Lombok </a:t>
            </a:r>
            <a:r>
              <a:rPr lang="ko-KR" altLang="en-US" sz="2000" dirty="0"/>
              <a:t>추가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DA67E06-563C-4DAC-B352-5CBE54DE7B56}" type="slidenum">
              <a:rPr lang="en-US"/>
              <a:pPr lvl="0">
                <a:defRPr/>
              </a:pPr>
              <a:t>9</a:t>
            </a:fld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B4A10F-E636-4B4B-B426-E426686D000B}"/>
              </a:ext>
            </a:extLst>
          </p:cNvPr>
          <p:cNvSpPr/>
          <p:nvPr/>
        </p:nvSpPr>
        <p:spPr>
          <a:xfrm>
            <a:off x="615324" y="1409700"/>
            <a:ext cx="4545761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 &lt;dependency&gt;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org.projectlombok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lombok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        &lt;version&gt;1.18.24&lt;/version&gt;</a:t>
            </a:r>
          </a:p>
          <a:p>
            <a:r>
              <a:rPr lang="en-US" altLang="ko-KR" dirty="0"/>
              <a:t>            &lt;scope&gt;provided&lt;/scope&gt;</a:t>
            </a:r>
          </a:p>
          <a:p>
            <a:r>
              <a:rPr lang="en-US" altLang="ko-KR" dirty="0"/>
              <a:t>        &lt;/dependency&gt;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4C5A10-6500-4208-9C76-A35F3D865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22" b="36439"/>
          <a:stretch/>
        </p:blipFill>
        <p:spPr>
          <a:xfrm>
            <a:off x="615324" y="3395014"/>
            <a:ext cx="4917063" cy="32118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51A2470-EA16-472E-89D4-D3CBCA0E947C}"/>
              </a:ext>
            </a:extLst>
          </p:cNvPr>
          <p:cNvSpPr/>
          <p:nvPr/>
        </p:nvSpPr>
        <p:spPr>
          <a:xfrm>
            <a:off x="2817482" y="3972087"/>
            <a:ext cx="1916723" cy="184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AF8890-E996-43DF-8719-8800ECA2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04" y="3395014"/>
            <a:ext cx="56959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23534</TotalTime>
  <Words>4796</Words>
  <Application>Microsoft Office PowerPoint</Application>
  <PresentationFormat>와이드스크린</PresentationFormat>
  <Paragraphs>838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9" baseType="lpstr">
      <vt:lpstr>Arial Unicode MS</vt:lpstr>
      <vt:lpstr>JetBrains Mono</vt:lpstr>
      <vt:lpstr>맑은 고딕</vt:lpstr>
      <vt:lpstr>맑은 고딕 (본문)</vt:lpstr>
      <vt:lpstr>Arial</vt:lpstr>
      <vt:lpstr>Calibri</vt:lpstr>
      <vt:lpstr>Calibri Light</vt:lpstr>
      <vt:lpstr>Consolas</vt:lpstr>
      <vt:lpstr>Courier New</vt:lpstr>
      <vt:lpstr>Verdana</vt:lpstr>
      <vt:lpstr>Wingdings</vt:lpstr>
      <vt:lpstr>Office 테마</vt:lpstr>
      <vt:lpstr>엔티티 매핑</vt:lpstr>
      <vt:lpstr>비즈니스 로직-클래스 테이블 매핑</vt:lpstr>
      <vt:lpstr>매핑</vt:lpstr>
      <vt:lpstr>엔티티 매핑</vt:lpstr>
      <vt:lpstr>@Entity</vt:lpstr>
      <vt:lpstr>https://javarevisited.blogspot.com/2014/01/why-default-or-no-argument-constructor-java-class.html</vt:lpstr>
      <vt:lpstr>@Table</vt:lpstr>
      <vt:lpstr>다양한 매핑 사용</vt:lpstr>
      <vt:lpstr>다양한 매핑 사용</vt:lpstr>
      <vt:lpstr>다양한 매핑 사용</vt:lpstr>
      <vt:lpstr>데이터베이스 스키마 자동 생성</vt:lpstr>
      <vt:lpstr>데이터베이스 스키마 자동 생성</vt:lpstr>
      <vt:lpstr>다양한 매핑 사용</vt:lpstr>
      <vt:lpstr>데이터베이스 스키마 자동 생성</vt:lpstr>
      <vt:lpstr>데이터베이스 스키마 자동 생성</vt:lpstr>
      <vt:lpstr>데이터베이스 스키마 자동 생성</vt:lpstr>
      <vt:lpstr>엔티티 매핑 (기본키 전략)</vt:lpstr>
      <vt:lpstr>기본키 매핑</vt:lpstr>
      <vt:lpstr>직접 할당</vt:lpstr>
      <vt:lpstr>기본키 매핑</vt:lpstr>
      <vt:lpstr>대리 키-IDENTITY</vt:lpstr>
      <vt:lpstr>대리 키-IDENTITY</vt:lpstr>
      <vt:lpstr>대리 키-SEQUENCE</vt:lpstr>
      <vt:lpstr>대리 키-SEQUENCE</vt:lpstr>
      <vt:lpstr>대리 키-SEQUENCE</vt:lpstr>
      <vt:lpstr>대리 키-SEQUENCE</vt:lpstr>
      <vt:lpstr>대리 키-SEQUENCE</vt:lpstr>
      <vt:lpstr>대리 키-TABLE</vt:lpstr>
      <vt:lpstr>대리 키-TABLE</vt:lpstr>
      <vt:lpstr>대리 키-TABLE</vt:lpstr>
      <vt:lpstr>대리 키-TABLE</vt:lpstr>
      <vt:lpstr>대리 키-TABLE</vt:lpstr>
      <vt:lpstr>대리 키-TABLE</vt:lpstr>
      <vt:lpstr>엔티티 매핑 (필드 매핑)</vt:lpstr>
      <vt:lpstr>매핑 어노테이션</vt:lpstr>
      <vt:lpstr>@Column</vt:lpstr>
      <vt:lpstr>@Column</vt:lpstr>
      <vt:lpstr>Unique 제약조건</vt:lpstr>
      <vt:lpstr>@Column</vt:lpstr>
      <vt:lpstr>@Enumerated</vt:lpstr>
      <vt:lpstr>@Temporal</vt:lpstr>
      <vt:lpstr>기타</vt:lpstr>
      <vt:lpstr>엔티티 매핑 응용</vt:lpstr>
      <vt:lpstr>실전 예제 소개</vt:lpstr>
      <vt:lpstr>실전 예제 소개</vt:lpstr>
      <vt:lpstr>테이블 설계</vt:lpstr>
      <vt:lpstr>테이블 설계</vt:lpstr>
      <vt:lpstr>테이블 설계(추가 설명)</vt:lpstr>
      <vt:lpstr>설계 UML</vt:lpstr>
      <vt:lpstr>Check Point</vt:lpstr>
      <vt:lpstr>H2 데이터베이스 연동</vt:lpstr>
      <vt:lpstr>H2데이터베이스</vt:lpstr>
      <vt:lpstr>H2데이터베이스</vt:lpstr>
      <vt:lpstr>H2데이터베이스</vt:lpstr>
      <vt:lpstr>H2데이터베이스</vt:lpstr>
      <vt:lpstr>H2데이터베이스</vt:lpstr>
      <vt:lpstr>H2데이터베이스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3289</cp:revision>
  <dcterms:created xsi:type="dcterms:W3CDTF">2020-03-06T01:35:43Z</dcterms:created>
  <dcterms:modified xsi:type="dcterms:W3CDTF">2023-09-18T02:29:23Z</dcterms:modified>
  <cp:version>1000.0000.01</cp:version>
</cp:coreProperties>
</file>