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479" r:id="rId2"/>
    <p:sldId id="529" r:id="rId3"/>
    <p:sldId id="530" r:id="rId4"/>
    <p:sldId id="539" r:id="rId5"/>
    <p:sldId id="541" r:id="rId6"/>
    <p:sldId id="540" r:id="rId7"/>
    <p:sldId id="542" r:id="rId8"/>
    <p:sldId id="533" r:id="rId9"/>
    <p:sldId id="481" r:id="rId10"/>
    <p:sldId id="480" r:id="rId11"/>
    <p:sldId id="483" r:id="rId12"/>
    <p:sldId id="484" r:id="rId13"/>
    <p:sldId id="536" r:id="rId14"/>
    <p:sldId id="485" r:id="rId15"/>
    <p:sldId id="534" r:id="rId16"/>
    <p:sldId id="482" r:id="rId17"/>
    <p:sldId id="53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538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6" r:id="rId38"/>
    <p:sldId id="507" r:id="rId39"/>
    <p:sldId id="508" r:id="rId40"/>
    <p:sldId id="509" r:id="rId41"/>
    <p:sldId id="537" r:id="rId42"/>
    <p:sldId id="510" r:id="rId43"/>
    <p:sldId id="511" r:id="rId44"/>
    <p:sldId id="543" r:id="rId45"/>
    <p:sldId id="512" r:id="rId46"/>
    <p:sldId id="51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3E3E"/>
    <a:srgbClr val="A48989"/>
    <a:srgbClr val="FFFFFF"/>
    <a:srgbClr val="FFF2C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6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연관관계 매핑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2589" y="4106488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단방향</a:t>
            </a:r>
            <a:r>
              <a:rPr lang="ko-KR" altLang="en-US" sz="2400" dirty="0"/>
              <a:t> 연관관계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양방향 연관관계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26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연관관계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방향</a:t>
            </a:r>
            <a:r>
              <a:rPr lang="en-US" altLang="ko-KR" sz="2100" b="1" dirty="0"/>
              <a:t>(Direction)</a:t>
            </a:r>
            <a:endParaRPr lang="ko-KR" altLang="en-US" sz="2100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단방향</a:t>
            </a:r>
            <a:r>
              <a:rPr lang="en-US" altLang="ko-KR" dirty="0"/>
              <a:t>, </a:t>
            </a:r>
            <a:r>
              <a:rPr lang="ko-KR" altLang="en-US" dirty="0"/>
              <a:t>양방향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회원</a:t>
            </a:r>
            <a:r>
              <a:rPr lang="en-US" altLang="ko-KR" dirty="0"/>
              <a:t>, </a:t>
            </a:r>
            <a:r>
              <a:rPr lang="ko-KR" altLang="en-US" dirty="0"/>
              <a:t>팀 관계가 있을 때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회원 → 팀 </a:t>
            </a:r>
            <a:r>
              <a:rPr lang="en-US" altLang="ko-KR" dirty="0"/>
              <a:t>or</a:t>
            </a:r>
            <a:r>
              <a:rPr lang="ko-KR" altLang="en-US" dirty="0"/>
              <a:t> 팀 → 회원 둘 중 한 쪽만 참조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ko-KR" altLang="en-US" dirty="0" err="1"/>
              <a:t>단방향</a:t>
            </a:r>
            <a:endParaRPr lang="ko-KR" altLang="en-US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회원 → 팀</a:t>
            </a:r>
            <a:r>
              <a:rPr lang="en-US" altLang="ko-KR" dirty="0"/>
              <a:t>, </a:t>
            </a:r>
            <a:r>
              <a:rPr lang="ko-KR" altLang="en-US" dirty="0"/>
              <a:t>팀→ 회원 서로 참조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양방향 관계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</a:rPr>
              <a:t>방향은 객체관계에만 존재하는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개념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테이블은 항상 양방향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다중성</a:t>
            </a:r>
            <a:r>
              <a:rPr lang="en-US" altLang="ko-KR" sz="2000" b="1" dirty="0"/>
              <a:t>(multiplicity)</a:t>
            </a:r>
            <a:endParaRPr lang="ko-KR" altLang="en-US" sz="20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다대일</a:t>
            </a:r>
            <a:r>
              <a:rPr lang="en-US" altLang="ko-KR" dirty="0"/>
              <a:t>(N:1), </a:t>
            </a:r>
            <a:r>
              <a:rPr lang="ko-KR" altLang="en-US" dirty="0"/>
              <a:t>일대다</a:t>
            </a:r>
            <a:r>
              <a:rPr lang="en-US" altLang="ko-KR" dirty="0"/>
              <a:t>(1:N), </a:t>
            </a:r>
            <a:r>
              <a:rPr lang="ko-KR" altLang="en-US" dirty="0"/>
              <a:t>일대일</a:t>
            </a:r>
            <a:r>
              <a:rPr lang="en-US" altLang="ko-KR" dirty="0"/>
              <a:t>(1:1), </a:t>
            </a:r>
            <a:r>
              <a:rPr lang="ko-KR" altLang="en-US" dirty="0"/>
              <a:t>다대다</a:t>
            </a:r>
            <a:r>
              <a:rPr lang="en-US" altLang="ko-KR" dirty="0"/>
              <a:t>(N:M)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회원</a:t>
            </a:r>
            <a:r>
              <a:rPr lang="en-US" altLang="ko-KR" dirty="0"/>
              <a:t>, </a:t>
            </a:r>
            <a:r>
              <a:rPr lang="ko-KR" altLang="en-US" dirty="0"/>
              <a:t>팀 관계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회원 관점</a:t>
            </a:r>
            <a:r>
              <a:rPr lang="en-US" altLang="ko-KR" dirty="0"/>
              <a:t>) </a:t>
            </a:r>
            <a:r>
              <a:rPr lang="ko-KR" altLang="en-US" dirty="0"/>
              <a:t>여러 회원은 한 팀에 속함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회원 </a:t>
            </a:r>
            <a:r>
              <a:rPr lang="en-US" altLang="ko-KR" dirty="0"/>
              <a:t>: </a:t>
            </a:r>
            <a:r>
              <a:rPr lang="ko-KR" altLang="en-US" dirty="0"/>
              <a:t>팀 </a:t>
            </a:r>
            <a:r>
              <a:rPr lang="en-US" altLang="ko-KR" dirty="0"/>
              <a:t>= N : 1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팀 관점</a:t>
            </a:r>
            <a:r>
              <a:rPr lang="en-US" altLang="ko-KR" dirty="0"/>
              <a:t>) </a:t>
            </a:r>
            <a:r>
              <a:rPr lang="ko-KR" altLang="en-US" dirty="0"/>
              <a:t>한 팀에 여러 회원에 속함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팀 </a:t>
            </a:r>
            <a:r>
              <a:rPr lang="en-US" altLang="ko-KR" dirty="0"/>
              <a:t>: </a:t>
            </a:r>
            <a:r>
              <a:rPr lang="ko-KR" altLang="en-US" dirty="0"/>
              <a:t>회원 </a:t>
            </a:r>
            <a:r>
              <a:rPr lang="en-US" altLang="ko-KR" dirty="0"/>
              <a:t>= 1 : N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FF0000"/>
                </a:solidFill>
              </a:rPr>
              <a:t>연관관계의</a:t>
            </a:r>
            <a:r>
              <a:rPr lang="ko-KR" altLang="en-US" sz="2000" b="1" dirty="0">
                <a:solidFill>
                  <a:srgbClr val="FF0000"/>
                </a:solidFill>
              </a:rPr>
              <a:t> 주인</a:t>
            </a:r>
            <a:r>
              <a:rPr lang="en-US" altLang="ko-KR" sz="2000" b="1" dirty="0">
                <a:solidFill>
                  <a:srgbClr val="FF0000"/>
                </a:solidFill>
              </a:rPr>
              <a:t>(owner)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객체를 </a:t>
            </a:r>
            <a:r>
              <a:rPr lang="ko-KR" altLang="en-US" u="sng" dirty="0"/>
              <a:t>양방향 </a:t>
            </a:r>
            <a:r>
              <a:rPr lang="ko-KR" altLang="en-US" u="sng" dirty="0" err="1"/>
              <a:t>연관관계로</a:t>
            </a:r>
            <a:r>
              <a:rPr lang="ko-KR" altLang="en-US" u="sng" dirty="0"/>
              <a:t> 만들면</a:t>
            </a:r>
            <a:r>
              <a:rPr lang="ko-KR" altLang="en-US" dirty="0"/>
              <a:t> </a:t>
            </a:r>
            <a:r>
              <a:rPr lang="ko-KR" altLang="en-US" dirty="0" err="1"/>
              <a:t>연관관계의</a:t>
            </a:r>
            <a:r>
              <a:rPr lang="ko-KR" altLang="en-US" dirty="0"/>
              <a:t> 주인을 정해야 함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err="1"/>
              <a:t>연관관계와</a:t>
            </a:r>
            <a:r>
              <a:rPr lang="ko-KR" altLang="en-US" dirty="0"/>
              <a:t> 테이블 연관관계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패러다임의 차이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Nanum Gothic"/>
              </a:rPr>
              <a:t>객체</a:t>
            </a:r>
            <a:endParaRPr lang="en-US" altLang="ko-KR" sz="1800" dirty="0">
              <a:latin typeface="Nanum Gothic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Nanum Gothic"/>
              </a:rPr>
              <a:t>참조를 통한 연관관계는 </a:t>
            </a:r>
            <a:r>
              <a:rPr lang="ko-KR" altLang="en-US" u="sng" dirty="0">
                <a:latin typeface="Nanum Gothic"/>
              </a:rPr>
              <a:t>언제나 </a:t>
            </a:r>
            <a:r>
              <a:rPr lang="ko-KR" altLang="en-US" u="sng" dirty="0" err="1">
                <a:latin typeface="Nanum Gothic"/>
              </a:rPr>
              <a:t>단방향</a:t>
            </a:r>
            <a:endParaRPr lang="en-US" altLang="ko-KR" u="sng" dirty="0">
              <a:latin typeface="Nanum Gothic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Nanum Gothic"/>
              </a:rPr>
              <a:t>객체 간에 연관관계를 양방향으로 만들고 싶으면 반대쪽에도 필드를 추가</a:t>
            </a:r>
            <a:endParaRPr lang="en-US" altLang="ko-KR" dirty="0">
              <a:latin typeface="Nanum Gothic"/>
            </a:endParaRPr>
          </a:p>
          <a:p>
            <a:pPr lvl="2">
              <a:lnSpc>
                <a:spcPct val="150000"/>
              </a:lnSpc>
            </a:pPr>
            <a:r>
              <a:rPr lang="ko-KR" altLang="en-US" b="1">
                <a:latin typeface="Nanum Gothic"/>
              </a:rPr>
              <a:t>객체 관점에서는 엄밀히 말해 양방향 관계가 존재하지 않으며</a:t>
            </a:r>
            <a:r>
              <a:rPr lang="en-US" altLang="ko-KR" b="1">
                <a:latin typeface="Nanum Gothic"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latin typeface="Nanum Gothic"/>
              </a:rPr>
              <a:t>서로 다른 </a:t>
            </a:r>
            <a:r>
              <a:rPr lang="ko-KR" altLang="en-US" b="1" dirty="0" err="1">
                <a:solidFill>
                  <a:srgbClr val="0000FF"/>
                </a:solidFill>
                <a:latin typeface="Nanum Gothic"/>
              </a:rPr>
              <a:t>단방향</a:t>
            </a:r>
            <a:r>
              <a:rPr lang="ko-KR" altLang="en-US" b="1" dirty="0">
                <a:solidFill>
                  <a:srgbClr val="0000FF"/>
                </a:solidFill>
                <a:latin typeface="Nanum Gothic"/>
              </a:rPr>
              <a:t> 관계 </a:t>
            </a:r>
            <a:r>
              <a:rPr lang="ko-KR" altLang="en-US" b="1">
                <a:solidFill>
                  <a:srgbClr val="0000FF"/>
                </a:solidFill>
                <a:latin typeface="Nanum Gothic"/>
              </a:rPr>
              <a:t>두 개를 합쳐 양방향 연관관계라 부름</a:t>
            </a:r>
            <a:endParaRPr lang="en-US" altLang="ko-KR" dirty="0">
              <a:solidFill>
                <a:srgbClr val="0000FF"/>
              </a:solidFill>
              <a:latin typeface="Nanum Gothic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1600" dirty="0">
              <a:latin typeface="Nanum Gothic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Nanum Gothic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Nanum Gothic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Nanum Gothic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Nanum Gothic"/>
              </a:rPr>
              <a:t>테이블</a:t>
            </a:r>
            <a:endParaRPr lang="en-US" altLang="ko-KR" sz="1800" dirty="0">
              <a:latin typeface="Nanum Gothic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latin typeface="Nanum Gothic"/>
              </a:rPr>
              <a:t>반면에 테이블은 외래 키 하나로 양방향으로 조인</a:t>
            </a:r>
            <a:endParaRPr lang="en-US" altLang="ko-KR" dirty="0">
              <a:latin typeface="Nanum Gothic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A JOIN B , B JOIN A </a:t>
            </a:r>
            <a:r>
              <a:rPr lang="ko-KR" altLang="en-US" dirty="0"/>
              <a:t>둘다 가능하며 결과값도 같음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sz="1600" dirty="0"/>
          </a:p>
          <a:p>
            <a:pPr lvl="2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06476" y="3641108"/>
            <a:ext cx="202128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enlo"/>
              </a:rPr>
              <a:t>class A{ </a:t>
            </a:r>
          </a:p>
          <a:p>
            <a:pPr lvl="1"/>
            <a:r>
              <a:rPr lang="en-US" dirty="0">
                <a:latin typeface="Menlo"/>
              </a:rPr>
              <a:t>B </a:t>
            </a:r>
            <a:r>
              <a:rPr lang="en-US" dirty="0" err="1">
                <a:latin typeface="Menlo"/>
              </a:rPr>
              <a:t>b</a:t>
            </a:r>
            <a:r>
              <a:rPr lang="en-US" dirty="0">
                <a:latin typeface="Menlo"/>
              </a:rPr>
              <a:t>; </a:t>
            </a:r>
          </a:p>
          <a:p>
            <a:r>
              <a:rPr lang="en-US" dirty="0">
                <a:latin typeface="Menlo"/>
              </a:rPr>
              <a:t>} </a:t>
            </a:r>
          </a:p>
          <a:p>
            <a:r>
              <a:rPr lang="en-US" dirty="0">
                <a:latin typeface="Menlo"/>
              </a:rPr>
              <a:t>class B {}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03298" y="3176723"/>
            <a:ext cx="3082192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enlo"/>
              </a:rPr>
              <a:t>class A {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enlo"/>
              </a:rPr>
              <a:t>B </a:t>
            </a:r>
            <a:r>
              <a:rPr lang="en-US" dirty="0" err="1">
                <a:latin typeface="Menlo"/>
              </a:rPr>
              <a:t>b</a:t>
            </a:r>
            <a:r>
              <a:rPr lang="en-US" dirty="0">
                <a:latin typeface="Menlo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enlo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enlo"/>
              </a:rPr>
              <a:t>class B {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enlo"/>
              </a:rPr>
              <a:t>A </a:t>
            </a:r>
            <a:r>
              <a:rPr lang="en-US" dirty="0" err="1">
                <a:latin typeface="Menlo"/>
              </a:rPr>
              <a:t>a</a:t>
            </a:r>
            <a:r>
              <a:rPr lang="en-US" dirty="0">
                <a:latin typeface="Menlo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enlo"/>
              </a:rPr>
              <a:t>}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17007" y="484143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단방향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44284" y="57620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양방향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398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다대일</a:t>
            </a:r>
            <a:r>
              <a:rPr lang="en-US" altLang="ko-KR" dirty="0"/>
              <a:t>(N:1)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022694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요구사항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회원과 팀이 있다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회원은 하나의 팀에만 소속될 수 있다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회원과 팀은 </a:t>
            </a:r>
            <a:r>
              <a:rPr lang="ko-KR" altLang="en-US" sz="1800"/>
              <a:t>다대일 관계다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(</a:t>
            </a:r>
            <a:r>
              <a:rPr lang="ko-KR" altLang="en-US" sz="1800"/>
              <a:t>비지니스로직에서 회원의 팀이 조회가 가능해야 함</a:t>
            </a:r>
            <a:r>
              <a:rPr lang="en-US" altLang="ko-KR" sz="1800"/>
              <a:t>)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94460"/>
              </p:ext>
            </p:extLst>
          </p:nvPr>
        </p:nvGraphicFramePr>
        <p:xfrm>
          <a:off x="462414" y="3307715"/>
          <a:ext cx="11417034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8517">
                  <a:extLst>
                    <a:ext uri="{9D8B030D-6E8A-4147-A177-3AD203B41FA5}">
                      <a16:colId xmlns:a16="http://schemas.microsoft.com/office/drawing/2014/main" val="2983032380"/>
                    </a:ext>
                  </a:extLst>
                </a:gridCol>
                <a:gridCol w="5708517">
                  <a:extLst>
                    <a:ext uri="{9D8B030D-6E8A-4147-A177-3AD203B41FA5}">
                      <a16:colId xmlns:a16="http://schemas.microsoft.com/office/drawing/2014/main" val="191570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객체 연관관계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테이블 연관관계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14326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Member.team</a:t>
                      </a:r>
                      <a:r>
                        <a:rPr lang="ko-KR" altLang="en-US" sz="1800" dirty="0"/>
                        <a:t>필드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 err="1"/>
                        <a:t>멤버변수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로 팀 객체와 연관관계를 맺음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TEAM_ID</a:t>
                      </a:r>
                      <a:r>
                        <a:rPr lang="en-US" sz="1800" baseline="0" dirty="0"/>
                        <a:t> </a:t>
                      </a:r>
                      <a:r>
                        <a:rPr lang="ko-KR" altLang="en-US" sz="1800" baseline="0" dirty="0"/>
                        <a:t>외래 키로 팀 테이블과 연관관계를 맺음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784451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r>
                        <a:rPr lang="ko-KR" altLang="en-US" sz="1800" dirty="0" err="1"/>
                        <a:t>단방향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회원에서는 팀 조회 가능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그 반대는 불가능</a:t>
                      </a:r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양방향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외래 키를 통해서 양방향에서 조인 가능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8352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member.getTeam</a:t>
                      </a:r>
                      <a:r>
                        <a:rPr lang="en-US" sz="1800" dirty="0"/>
                        <a:t>()</a:t>
                      </a:r>
                      <a:r>
                        <a:rPr lang="ko-KR" altLang="en-US" sz="1800" dirty="0"/>
                        <a:t>은 가능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err="1"/>
                        <a:t>team.getMemeber</a:t>
                      </a:r>
                      <a:r>
                        <a:rPr lang="en-US" altLang="ko-KR" sz="1800" dirty="0"/>
                        <a:t>()</a:t>
                      </a:r>
                      <a:r>
                        <a:rPr lang="ko-KR" altLang="en-US" sz="1800" dirty="0"/>
                        <a:t>는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불가능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</a:t>
                      </a:r>
                      <a:r>
                        <a:rPr lang="en-US" sz="1800" baseline="0" dirty="0"/>
                        <a:t> * </a:t>
                      </a:r>
                    </a:p>
                    <a:p>
                      <a:r>
                        <a:rPr lang="en-US" sz="1800" baseline="0" dirty="0"/>
                        <a:t>FROM MEMBER M</a:t>
                      </a:r>
                    </a:p>
                    <a:p>
                      <a:r>
                        <a:rPr lang="en-US" sz="1800" baseline="0" dirty="0"/>
                        <a:t>JOIN TEAM T ON M.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TEAM_ID </a:t>
                      </a:r>
                      <a:r>
                        <a:rPr lang="en-US" sz="1800" baseline="0" dirty="0"/>
                        <a:t>= T.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TEAM_ID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SELECT</a:t>
                      </a:r>
                      <a:r>
                        <a:rPr lang="en-US" sz="1800" baseline="0" dirty="0"/>
                        <a:t> * </a:t>
                      </a:r>
                    </a:p>
                    <a:p>
                      <a:r>
                        <a:rPr lang="en-US" sz="1800" baseline="0" dirty="0"/>
                        <a:t>FROM TEAM T</a:t>
                      </a:r>
                    </a:p>
                    <a:p>
                      <a:r>
                        <a:rPr lang="en-US" sz="1800" baseline="0" dirty="0"/>
                        <a:t>JOIN MEMBER M ON T.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TEAM_ID </a:t>
                      </a:r>
                      <a:r>
                        <a:rPr lang="en-US" sz="1800" baseline="0" dirty="0"/>
                        <a:t>= </a:t>
                      </a:r>
                      <a:r>
                        <a:rPr lang="en-US" sz="1800" baseline="0"/>
                        <a:t>M.</a:t>
                      </a:r>
                      <a:r>
                        <a:rPr lang="en-US" sz="1800" baseline="0">
                          <a:solidFill>
                            <a:srgbClr val="FF0000"/>
                          </a:solidFill>
                        </a:rPr>
                        <a:t>TEAM_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2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81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/>
              <a:t>객체 연관관계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26172" y="504029"/>
            <a:ext cx="5723477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Team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Team() {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Team(String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getter, setter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26172" y="3318570"/>
            <a:ext cx="5723477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Team </a:t>
            </a:r>
            <a:r>
              <a:rPr lang="en-US" sz="1600" b="1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 //</a:t>
            </a:r>
            <a:r>
              <a:rPr lang="ko-KR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팀의 참조를 보관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 {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getter, setter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16CC6B-9CBA-4F1C-928F-B49A699DE969}"/>
              </a:ext>
            </a:extLst>
          </p:cNvPr>
          <p:cNvSpPr/>
          <p:nvPr/>
        </p:nvSpPr>
        <p:spPr>
          <a:xfrm>
            <a:off x="6289952" y="2081437"/>
            <a:ext cx="572347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2"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팀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.getTeam();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6BC18-80BD-4289-9898-2B53EF743D6F}"/>
              </a:ext>
            </a:extLst>
          </p:cNvPr>
          <p:cNvSpPr txBox="1"/>
          <p:nvPr/>
        </p:nvSpPr>
        <p:spPr>
          <a:xfrm>
            <a:off x="9151690" y="4409610"/>
            <a:ext cx="1906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객체 그래프 탐색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4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연관관계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42693" y="1119375"/>
            <a:ext cx="7405751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INSERT INTO TEAM(TEAM_ID, NAME) </a:t>
            </a:r>
          </a:p>
          <a:p>
            <a:r>
              <a:rPr lang="en-US" sz="2000" dirty="0"/>
              <a:t>VALUES('team1','팀1');</a:t>
            </a:r>
          </a:p>
          <a:p>
            <a:endParaRPr lang="en-US" sz="2000" dirty="0"/>
          </a:p>
          <a:p>
            <a:r>
              <a:rPr lang="en-US" sz="2000" dirty="0"/>
              <a:t>INSERT INTO MEMBER(MEMBER_ID, </a:t>
            </a:r>
            <a:r>
              <a:rPr lang="en-US" sz="2000" dirty="0">
                <a:solidFill>
                  <a:srgbClr val="FF0000"/>
                </a:solidFill>
              </a:rPr>
              <a:t>TEAM_ID</a:t>
            </a:r>
            <a:r>
              <a:rPr lang="en-US" sz="2000" dirty="0"/>
              <a:t>, USERNAME) </a:t>
            </a:r>
          </a:p>
          <a:p>
            <a:r>
              <a:rPr lang="en-US" sz="2000" dirty="0"/>
              <a:t>VALUES('member1','team1','회원1');</a:t>
            </a:r>
          </a:p>
          <a:p>
            <a:endParaRPr lang="en-US" sz="2000" dirty="0"/>
          </a:p>
          <a:p>
            <a:r>
              <a:rPr lang="en-US" sz="2000" dirty="0"/>
              <a:t>INSERT INTO MEMBER(MEMBER_ID, </a:t>
            </a:r>
            <a:r>
              <a:rPr lang="en-US" sz="2000" dirty="0">
                <a:solidFill>
                  <a:srgbClr val="FF0000"/>
                </a:solidFill>
              </a:rPr>
              <a:t>TEAM_ID</a:t>
            </a:r>
            <a:r>
              <a:rPr lang="en-US" sz="2000" dirty="0"/>
              <a:t>, USERNAME) </a:t>
            </a:r>
          </a:p>
          <a:p>
            <a:r>
              <a:rPr lang="en-US" sz="2000" dirty="0"/>
              <a:t>VALUES('member2','team1','회원2');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2693" y="4535696"/>
            <a:ext cx="5507941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SELECT T.*</a:t>
            </a:r>
          </a:p>
          <a:p>
            <a:r>
              <a:rPr lang="en-US" sz="2000" dirty="0"/>
              <a:t>FROM TEAM T 	</a:t>
            </a:r>
          </a:p>
          <a:p>
            <a:pPr lvl="1"/>
            <a:r>
              <a:rPr lang="en-US" sz="2000" dirty="0"/>
              <a:t>JOIN MEMBER M ON M.</a:t>
            </a:r>
            <a:r>
              <a:rPr lang="en-US" sz="2000" dirty="0">
                <a:solidFill>
                  <a:srgbClr val="FF0000"/>
                </a:solidFill>
              </a:rPr>
              <a:t>TEAM_ID</a:t>
            </a:r>
            <a:r>
              <a:rPr lang="en-US" sz="2000" dirty="0"/>
              <a:t> = T.</a:t>
            </a:r>
            <a:r>
              <a:rPr lang="en-US" sz="2000" dirty="0">
                <a:solidFill>
                  <a:srgbClr val="FF0000"/>
                </a:solidFill>
              </a:rPr>
              <a:t>TEAM_ID</a:t>
            </a:r>
          </a:p>
          <a:p>
            <a:r>
              <a:rPr lang="en-US" sz="2000" dirty="0"/>
              <a:t>WHERE M.MEMBER_ID = 'member1';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31658" y="4535696"/>
            <a:ext cx="513700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SELECT T.*</a:t>
            </a:r>
          </a:p>
          <a:p>
            <a:r>
              <a:rPr lang="en-US" sz="2000" dirty="0"/>
              <a:t>FROM MEMBER M	</a:t>
            </a:r>
          </a:p>
          <a:p>
            <a:pPr lvl="1"/>
            <a:r>
              <a:rPr lang="en-US" sz="2000" dirty="0"/>
              <a:t>JOIN TEAM T ON M.</a:t>
            </a:r>
            <a:r>
              <a:rPr lang="en-US" sz="2000" dirty="0">
                <a:solidFill>
                  <a:srgbClr val="FF0000"/>
                </a:solidFill>
              </a:rPr>
              <a:t>TEAM_ID</a:t>
            </a:r>
            <a:r>
              <a:rPr lang="en-US" sz="2000" dirty="0"/>
              <a:t> = T.</a:t>
            </a:r>
            <a:r>
              <a:rPr lang="en-US" sz="2000" dirty="0">
                <a:solidFill>
                  <a:srgbClr val="FF0000"/>
                </a:solidFill>
              </a:rPr>
              <a:t>TEAM_ID</a:t>
            </a:r>
          </a:p>
          <a:p>
            <a:r>
              <a:rPr lang="en-US" sz="2000" dirty="0"/>
              <a:t>WHERE M.MEMBER_ID = 'member1';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0552" y="41046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팀과 회원 조인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72985" y="41046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회원과 팀 조인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다대일</a:t>
            </a:r>
            <a:r>
              <a:rPr lang="en-US" altLang="ko-KR" dirty="0"/>
              <a:t>(N:1)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정리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객체는 참조</a:t>
            </a:r>
            <a:r>
              <a:rPr lang="en-US" altLang="ko-KR" sz="1800"/>
              <a:t>(</a:t>
            </a:r>
            <a:r>
              <a:rPr lang="ko-KR" altLang="en-US" sz="1800"/>
              <a:t>주소</a:t>
            </a:r>
            <a:r>
              <a:rPr lang="en-US" altLang="ko-KR" sz="1800"/>
              <a:t>)</a:t>
            </a:r>
            <a:r>
              <a:rPr lang="ko-KR" altLang="en-US" sz="1800"/>
              <a:t>로 연관관계를 맺음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연관된 데이터를 조회할 때 객체는 참조</a:t>
            </a:r>
            <a:r>
              <a:rPr lang="en-US" altLang="ko-KR" sz="1800">
                <a:sym typeface="Wingdings" panose="05000000000000000000" pitchFamily="2" charset="2"/>
              </a:rPr>
              <a:t>(a.getB().getC())</a:t>
            </a:r>
            <a:r>
              <a:rPr lang="ko-KR" altLang="en-US" sz="1800">
                <a:sym typeface="Wingdings" panose="05000000000000000000" pitchFamily="2" charset="2"/>
              </a:rPr>
              <a:t> 사용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테이블은 외래 키로 연관관계를 맺음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조인을 사용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sym typeface="Wingdings" panose="05000000000000000000" pitchFamily="2" charset="2"/>
              </a:rPr>
              <a:t>참조를 사용하는 객체의 연관관계는 단방향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sym typeface="Wingdings" panose="05000000000000000000" pitchFamily="2" charset="2"/>
              </a:rPr>
              <a:t>외래 키를 사용하는 테이블의 연관관계는 양방향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sym typeface="Wingdings" panose="05000000000000000000" pitchFamily="2" charset="2"/>
              </a:rPr>
              <a:t>객체를 양방향으로 참조하려면 단방향 연관관계를 </a:t>
            </a:r>
            <a:r>
              <a:rPr lang="en-US" altLang="ko-KR" sz="1800">
                <a:sym typeface="Wingdings" panose="05000000000000000000" pitchFamily="2" charset="2"/>
              </a:rPr>
              <a:t>2</a:t>
            </a:r>
            <a:r>
              <a:rPr lang="ko-KR" altLang="en-US" sz="1800">
                <a:sym typeface="Wingdings" panose="05000000000000000000" pitchFamily="2" charset="2"/>
              </a:rPr>
              <a:t>개 만들어야 함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 b="1"/>
          </a:p>
          <a:p>
            <a:pPr lvl="1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0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순수한 </a:t>
            </a:r>
            <a:r>
              <a:rPr lang="ko-KR" altLang="en-US" sz="2800"/>
              <a:t>객체 연관관계</a:t>
            </a:r>
            <a:r>
              <a:rPr lang="en-US" altLang="ko-KR" sz="2800"/>
              <a:t>(JPA</a:t>
            </a:r>
            <a:r>
              <a:rPr lang="ko-KR" altLang="en-US" sz="2800"/>
              <a:t>를 사용하지 않고 연관관계 설정</a:t>
            </a:r>
            <a:r>
              <a:rPr lang="en-US" altLang="ko-KR" sz="2800"/>
              <a:t>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26172" y="504029"/>
            <a:ext cx="5723477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Team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Team() {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Team(String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getter, setter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26172" y="3318570"/>
            <a:ext cx="5723477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Team </a:t>
            </a:r>
            <a:r>
              <a:rPr lang="en-US" sz="1600" b="1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 //</a:t>
            </a:r>
            <a:r>
              <a:rPr lang="ko-KR" alt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팀의 참조를 보관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 {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getter, setter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16CC6B-9CBA-4F1C-928F-B49A699DE969}"/>
              </a:ext>
            </a:extLst>
          </p:cNvPr>
          <p:cNvSpPr/>
          <p:nvPr/>
        </p:nvSpPr>
        <p:spPr>
          <a:xfrm>
            <a:off x="6289952" y="2081437"/>
            <a:ext cx="572347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2"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팀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.getTeam();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6BC18-80BD-4289-9898-2B53EF743D6F}"/>
              </a:ext>
            </a:extLst>
          </p:cNvPr>
          <p:cNvSpPr txBox="1"/>
          <p:nvPr/>
        </p:nvSpPr>
        <p:spPr>
          <a:xfrm>
            <a:off x="9151690" y="4409610"/>
            <a:ext cx="2953053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객체 </a:t>
            </a:r>
            <a:r>
              <a:rPr lang="ko-KR" altLang="en-US"/>
              <a:t>그래프 탐색</a:t>
            </a:r>
            <a:endParaRPr lang="en-US" altLang="ko-KR"/>
          </a:p>
          <a:p>
            <a:r>
              <a:rPr lang="en-US"/>
              <a:t>(</a:t>
            </a:r>
            <a:r>
              <a:rPr lang="ko-KR" altLang="en-US"/>
              <a:t>객체는 참조를 사용해서</a:t>
            </a:r>
            <a:endParaRPr lang="en-US" altLang="ko-KR"/>
          </a:p>
          <a:p>
            <a:r>
              <a:rPr lang="ko-KR" altLang="en-US"/>
              <a:t>연관관계를 탐색할 수 있음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순수한 </a:t>
            </a:r>
            <a:r>
              <a:rPr lang="ko-KR" altLang="en-US" sz="2800"/>
              <a:t>객체 연관관계</a:t>
            </a:r>
            <a:r>
              <a:rPr lang="en-US" altLang="ko-KR" sz="2800"/>
              <a:t>(JPA</a:t>
            </a:r>
            <a:r>
              <a:rPr lang="ko-KR" altLang="en-US" sz="2800"/>
              <a:t>를 사용하지 않고 연관관계 설정</a:t>
            </a:r>
            <a:r>
              <a:rPr lang="en-US" altLang="ko-KR" sz="2800"/>
              <a:t>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4931F8-E627-4C7B-AD92-B7EE6DEE390C}"/>
              </a:ext>
            </a:extLst>
          </p:cNvPr>
          <p:cNvSpPr/>
          <p:nvPr/>
        </p:nvSpPr>
        <p:spPr>
          <a:xfrm>
            <a:off x="1980597" y="1540024"/>
            <a:ext cx="2717900" cy="903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Member</a:t>
            </a:r>
            <a:endParaRPr lang="ko-KR" altLang="en-US" sz="2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8A19BB-1E3C-4F5D-A24E-3C2DD0AE4828}"/>
              </a:ext>
            </a:extLst>
          </p:cNvPr>
          <p:cNvSpPr/>
          <p:nvPr/>
        </p:nvSpPr>
        <p:spPr>
          <a:xfrm>
            <a:off x="6704997" y="1540024"/>
            <a:ext cx="2717900" cy="903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Team</a:t>
            </a:r>
            <a:endParaRPr lang="ko-KR" altLang="en-US" sz="20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449B6E0-32E9-40A2-8757-F2C6EBA0052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4698497" y="1991803"/>
            <a:ext cx="2006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242D97-8537-40B7-899D-DD912B2633D4}"/>
              </a:ext>
            </a:extLst>
          </p:cNvPr>
          <p:cNvSpPr txBox="1"/>
          <p:nvPr/>
        </p:nvSpPr>
        <p:spPr>
          <a:xfrm>
            <a:off x="6098650" y="154002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0..1</a:t>
            </a: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2E5044-8E20-4BCB-8CFB-D429F5A4F549}"/>
              </a:ext>
            </a:extLst>
          </p:cNvPr>
          <p:cNvSpPr/>
          <p:nvPr/>
        </p:nvSpPr>
        <p:spPr>
          <a:xfrm>
            <a:off x="2274073" y="3562184"/>
            <a:ext cx="2210463" cy="8522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member1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C9D6267-DD91-4BA6-95F0-3BD5F6692103}"/>
              </a:ext>
            </a:extLst>
          </p:cNvPr>
          <p:cNvSpPr/>
          <p:nvPr/>
        </p:nvSpPr>
        <p:spPr>
          <a:xfrm>
            <a:off x="2274073" y="5106905"/>
            <a:ext cx="2210463" cy="8522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member2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226B0AF-DCE9-4DF2-B228-5F7E37DAE07B}"/>
              </a:ext>
            </a:extLst>
          </p:cNvPr>
          <p:cNvSpPr/>
          <p:nvPr/>
        </p:nvSpPr>
        <p:spPr>
          <a:xfrm>
            <a:off x="6306710" y="4254669"/>
            <a:ext cx="2210463" cy="8522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team1</a:t>
            </a:r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8ED990-6B43-477B-B5CD-AB903BCB11D6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4484536" y="3988302"/>
            <a:ext cx="1822174" cy="69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D67DE1-2CE6-44FC-B246-CD0EC0531DA7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4484536" y="4680787"/>
            <a:ext cx="1822174" cy="85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593FBF-BDA2-4CC6-80D3-4386253AFAEA}"/>
              </a:ext>
            </a:extLst>
          </p:cNvPr>
          <p:cNvSpPr txBox="1"/>
          <p:nvPr/>
        </p:nvSpPr>
        <p:spPr>
          <a:xfrm>
            <a:off x="3624094" y="2538273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순수한 객체 단방향</a:t>
            </a:r>
            <a:r>
              <a:rPr lang="en-US" altLang="ko-KR"/>
              <a:t>, </a:t>
            </a:r>
            <a:r>
              <a:rPr lang="ko-KR" altLang="en-US"/>
              <a:t>다대일</a:t>
            </a:r>
            <a:r>
              <a:rPr lang="en-US" altLang="ko-KR"/>
              <a:t>(N:1) </a:t>
            </a:r>
            <a:r>
              <a:rPr lang="ko-KR" altLang="en-US"/>
              <a:t>클래스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589F9B-9A0C-4FE2-BB91-2C8D70E34F37}"/>
              </a:ext>
            </a:extLst>
          </p:cNvPr>
          <p:cNvSpPr txBox="1"/>
          <p:nvPr/>
        </p:nvSpPr>
        <p:spPr>
          <a:xfrm>
            <a:off x="3710699" y="6040842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순수한 객체 단방향</a:t>
            </a:r>
            <a:r>
              <a:rPr lang="en-US" altLang="ko-KR"/>
              <a:t>, </a:t>
            </a:r>
            <a:r>
              <a:rPr lang="ko-KR" altLang="en-US"/>
              <a:t>다대일</a:t>
            </a:r>
            <a:r>
              <a:rPr lang="en-US" altLang="ko-KR"/>
              <a:t>(N:1) </a:t>
            </a:r>
            <a:r>
              <a:rPr lang="ko-KR" altLang="en-US"/>
              <a:t>인스턴스</a:t>
            </a:r>
          </a:p>
        </p:txBody>
      </p:sp>
    </p:spTree>
    <p:extLst>
      <p:ext uri="{BB962C8B-B14F-4D97-AF65-F5344CB8AC3E}">
        <p14:creationId xmlns:p14="http://schemas.microsoft.com/office/powerpoint/2010/main" val="200656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/>
              <a:t>관계 매핑</a:t>
            </a:r>
            <a:r>
              <a:rPr lang="en-US" altLang="ko-KR"/>
              <a:t>(JPA</a:t>
            </a:r>
            <a:r>
              <a:rPr lang="ko-KR" altLang="en-US"/>
              <a:t>를 사용하여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 dirty="0"/>
          </a:p>
        </p:txBody>
      </p:sp>
      <p:pic>
        <p:nvPicPr>
          <p:cNvPr id="2050" name="Picture 2" descr="https://media.vlpt.us/post-images/conatuseus/7933e2a0-ded3-11e9-8f36-9fe4d9580a6d/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7" y="1516484"/>
            <a:ext cx="6294950" cy="32771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media.vlpt.us/post-images/conatuseus/13593cd0-ded0-11e9-aea8-29ebe9a2cb44/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05" y="1513930"/>
            <a:ext cx="5386477" cy="3279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315181" y="4793630"/>
            <a:ext cx="21371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테이블에 맞춘 설계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1688A-6F03-46FE-A4F7-F1A921B1F8C4}"/>
              </a:ext>
            </a:extLst>
          </p:cNvPr>
          <p:cNvSpPr txBox="1"/>
          <p:nvPr/>
        </p:nvSpPr>
        <p:spPr>
          <a:xfrm>
            <a:off x="397565" y="938254"/>
            <a:ext cx="850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지금까지 객체만 사용한 연관관계와 테이블만 사용한 연관관계를 각각 알아 보았음</a:t>
            </a:r>
          </a:p>
        </p:txBody>
      </p:sp>
    </p:spTree>
    <p:extLst>
      <p:ext uri="{BB962C8B-B14F-4D97-AF65-F5344CB8AC3E}">
        <p14:creationId xmlns:p14="http://schemas.microsoft.com/office/powerpoint/2010/main" val="624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객체 관계 매핑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399"/>
            <a:ext cx="11331011" cy="59640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어노테이션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900" dirty="0"/>
              <a:t>@</a:t>
            </a:r>
            <a:r>
              <a:rPr lang="en-US" altLang="ko-KR" sz="1900" dirty="0" err="1"/>
              <a:t>ManyToOne</a:t>
            </a:r>
            <a:r>
              <a:rPr lang="en-US" altLang="ko-KR" sz="1900" dirty="0"/>
              <a:t>: </a:t>
            </a:r>
            <a:r>
              <a:rPr lang="ko-KR" altLang="en-US" sz="1900" dirty="0"/>
              <a:t>다대일</a:t>
            </a:r>
            <a:r>
              <a:rPr lang="en-US" altLang="ko-KR" sz="1900" dirty="0"/>
              <a:t>(N:1) </a:t>
            </a:r>
            <a:r>
              <a:rPr lang="ko-KR" altLang="en-US" sz="1900" dirty="0"/>
              <a:t>관계 </a:t>
            </a:r>
            <a:r>
              <a:rPr lang="ko-KR" altLang="en-US" sz="1900"/>
              <a:t>매핑 정보</a:t>
            </a:r>
            <a:r>
              <a:rPr lang="en-US" altLang="ko-KR" sz="1900"/>
              <a:t>. </a:t>
            </a:r>
            <a:r>
              <a:rPr lang="ko-KR" altLang="en-US" sz="1900"/>
              <a:t>연관관계를 매핑할 때는 다중성을 나타내는 어노테이션을 필수로 사용</a:t>
            </a:r>
            <a:endParaRPr lang="en-US" altLang="ko-KR" sz="1900" dirty="0"/>
          </a:p>
          <a:p>
            <a:pPr lvl="1">
              <a:lnSpc>
                <a:spcPct val="150000"/>
              </a:lnSpc>
            </a:pPr>
            <a:r>
              <a:rPr lang="en-US" altLang="ko-KR" sz="1900" dirty="0"/>
              <a:t>@</a:t>
            </a:r>
            <a:r>
              <a:rPr lang="en-US" altLang="ko-KR" sz="1900" dirty="0" err="1"/>
              <a:t>JoinColumn</a:t>
            </a:r>
            <a:r>
              <a:rPr lang="en-US" altLang="ko-KR" sz="1900" dirty="0"/>
              <a:t>(name = "TEAM_</a:t>
            </a:r>
            <a:r>
              <a:rPr lang="en-US" altLang="ko-KR" sz="1900"/>
              <a:t>ID")</a:t>
            </a:r>
            <a:endParaRPr lang="en-US" altLang="ko-KR" sz="1900">
              <a:highlight>
                <a:srgbClr val="FFFF00"/>
              </a:highlight>
            </a:endParaRPr>
          </a:p>
          <a:p>
            <a:pPr lvl="2">
              <a:lnSpc>
                <a:spcPct val="150000"/>
              </a:lnSpc>
            </a:pPr>
            <a:r>
              <a:rPr lang="ko-KR" altLang="en-US" sz="1900"/>
              <a:t>외래 키를 매핑할 때 사용</a:t>
            </a:r>
            <a:endParaRPr lang="en-US" altLang="ko-KR" sz="1900"/>
          </a:p>
          <a:p>
            <a:pPr lvl="2">
              <a:lnSpc>
                <a:spcPct val="150000"/>
              </a:lnSpc>
            </a:pPr>
            <a:r>
              <a:rPr lang="en-US" altLang="ko-KR" sz="1900"/>
              <a:t>name </a:t>
            </a:r>
            <a:r>
              <a:rPr lang="ko-KR" altLang="en-US" sz="1900" dirty="0"/>
              <a:t>속성에는 매핑할</a:t>
            </a:r>
            <a:r>
              <a:rPr lang="en-US" altLang="ko-KR" sz="1900" dirty="0"/>
              <a:t> </a:t>
            </a:r>
            <a:r>
              <a:rPr lang="ko-KR" altLang="en-US" sz="1900" dirty="0"/>
              <a:t>외래 키 이름을 지정</a:t>
            </a:r>
            <a:endParaRPr lang="en-US" altLang="ko-KR" sz="1900" dirty="0"/>
          </a:p>
          <a:p>
            <a:pPr lvl="2">
              <a:lnSpc>
                <a:spcPct val="150000"/>
              </a:lnSpc>
            </a:pPr>
            <a:r>
              <a:rPr lang="ko-KR" altLang="en-US" sz="1900"/>
              <a:t>생략 가능</a:t>
            </a:r>
            <a:r>
              <a:rPr lang="en-US" altLang="ko-KR" sz="1900"/>
              <a:t>(OneToMany</a:t>
            </a:r>
            <a:r>
              <a:rPr lang="ko-KR" altLang="en-US" sz="1900"/>
              <a:t>에서는 성능상 생략하면 안됨</a:t>
            </a:r>
            <a:r>
              <a:rPr lang="en-US" altLang="ko-KR" sz="1900"/>
              <a:t>)</a:t>
            </a:r>
            <a:endParaRPr lang="en-US" altLang="ko-KR" sz="1900" dirty="0"/>
          </a:p>
          <a:p>
            <a:pPr lvl="1"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2491" y="625670"/>
            <a:ext cx="4714416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"MEMBER_ID"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"TEAM_ID"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81485" y="625670"/>
            <a:ext cx="369064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 {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"TEAM_ID"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E437D-143B-4075-B384-5522E83A8ED0}"/>
              </a:ext>
            </a:extLst>
          </p:cNvPr>
          <p:cNvSpPr txBox="1"/>
          <p:nvPr/>
        </p:nvSpPr>
        <p:spPr>
          <a:xfrm>
            <a:off x="5376907" y="2862470"/>
            <a:ext cx="678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Member.team</a:t>
            </a:r>
            <a:r>
              <a:rPr lang="ko-KR" altLang="en-US">
                <a:solidFill>
                  <a:srgbClr val="FF0000"/>
                </a:solidFill>
              </a:rPr>
              <a:t>과 </a:t>
            </a:r>
            <a:r>
              <a:rPr lang="en-US" altLang="ko-KR">
                <a:solidFill>
                  <a:srgbClr val="FF0000"/>
                </a:solidFill>
              </a:rPr>
              <a:t>MEMBER.TEAM_ID</a:t>
            </a:r>
            <a:r>
              <a:rPr lang="ko-KR" altLang="en-US">
                <a:solidFill>
                  <a:srgbClr val="FF0000"/>
                </a:solidFill>
              </a:rPr>
              <a:t>를 매핑하는 것이 연관관계 매핑</a:t>
            </a:r>
          </a:p>
        </p:txBody>
      </p:sp>
    </p:spTree>
    <p:extLst>
      <p:ext uri="{BB962C8B-B14F-4D97-AF65-F5344CB8AC3E}">
        <p14:creationId xmlns:p14="http://schemas.microsoft.com/office/powerpoint/2010/main" val="27551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요구사항 기반 테이블 </a:t>
            </a:r>
            <a:r>
              <a:rPr lang="en-US" altLang="ko-KR" sz="2000" b="1" dirty="0"/>
              <a:t>ERD</a:t>
            </a: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 dirty="0"/>
          </a:p>
        </p:txBody>
      </p:sp>
      <p:pic>
        <p:nvPicPr>
          <p:cNvPr id="15362" name="Picture 2" descr="https://media.vlpt.us/images/ljinsk3/post/364306a5-e4c3-4bbb-8977-86eb4fbe2caf/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08" y="1440271"/>
            <a:ext cx="8547052" cy="442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5747" y="420801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</a:t>
            </a:r>
            <a:r>
              <a:rPr lang="ko-KR" altLang="en-US" sz="1600" dirty="0"/>
              <a:t>이상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78614" y="470863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</a:t>
            </a:r>
            <a:r>
              <a:rPr lang="ko-KR" altLang="en-US" sz="1600" dirty="0"/>
              <a:t>이상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630691" y="526792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</a:t>
            </a:r>
            <a:r>
              <a:rPr lang="ko-KR" altLang="en-US" sz="1600" dirty="0"/>
              <a:t>이상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494624" y="31951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98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JoinColumn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/>
              <a:t>데이터베이스 컬럼 중</a:t>
            </a:r>
            <a:r>
              <a:rPr lang="en-US" altLang="ko-KR" sz="2000"/>
              <a:t>, </a:t>
            </a:r>
            <a:r>
              <a:rPr lang="ko-KR" altLang="en-US" sz="2000"/>
              <a:t>특별히 외래 키로 사용되는 컬럼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@</a:t>
            </a:r>
            <a:r>
              <a:rPr lang="en-US" altLang="ko-KR" sz="2000" dirty="0" err="1"/>
              <a:t>JoinColumn</a:t>
            </a:r>
            <a:r>
              <a:rPr lang="ko-KR" altLang="en-US" sz="2000" dirty="0"/>
              <a:t>생략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외래 키를 찾을 때 기본 전략을 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 lvl="2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20773"/>
              </p:ext>
            </p:extLst>
          </p:nvPr>
        </p:nvGraphicFramePr>
        <p:xfrm>
          <a:off x="665382" y="704655"/>
          <a:ext cx="11061348" cy="41761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5622">
                  <a:extLst>
                    <a:ext uri="{9D8B030D-6E8A-4147-A177-3AD203B41FA5}">
                      <a16:colId xmlns:a16="http://schemas.microsoft.com/office/drawing/2014/main" val="1242108410"/>
                    </a:ext>
                  </a:extLst>
                </a:gridCol>
                <a:gridCol w="4744528">
                  <a:extLst>
                    <a:ext uri="{9D8B030D-6E8A-4147-A177-3AD203B41FA5}">
                      <a16:colId xmlns:a16="http://schemas.microsoft.com/office/drawing/2014/main" val="2827237665"/>
                    </a:ext>
                  </a:extLst>
                </a:gridCol>
                <a:gridCol w="3911198">
                  <a:extLst>
                    <a:ext uri="{9D8B030D-6E8A-4147-A177-3AD203B41FA5}">
                      <a16:colId xmlns:a16="http://schemas.microsoft.com/office/drawing/2014/main" val="3164574340"/>
                    </a:ext>
                  </a:extLst>
                </a:gridCol>
              </a:tblGrid>
              <a:tr h="274824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속성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기능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</a:rPr>
                        <a:t>기본값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293626173"/>
                  </a:ext>
                </a:extLst>
              </a:tr>
              <a:tr h="48898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name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나의 테이블에서 사용되는 외래 키 이름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effectLst/>
                        </a:rPr>
                        <a:t>"</a:t>
                      </a:r>
                      <a:r>
                        <a:rPr lang="ko-KR" altLang="en-US" sz="1800" dirty="0" err="1">
                          <a:effectLst/>
                        </a:rPr>
                        <a:t>필드명</a:t>
                      </a:r>
                      <a:r>
                        <a:rPr lang="en-US" altLang="ko-KR" sz="1800" dirty="0">
                          <a:effectLst/>
                        </a:rPr>
                        <a:t>" + "_" + "</a:t>
                      </a:r>
                      <a:r>
                        <a:rPr lang="ko-KR" altLang="en-US" sz="1800" dirty="0">
                          <a:effectLst/>
                        </a:rPr>
                        <a:t>참조하는 테이블의 기본 키 </a:t>
                      </a:r>
                      <a:r>
                        <a:rPr lang="ko-KR" altLang="en-US" sz="1800" dirty="0" err="1">
                          <a:effectLst/>
                        </a:rPr>
                        <a:t>컬럼명</a:t>
                      </a:r>
                      <a:r>
                        <a:rPr lang="en-US" altLang="ko-KR" sz="1800" dirty="0">
                          <a:effectLst/>
                        </a:rPr>
                        <a:t>"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956786415"/>
                  </a:ext>
                </a:extLst>
              </a:tr>
              <a:tr h="424636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referencedColumnName</a:t>
                      </a:r>
                      <a:endParaRPr lang="en-US" sz="16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effectLst/>
                        </a:rPr>
                        <a:t>연관 테이블에 존재하는 </a:t>
                      </a:r>
                      <a:r>
                        <a:rPr lang="ko-KR" altLang="en-US" sz="1600" dirty="0" err="1">
                          <a:effectLst/>
                        </a:rPr>
                        <a:t>외래키</a:t>
                      </a:r>
                      <a:r>
                        <a:rPr lang="ko-KR" altLang="en-US" sz="1600" dirty="0">
                          <a:effectLst/>
                        </a:rPr>
                        <a:t> 이름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effectLst/>
                        </a:rPr>
                        <a:t>주로 언제 사용</a:t>
                      </a:r>
                      <a:r>
                        <a:rPr lang="en-US" altLang="ko-KR" sz="1600" dirty="0">
                          <a:effectLst/>
                        </a:rPr>
                        <a:t>? @</a:t>
                      </a:r>
                      <a:r>
                        <a:rPr lang="en-US" altLang="ko-KR" sz="1600" dirty="0" err="1">
                          <a:effectLst/>
                        </a:rPr>
                        <a:t>joinColumn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ko-KR" altLang="en-US" sz="1600" dirty="0">
                          <a:effectLst/>
                        </a:rPr>
                        <a:t>를 사용할 때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</a:rPr>
                        <a:t>참조하는 테이블의 기본 키 </a:t>
                      </a:r>
                      <a:r>
                        <a:rPr lang="ko-KR" altLang="en-US" sz="1800" dirty="0" err="1">
                          <a:effectLst/>
                        </a:rPr>
                        <a:t>컬럼명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17735859"/>
                  </a:ext>
                </a:extLst>
              </a:tr>
              <a:tr h="703147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foreignKey</a:t>
                      </a:r>
                      <a:r>
                        <a:rPr lang="en-US" sz="1600" dirty="0">
                          <a:effectLst/>
                        </a:rPr>
                        <a:t>(DDL)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effectLst/>
                        </a:rPr>
                        <a:t>외래 키 제약조건을 직접 지정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effectLst/>
                        </a:rPr>
                        <a:t>이 속성은 테이블을 생성할 때만 사용</a:t>
                      </a:r>
                      <a:endParaRPr lang="en-US" altLang="ko-KR" sz="16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417267187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unique</a:t>
                      </a:r>
                    </a:p>
                  </a:txBody>
                  <a:tcPr marL="77702" marR="77702" marT="38851" marB="38851" anchor="ctr"/>
                </a:tc>
                <a:tc rowSpan="6" gridSpan="2"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@Column</a:t>
                      </a:r>
                      <a:r>
                        <a:rPr lang="ko-KR" altLang="en-US" sz="1600" dirty="0">
                          <a:effectLst/>
                        </a:rPr>
                        <a:t>의 속성과 동일</a:t>
                      </a:r>
                    </a:p>
                  </a:txBody>
                  <a:tcPr marL="77702" marR="77702" marT="38851" marB="38851" anchor="ctr"/>
                </a:tc>
                <a:tc rowSpan="6"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93526971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nullable</a:t>
                      </a:r>
                    </a:p>
                  </a:txBody>
                  <a:tcPr marL="77702" marR="77702" marT="38851" marB="38851" anchor="ctr"/>
                </a:tc>
                <a:tc gridSpan="2" vMerge="1">
                  <a:txBody>
                    <a:bodyPr/>
                    <a:lstStyle/>
                    <a:p>
                      <a:endParaRPr lang="ko-KR" altLang="en-US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tc hMerge="1" v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24158600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insertable</a:t>
                      </a:r>
                    </a:p>
                  </a:txBody>
                  <a:tcPr marL="77702" marR="77702" marT="38851" marB="38851" anchor="ctr"/>
                </a:tc>
                <a:tc gridSpan="2" vMerge="1">
                  <a:txBody>
                    <a:bodyPr/>
                    <a:lstStyle/>
                    <a:p>
                      <a:endParaRPr lang="ko-KR" altLang="en-US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tc hMerge="1" v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710024526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updatable</a:t>
                      </a:r>
                    </a:p>
                  </a:txBody>
                  <a:tcPr marL="77702" marR="77702" marT="38851" marB="38851" anchor="ctr"/>
                </a:tc>
                <a:tc gridSpan="2" vMerge="1">
                  <a:txBody>
                    <a:bodyPr/>
                    <a:lstStyle/>
                    <a:p>
                      <a:endParaRPr lang="ko-KR" altLang="en-US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tc hMerge="1" v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74491737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columnDefinition</a:t>
                      </a:r>
                      <a:endParaRPr lang="en-US" sz="16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tc gridSpan="2" vMerge="1">
                  <a:txBody>
                    <a:bodyPr/>
                    <a:lstStyle/>
                    <a:p>
                      <a:endParaRPr lang="ko-KR" altLang="en-US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tc hMerge="1" v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374885948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table</a:t>
                      </a:r>
                    </a:p>
                  </a:txBody>
                  <a:tcPr marL="77702" marR="77702" marT="38851" marB="38851" anchor="ctr"/>
                </a:tc>
                <a:tc gridSpan="2" vMerge="1">
                  <a:txBody>
                    <a:bodyPr/>
                    <a:lstStyle/>
                    <a:p>
                      <a:endParaRPr lang="ko-KR" altLang="en-US" sz="1500" dirty="0">
                        <a:effectLst/>
                      </a:endParaRPr>
                    </a:p>
                  </a:txBody>
                  <a:tcPr marL="77702" marR="77702" marT="38851" marB="38851" anchor="ctr"/>
                </a:tc>
                <a:tc hMerge="1" v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702" marR="77702" marT="38851" marB="38851"/>
                </a:tc>
                <a:extLst>
                  <a:ext uri="{0D108BD9-81ED-4DB2-BD59-A6C34878D82A}">
                    <a16:rowId xmlns:a16="http://schemas.microsoft.com/office/drawing/2014/main" val="176787216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65630" y="5646706"/>
            <a:ext cx="19938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ManyToOne</a:t>
            </a:r>
            <a:endParaRPr lang="en-US" dirty="0"/>
          </a:p>
          <a:p>
            <a:r>
              <a:rPr lang="en-US" dirty="0"/>
              <a:t>private Team </a:t>
            </a:r>
            <a:r>
              <a:rPr lang="en-US" dirty="0" err="1"/>
              <a:t>team</a:t>
            </a:r>
            <a:r>
              <a:rPr lang="en-US" dirty="0"/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56121" y="5785205"/>
            <a:ext cx="1652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team_TEAM_ID</a:t>
            </a:r>
            <a:endParaRPr 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643004" y="5969871"/>
            <a:ext cx="4744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7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ManyToOne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속성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en-US" sz="1600" dirty="0"/>
          </a:p>
          <a:p>
            <a:pPr lvl="2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76024"/>
              </p:ext>
            </p:extLst>
          </p:nvPr>
        </p:nvGraphicFramePr>
        <p:xfrm>
          <a:off x="648419" y="1409670"/>
          <a:ext cx="11083506" cy="2651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5128">
                  <a:extLst>
                    <a:ext uri="{9D8B030D-6E8A-4147-A177-3AD203B41FA5}">
                      <a16:colId xmlns:a16="http://schemas.microsoft.com/office/drawing/2014/main" val="2080853033"/>
                    </a:ext>
                  </a:extLst>
                </a:gridCol>
                <a:gridCol w="5553876">
                  <a:extLst>
                    <a:ext uri="{9D8B030D-6E8A-4147-A177-3AD203B41FA5}">
                      <a16:colId xmlns:a16="http://schemas.microsoft.com/office/drawing/2014/main" val="452580597"/>
                    </a:ext>
                  </a:extLst>
                </a:gridCol>
                <a:gridCol w="3694502">
                  <a:extLst>
                    <a:ext uri="{9D8B030D-6E8A-4147-A177-3AD203B41FA5}">
                      <a16:colId xmlns:a16="http://schemas.microsoft.com/office/drawing/2014/main" val="3085143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기본값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355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false</a:t>
                      </a:r>
                      <a:r>
                        <a:rPr lang="ko-KR" altLang="en-US" dirty="0">
                          <a:effectLst/>
                        </a:rPr>
                        <a:t>로 설정하면 연관된 엔티티가 항상 있어야 함</a:t>
                      </a:r>
                      <a:endParaRPr lang="en-US" altLang="ko-KR" dirty="0">
                        <a:effectLst/>
                      </a:endParaRPr>
                    </a:p>
                    <a:p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객체에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들어갈 수 있는가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254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글로벌 패치 전략을 설정 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자세한 내용은 추후에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@</a:t>
                      </a:r>
                      <a:r>
                        <a:rPr lang="en-US" dirty="0" err="1">
                          <a:effectLst/>
                        </a:rPr>
                        <a:t>ManyToOne</a:t>
                      </a:r>
                      <a:r>
                        <a:rPr lang="en-US" dirty="0">
                          <a:effectLst/>
                        </a:rPr>
                        <a:t>=</a:t>
                      </a:r>
                      <a:r>
                        <a:rPr lang="en-US" dirty="0" err="1">
                          <a:effectLst/>
                        </a:rPr>
                        <a:t>FetchType.EAGER</a:t>
                      </a:r>
                      <a:r>
                        <a:rPr lang="en-US" dirty="0">
                          <a:effectLst/>
                        </a:rPr>
                        <a:t>, @</a:t>
                      </a:r>
                      <a:r>
                        <a:rPr lang="en-US" dirty="0" err="1">
                          <a:effectLst/>
                        </a:rPr>
                        <a:t>OneToMany</a:t>
                      </a:r>
                      <a:r>
                        <a:rPr lang="en-US" dirty="0">
                          <a:effectLst/>
                        </a:rPr>
                        <a:t>=</a:t>
                      </a:r>
                      <a:r>
                        <a:rPr lang="en-US" dirty="0" err="1">
                          <a:effectLst/>
                        </a:rPr>
                        <a:t>FetchType.LAZY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94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cascade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영속성 전이 기능을 사용</a:t>
                      </a:r>
                      <a:r>
                        <a:rPr lang="en-US" altLang="ko-KR" dirty="0">
                          <a:effectLst/>
                        </a:rPr>
                        <a:t> (</a:t>
                      </a:r>
                      <a:r>
                        <a:rPr lang="ko-KR" altLang="en-US" dirty="0">
                          <a:effectLst/>
                        </a:rPr>
                        <a:t>자세한 내용은 추후에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463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targetEntity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연관된 </a:t>
                      </a:r>
                      <a:r>
                        <a:rPr lang="ko-KR" altLang="en-US" dirty="0" err="1">
                          <a:effectLst/>
                        </a:rPr>
                        <a:t>엔티티의</a:t>
                      </a:r>
                      <a:r>
                        <a:rPr lang="ko-KR" altLang="en-US" dirty="0">
                          <a:effectLst/>
                        </a:rPr>
                        <a:t> 타입 정보를 설정</a:t>
                      </a:r>
                      <a:endParaRPr lang="en-US" altLang="ko-KR" dirty="0">
                        <a:effectLst/>
                      </a:endParaRPr>
                    </a:p>
                    <a:p>
                      <a:r>
                        <a:rPr lang="ko-KR" altLang="en-US" dirty="0">
                          <a:effectLst/>
                        </a:rPr>
                        <a:t>이 기능은 거의 사용하지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81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6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사용</a:t>
            </a:r>
            <a:r>
              <a:rPr lang="en-US" altLang="ko-KR" dirty="0"/>
              <a:t>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속성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en-US" sz="1600" dirty="0"/>
          </a:p>
          <a:p>
            <a:pPr lvl="2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503" y="5202238"/>
            <a:ext cx="111274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주의 </a:t>
            </a:r>
            <a:endParaRPr lang="en-US" altLang="ko-KR" dirty="0"/>
          </a:p>
          <a:p>
            <a:r>
              <a:rPr lang="en-US" dirty="0">
                <a:solidFill>
                  <a:srgbClr val="0000FF"/>
                </a:solidFill>
              </a:rPr>
              <a:t>JPA</a:t>
            </a:r>
            <a:r>
              <a:rPr lang="ko-KR" altLang="en-US" dirty="0">
                <a:solidFill>
                  <a:srgbClr val="0000FF"/>
                </a:solidFill>
              </a:rPr>
              <a:t>에서 </a:t>
            </a:r>
            <a:r>
              <a:rPr lang="ko-KR" altLang="en-US" dirty="0" err="1">
                <a:solidFill>
                  <a:srgbClr val="0000FF"/>
                </a:solidFill>
              </a:rPr>
              <a:t>엔티티를</a:t>
            </a:r>
            <a:r>
              <a:rPr lang="ko-KR" altLang="en-US" dirty="0">
                <a:solidFill>
                  <a:srgbClr val="0000FF"/>
                </a:solidFill>
              </a:rPr>
              <a:t> 저장할 때 연관된 모든 </a:t>
            </a:r>
            <a:r>
              <a:rPr lang="ko-KR" altLang="en-US" dirty="0" err="1">
                <a:solidFill>
                  <a:srgbClr val="0000FF"/>
                </a:solidFill>
              </a:rPr>
              <a:t>엔티티는</a:t>
            </a:r>
            <a:r>
              <a:rPr lang="ko-KR" altLang="en-US" dirty="0">
                <a:solidFill>
                  <a:srgbClr val="0000FF"/>
                </a:solidFill>
              </a:rPr>
              <a:t> 영속 </a:t>
            </a:r>
            <a:r>
              <a:rPr lang="ko-KR" altLang="en-US">
                <a:solidFill>
                  <a:srgbClr val="0000FF"/>
                </a:solidFill>
              </a:rPr>
              <a:t>상태여야 함</a:t>
            </a:r>
            <a:r>
              <a:rPr lang="en-US" altLang="ko-KR">
                <a:solidFill>
                  <a:srgbClr val="0000FF"/>
                </a:solidFill>
              </a:rPr>
              <a:t>(</a:t>
            </a:r>
            <a:r>
              <a:rPr lang="ko-KR" altLang="en-US">
                <a:solidFill>
                  <a:srgbClr val="0000FF"/>
                </a:solidFill>
              </a:rPr>
              <a:t>다만</a:t>
            </a:r>
            <a:r>
              <a:rPr lang="en-US" altLang="ko-KR">
                <a:solidFill>
                  <a:srgbClr val="0000FF"/>
                </a:solidFill>
              </a:rPr>
              <a:t>, </a:t>
            </a:r>
            <a:r>
              <a:rPr lang="ko-KR" altLang="en-US">
                <a:solidFill>
                  <a:srgbClr val="0000FF"/>
                </a:solidFill>
              </a:rPr>
              <a:t>영속성 전이 설정으로 간소화 가능</a:t>
            </a:r>
            <a:r>
              <a:rPr lang="en-US" altLang="ko-KR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7366" y="3605843"/>
            <a:ext cx="3234906" cy="2760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14135" y="355919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회원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팀 참조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1629" y="4302882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참조는 자신의 필드에 값을 채워 넣는 것</a:t>
            </a:r>
            <a:endParaRPr lang="en-US" altLang="ko-KR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35503" y="6000275"/>
            <a:ext cx="47323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자동 생성된 </a:t>
            </a:r>
            <a:r>
              <a:rPr lang="en-US" altLang="ko-KR" dirty="0"/>
              <a:t>SQL</a:t>
            </a:r>
            <a:r>
              <a:rPr lang="ko-KR" altLang="en-US" dirty="0"/>
              <a:t>문과 테이블 결과 확인해보기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4413" y="2515135"/>
            <a:ext cx="3234906" cy="2760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11182" y="2468491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회원 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팀 참조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5504" y="1359484"/>
            <a:ext cx="653441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팀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2"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88CBC7-3888-4A7B-B760-EC42A5835CF0}"/>
              </a:ext>
            </a:extLst>
          </p:cNvPr>
          <p:cNvSpPr/>
          <p:nvPr/>
        </p:nvSpPr>
        <p:spPr>
          <a:xfrm>
            <a:off x="7300245" y="1359484"/>
            <a:ext cx="4053555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public Member() {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public Member(String id, String username) {</a:t>
            </a:r>
          </a:p>
          <a:p>
            <a:r>
              <a:rPr lang="en-US" altLang="ko-KR" sz="1400" dirty="0"/>
              <a:t>        this.id = id;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this.username</a:t>
            </a:r>
            <a:r>
              <a:rPr lang="en-US" altLang="ko-KR" sz="1400" dirty="0"/>
              <a:t> = username;</a:t>
            </a:r>
          </a:p>
          <a:p>
            <a:r>
              <a:rPr lang="en-US" altLang="ko-KR" sz="1400" dirty="0"/>
              <a:t>    }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1F7A93-4945-44BB-91D6-AA05C3C30DDC}"/>
              </a:ext>
            </a:extLst>
          </p:cNvPr>
          <p:cNvSpPr/>
          <p:nvPr/>
        </p:nvSpPr>
        <p:spPr>
          <a:xfrm>
            <a:off x="7320903" y="2846863"/>
            <a:ext cx="4053555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 public Team(){}</a:t>
            </a:r>
          </a:p>
          <a:p>
            <a:r>
              <a:rPr lang="en-US" altLang="ko-KR" sz="1400" dirty="0"/>
              <a:t>    public Team(String id, String name) {</a:t>
            </a:r>
          </a:p>
          <a:p>
            <a:r>
              <a:rPr lang="en-US" altLang="ko-KR" sz="1400" dirty="0"/>
              <a:t>        this.id = id;</a:t>
            </a:r>
          </a:p>
          <a:p>
            <a:r>
              <a:rPr lang="en-US" altLang="ko-KR" sz="1400" dirty="0"/>
              <a:t>        this.name = name;</a:t>
            </a:r>
          </a:p>
          <a:p>
            <a:r>
              <a:rPr lang="en-US" altLang="ko-KR" sz="1400" dirty="0"/>
              <a:t>    }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D4C8F-F548-4135-9BEB-7B3E8447AA74}"/>
              </a:ext>
            </a:extLst>
          </p:cNvPr>
          <p:cNvSpPr txBox="1"/>
          <p:nvPr/>
        </p:nvSpPr>
        <p:spPr>
          <a:xfrm>
            <a:off x="8574600" y="408563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43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사용</a:t>
            </a:r>
            <a:r>
              <a:rPr lang="en-US" altLang="ko-KR" dirty="0"/>
              <a:t>(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조회 방법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객체 그래프 탐색</a:t>
            </a:r>
            <a:r>
              <a:rPr lang="en-US" altLang="ko-KR" sz="1800" dirty="0"/>
              <a:t>(</a:t>
            </a:r>
            <a:r>
              <a:rPr lang="ko-KR" altLang="en-US" sz="1800" dirty="0"/>
              <a:t>객체 연관관계를 사용한 조회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객체지향 쿼리 사용</a:t>
            </a:r>
            <a:r>
              <a:rPr lang="en-US" altLang="ko-KR" sz="1800" dirty="0"/>
              <a:t>(JPQL)</a:t>
            </a:r>
            <a:endParaRPr lang="en-US" sz="1800" dirty="0"/>
          </a:p>
          <a:p>
            <a:pPr lvl="2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1178" y="2406456"/>
            <a:ext cx="7640128" cy="12955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"Team name:"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findTeam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사용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em.update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같은 </a:t>
            </a:r>
            <a:r>
              <a:rPr lang="ko-KR" altLang="en-US" sz="2000" b="1" dirty="0" err="1"/>
              <a:t>메소드가</a:t>
            </a:r>
            <a:r>
              <a:rPr lang="ko-KR" altLang="en-US" sz="2000" b="1" dirty="0"/>
              <a:t> 없음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수정할 </a:t>
            </a:r>
            <a:r>
              <a:rPr lang="ko-KR" altLang="en-US" sz="2000" b="1" dirty="0" err="1"/>
              <a:t>엔티티를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find</a:t>
            </a:r>
            <a:r>
              <a:rPr lang="ko-KR" altLang="en-US" sz="2000" b="1" dirty="0"/>
              <a:t>함수로 먼저 찾고 수정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변경 감지 기능 사용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5442" y="2630116"/>
            <a:ext cx="870834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팀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2"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(Member.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7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사용</a:t>
            </a:r>
            <a:r>
              <a:rPr lang="en-US" altLang="ko-KR" dirty="0"/>
              <a:t>(</a:t>
            </a:r>
            <a:r>
              <a:rPr lang="ko-KR" altLang="en-US" dirty="0"/>
              <a:t>연관관계 제거 및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제거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삭제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기존에 있던 </a:t>
            </a:r>
            <a:r>
              <a:rPr lang="ko-KR" altLang="en-US" sz="1800" u="sng" dirty="0"/>
              <a:t>연관관계를 먼저 제거</a:t>
            </a:r>
            <a:r>
              <a:rPr lang="ko-KR" altLang="en-US" sz="1800" dirty="0"/>
              <a:t>하고 </a:t>
            </a:r>
            <a:r>
              <a:rPr lang="ko-KR" altLang="en-US" sz="1800"/>
              <a:t>삭제해야 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그렇지</a:t>
            </a:r>
            <a:r>
              <a:rPr lang="en-US" altLang="ko-KR" sz="1800" dirty="0"/>
              <a:t> </a:t>
            </a:r>
            <a:r>
              <a:rPr lang="ko-KR" altLang="en-US" sz="1800" dirty="0"/>
              <a:t>않을 경우</a:t>
            </a:r>
            <a:r>
              <a:rPr lang="en-US" altLang="ko-KR" sz="1800" dirty="0"/>
              <a:t> </a:t>
            </a:r>
            <a:r>
              <a:rPr lang="ko-KR" altLang="en-US" sz="1800" dirty="0"/>
              <a:t>외래 키 제약조건으로 인해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데이터베이스에 오류가 발생함</a:t>
            </a:r>
            <a:endParaRPr lang="en-US" sz="18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06596" y="1423207"/>
            <a:ext cx="820372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(Member.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56763" y="4051682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//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회원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연관관계 제거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//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회원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연관관계 제거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(team);	 //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팀 삭제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7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양방향 연관관계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356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양방향 연관관계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회원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회원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27</a:t>
            </a:fld>
            <a:endParaRPr lang="en-US" dirty="0"/>
          </a:p>
        </p:txBody>
      </p:sp>
      <p:pic>
        <p:nvPicPr>
          <p:cNvPr id="6146" name="Picture 2" descr="https://media.vlpt.us/post-images/conatuseus/3a0867c0-e529-11e9-9426-0f575ede7eb4/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1" y="1863382"/>
            <a:ext cx="6814089" cy="19640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media.vlpt.us/post-images/conatuseus/a5a9f6b0-e529-11e9-9444-f17ee2e6d8aa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1" y="4080814"/>
            <a:ext cx="6814089" cy="18714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25740" y="1863382"/>
            <a:ext cx="31613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Team</a:t>
            </a:r>
            <a:r>
              <a:rPr lang="ko-KR" altLang="en-US" dirty="0"/>
              <a:t>클래스에</a:t>
            </a:r>
            <a:endParaRPr lang="en-US" altLang="ko-KR" dirty="0"/>
          </a:p>
          <a:p>
            <a:r>
              <a:rPr lang="en-US" dirty="0"/>
              <a:t>members</a:t>
            </a:r>
            <a:r>
              <a:rPr lang="ko-KR" altLang="en-US" dirty="0"/>
              <a:t>라는 </a:t>
            </a:r>
            <a:r>
              <a:rPr lang="en-US" altLang="ko-KR" dirty="0"/>
              <a:t>List </a:t>
            </a:r>
            <a:r>
              <a:rPr lang="ko-KR" altLang="en-US" dirty="0"/>
              <a:t>컬렉션 추가</a:t>
            </a:r>
            <a:endParaRPr lang="en-US" altLang="ko-KR" dirty="0"/>
          </a:p>
          <a:p>
            <a:r>
              <a:rPr lang="en-US" dirty="0"/>
              <a:t>(</a:t>
            </a:r>
            <a:r>
              <a:rPr lang="en-US" dirty="0" err="1"/>
              <a:t>Team.members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5739" y="4073667"/>
            <a:ext cx="3291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 테이블은 그대로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양방향 연관관계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회원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회원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1102" y="5812009"/>
            <a:ext cx="51505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ko-KR" altLang="en-US" dirty="0"/>
              <a:t>속성은 양방향 매핑일 때 사용</a:t>
            </a:r>
            <a:endParaRPr lang="en-US" altLang="ko-KR" dirty="0"/>
          </a:p>
          <a:p>
            <a:r>
              <a:rPr lang="ko-KR" altLang="en-US" dirty="0"/>
              <a:t>반대쪽 매핑의 </a:t>
            </a:r>
            <a:r>
              <a:rPr lang="ko-KR" altLang="en-US" dirty="0">
                <a:solidFill>
                  <a:srgbClr val="0000FF"/>
                </a:solidFill>
              </a:rPr>
              <a:t>필드 이름</a:t>
            </a:r>
            <a:r>
              <a:rPr lang="ko-KR" altLang="en-US" dirty="0"/>
              <a:t>을 주면 됨</a:t>
            </a:r>
            <a:r>
              <a:rPr lang="en-US" altLang="ko-KR" dirty="0"/>
              <a:t>(</a:t>
            </a:r>
            <a:r>
              <a:rPr lang="en-US" altLang="ko-KR" dirty="0" err="1"/>
              <a:t>Member.team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97988" y="3067222"/>
            <a:ext cx="3914237" cy="2760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621102" y="1376426"/>
            <a:ext cx="7781027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 {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"TEAM_ID"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List&lt;Member&gt;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&lt;Member&gt;();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List&lt;Member&gt;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(List&lt;Member&gt;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0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양방향 연관관계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회원과 팀 설정 및 저장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29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CEDA2E-F00A-4FEB-865C-F388A5D46ACD}"/>
              </a:ext>
            </a:extLst>
          </p:cNvPr>
          <p:cNvSpPr/>
          <p:nvPr/>
        </p:nvSpPr>
        <p:spPr>
          <a:xfrm>
            <a:off x="586210" y="1411366"/>
            <a:ext cx="6096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Team team1 = new Team("team1", "</a:t>
            </a:r>
            <a:r>
              <a:rPr lang="ko-KR" altLang="en-US"/>
              <a:t>팀</a:t>
            </a:r>
            <a:r>
              <a:rPr lang="en-US" altLang="ko-KR"/>
              <a:t>1");</a:t>
            </a:r>
          </a:p>
          <a:p>
            <a:r>
              <a:rPr lang="en-US" altLang="ko-KR"/>
              <a:t>em.persist(team1);</a:t>
            </a:r>
          </a:p>
          <a:p>
            <a:endParaRPr lang="en-US" altLang="ko-KR"/>
          </a:p>
          <a:p>
            <a:r>
              <a:rPr lang="en-US" altLang="ko-KR"/>
              <a:t>Member member1 = new Member();</a:t>
            </a:r>
          </a:p>
          <a:p>
            <a:r>
              <a:rPr lang="en-US" altLang="ko-KR"/>
              <a:t>member1.setId("member1");</a:t>
            </a:r>
          </a:p>
          <a:p>
            <a:r>
              <a:rPr lang="en-US" altLang="ko-KR"/>
              <a:t>member1.setUsername("</a:t>
            </a:r>
            <a:r>
              <a:rPr lang="ko-KR" altLang="en-US"/>
              <a:t>회원</a:t>
            </a:r>
            <a:r>
              <a:rPr lang="en-US" altLang="ko-KR"/>
              <a:t>1");</a:t>
            </a:r>
          </a:p>
          <a:p>
            <a:r>
              <a:rPr lang="en-US" altLang="ko-KR"/>
              <a:t>em.persist(member1);</a:t>
            </a:r>
          </a:p>
          <a:p>
            <a:endParaRPr lang="en-US" altLang="ko-KR"/>
          </a:p>
          <a:p>
            <a:r>
              <a:rPr lang="en-US" altLang="ko-KR"/>
              <a:t>Member member2 = new Member();</a:t>
            </a:r>
          </a:p>
          <a:p>
            <a:r>
              <a:rPr lang="en-US" altLang="ko-KR"/>
              <a:t>member2.setId("member2");</a:t>
            </a:r>
          </a:p>
          <a:p>
            <a:r>
              <a:rPr lang="en-US" altLang="ko-KR"/>
              <a:t>member2.setUsername("</a:t>
            </a:r>
            <a:r>
              <a:rPr lang="ko-KR" altLang="en-US"/>
              <a:t>회원</a:t>
            </a:r>
            <a:r>
              <a:rPr lang="en-US" altLang="ko-KR"/>
              <a:t>2");</a:t>
            </a:r>
          </a:p>
          <a:p>
            <a:r>
              <a:rPr lang="en-US" altLang="ko-KR"/>
              <a:t>em.persist(member2);</a:t>
            </a:r>
          </a:p>
          <a:p>
            <a:endParaRPr lang="en-US" altLang="ko-KR"/>
          </a:p>
          <a:p>
            <a:r>
              <a:rPr lang="en-US" altLang="ko-KR"/>
              <a:t>member1.setTeam(team1);</a:t>
            </a:r>
          </a:p>
          <a:p>
            <a:r>
              <a:rPr lang="en-US" altLang="ko-KR"/>
              <a:t>member2.setTeam(team1);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설계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 dirty="0"/>
          </a:p>
        </p:txBody>
      </p:sp>
      <p:pic>
        <p:nvPicPr>
          <p:cNvPr id="18434" name="Picture 2" descr="https://media.vlpt.us/images/ljinsk3/post/5a97dbee-9bab-4c35-92c0-4e647758fffc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27" y="1082434"/>
            <a:ext cx="10618373" cy="49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6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양방향 연관관계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컬렉션 조회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30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8136" y="1395897"/>
            <a:ext cx="957532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Team.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List&lt;Member&gt;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(Member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member.username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연관관계의</a:t>
            </a:r>
            <a:r>
              <a:rPr lang="ko-KR" altLang="en-US" dirty="0"/>
              <a:t> 주인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Team </a:t>
            </a:r>
            <a:r>
              <a:rPr lang="ko-KR" altLang="en-US" sz="2000" b="1" dirty="0"/>
              <a:t>클래스에 </a:t>
            </a:r>
            <a:r>
              <a:rPr lang="en-US" altLang="ko-KR" sz="2000" b="1" dirty="0" err="1"/>
              <a:t>mappedBy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속성의 필요성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객체에는 양방향 연관관계가 없음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단반향</a:t>
            </a:r>
            <a:r>
              <a:rPr lang="ko-KR" altLang="en-US" sz="1800" dirty="0"/>
              <a:t> 연관관계 </a:t>
            </a:r>
            <a:r>
              <a:rPr lang="en-US" altLang="ko-KR" sz="1800" dirty="0"/>
              <a:t>2</a:t>
            </a:r>
            <a:r>
              <a:rPr lang="ko-KR" altLang="en-US" sz="1800" dirty="0"/>
              <a:t>개를 묶어 양방향인 </a:t>
            </a:r>
            <a:r>
              <a:rPr lang="ko-KR" altLang="en-US" sz="1800" u="sng" dirty="0"/>
              <a:t>것처럼 보이는 것</a:t>
            </a:r>
            <a:endParaRPr lang="en-US" altLang="ko-KR" sz="1800" u="sng" dirty="0"/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단방향</a:t>
            </a:r>
            <a:r>
              <a:rPr lang="ko-KR" altLang="en-US" sz="1800" dirty="0"/>
              <a:t> 매핑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참조가 한 개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한 </a:t>
            </a:r>
            <a:r>
              <a:rPr lang="ko-KR" altLang="en-US" err="1"/>
              <a:t>엔티티가</a:t>
            </a:r>
            <a:r>
              <a:rPr lang="ko-KR" altLang="en-US"/>
              <a:t> 외래키를 관리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양방향 매핑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>
                <a:sym typeface="Wingdings" panose="05000000000000000000" pitchFamily="2" charset="2"/>
              </a:rPr>
              <a:t>관리 포인트가 두 개지만 관리할 외래 키는 하나</a:t>
            </a:r>
            <a:endParaRPr lang="en-US" altLang="ko-KR" u="sng"/>
          </a:p>
          <a:p>
            <a:pPr lvl="2">
              <a:lnSpc>
                <a:spcPct val="150000"/>
              </a:lnSpc>
            </a:pPr>
            <a:r>
              <a:rPr lang="ko-KR" altLang="en-US" u="sng">
                <a:sym typeface="Wingdings" panose="05000000000000000000" pitchFamily="2" charset="2"/>
              </a:rPr>
              <a:t>둘 </a:t>
            </a:r>
            <a:r>
              <a:rPr lang="ko-KR" altLang="en-US" u="sng" dirty="0">
                <a:sym typeface="Wingdings" panose="05000000000000000000" pitchFamily="2" charset="2"/>
              </a:rPr>
              <a:t>중 누가 </a:t>
            </a:r>
            <a:r>
              <a:rPr lang="ko-KR" altLang="en-US" u="sng" dirty="0" err="1">
                <a:sym typeface="Wingdings" panose="05000000000000000000" pitchFamily="2" charset="2"/>
              </a:rPr>
              <a:t>외래키를</a:t>
            </a:r>
            <a:r>
              <a:rPr lang="ko-KR" altLang="en-US" u="sng" dirty="0">
                <a:sym typeface="Wingdings" panose="05000000000000000000" pitchFamily="2" charset="2"/>
              </a:rPr>
              <a:t> 관리</a:t>
            </a:r>
            <a:r>
              <a:rPr lang="en-US" altLang="ko-KR" u="sng" dirty="0">
                <a:sym typeface="Wingdings" panose="05000000000000000000" pitchFamily="2" charset="2"/>
              </a:rPr>
              <a:t>(</a:t>
            </a:r>
            <a:r>
              <a:rPr lang="ko-KR" altLang="en-US" u="sng" dirty="0">
                <a:sym typeface="Wingdings" panose="05000000000000000000" pitchFamily="2" charset="2"/>
              </a:rPr>
              <a:t>저장</a:t>
            </a:r>
            <a:r>
              <a:rPr lang="en-US" altLang="ko-KR" u="sng" dirty="0">
                <a:sym typeface="Wingdings" panose="05000000000000000000" pitchFamily="2" charset="2"/>
              </a:rPr>
              <a:t>/</a:t>
            </a:r>
            <a:r>
              <a:rPr lang="ko-KR" altLang="en-US" u="sng" dirty="0">
                <a:sym typeface="Wingdings" panose="05000000000000000000" pitchFamily="2" charset="2"/>
              </a:rPr>
              <a:t>수정</a:t>
            </a:r>
            <a:r>
              <a:rPr lang="en-US" altLang="ko-KR" u="sng" dirty="0">
                <a:sym typeface="Wingdings" panose="05000000000000000000" pitchFamily="2" charset="2"/>
              </a:rPr>
              <a:t>/</a:t>
            </a:r>
            <a:r>
              <a:rPr lang="ko-KR" altLang="en-US" u="sng" dirty="0">
                <a:sym typeface="Wingdings" panose="05000000000000000000" pitchFamily="2" charset="2"/>
              </a:rPr>
              <a:t>삭제</a:t>
            </a:r>
            <a:r>
              <a:rPr lang="en-US" altLang="ko-KR" u="sng" dirty="0">
                <a:sym typeface="Wingdings" panose="05000000000000000000" pitchFamily="2" charset="2"/>
              </a:rPr>
              <a:t>)</a:t>
            </a:r>
            <a:r>
              <a:rPr lang="ko-KR" altLang="en-US" u="sng" dirty="0">
                <a:sym typeface="Wingdings" panose="05000000000000000000" pitchFamily="2" charset="2"/>
              </a:rPr>
              <a:t>할 </a:t>
            </a:r>
            <a:r>
              <a:rPr lang="ko-KR" altLang="en-US" u="sng">
                <a:sym typeface="Wingdings" panose="05000000000000000000" pitchFamily="2" charset="2"/>
              </a:rPr>
              <a:t>것인가</a:t>
            </a:r>
            <a:r>
              <a:rPr lang="en-US" altLang="ko-KR" u="sng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 b="1"/>
              <a:t>연관관계 </a:t>
            </a:r>
            <a:r>
              <a:rPr lang="ko-KR" altLang="en-US" sz="2000" b="1" dirty="0"/>
              <a:t>주인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양방향 </a:t>
            </a:r>
            <a:r>
              <a:rPr lang="ko-KR" altLang="en-US" sz="1800" dirty="0" err="1"/>
              <a:t>연관관계인</a:t>
            </a:r>
            <a:r>
              <a:rPr lang="ko-KR" altLang="en-US" sz="1800" dirty="0"/>
              <a:t> 두 </a:t>
            </a:r>
            <a:r>
              <a:rPr lang="ko-KR" altLang="en-US" sz="1800" dirty="0" err="1"/>
              <a:t>엔티티</a:t>
            </a:r>
            <a:r>
              <a:rPr lang="ko-KR" altLang="en-US" sz="1800" dirty="0"/>
              <a:t> 중</a:t>
            </a:r>
            <a:r>
              <a:rPr lang="en-US" altLang="ko-KR" sz="1800" dirty="0"/>
              <a:t>, </a:t>
            </a:r>
            <a:r>
              <a:rPr lang="ko-KR" altLang="en-US" sz="1800" dirty="0"/>
              <a:t>외래 키를 관리하는 주체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solidFill>
                  <a:srgbClr val="0000FF"/>
                </a:solidFill>
              </a:rPr>
              <a:t>연관관계의</a:t>
            </a:r>
            <a:r>
              <a:rPr lang="ko-KR" altLang="en-US" sz="1800" dirty="0">
                <a:solidFill>
                  <a:srgbClr val="0000FF"/>
                </a:solidFill>
              </a:rPr>
              <a:t> 주인을 정한다는 것은 외래 키 관리자를 </a:t>
            </a:r>
            <a:r>
              <a:rPr lang="ko-KR" altLang="en-US" sz="1800">
                <a:solidFill>
                  <a:srgbClr val="0000FF"/>
                </a:solidFill>
              </a:rPr>
              <a:t>선택하는 것</a:t>
            </a:r>
            <a:endParaRPr lang="en-US" altLang="ko-KR" sz="180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/>
              <a:t>"</a:t>
            </a:r>
            <a:r>
              <a:rPr lang="ko-KR" altLang="en-US" sz="1800"/>
              <a:t>관리</a:t>
            </a:r>
            <a:r>
              <a:rPr lang="en-US" altLang="ko-KR" sz="1800"/>
              <a:t>"</a:t>
            </a:r>
            <a:r>
              <a:rPr lang="ko-KR" altLang="en-US" sz="1800"/>
              <a:t>라는 의미가 주인인 객체에서 특별히 코드를 추가한다라는 것은 아님</a:t>
            </a:r>
            <a:r>
              <a:rPr lang="en-US" altLang="ko-KR" sz="1800"/>
              <a:t>. </a:t>
            </a:r>
            <a:r>
              <a:rPr lang="ko-KR" altLang="en-US" sz="1800"/>
              <a:t>주인 객체의 상태변화에 외래키가 영향을 받는다는 의미</a:t>
            </a:r>
            <a:endParaRPr lang="en-US" altLang="ko-KR" sz="180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0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연관관계의</a:t>
            </a:r>
            <a:r>
              <a:rPr lang="ko-KR" altLang="en-US" dirty="0"/>
              <a:t> 주인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연관관계 주인만이 외래 키를 등록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할 수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주인이 아닌 쪽은 읽기만 할 수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연관관계 주인을 정하는 방법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sym typeface="Wingdings" panose="05000000000000000000" pitchFamily="2" charset="2"/>
              </a:rPr>
              <a:t>mappedBy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속성을 설정하는 것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/>
              <a:t>주인이 아니면 </a:t>
            </a:r>
            <a:r>
              <a:rPr lang="en-US" altLang="ko-KR" sz="1800"/>
              <a:t>mappedBy </a:t>
            </a:r>
            <a:r>
              <a:rPr lang="ko-KR" altLang="en-US" sz="1800"/>
              <a:t>속성을 사용</a:t>
            </a:r>
            <a:r>
              <a:rPr lang="en-US" altLang="ko-KR" sz="1800"/>
              <a:t>.</a:t>
            </a:r>
            <a:r>
              <a:rPr lang="ko-KR" altLang="en-US" sz="1800"/>
              <a:t> 속성의 값으로 연관관계의 주인을 지정</a:t>
            </a:r>
            <a:r>
              <a:rPr lang="en-US" altLang="ko-KR" sz="1800"/>
              <a:t>(</a:t>
            </a:r>
            <a:r>
              <a:rPr lang="ko-KR" altLang="en-US" sz="1800"/>
              <a:t>필드명을 지정</a:t>
            </a:r>
            <a:r>
              <a:rPr lang="en-US" altLang="ko-KR" sz="180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주인은 </a:t>
            </a:r>
            <a:r>
              <a:rPr lang="en-US" altLang="ko-KR" sz="1800" dirty="0" err="1"/>
              <a:t>mappedBy</a:t>
            </a:r>
            <a:r>
              <a:rPr lang="en-US" altLang="ko-KR" sz="1800" dirty="0"/>
              <a:t> </a:t>
            </a:r>
            <a:r>
              <a:rPr lang="ko-KR" altLang="en-US" sz="1800" dirty="0"/>
              <a:t>속성을 사용하지 않음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32</a:t>
            </a:fld>
            <a:endParaRPr lang="en-US" dirty="0"/>
          </a:p>
        </p:txBody>
      </p:sp>
      <p:pic>
        <p:nvPicPr>
          <p:cNvPr id="11266" name="Picture 2" descr="https://media.vlpt.us/post-images/conatuseus/019d12b0-e5a0-11e9-be70-77c02759e378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23" y="3838099"/>
            <a:ext cx="5740852" cy="28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0880" y="3468767"/>
            <a:ext cx="388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Member.team</a:t>
            </a:r>
            <a:r>
              <a:rPr lang="en-US" b="1" dirty="0"/>
              <a:t>       VS     </a:t>
            </a:r>
            <a:r>
              <a:rPr lang="en-US" b="1" dirty="0" err="1"/>
              <a:t>team.Members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075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연관관계의</a:t>
            </a:r>
            <a:r>
              <a:rPr lang="ko-KR" altLang="en-US" dirty="0"/>
              <a:t> 주인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80915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회원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팀 방향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팀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회원 </a:t>
            </a:r>
            <a:r>
              <a:rPr lang="ko-KR" altLang="en-US" sz="1800" dirty="0">
                <a:sym typeface="Wingdings" panose="05000000000000000000" pitchFamily="2" charset="2"/>
              </a:rPr>
              <a:t>방향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err="1">
                <a:sym typeface="Wingdings" panose="05000000000000000000" pitchFamily="2" charset="2"/>
              </a:rPr>
              <a:t>Member.team</a:t>
            </a:r>
            <a:r>
              <a:rPr lang="ko-KR" altLang="en-US" sz="1800" dirty="0">
                <a:sym typeface="Wingdings" panose="05000000000000000000" pitchFamily="2" charset="2"/>
              </a:rPr>
              <a:t> 이 주인</a:t>
            </a:r>
            <a:r>
              <a:rPr lang="en-US" altLang="ko-KR" sz="1800" dirty="0">
                <a:sym typeface="Wingdings" panose="05000000000000000000" pitchFamily="2" charset="2"/>
              </a:rPr>
              <a:t>?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 자기가 속해 있는</a:t>
            </a:r>
            <a:r>
              <a:rPr lang="en-US" altLang="ko-KR" sz="1800">
                <a:sym typeface="Wingdings" panose="05000000000000000000" pitchFamily="2" charset="2"/>
              </a:rPr>
              <a:t> </a:t>
            </a:r>
            <a:r>
              <a:rPr lang="ko-KR" altLang="en-US" sz="1800">
                <a:sym typeface="Wingdings" panose="05000000000000000000" pitchFamily="2" charset="2"/>
              </a:rPr>
              <a:t>테이블의 </a:t>
            </a:r>
            <a:r>
              <a:rPr lang="ko-KR" altLang="en-US" sz="1800" dirty="0">
                <a:sym typeface="Wingdings" panose="05000000000000000000" pitchFamily="2" charset="2"/>
              </a:rPr>
              <a:t>외래 키를 관리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err="1">
                <a:sym typeface="Wingdings" panose="05000000000000000000" pitchFamily="2" charset="2"/>
              </a:rPr>
              <a:t>Team.members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가 주인</a:t>
            </a:r>
            <a:r>
              <a:rPr lang="en-US" altLang="ko-KR" sz="1800" dirty="0">
                <a:sym typeface="Wingdings" panose="05000000000000000000" pitchFamily="2" charset="2"/>
              </a:rPr>
              <a:t>?  </a:t>
            </a:r>
            <a:r>
              <a:rPr lang="ko-KR" altLang="en-US" sz="1800" dirty="0">
                <a:sym typeface="Wingdings" panose="05000000000000000000" pitchFamily="2" charset="2"/>
              </a:rPr>
              <a:t>물리적으로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전혀 다른 테이블의 </a:t>
            </a:r>
            <a:r>
              <a:rPr lang="ko-KR" altLang="en-US" sz="1800" dirty="0" err="1">
                <a:sym typeface="Wingdings" panose="05000000000000000000" pitchFamily="2" charset="2"/>
              </a:rPr>
              <a:t>외래키를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>
                <a:sym typeface="Wingdings" panose="05000000000000000000" pitchFamily="2" charset="2"/>
              </a:rPr>
              <a:t>관리해야 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33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7116" y="1261473"/>
            <a:ext cx="420681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"TEAM_ID"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7116" y="3503071"/>
            <a:ext cx="778102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Team 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>
                <a:solidFill>
                  <a:srgbClr val="646464"/>
                </a:solidFill>
                <a:latin typeface="Consolas" panose="020B0609020204030204" pitchFamily="49" charset="0"/>
              </a:rPr>
              <a:t>@OneToMany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List&lt;Member&gt;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&lt;Member&gt;();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6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연관관계의</a:t>
            </a:r>
            <a:r>
              <a:rPr lang="ko-KR" altLang="en-US" dirty="0"/>
              <a:t> 주인은</a:t>
            </a:r>
            <a:r>
              <a:rPr lang="en-US" altLang="ko-KR" dirty="0"/>
              <a:t> </a:t>
            </a:r>
            <a:r>
              <a:rPr lang="ko-KR" altLang="en-US" dirty="0" err="1"/>
              <a:t>외래키가</a:t>
            </a:r>
            <a:r>
              <a:rPr lang="ko-KR" altLang="en-US" dirty="0"/>
              <a:t> 있는 곳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80915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>
                <a:solidFill>
                  <a:srgbClr val="FF0000"/>
                </a:solidFill>
              </a:rPr>
              <a:t>연관관계의</a:t>
            </a:r>
            <a:r>
              <a:rPr lang="ko-KR" altLang="en-US" sz="1800" dirty="0">
                <a:solidFill>
                  <a:srgbClr val="FF0000"/>
                </a:solidFill>
              </a:rPr>
              <a:t> 주인은 테이블에 외래 키가 있는 곳으로 정함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en-US" altLang="ko-KR" sz="1800" dirty="0" err="1">
                <a:solidFill>
                  <a:srgbClr val="FF0000"/>
                </a:solidFill>
              </a:rPr>
              <a:t>Member.team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주인이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아닌 </a:t>
            </a:r>
            <a:r>
              <a:rPr lang="en-US" altLang="ko-KR" sz="1800" dirty="0" err="1">
                <a:sym typeface="Wingdings" panose="05000000000000000000" pitchFamily="2" charset="2"/>
              </a:rPr>
              <a:t>Team.members</a:t>
            </a:r>
            <a:r>
              <a:rPr lang="ko-KR" altLang="en-US" sz="1800" dirty="0">
                <a:sym typeface="Wingdings" panose="05000000000000000000" pitchFamily="2" charset="2"/>
              </a:rPr>
              <a:t>에는 </a:t>
            </a:r>
            <a:r>
              <a:rPr lang="en-US" altLang="ko-KR" sz="1800" dirty="0" err="1">
                <a:sym typeface="Wingdings" panose="05000000000000000000" pitchFamily="2" charset="2"/>
              </a:rPr>
              <a:t>mappedBy</a:t>
            </a:r>
            <a:r>
              <a:rPr lang="en-US" altLang="ko-KR" sz="1800" dirty="0">
                <a:sym typeface="Wingdings" panose="05000000000000000000" pitchFamily="2" charset="2"/>
              </a:rPr>
              <a:t>="team" </a:t>
            </a:r>
            <a:r>
              <a:rPr lang="ko-KR" altLang="en-US" sz="1800" dirty="0">
                <a:sym typeface="Wingdings" panose="05000000000000000000" pitchFamily="2" charset="2"/>
              </a:rPr>
              <a:t>속성을 사용해서 </a:t>
            </a:r>
            <a:r>
              <a:rPr lang="ko-KR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주인이 아님을 설정</a:t>
            </a:r>
            <a:endParaRPr lang="en-US" altLang="ko-KR" sz="2000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정리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sym typeface="Wingdings" panose="05000000000000000000" pitchFamily="2" charset="2"/>
              </a:rPr>
              <a:t>연관관계의</a:t>
            </a:r>
            <a:r>
              <a:rPr lang="ko-KR" altLang="en-US" sz="1800" dirty="0">
                <a:sym typeface="Wingdings" panose="05000000000000000000" pitchFamily="2" charset="2"/>
              </a:rPr>
              <a:t> 주인만 데이터베이스 </a:t>
            </a:r>
            <a:r>
              <a:rPr lang="ko-KR" altLang="en-US" sz="1800" dirty="0" err="1">
                <a:sym typeface="Wingdings" panose="05000000000000000000" pitchFamily="2" charset="2"/>
              </a:rPr>
              <a:t>연관관계와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sym typeface="Wingdings" panose="05000000000000000000" pitchFamily="2" charset="2"/>
              </a:rPr>
              <a:t>매핑되고</a:t>
            </a:r>
            <a:r>
              <a:rPr lang="ko-KR" altLang="en-US" sz="1800" dirty="0">
                <a:sym typeface="Wingdings" panose="05000000000000000000" pitchFamily="2" charset="2"/>
              </a:rPr>
              <a:t> 외래 키를 관리할 수 있음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주인이 아닌 반대편</a:t>
            </a:r>
            <a:r>
              <a:rPr lang="en-US" altLang="ko-KR" sz="1800" dirty="0">
                <a:sym typeface="Wingdings" panose="05000000000000000000" pitchFamily="2" charset="2"/>
              </a:rPr>
              <a:t>(inverse, non-owning side)</a:t>
            </a:r>
            <a:r>
              <a:rPr lang="ko-KR" altLang="en-US" sz="1800" dirty="0">
                <a:sym typeface="Wingdings" panose="05000000000000000000" pitchFamily="2" charset="2"/>
              </a:rPr>
              <a:t>은 읽기만 가능하고 외래 </a:t>
            </a:r>
            <a:r>
              <a:rPr lang="ko-KR" altLang="en-US" sz="1800">
                <a:sym typeface="Wingdings" panose="05000000000000000000" pitchFamily="2" charset="2"/>
              </a:rPr>
              <a:t>키를 변경하지는 못함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34</a:t>
            </a:fld>
            <a:endParaRPr lang="en-US" dirty="0"/>
          </a:p>
        </p:txBody>
      </p:sp>
      <p:pic>
        <p:nvPicPr>
          <p:cNvPr id="10" name="Picture 2" descr="https://media.vlpt.us/post-images/conatuseus/45ee5cf0-e5a3-11e9-8a66-09d286f71b9a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76" y="3546220"/>
            <a:ext cx="6015715" cy="299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0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80915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데이터베이스 테이블의 다대일</a:t>
            </a:r>
            <a:r>
              <a:rPr lang="en-US" altLang="ko-KR" sz="2000" dirty="0"/>
              <a:t>, </a:t>
            </a:r>
            <a:r>
              <a:rPr lang="ko-KR" altLang="en-US" sz="2000" dirty="0"/>
              <a:t>일대다 관계에서는 </a:t>
            </a:r>
            <a:r>
              <a:rPr lang="ko-KR" altLang="en-US" sz="2000">
                <a:solidFill>
                  <a:srgbClr val="0000FF"/>
                </a:solidFill>
              </a:rPr>
              <a:t>항상 </a:t>
            </a:r>
            <a:r>
              <a:rPr lang="en-US" altLang="ko-KR" sz="2000">
                <a:solidFill>
                  <a:srgbClr val="0000FF"/>
                </a:solidFill>
              </a:rPr>
              <a:t>"</a:t>
            </a:r>
            <a:r>
              <a:rPr lang="ko-KR" altLang="en-US" sz="2000">
                <a:solidFill>
                  <a:srgbClr val="0000FF"/>
                </a:solidFill>
              </a:rPr>
              <a:t>다</a:t>
            </a:r>
            <a:r>
              <a:rPr lang="en-US" altLang="ko-KR" sz="2000">
                <a:solidFill>
                  <a:srgbClr val="0000FF"/>
                </a:solidFill>
              </a:rPr>
              <a:t>"</a:t>
            </a:r>
            <a:r>
              <a:rPr lang="ko-KR" altLang="en-US" sz="2000">
                <a:solidFill>
                  <a:srgbClr val="0000FF"/>
                </a:solidFill>
              </a:rPr>
              <a:t> </a:t>
            </a:r>
            <a:r>
              <a:rPr lang="ko-KR" altLang="en-US" sz="2000" dirty="0">
                <a:solidFill>
                  <a:srgbClr val="0000FF"/>
                </a:solidFill>
              </a:rPr>
              <a:t>쪽이 </a:t>
            </a:r>
            <a:r>
              <a:rPr lang="ko-KR" altLang="en-US" sz="2000" dirty="0" err="1">
                <a:solidFill>
                  <a:srgbClr val="0000FF"/>
                </a:solidFill>
              </a:rPr>
              <a:t>외래키를</a:t>
            </a:r>
            <a:r>
              <a:rPr lang="ko-KR" altLang="en-US" sz="2000" dirty="0">
                <a:solidFill>
                  <a:srgbClr val="0000FF"/>
                </a:solidFill>
              </a:rPr>
              <a:t> 가짐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/>
              <a:t>"</a:t>
            </a:r>
            <a:r>
              <a:rPr lang="ko-KR" altLang="en-US" sz="2000"/>
              <a:t>다</a:t>
            </a:r>
            <a:r>
              <a:rPr lang="en-US" altLang="ko-KR" sz="2000"/>
              <a:t>"</a:t>
            </a:r>
            <a:r>
              <a:rPr lang="ko-KR" altLang="en-US" sz="2000"/>
              <a:t> </a:t>
            </a:r>
            <a:r>
              <a:rPr lang="ko-KR" altLang="en-US" sz="2000" dirty="0"/>
              <a:t>쪽인 </a:t>
            </a:r>
            <a:r>
              <a:rPr lang="en-US" altLang="ko-KR" sz="2000" dirty="0"/>
              <a:t>@</a:t>
            </a:r>
            <a:r>
              <a:rPr lang="en-US" altLang="ko-KR" sz="2000" dirty="0" err="1"/>
              <a:t>ManyToOne</a:t>
            </a:r>
            <a:r>
              <a:rPr lang="ko-KR" altLang="en-US" sz="2000" dirty="0"/>
              <a:t>은 항상 </a:t>
            </a:r>
            <a:r>
              <a:rPr lang="ko-KR" altLang="en-US" sz="2000" dirty="0" err="1"/>
              <a:t>연관관계의</a:t>
            </a:r>
            <a:r>
              <a:rPr lang="ko-KR" altLang="en-US" sz="2000" dirty="0"/>
              <a:t> 주인이 되므로 </a:t>
            </a:r>
            <a:r>
              <a:rPr lang="en-US" altLang="ko-KR" sz="2000" dirty="0" err="1"/>
              <a:t>mappedBy</a:t>
            </a:r>
            <a:r>
              <a:rPr lang="ko-KR" altLang="en-US" sz="2000" dirty="0"/>
              <a:t>를 설정할 수 없음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양방향 연관관계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570619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양방향 연관관계 저장은 단방향 </a:t>
            </a:r>
            <a:r>
              <a:rPr lang="ko-KR" altLang="en-US" sz="2000" b="1" dirty="0" err="1"/>
              <a:t>연관관계와</a:t>
            </a:r>
            <a:r>
              <a:rPr lang="ko-KR" altLang="en-US" sz="2000" b="1" dirty="0"/>
              <a:t> 완전히 동일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외래키 설정에서 아래의 코드가 필요 없음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아래의 코드만으로 외래키가 관리 됨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36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08032" y="1175933"/>
            <a:ext cx="9407079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팀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2"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896" y="4566239"/>
            <a:ext cx="69069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team1.getMembers().add(member1); //</a:t>
            </a:r>
            <a:r>
              <a:rPr lang="ko-KR" altLang="en-US" dirty="0"/>
              <a:t>무시</a:t>
            </a:r>
            <a:r>
              <a:rPr lang="en-US" altLang="ko-KR" dirty="0"/>
              <a:t>(</a:t>
            </a:r>
            <a:r>
              <a:rPr lang="ko-KR" altLang="en-US" dirty="0" err="1"/>
              <a:t>연관관계의</a:t>
            </a:r>
            <a:r>
              <a:rPr lang="ko-KR" altLang="en-US" dirty="0"/>
              <a:t> 주인이 아님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en-US" dirty="0"/>
              <a:t>team1.getMembers().add(member2); //</a:t>
            </a:r>
            <a:r>
              <a:rPr lang="ko-KR" altLang="en-US" dirty="0"/>
              <a:t>무시</a:t>
            </a:r>
            <a:r>
              <a:rPr lang="en-US" altLang="ko-KR" dirty="0"/>
              <a:t>(</a:t>
            </a:r>
            <a:r>
              <a:rPr lang="ko-KR" altLang="en-US" dirty="0" err="1"/>
              <a:t>연관관계의</a:t>
            </a:r>
            <a:r>
              <a:rPr lang="ko-KR" altLang="en-US" dirty="0"/>
              <a:t> 주인이 아님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0292" y="470473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외래 키에 아무런 영향 없음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7094" y="5867774"/>
            <a:ext cx="46249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member1.setTeam(team1);	//</a:t>
            </a:r>
            <a:r>
              <a:rPr lang="ko-KR" altLang="en-US" dirty="0"/>
              <a:t>연관관계 설정</a:t>
            </a:r>
            <a:r>
              <a:rPr lang="en-US" dirty="0"/>
              <a:t> </a:t>
            </a:r>
          </a:p>
          <a:p>
            <a:r>
              <a:rPr lang="en-US" dirty="0"/>
              <a:t>member2.setTeam(team1);    //</a:t>
            </a:r>
            <a:r>
              <a:rPr lang="ko-KR" altLang="en-US" dirty="0"/>
              <a:t>연관관계 설정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5833" y="6006273"/>
            <a:ext cx="570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/>
              <a:t>엔티티</a:t>
            </a:r>
            <a:r>
              <a:rPr lang="ko-KR" altLang="en-US" dirty="0"/>
              <a:t> 매니저는 이곳에 입력된 값으로 외래 키 관리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3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양방향 </a:t>
            </a:r>
            <a:r>
              <a:rPr lang="ko-KR" altLang="en-US" dirty="0" err="1"/>
              <a:t>연관관계의</a:t>
            </a:r>
            <a:r>
              <a:rPr lang="en-US" altLang="ko-KR" dirty="0"/>
              <a:t> </a:t>
            </a:r>
            <a:r>
              <a:rPr lang="ko-KR" altLang="en-US" dirty="0"/>
              <a:t>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80915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하지만</a:t>
            </a:r>
            <a:r>
              <a:rPr lang="en-US" altLang="ko-KR" sz="2000" b="1"/>
              <a:t>, </a:t>
            </a:r>
            <a:r>
              <a:rPr lang="ko-KR" altLang="en-US" sz="2000" b="1"/>
              <a:t>반대의 경우는 위험</a:t>
            </a:r>
            <a:endParaRPr lang="en-US" altLang="ko-KR" sz="2000" b="1"/>
          </a:p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FF0000"/>
                </a:solidFill>
              </a:rPr>
              <a:t>연관관계의 </a:t>
            </a:r>
            <a:r>
              <a:rPr lang="ko-KR" altLang="en-US" sz="2000" b="1" dirty="0">
                <a:solidFill>
                  <a:srgbClr val="FF0000"/>
                </a:solidFill>
              </a:rPr>
              <a:t>주인에는 값을 입력하지 않고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주인이 아닌 곳에만 값을 입력하는 것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데이터베이스 확인해보기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695510" y="2010414"/>
            <a:ext cx="6096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2"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팀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.getMembers().add(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.getMembers().add(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순수한 객체까지 고려한 양방향 연관관계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80915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연관관계의</a:t>
            </a:r>
            <a:r>
              <a:rPr lang="ko-KR" altLang="en-US" sz="2000" b="1" dirty="0"/>
              <a:t> 주인에만 값을 저장하고 주인이 아닌 곳에는 값을 저장하지 않아도 될까</a:t>
            </a:r>
            <a:r>
              <a:rPr lang="en-US" altLang="ko-KR" sz="20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양방향 연관관계를 맺었다는 자체가 서로의 참조가 필요하다는 것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양쪽 </a:t>
            </a:r>
            <a:r>
              <a:rPr lang="ko-KR" altLang="en-US" sz="1800" dirty="0"/>
              <a:t>방향에 모두 값을 입력해주는 것이 가장 안전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ORM</a:t>
            </a:r>
            <a:r>
              <a:rPr lang="ko-KR" altLang="en-US" sz="1800" dirty="0"/>
              <a:t>은 객체와 관계형 데이터베이스 둘 다 중요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1064598" y="2901910"/>
            <a:ext cx="9563819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팀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team1.getMembers().add(member1);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//DB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저장 시 사용되지는 않음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2"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.getMembers().add(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DB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저장 시 사용되지는 않음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3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편의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80915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양방향 관계에서 상호 연관을 맺는 코드를 하나인 것처럼 사용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member.setTeam</a:t>
            </a:r>
            <a:r>
              <a:rPr lang="en-US" altLang="ko-KR" sz="1800" dirty="0"/>
              <a:t>(team)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team.getMembers</a:t>
            </a:r>
            <a:r>
              <a:rPr lang="en-US" altLang="ko-KR" sz="1800" dirty="0"/>
              <a:t>().add(member)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위 둘 중 하나만 호출해서 객체 관점에서 양방향이 깨질 수 있음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1081177" y="2716700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(Team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team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.getMembers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().add(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81177" y="3972344"/>
            <a:ext cx="9563819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팀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"member2"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2"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6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엔티티 설계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11C0BC-3FDA-4E3A-9A3D-2257C233C20C}"/>
              </a:ext>
            </a:extLst>
          </p:cNvPr>
          <p:cNvSpPr/>
          <p:nvPr/>
        </p:nvSpPr>
        <p:spPr>
          <a:xfrm>
            <a:off x="683741" y="1302253"/>
            <a:ext cx="6096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@Entity</a:t>
            </a:r>
          </a:p>
          <a:p>
            <a:r>
              <a:rPr lang="en-US" altLang="ko-KR" dirty="0"/>
              <a:t>public class Member {</a:t>
            </a:r>
          </a:p>
          <a:p>
            <a:endParaRPr lang="en-US" altLang="ko-KR" dirty="0"/>
          </a:p>
          <a:p>
            <a:r>
              <a:rPr lang="en-US" altLang="ko-KR" dirty="0"/>
              <a:t>    @Id @</a:t>
            </a:r>
            <a:r>
              <a:rPr lang="en-US" altLang="ko-KR" dirty="0" err="1"/>
              <a:t>GeneratedValue</a:t>
            </a:r>
            <a:endParaRPr lang="en-US" altLang="ko-KR" dirty="0"/>
          </a:p>
          <a:p>
            <a:r>
              <a:rPr lang="en-US" altLang="ko-KR" dirty="0"/>
              <a:t>    @Column(name="MEMBER_ID")</a:t>
            </a:r>
          </a:p>
          <a:p>
            <a:r>
              <a:rPr lang="en-US" altLang="ko-KR" dirty="0"/>
              <a:t>    private Long id;</a:t>
            </a:r>
          </a:p>
          <a:p>
            <a:r>
              <a:rPr lang="en-US" altLang="ko-KR" dirty="0"/>
              <a:t>    private String name;</a:t>
            </a:r>
          </a:p>
          <a:p>
            <a:r>
              <a:rPr lang="en-US" altLang="ko-KR" dirty="0"/>
              <a:t>    private String city;</a:t>
            </a:r>
          </a:p>
          <a:p>
            <a:r>
              <a:rPr lang="en-US" altLang="ko-KR" dirty="0"/>
              <a:t>    private String street;</a:t>
            </a:r>
          </a:p>
          <a:p>
            <a:r>
              <a:rPr lang="en-US" altLang="ko-KR" dirty="0"/>
              <a:t>    private String </a:t>
            </a:r>
            <a:r>
              <a:rPr lang="en-US" altLang="ko-KR" dirty="0" err="1"/>
              <a:t>zipCode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DDEDB-C662-4253-8148-51C04D475CD4}"/>
              </a:ext>
            </a:extLst>
          </p:cNvPr>
          <p:cNvSpPr txBox="1"/>
          <p:nvPr/>
        </p:nvSpPr>
        <p:spPr>
          <a:xfrm>
            <a:off x="683741" y="8979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6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편의 </a:t>
            </a:r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주의사항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80915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연관관계 변경시에는 기존 연관관계를 삭제하고 새롭게 연관관계를 설정해야 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5" name="타원 4"/>
          <p:cNvSpPr/>
          <p:nvPr/>
        </p:nvSpPr>
        <p:spPr>
          <a:xfrm>
            <a:off x="767751" y="2068581"/>
            <a:ext cx="2078966" cy="7504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member1</a:t>
            </a:r>
          </a:p>
        </p:txBody>
      </p:sp>
      <p:sp>
        <p:nvSpPr>
          <p:cNvPr id="7" name="타원 6"/>
          <p:cNvSpPr/>
          <p:nvPr/>
        </p:nvSpPr>
        <p:spPr>
          <a:xfrm>
            <a:off x="3385846" y="2068581"/>
            <a:ext cx="2078966" cy="7504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teamA</a:t>
            </a:r>
            <a:endParaRPr lang="en-US" dirty="0"/>
          </a:p>
        </p:txBody>
      </p:sp>
      <p:sp>
        <p:nvSpPr>
          <p:cNvPr id="9" name="타원 8"/>
          <p:cNvSpPr/>
          <p:nvPr/>
        </p:nvSpPr>
        <p:spPr>
          <a:xfrm>
            <a:off x="3422667" y="3124207"/>
            <a:ext cx="2078966" cy="7504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teamB</a:t>
            </a:r>
            <a:endParaRPr lang="en-US" dirty="0"/>
          </a:p>
        </p:txBody>
      </p:sp>
      <p:sp>
        <p:nvSpPr>
          <p:cNvPr id="10" name="타원 9"/>
          <p:cNvSpPr/>
          <p:nvPr/>
        </p:nvSpPr>
        <p:spPr>
          <a:xfrm>
            <a:off x="767751" y="4623295"/>
            <a:ext cx="2078966" cy="7504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member1</a:t>
            </a:r>
          </a:p>
        </p:txBody>
      </p:sp>
      <p:sp>
        <p:nvSpPr>
          <p:cNvPr id="11" name="타원 10"/>
          <p:cNvSpPr/>
          <p:nvPr/>
        </p:nvSpPr>
        <p:spPr>
          <a:xfrm>
            <a:off x="3385846" y="4623295"/>
            <a:ext cx="2078966" cy="7504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teamA</a:t>
            </a:r>
            <a:endParaRPr lang="en-US" dirty="0"/>
          </a:p>
        </p:txBody>
      </p:sp>
      <p:sp>
        <p:nvSpPr>
          <p:cNvPr id="12" name="타원 11"/>
          <p:cNvSpPr/>
          <p:nvPr/>
        </p:nvSpPr>
        <p:spPr>
          <a:xfrm>
            <a:off x="3422667" y="5678921"/>
            <a:ext cx="2078966" cy="7504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teamB</a:t>
            </a:r>
            <a:endParaRPr lang="en-US" dirty="0"/>
          </a:p>
        </p:txBody>
      </p:sp>
      <p:cxnSp>
        <p:nvCxnSpPr>
          <p:cNvPr id="14" name="직선 화살표 연결선 13"/>
          <p:cNvCxnSpPr>
            <a:stCxn id="11" idx="2"/>
            <a:endCxn id="10" idx="6"/>
          </p:cNvCxnSpPr>
          <p:nvPr/>
        </p:nvCxnSpPr>
        <p:spPr>
          <a:xfrm flipH="1">
            <a:off x="2846717" y="4998545"/>
            <a:ext cx="539129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1"/>
            <a:endCxn id="10" idx="5"/>
          </p:cNvCxnSpPr>
          <p:nvPr/>
        </p:nvCxnSpPr>
        <p:spPr>
          <a:xfrm flipH="1" flipV="1">
            <a:off x="2542259" y="5263886"/>
            <a:ext cx="1184866" cy="52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4"/>
            <a:endCxn id="12" idx="2"/>
          </p:cNvCxnSpPr>
          <p:nvPr/>
        </p:nvCxnSpPr>
        <p:spPr>
          <a:xfrm>
            <a:off x="1807234" y="5373794"/>
            <a:ext cx="1615433" cy="68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5" idx="6"/>
          </p:cNvCxnSpPr>
          <p:nvPr/>
        </p:nvCxnSpPr>
        <p:spPr>
          <a:xfrm flipH="1">
            <a:off x="2846717" y="2443831"/>
            <a:ext cx="539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5"/>
            <a:endCxn id="7" idx="3"/>
          </p:cNvCxnSpPr>
          <p:nvPr/>
        </p:nvCxnSpPr>
        <p:spPr>
          <a:xfrm>
            <a:off x="2542259" y="2709172"/>
            <a:ext cx="114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874741" y="1428167"/>
            <a:ext cx="590894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(Team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().remove(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21366" y="1570803"/>
            <a:ext cx="256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member.setTeam</a:t>
            </a:r>
            <a:r>
              <a:rPr lang="en-US" dirty="0"/>
              <a:t>(</a:t>
            </a:r>
            <a:r>
              <a:rPr lang="en-US" dirty="0" err="1"/>
              <a:t>teamA</a:t>
            </a:r>
            <a:r>
              <a:rPr lang="en-US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07234" y="4160907"/>
            <a:ext cx="256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member.setTeam</a:t>
            </a:r>
            <a:r>
              <a:rPr lang="en-US" dirty="0"/>
              <a:t>(</a:t>
            </a:r>
            <a:r>
              <a:rPr lang="en-US" dirty="0" err="1"/>
              <a:t>teamB</a:t>
            </a:r>
            <a:r>
              <a:rPr lang="en-US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88352" y="4023130"/>
            <a:ext cx="6073210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영속성</a:t>
            </a:r>
            <a:r>
              <a:rPr lang="en-US" dirty="0"/>
              <a:t> </a:t>
            </a:r>
            <a:r>
              <a:rPr lang="ko-KR" altLang="en-US" dirty="0"/>
              <a:t>컨텍스트가 아직 살아있는 상태에서 </a:t>
            </a:r>
            <a:r>
              <a:rPr lang="en-US" altLang="ko-KR" dirty="0" err="1"/>
              <a:t>teamA</a:t>
            </a:r>
            <a:r>
              <a:rPr lang="ko-KR" altLang="en-US"/>
              <a:t>의 </a:t>
            </a:r>
            <a:r>
              <a:rPr lang="en-US"/>
              <a:t>getMembers</a:t>
            </a:r>
            <a:r>
              <a:rPr lang="en-US" dirty="0"/>
              <a:t>()</a:t>
            </a:r>
            <a:r>
              <a:rPr lang="ko-KR" altLang="en-US" dirty="0"/>
              <a:t>를 호출하면 </a:t>
            </a:r>
            <a:r>
              <a:rPr lang="en-US" altLang="ko-KR" dirty="0"/>
              <a:t>member1</a:t>
            </a:r>
            <a:r>
              <a:rPr lang="ko-KR" altLang="en-US" dirty="0"/>
              <a:t>이 반환될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데이터베이스 </a:t>
            </a:r>
            <a:r>
              <a:rPr lang="ko-KR" altLang="en-US" dirty="0"/>
              <a:t>저장 관점에서는 문제가 </a:t>
            </a:r>
            <a:r>
              <a:rPr lang="ko-KR" altLang="en-US"/>
              <a:t>되지 않음</a:t>
            </a:r>
            <a:r>
              <a:rPr lang="en-US" altLang="ko-KR"/>
              <a:t>. </a:t>
            </a:r>
            <a:r>
              <a:rPr lang="ko-KR" altLang="en-US"/>
              <a:t>즉 </a:t>
            </a:r>
            <a:r>
              <a:rPr lang="en-US" altLang="ko-KR"/>
              <a:t>member1</a:t>
            </a:r>
            <a:r>
              <a:rPr lang="ko-KR" altLang="en-US"/>
              <a:t>의 외래키는 </a:t>
            </a:r>
            <a:r>
              <a:rPr lang="en-US" altLang="ko-KR"/>
              <a:t>teamB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저장되는 데 문제 없음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편의 </a:t>
            </a:r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주의사항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80915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참고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960EFB-07D5-4617-A95B-41D4691C9286}"/>
              </a:ext>
            </a:extLst>
          </p:cNvPr>
          <p:cNvSpPr/>
          <p:nvPr/>
        </p:nvSpPr>
        <p:spPr>
          <a:xfrm>
            <a:off x="683969" y="1460316"/>
            <a:ext cx="8290559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List&lt;Member&gt;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&lt;Member&gt;();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addMember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(Member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()!=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1EB71-18C6-4064-8180-9E868AC46A51}"/>
              </a:ext>
            </a:extLst>
          </p:cNvPr>
          <p:cNvSpPr txBox="1"/>
          <p:nvPr/>
        </p:nvSpPr>
        <p:spPr>
          <a:xfrm>
            <a:off x="9020526" y="1460316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Team.java</a:t>
            </a:r>
          </a:p>
        </p:txBody>
      </p:sp>
    </p:spTree>
    <p:extLst>
      <p:ext uri="{BB962C8B-B14F-4D97-AF65-F5344CB8AC3E}">
        <p14:creationId xmlns:p14="http://schemas.microsoft.com/office/powerpoint/2010/main" val="392277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80915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lombok</a:t>
            </a:r>
            <a:r>
              <a:rPr lang="ko-KR" altLang="en-US" sz="2000" dirty="0"/>
              <a:t>이 자동으로 만드는 </a:t>
            </a:r>
            <a:r>
              <a:rPr lang="en-US" altLang="ko-KR" sz="2000" dirty="0" err="1"/>
              <a:t>toString</a:t>
            </a:r>
            <a:r>
              <a:rPr lang="en-US" altLang="ko-KR" sz="2000" dirty="0"/>
              <a:t>()</a:t>
            </a:r>
            <a:r>
              <a:rPr lang="ko-KR" altLang="en-US" sz="2000" dirty="0"/>
              <a:t>을 사용할 경우 무한 루프에 빠질 수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Json</a:t>
            </a:r>
            <a:r>
              <a:rPr lang="ko-KR" altLang="en-US" sz="2000" dirty="0"/>
              <a:t>자동 생성 라이브러리를 사용할 경우 문제가 발생할 수 있음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컨트롤러에서는 </a:t>
            </a:r>
            <a:r>
              <a:rPr lang="ko-KR" altLang="en-US" sz="1800" dirty="0" err="1"/>
              <a:t>엔티티를</a:t>
            </a:r>
            <a:r>
              <a:rPr lang="ko-KR" altLang="en-US" sz="1800" dirty="0"/>
              <a:t> 절대 직접 반환하지 말자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>
          <a:xfrm>
            <a:off x="2718264" y="3650421"/>
            <a:ext cx="524915" cy="2760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7675315" y="3659047"/>
            <a:ext cx="929920" cy="2760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85519" y="2409613"/>
            <a:ext cx="4201471" cy="1969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  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</a:rPr>
              <a:t>"Member{"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      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</a:rPr>
              <a:t>"id="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      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</a:rPr>
              <a:t>", username='"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username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</a:rPr>
              <a:t>'\''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      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</a:rPr>
              <a:t>", team="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team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      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</a:rPr>
              <a:t>'}'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07642" y="2409613"/>
            <a:ext cx="3417602" cy="1969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855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  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</a:rPr>
              <a:t>"Team{"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      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</a:rPr>
              <a:t>"id="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      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</a:rPr>
              <a:t>", name='"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</a:rPr>
              <a:t>'\''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      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</a:rPr>
              <a:t>", members="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 members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</a:rPr>
              <a:t>+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      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</a:rPr>
              <a:t>'}'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</a:rPr>
              <a:t>  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80915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"</a:t>
            </a:r>
            <a:r>
              <a:rPr lang="ko-KR" altLang="en-US" sz="2000"/>
              <a:t>단방향 매핑만으로 테이블과 객체의 연관관계 매핑은 이미 완료</a:t>
            </a:r>
            <a:r>
              <a:rPr lang="en-US" altLang="ko-KR" sz="2000"/>
              <a:t>"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단방향을</a:t>
            </a:r>
            <a:r>
              <a:rPr lang="ko-KR" altLang="en-US" sz="2000" dirty="0"/>
              <a:t> 양방향으로 만들면 반대방향으로 객체 그래프 탐색 기능이 추가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양방향 연관관계를 매핑하려면 객체에서 양쪽 방향을 모두 관리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00FF"/>
                </a:solidFill>
              </a:rPr>
              <a:t>양방향 매핑은 복잡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ym typeface="Wingdings" panose="05000000000000000000" pitchFamily="2" charset="2"/>
              </a:rPr>
              <a:t>우선 </a:t>
            </a:r>
            <a:r>
              <a:rPr lang="ko-KR" altLang="en-US" sz="2000" dirty="0" err="1">
                <a:sym typeface="Wingdings" panose="05000000000000000000" pitchFamily="2" charset="2"/>
              </a:rPr>
              <a:t>단방향</a:t>
            </a:r>
            <a:r>
              <a:rPr lang="ko-KR" altLang="en-US" sz="2000" dirty="0">
                <a:sym typeface="Wingdings" panose="05000000000000000000" pitchFamily="2" charset="2"/>
              </a:rPr>
              <a:t> 매핑을 사용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객체 그래프 탐색 기능이 필요할 때 양방향을 사용하도록 코드 추가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ym typeface="Wingdings" panose="05000000000000000000" pitchFamily="2" charset="2"/>
              </a:rPr>
              <a:t>연관관계의</a:t>
            </a:r>
            <a:r>
              <a:rPr lang="ko-KR" altLang="en-US" sz="2000" dirty="0">
                <a:sym typeface="Wingdings" panose="05000000000000000000" pitchFamily="2" charset="2"/>
              </a:rPr>
              <a:t> 주인을 정하는 기준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sym typeface="Wingdings" panose="05000000000000000000" pitchFamily="2" charset="2"/>
              </a:rPr>
              <a:t>연관관계의</a:t>
            </a:r>
            <a:r>
              <a:rPr lang="ko-KR" altLang="en-US" sz="1800" dirty="0">
                <a:sym typeface="Wingdings" panose="05000000000000000000" pitchFamily="2" charset="2"/>
              </a:rPr>
              <a:t> 주인 </a:t>
            </a:r>
            <a:r>
              <a:rPr lang="en-US" altLang="ko-KR" sz="1800" dirty="0">
                <a:sym typeface="Wingdings" panose="05000000000000000000" pitchFamily="2" charset="2"/>
              </a:rPr>
              <a:t>= </a:t>
            </a:r>
            <a:r>
              <a:rPr lang="ko-KR" altLang="en-US" sz="1800" dirty="0" err="1">
                <a:sym typeface="Wingdings" panose="05000000000000000000" pitchFamily="2" charset="2"/>
              </a:rPr>
              <a:t>외래키</a:t>
            </a:r>
            <a:r>
              <a:rPr lang="ko-KR" altLang="en-US" sz="1800" dirty="0">
                <a:sym typeface="Wingdings" panose="05000000000000000000" pitchFamily="2" charset="2"/>
              </a:rPr>
              <a:t> 관리자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비즈니스 중요도로 주인을 선정하는 것이 아님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ex) </a:t>
            </a:r>
            <a:r>
              <a:rPr lang="ko-KR" altLang="en-US" sz="1800" dirty="0">
                <a:sym typeface="Wingdings" panose="05000000000000000000" pitchFamily="2" charset="2"/>
              </a:rPr>
              <a:t>바퀴</a:t>
            </a:r>
            <a:r>
              <a:rPr lang="en-US" altLang="ko-KR" sz="1800" dirty="0">
                <a:sym typeface="Wingdings" panose="05000000000000000000" pitchFamily="2" charset="2"/>
              </a:rPr>
              <a:t>(N) – </a:t>
            </a:r>
            <a:r>
              <a:rPr lang="ko-KR" altLang="en-US" sz="1800" dirty="0">
                <a:sym typeface="Wingdings" panose="05000000000000000000" pitchFamily="2" charset="2"/>
              </a:rPr>
              <a:t>자동차</a:t>
            </a:r>
            <a:r>
              <a:rPr lang="en-US" altLang="ko-KR" sz="1800" dirty="0">
                <a:sym typeface="Wingdings" panose="05000000000000000000" pitchFamily="2" charset="2"/>
              </a:rPr>
              <a:t>(1)  </a:t>
            </a:r>
            <a:r>
              <a:rPr lang="ko-KR" altLang="en-US" sz="1800" dirty="0">
                <a:sym typeface="Wingdings" panose="05000000000000000000" pitchFamily="2" charset="2"/>
              </a:rPr>
              <a:t>연관관계 주인은 바퀴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679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80915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@</a:t>
            </a:r>
            <a:r>
              <a:rPr lang="en-US" altLang="ko-KR" sz="1800" dirty="0" err="1"/>
              <a:t>JoinColumn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referencedColumnName</a:t>
            </a:r>
            <a:r>
              <a:rPr lang="ko-KR" altLang="en-US" sz="1800" dirty="0"/>
              <a:t>일반적으로 생략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생략할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참조 컬럼은 반대편의 </a:t>
            </a:r>
            <a:r>
              <a:rPr lang="en-US" altLang="ko-KR" sz="1600" dirty="0"/>
              <a:t>PK</a:t>
            </a:r>
            <a:r>
              <a:rPr lang="ko-KR" altLang="en-US" sz="1600" dirty="0"/>
              <a:t>로 간주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referencedColumnName</a:t>
            </a:r>
            <a:r>
              <a:rPr lang="ko-KR" altLang="en-US" sz="1800" dirty="0"/>
              <a:t>은 언제</a:t>
            </a:r>
            <a:r>
              <a:rPr lang="en-US" altLang="ko-KR" sz="1800" dirty="0"/>
              <a:t>?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600" dirty="0"/>
              <a:t>PK</a:t>
            </a:r>
            <a:r>
              <a:rPr lang="ko-KR" altLang="en-US" sz="1600" dirty="0"/>
              <a:t>가 아닌 컬럼을 </a:t>
            </a:r>
            <a:r>
              <a:rPr lang="en-US" altLang="ko-KR" sz="1600" dirty="0"/>
              <a:t>FK</a:t>
            </a:r>
            <a:r>
              <a:rPr lang="ko-KR" altLang="en-US" sz="1600" dirty="0"/>
              <a:t>로 사용할 때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상대 테이블에서 여러 개의 컬럼을 </a:t>
            </a:r>
            <a:r>
              <a:rPr lang="en-US" altLang="ko-KR" sz="1600" dirty="0"/>
              <a:t>FK</a:t>
            </a:r>
            <a:r>
              <a:rPr lang="ko-KR" altLang="en-US" sz="1600" dirty="0"/>
              <a:t>로 가져올 때</a:t>
            </a:r>
            <a:r>
              <a:rPr lang="en-US" altLang="ko-KR" sz="1600" dirty="0"/>
              <a:t>(</a:t>
            </a:r>
            <a:r>
              <a:rPr lang="ko-KR" altLang="en-US" sz="1600" dirty="0"/>
              <a:t>명시하지 않으면 </a:t>
            </a:r>
            <a:r>
              <a:rPr lang="en-US" altLang="ko-KR" sz="1600" dirty="0"/>
              <a:t>@</a:t>
            </a:r>
            <a:r>
              <a:rPr lang="en-US" altLang="ko-KR" sz="1600" dirty="0" err="1"/>
              <a:t>JoinColumn</a:t>
            </a:r>
            <a:r>
              <a:rPr lang="en-US" altLang="ko-KR" sz="1600" dirty="0"/>
              <a:t> </a:t>
            </a:r>
            <a:r>
              <a:rPr lang="ko-KR" altLang="en-US" sz="1600" dirty="0"/>
              <a:t>선언 순서에 따라 값이 바뀌어 삽입되어 문제가 발생할 수 있음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JoinColumns</a:t>
            </a:r>
            <a:r>
              <a:rPr lang="ko-KR" altLang="en-US" sz="1600" dirty="0"/>
              <a:t>를 사용하면 반드시 </a:t>
            </a:r>
            <a:r>
              <a:rPr lang="en-US" altLang="ko-KR" sz="1600" dirty="0" err="1"/>
              <a:t>referencedColumnName</a:t>
            </a:r>
            <a:r>
              <a:rPr lang="ko-KR" altLang="en-US" sz="1600" dirty="0"/>
              <a:t>을 명시하는 것이 안전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557869-17BB-4AD5-8813-AEFD4EA3A09A}"/>
              </a:ext>
            </a:extLst>
          </p:cNvPr>
          <p:cNvSpPr/>
          <p:nvPr/>
        </p:nvSpPr>
        <p:spPr>
          <a:xfrm>
            <a:off x="330438" y="3668764"/>
            <a:ext cx="6463469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@Entity</a:t>
            </a:r>
          </a:p>
          <a:p>
            <a:r>
              <a:rPr lang="en-US" altLang="ko-KR" sz="1600" dirty="0"/>
              <a:t>public class Person {</a:t>
            </a:r>
          </a:p>
          <a:p>
            <a:r>
              <a:rPr lang="en-US" altLang="ko-KR" sz="1600" dirty="0"/>
              <a:t>  …  </a:t>
            </a:r>
          </a:p>
          <a:p>
            <a:r>
              <a:rPr lang="en-US" altLang="ko-KR" sz="1600" dirty="0"/>
              <a:t>  @</a:t>
            </a:r>
            <a:r>
              <a:rPr lang="en-US" altLang="ko-KR" sz="1600" dirty="0" err="1"/>
              <a:t>ManyToOne</a:t>
            </a:r>
            <a:endParaRPr lang="en-US" altLang="ko-KR" sz="1600" dirty="0"/>
          </a:p>
          <a:p>
            <a:r>
              <a:rPr lang="en-US" altLang="ko-KR" sz="1600" dirty="0"/>
              <a:t>  @</a:t>
            </a:r>
            <a:r>
              <a:rPr lang="en-US" altLang="ko-KR" sz="1600" dirty="0" err="1">
                <a:solidFill>
                  <a:srgbClr val="FF0000"/>
                </a:solidFill>
              </a:rPr>
              <a:t>JoinColumns</a:t>
            </a:r>
            <a:r>
              <a:rPr lang="en-US" altLang="ko-KR" sz="1600" dirty="0"/>
              <a:t>({</a:t>
            </a:r>
          </a:p>
          <a:p>
            <a:r>
              <a:rPr lang="en-US" altLang="ko-KR" sz="1600" dirty="0"/>
              <a:t>    @</a:t>
            </a:r>
            <a:r>
              <a:rPr lang="en-US" altLang="ko-KR" sz="1600" dirty="0" err="1"/>
              <a:t>JoinColumn</a:t>
            </a:r>
            <a:r>
              <a:rPr lang="en-US" altLang="ko-KR" sz="1600" dirty="0"/>
              <a:t>(name="DEPT_NAME", </a:t>
            </a:r>
            <a:r>
              <a:rPr lang="en-US" altLang="ko-KR" sz="1600" dirty="0" err="1"/>
              <a:t>referencedColumnName</a:t>
            </a:r>
            <a:r>
              <a:rPr lang="en-US" altLang="ko-KR" sz="1600" dirty="0"/>
              <a:t>="Name"),</a:t>
            </a:r>
          </a:p>
          <a:p>
            <a:r>
              <a:rPr lang="en-US" altLang="ko-KR" sz="1600" dirty="0"/>
              <a:t>    @</a:t>
            </a:r>
            <a:r>
              <a:rPr lang="en-US" altLang="ko-KR" sz="1600" dirty="0" err="1"/>
              <a:t>JoinColumn</a:t>
            </a:r>
            <a:r>
              <a:rPr lang="en-US" altLang="ko-KR" sz="1600" dirty="0"/>
              <a:t>(name="DEPT_ID", </a:t>
            </a:r>
            <a:r>
              <a:rPr lang="en-US" altLang="ko-KR" sz="1600" dirty="0" err="1"/>
              <a:t>referencedColumnName</a:t>
            </a:r>
            <a:r>
              <a:rPr lang="en-US" altLang="ko-KR" sz="1600" dirty="0"/>
              <a:t>="ID")</a:t>
            </a:r>
          </a:p>
          <a:p>
            <a:r>
              <a:rPr lang="en-US" altLang="ko-KR" sz="1600" dirty="0"/>
              <a:t>  })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private Department </a:t>
            </a:r>
            <a:r>
              <a:rPr lang="en-US" altLang="ko-KR" sz="1600" dirty="0" err="1"/>
              <a:t>department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D3F450-D150-427E-BB52-60A2AE48A794}"/>
              </a:ext>
            </a:extLst>
          </p:cNvPr>
          <p:cNvSpPr/>
          <p:nvPr/>
        </p:nvSpPr>
        <p:spPr>
          <a:xfrm>
            <a:off x="6862629" y="3668764"/>
            <a:ext cx="5101484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@Entity</a:t>
            </a:r>
          </a:p>
          <a:p>
            <a:r>
              <a:rPr lang="en-US" altLang="ko-KR" sz="1600" dirty="0"/>
              <a:t>public class Department implements </a:t>
            </a:r>
            <a:r>
              <a:rPr lang="en-US" altLang="ko-KR" sz="1600" dirty="0" err="1"/>
              <a:t>java.io.Serializable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@Id</a:t>
            </a:r>
          </a:p>
          <a:p>
            <a:r>
              <a:rPr lang="en-US" altLang="ko-KR" sz="1600" dirty="0"/>
              <a:t>  @</a:t>
            </a:r>
            <a:r>
              <a:rPr lang="en-US" altLang="ko-KR" sz="1600" dirty="0" err="1"/>
              <a:t>GeneratedValue</a:t>
            </a:r>
            <a:r>
              <a:rPr lang="en-US" altLang="ko-KR" sz="1600" dirty="0"/>
              <a:t>(strategy=</a:t>
            </a:r>
            <a:r>
              <a:rPr lang="en-US" altLang="ko-KR" sz="1600" dirty="0" err="1"/>
              <a:t>GenerationType.IDENTITY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private long id;</a:t>
            </a:r>
          </a:p>
          <a:p>
            <a:r>
              <a:rPr lang="en-US" altLang="ko-KR" sz="1600" dirty="0"/>
              <a:t>  </a:t>
            </a:r>
          </a:p>
          <a:p>
            <a:r>
              <a:rPr lang="en-US" altLang="ko-KR" sz="1600" dirty="0"/>
              <a:t>  private String name;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93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실전예제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80915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외래키</a:t>
            </a:r>
            <a:r>
              <a:rPr lang="ko-KR" altLang="en-US" sz="2000" dirty="0"/>
              <a:t> 직접 사용</a:t>
            </a:r>
            <a:r>
              <a:rPr lang="en-US" altLang="ko-KR" sz="2000" dirty="0"/>
              <a:t>(</a:t>
            </a:r>
            <a:r>
              <a:rPr lang="ko-KR" altLang="en-US" sz="2000" dirty="0"/>
              <a:t>이전 과제</a:t>
            </a:r>
            <a:r>
              <a:rPr lang="en-US" altLang="ko-KR" sz="2000" dirty="0"/>
              <a:t>)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참조 사용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현재 과제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연관관계 편의 </a:t>
            </a:r>
            <a:r>
              <a:rPr lang="ko-KR" altLang="en-US" sz="2000" dirty="0" err="1">
                <a:sym typeface="Wingdings" panose="05000000000000000000" pitchFamily="2" charset="2"/>
              </a:rPr>
              <a:t>메소드</a:t>
            </a:r>
            <a:r>
              <a:rPr lang="ko-KR" altLang="en-US" sz="2000" dirty="0">
                <a:sym typeface="Wingdings" panose="05000000000000000000" pitchFamily="2" charset="2"/>
              </a:rPr>
              <a:t> 추가하기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>
          <a:xfrm>
            <a:off x="1275139" y="1899079"/>
            <a:ext cx="2355012" cy="2053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275139" y="1899079"/>
            <a:ext cx="2355012" cy="339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8776" y="2238385"/>
            <a:ext cx="15677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id: Long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city: String</a:t>
            </a:r>
          </a:p>
          <a:p>
            <a:r>
              <a:rPr lang="en-US" dirty="0"/>
              <a:t>street: String</a:t>
            </a:r>
          </a:p>
          <a:p>
            <a:r>
              <a:rPr lang="en-US" dirty="0" err="1"/>
              <a:t>zipcode</a:t>
            </a:r>
            <a:r>
              <a:rPr lang="en-US" dirty="0"/>
              <a:t>: String</a:t>
            </a:r>
          </a:p>
          <a:p>
            <a:r>
              <a:rPr lang="en-US" b="1" dirty="0"/>
              <a:t>orders: List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5139" y="4645275"/>
            <a:ext cx="2355012" cy="2053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1275139" y="4645275"/>
            <a:ext cx="2355012" cy="339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4689" y="5241307"/>
            <a:ext cx="1938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id: Long</a:t>
            </a:r>
          </a:p>
          <a:p>
            <a:r>
              <a:rPr lang="en-US" b="1" dirty="0"/>
              <a:t>member: Member</a:t>
            </a:r>
          </a:p>
          <a:p>
            <a:r>
              <a:rPr lang="en-US" b="1" dirty="0" err="1"/>
              <a:t>orderItems</a:t>
            </a:r>
            <a:r>
              <a:rPr lang="en-US" b="1" dirty="0"/>
              <a:t>: List</a:t>
            </a:r>
          </a:p>
          <a:p>
            <a:r>
              <a:rPr lang="en-US" dirty="0" err="1"/>
              <a:t>orderDate</a:t>
            </a:r>
            <a:r>
              <a:rPr lang="en-US" dirty="0"/>
              <a:t>: Date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54150" y="4645275"/>
            <a:ext cx="2355012" cy="2053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5154150" y="4645275"/>
            <a:ext cx="2355012" cy="339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OrderItem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6286" y="5102807"/>
            <a:ext cx="15307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id: Long</a:t>
            </a:r>
          </a:p>
          <a:p>
            <a:r>
              <a:rPr lang="en-US" b="1" dirty="0"/>
              <a:t>item: Item</a:t>
            </a:r>
          </a:p>
          <a:p>
            <a:r>
              <a:rPr lang="en-US" b="1" dirty="0"/>
              <a:t>order: Order</a:t>
            </a:r>
          </a:p>
          <a:p>
            <a:r>
              <a:rPr lang="en-US" dirty="0" err="1"/>
              <a:t>orderPrice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count: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050413" y="4645275"/>
            <a:ext cx="2355012" cy="2053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9050413" y="4645275"/>
            <a:ext cx="2355012" cy="339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50407" y="5189069"/>
            <a:ext cx="1853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id: Long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price: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stockQuantity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19" name="직선 연결선 18"/>
          <p:cNvCxnSpPr>
            <a:stCxn id="7" idx="2"/>
            <a:endCxn id="11" idx="0"/>
          </p:cNvCxnSpPr>
          <p:nvPr/>
        </p:nvCxnSpPr>
        <p:spPr>
          <a:xfrm>
            <a:off x="2452645" y="3992711"/>
            <a:ext cx="0" cy="652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3"/>
            <a:endCxn id="13" idx="1"/>
          </p:cNvCxnSpPr>
          <p:nvPr/>
        </p:nvCxnSpPr>
        <p:spPr>
          <a:xfrm>
            <a:off x="3630151" y="5671819"/>
            <a:ext cx="1523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3"/>
            <a:endCxn id="16" idx="1"/>
          </p:cNvCxnSpPr>
          <p:nvPr/>
        </p:nvCxnSpPr>
        <p:spPr>
          <a:xfrm>
            <a:off x="7509162" y="5671819"/>
            <a:ext cx="1541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63864" y="3895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5082" y="4291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97239" y="5419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27100" y="530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4526" y="5329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13537" y="5404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28309" y="470232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ko-KR" altLang="en-US" dirty="0" err="1">
                <a:sym typeface="Wingdings" panose="05000000000000000000" pitchFamily="2" charset="2"/>
              </a:rPr>
              <a:t>단방향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C689B-C369-45CF-AA7F-15584D6CD746}"/>
              </a:ext>
            </a:extLst>
          </p:cNvPr>
          <p:cNvSpPr txBox="1"/>
          <p:nvPr/>
        </p:nvSpPr>
        <p:spPr>
          <a:xfrm>
            <a:off x="2775426" y="41111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양방향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FCEF1-9143-42D3-8208-8F9EA0608567}"/>
              </a:ext>
            </a:extLst>
          </p:cNvPr>
          <p:cNvSpPr txBox="1"/>
          <p:nvPr/>
        </p:nvSpPr>
        <p:spPr>
          <a:xfrm>
            <a:off x="3970926" y="51850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양방향</a:t>
            </a:r>
          </a:p>
        </p:txBody>
      </p:sp>
    </p:spTree>
    <p:extLst>
      <p:ext uri="{BB962C8B-B14F-4D97-AF65-F5344CB8AC3E}">
        <p14:creationId xmlns:p14="http://schemas.microsoft.com/office/powerpoint/2010/main" val="17689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80915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/>
              <a:t>과제가 </a:t>
            </a:r>
            <a:r>
              <a:rPr lang="ko-KR" altLang="en-US" sz="1800" dirty="0"/>
              <a:t>제대로 설계되면 다음과 같이 자유로운 객체 그래프 탐색이 가능할 것이다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슈도코드</a:t>
            </a:r>
            <a:r>
              <a:rPr lang="en-US" altLang="ko-KR" sz="1800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8351" y="1445435"/>
            <a:ext cx="861344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orderItem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.getOrderItems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().get(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0);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orderItem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getItem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엔티티 설계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11C0BC-3FDA-4E3A-9A3D-2257C233C20C}"/>
              </a:ext>
            </a:extLst>
          </p:cNvPr>
          <p:cNvSpPr/>
          <p:nvPr/>
        </p:nvSpPr>
        <p:spPr>
          <a:xfrm>
            <a:off x="683741" y="1302253"/>
            <a:ext cx="609600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@Entity</a:t>
            </a:r>
          </a:p>
          <a:p>
            <a:r>
              <a:rPr lang="en-US" altLang="ko-KR" dirty="0"/>
              <a:t>@Table(name = "ORDERS")</a:t>
            </a:r>
          </a:p>
          <a:p>
            <a:r>
              <a:rPr lang="en-US" altLang="ko-KR" dirty="0"/>
              <a:t>public class Order {</a:t>
            </a:r>
          </a:p>
          <a:p>
            <a:endParaRPr lang="en-US" altLang="ko-KR" dirty="0"/>
          </a:p>
          <a:p>
            <a:r>
              <a:rPr lang="en-US" altLang="ko-KR" dirty="0"/>
              <a:t>    @Id</a:t>
            </a:r>
          </a:p>
          <a:p>
            <a:r>
              <a:rPr lang="en-US" altLang="ko-KR" dirty="0"/>
              <a:t>    @</a:t>
            </a:r>
            <a:r>
              <a:rPr lang="en-US" altLang="ko-KR" dirty="0" err="1"/>
              <a:t>GeneratedValue</a:t>
            </a:r>
            <a:endParaRPr lang="en-US" altLang="ko-KR" dirty="0"/>
          </a:p>
          <a:p>
            <a:r>
              <a:rPr lang="en-US" altLang="ko-KR" dirty="0"/>
              <a:t>    @Column(name="ORDER_ID")</a:t>
            </a:r>
          </a:p>
          <a:p>
            <a:r>
              <a:rPr lang="en-US" altLang="ko-KR" dirty="0"/>
              <a:t>    private Long id;</a:t>
            </a:r>
          </a:p>
          <a:p>
            <a:endParaRPr lang="en-US" altLang="ko-KR" dirty="0"/>
          </a:p>
          <a:p>
            <a:r>
              <a:rPr lang="en-US" altLang="ko-KR" dirty="0"/>
              <a:t>    @Column(name="MEMBER_ID")</a:t>
            </a:r>
          </a:p>
          <a:p>
            <a:r>
              <a:rPr lang="en-US" altLang="ko-KR" dirty="0"/>
              <a:t>    private Long </a:t>
            </a:r>
            <a:r>
              <a:rPr lang="en-US" altLang="ko-KR" dirty="0" err="1"/>
              <a:t>memberId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LocalDateTime</a:t>
            </a:r>
            <a:r>
              <a:rPr lang="en-US" altLang="ko-KR" dirty="0"/>
              <a:t> </a:t>
            </a:r>
            <a:r>
              <a:rPr lang="en-US" altLang="ko-KR" dirty="0" err="1"/>
              <a:t>orderDate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@Enumerated(</a:t>
            </a:r>
            <a:r>
              <a:rPr lang="en-US" altLang="ko-KR" dirty="0" err="1"/>
              <a:t>EnumType.STRING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OrderStatus</a:t>
            </a:r>
            <a:r>
              <a:rPr lang="en-US" altLang="ko-KR" dirty="0"/>
              <a:t> status;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DDEDB-C662-4253-8148-51C04D475CD4}"/>
              </a:ext>
            </a:extLst>
          </p:cNvPr>
          <p:cNvSpPr txBox="1"/>
          <p:nvPr/>
        </p:nvSpPr>
        <p:spPr>
          <a:xfrm>
            <a:off x="683741" y="897923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Order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CBB3C-150B-4BE8-9FB2-2222AAAF83BC}"/>
              </a:ext>
            </a:extLst>
          </p:cNvPr>
          <p:cNvSpPr/>
          <p:nvPr/>
        </p:nvSpPr>
        <p:spPr>
          <a:xfrm>
            <a:off x="6980607" y="1302253"/>
            <a:ext cx="471712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11111"/>
                </a:solidFill>
                <a:latin typeface="open sans"/>
              </a:rPr>
              <a:t>public </a:t>
            </a:r>
            <a:r>
              <a:rPr lang="en-US" altLang="ko-KR" dirty="0" err="1">
                <a:solidFill>
                  <a:srgbClr val="111111"/>
                </a:solidFill>
                <a:latin typeface="open sans"/>
              </a:rPr>
              <a:t>enum</a:t>
            </a:r>
            <a:r>
              <a:rPr lang="en-US" altLang="ko-KR" dirty="0">
                <a:solidFill>
                  <a:srgbClr val="111111"/>
                </a:solidFill>
                <a:latin typeface="open sans"/>
              </a:rPr>
              <a:t> </a:t>
            </a:r>
            <a:r>
              <a:rPr lang="en-US" altLang="ko-KR" dirty="0" err="1">
                <a:solidFill>
                  <a:srgbClr val="111111"/>
                </a:solidFill>
                <a:latin typeface="open sans"/>
              </a:rPr>
              <a:t>OrderStatus</a:t>
            </a:r>
            <a:r>
              <a:rPr lang="en-US" altLang="ko-KR" dirty="0">
                <a:solidFill>
                  <a:srgbClr val="111111"/>
                </a:solidFill>
                <a:latin typeface="open sans"/>
              </a:rPr>
              <a:t> { ORDER, CANCEL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6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엔티티 설계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11C0BC-3FDA-4E3A-9A3D-2257C233C20C}"/>
              </a:ext>
            </a:extLst>
          </p:cNvPr>
          <p:cNvSpPr/>
          <p:nvPr/>
        </p:nvSpPr>
        <p:spPr>
          <a:xfrm>
            <a:off x="683741" y="1302253"/>
            <a:ext cx="6096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@Entity</a:t>
            </a:r>
          </a:p>
          <a:p>
            <a:r>
              <a:rPr lang="en-US" altLang="ko-KR" dirty="0"/>
              <a:t>public class Item {</a:t>
            </a:r>
          </a:p>
          <a:p>
            <a:r>
              <a:rPr lang="en-US" altLang="ko-KR" dirty="0"/>
              <a:t>    @Id @</a:t>
            </a:r>
            <a:r>
              <a:rPr lang="en-US" altLang="ko-KR" dirty="0" err="1"/>
              <a:t>GeneratedValue</a:t>
            </a:r>
            <a:endParaRPr lang="en-US" altLang="ko-KR" dirty="0"/>
          </a:p>
          <a:p>
            <a:r>
              <a:rPr lang="en-US" altLang="ko-KR" dirty="0"/>
              <a:t>    @Column(name="ITEM_ID")</a:t>
            </a:r>
          </a:p>
          <a:p>
            <a:r>
              <a:rPr lang="en-US" altLang="ko-KR" dirty="0"/>
              <a:t>    private Long id;</a:t>
            </a:r>
          </a:p>
          <a:p>
            <a:r>
              <a:rPr lang="en-US" altLang="ko-KR" dirty="0"/>
              <a:t>    private String name;</a:t>
            </a:r>
          </a:p>
          <a:p>
            <a:r>
              <a:rPr lang="en-US" altLang="ko-KR" dirty="0"/>
              <a:t>    private int price;</a:t>
            </a:r>
          </a:p>
          <a:p>
            <a:r>
              <a:rPr lang="en-US" altLang="ko-KR" dirty="0"/>
              <a:t>    private int </a:t>
            </a:r>
            <a:r>
              <a:rPr lang="en-US" altLang="ko-KR" dirty="0" err="1"/>
              <a:t>stockQuantity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DDEDB-C662-4253-8148-51C04D475CD4}"/>
              </a:ext>
            </a:extLst>
          </p:cNvPr>
          <p:cNvSpPr txBox="1"/>
          <p:nvPr/>
        </p:nvSpPr>
        <p:spPr>
          <a:xfrm>
            <a:off x="683741" y="897923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6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엔티티 설계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11C0BC-3FDA-4E3A-9A3D-2257C233C20C}"/>
              </a:ext>
            </a:extLst>
          </p:cNvPr>
          <p:cNvSpPr/>
          <p:nvPr/>
        </p:nvSpPr>
        <p:spPr>
          <a:xfrm>
            <a:off x="683741" y="1302253"/>
            <a:ext cx="6096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@Entity public class </a:t>
            </a:r>
            <a:r>
              <a:rPr lang="en-US" altLang="ko-KR" dirty="0" err="1"/>
              <a:t>OrderItem</a:t>
            </a:r>
            <a:r>
              <a:rPr lang="en-US" altLang="ko-KR" dirty="0"/>
              <a:t> { </a:t>
            </a:r>
          </a:p>
          <a:p>
            <a:pPr lvl="1"/>
            <a:r>
              <a:rPr lang="en-US" altLang="ko-KR" dirty="0"/>
              <a:t>@Id @</a:t>
            </a:r>
            <a:r>
              <a:rPr lang="en-US" altLang="ko-KR" dirty="0" err="1"/>
              <a:t>GeneratedValue</a:t>
            </a:r>
            <a:endParaRPr lang="en-US" altLang="ko-KR" dirty="0"/>
          </a:p>
          <a:p>
            <a:pPr lvl="1"/>
            <a:r>
              <a:rPr lang="en-US" altLang="ko-KR" dirty="0"/>
              <a:t>@Column(name = "OFDER_ITEM_ID")</a:t>
            </a:r>
          </a:p>
          <a:p>
            <a:pPr lvl="1"/>
            <a:r>
              <a:rPr lang="en-US" altLang="ko-KR" dirty="0"/>
              <a:t>private Long id;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@Column(name = "ORDER_ID")</a:t>
            </a:r>
          </a:p>
          <a:p>
            <a:pPr lvl="1"/>
            <a:r>
              <a:rPr lang="en-US" altLang="ko-KR" dirty="0"/>
              <a:t>private Long </a:t>
            </a:r>
            <a:r>
              <a:rPr lang="en-US" altLang="ko-KR" dirty="0" err="1"/>
              <a:t>orderId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@Column(name = "ITEM_ID")</a:t>
            </a:r>
          </a:p>
          <a:p>
            <a:pPr lvl="1"/>
            <a:r>
              <a:rPr lang="en-US" altLang="ko-KR" dirty="0"/>
              <a:t>private Long </a:t>
            </a:r>
            <a:r>
              <a:rPr lang="en-US" altLang="ko-KR" dirty="0" err="1"/>
              <a:t>itemId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private int </a:t>
            </a:r>
            <a:r>
              <a:rPr lang="en-US" altLang="ko-KR" dirty="0" err="1"/>
              <a:t>orderPrice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private int count;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DDEDB-C662-4253-8148-51C04D475CD4}"/>
              </a:ext>
            </a:extLst>
          </p:cNvPr>
          <p:cNvSpPr txBox="1"/>
          <p:nvPr/>
        </p:nvSpPr>
        <p:spPr>
          <a:xfrm>
            <a:off x="683741" y="897923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OrderItem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54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중심 설계의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앞선</a:t>
            </a:r>
            <a:r>
              <a:rPr lang="en-US" altLang="ko-KR" sz="2000" dirty="0"/>
              <a:t> </a:t>
            </a:r>
            <a:r>
              <a:rPr lang="ko-KR" altLang="en-US" sz="2000" dirty="0"/>
              <a:t>예제는 객체 설계를 테이블 설계에 맞춤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테이블의 </a:t>
            </a:r>
            <a:r>
              <a:rPr lang="ko-KR" altLang="en-US" sz="2000" dirty="0" err="1">
                <a:solidFill>
                  <a:srgbClr val="FF0000"/>
                </a:solidFill>
              </a:rPr>
              <a:t>외래키를</a:t>
            </a:r>
            <a:r>
              <a:rPr lang="ko-KR" altLang="en-US" sz="2000" dirty="0">
                <a:solidFill>
                  <a:srgbClr val="FF0000"/>
                </a:solidFill>
              </a:rPr>
              <a:t> 객체에 그대로 가져옴</a:t>
            </a:r>
          </a:p>
          <a:p>
            <a:r>
              <a:rPr lang="ko-KR" altLang="en-US" sz="2000" dirty="0"/>
              <a:t>객체 그래프 탐색 불가능</a:t>
            </a:r>
          </a:p>
          <a:p>
            <a:r>
              <a:rPr lang="ko-KR" altLang="en-US" sz="2000" dirty="0"/>
              <a:t>참조가 없으므로 </a:t>
            </a:r>
            <a:r>
              <a:rPr lang="en-US" altLang="ko-KR" sz="2000" dirty="0"/>
              <a:t>UML</a:t>
            </a:r>
            <a:r>
              <a:rPr lang="ko-KR" altLang="en-US" sz="2000" dirty="0"/>
              <a:t>도 잘못됨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4839" y="2473037"/>
            <a:ext cx="577401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Order </a:t>
            </a:r>
            <a:r>
              <a:rPr lang="en-US" sz="2000" dirty="0" err="1"/>
              <a:t>order</a:t>
            </a:r>
            <a:r>
              <a:rPr lang="en-US" sz="2000" dirty="0"/>
              <a:t> = </a:t>
            </a:r>
            <a:r>
              <a:rPr lang="en-US" sz="2000" dirty="0" err="1"/>
              <a:t>em.find</a:t>
            </a:r>
            <a:r>
              <a:rPr lang="en-US" sz="2000" dirty="0"/>
              <a:t>(</a:t>
            </a:r>
            <a:r>
              <a:rPr lang="en-US" sz="2000" dirty="0" err="1"/>
              <a:t>Order.class</a:t>
            </a:r>
            <a:r>
              <a:rPr lang="en-US" sz="2000" dirty="0"/>
              <a:t>, 1L);</a:t>
            </a:r>
          </a:p>
          <a:p>
            <a:r>
              <a:rPr lang="en-US" sz="2000" dirty="0"/>
              <a:t>Long </a:t>
            </a:r>
            <a:r>
              <a:rPr lang="en-US" sz="2000" dirty="0" err="1"/>
              <a:t>memberId</a:t>
            </a:r>
            <a:r>
              <a:rPr lang="en-US" sz="2000" dirty="0"/>
              <a:t> = </a:t>
            </a:r>
            <a:r>
              <a:rPr lang="en-US" sz="2000" dirty="0" err="1"/>
              <a:t>order.getMemberId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Member member=</a:t>
            </a:r>
            <a:r>
              <a:rPr lang="en-US" sz="2000" dirty="0" err="1"/>
              <a:t>em.find</a:t>
            </a:r>
            <a:r>
              <a:rPr lang="en-US" sz="2000" dirty="0"/>
              <a:t>(</a:t>
            </a:r>
            <a:r>
              <a:rPr lang="en-US" sz="2000" dirty="0" err="1"/>
              <a:t>Member.class</a:t>
            </a:r>
            <a:r>
              <a:rPr lang="en-US" sz="2000" dirty="0"/>
              <a:t>, </a:t>
            </a:r>
            <a:r>
              <a:rPr lang="en-US" sz="2000" dirty="0" err="1"/>
              <a:t>memberId</a:t>
            </a:r>
            <a:r>
              <a:rPr lang="en-US" sz="2000" dirty="0"/>
              <a:t>)</a:t>
            </a:r>
          </a:p>
        </p:txBody>
      </p:sp>
      <p:pic>
        <p:nvPicPr>
          <p:cNvPr id="8" name="Picture 2" descr="https://media.vlpt.us/post-images/conatuseus/13593cd0-ded0-11e9-aea8-29ebe9a2cb44/image.png">
            <a:extLst>
              <a:ext uri="{FF2B5EF4-FFF2-40B4-BE49-F238E27FC236}">
                <a16:creationId xmlns:a16="http://schemas.microsoft.com/office/drawing/2014/main" id="{1A993D3A-B66D-496A-B61F-0DE6D87A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"/>
          <a:stretch/>
        </p:blipFill>
        <p:spPr bwMode="auto">
          <a:xfrm>
            <a:off x="6582466" y="1849118"/>
            <a:ext cx="5495565" cy="341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3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단방향</a:t>
            </a:r>
            <a:r>
              <a:rPr lang="ko-KR" altLang="en-US" b="1" dirty="0"/>
              <a:t> 연관관계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895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24407</TotalTime>
  <Words>3807</Words>
  <Application>Microsoft Office PowerPoint</Application>
  <PresentationFormat>와이드스크린</PresentationFormat>
  <Paragraphs>741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7" baseType="lpstr">
      <vt:lpstr>Arial Unicode MS</vt:lpstr>
      <vt:lpstr>Menlo</vt:lpstr>
      <vt:lpstr>Nanum Gothic</vt:lpstr>
      <vt:lpstr>open sans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연관관계 매핑</vt:lpstr>
      <vt:lpstr>테이블 설계</vt:lpstr>
      <vt:lpstr>설계 UML</vt:lpstr>
      <vt:lpstr>엔티티 설계</vt:lpstr>
      <vt:lpstr>엔티티 설계</vt:lpstr>
      <vt:lpstr>엔티티 설계</vt:lpstr>
      <vt:lpstr>엔티티 설계</vt:lpstr>
      <vt:lpstr>데이터 중심 설계의 문제점</vt:lpstr>
      <vt:lpstr>단방향 연관관계</vt:lpstr>
      <vt:lpstr>연관관계 기초</vt:lpstr>
      <vt:lpstr>객체 연관관계와 테이블 연관관계</vt:lpstr>
      <vt:lpstr>다대일(N:1)</vt:lpstr>
      <vt:lpstr>객체 연관관계</vt:lpstr>
      <vt:lpstr>테이블 연관관계</vt:lpstr>
      <vt:lpstr>다대일(N:1)</vt:lpstr>
      <vt:lpstr>순수한 객체 연관관계(JPA를 사용하지 않고 연관관계 설정)</vt:lpstr>
      <vt:lpstr>순수한 객체 연관관계(JPA를 사용하지 않고 연관관계 설정)</vt:lpstr>
      <vt:lpstr>객체 관계 매핑(JPA를 사용하여)</vt:lpstr>
      <vt:lpstr>객체 관계 매핑</vt:lpstr>
      <vt:lpstr>@JoinColumn</vt:lpstr>
      <vt:lpstr>@ManyToOne</vt:lpstr>
      <vt:lpstr>연관관계 사용(저장)</vt:lpstr>
      <vt:lpstr>연관관계 사용(조회)</vt:lpstr>
      <vt:lpstr>연관관계 사용(수정)</vt:lpstr>
      <vt:lpstr>연관관계 사용(연관관계 제거 및 삭제)</vt:lpstr>
      <vt:lpstr>양방향 연관관계</vt:lpstr>
      <vt:lpstr>양방향 연관관계</vt:lpstr>
      <vt:lpstr>양방향 연관관계</vt:lpstr>
      <vt:lpstr>양방향 연관관계</vt:lpstr>
      <vt:lpstr>양방향 연관관계</vt:lpstr>
      <vt:lpstr>연관관계의 주인</vt:lpstr>
      <vt:lpstr>연관관계의 주인</vt:lpstr>
      <vt:lpstr>연관관계의 주인</vt:lpstr>
      <vt:lpstr>연관관계의 주인은 외래키가 있는 곳</vt:lpstr>
      <vt:lpstr>참고</vt:lpstr>
      <vt:lpstr>양방향 연관관계 저장</vt:lpstr>
      <vt:lpstr>양방향 연관관계의 주의점</vt:lpstr>
      <vt:lpstr>순수한 객체까지 고려한 양방향 연관관계</vt:lpstr>
      <vt:lpstr>연관관계 편의 메소드</vt:lpstr>
      <vt:lpstr>연관관계 편의 메소드(주의사항)</vt:lpstr>
      <vt:lpstr>연관관계 편의 메소드(주의사항)</vt:lpstr>
      <vt:lpstr>주의사항</vt:lpstr>
      <vt:lpstr>정리</vt:lpstr>
      <vt:lpstr>참고</vt:lpstr>
      <vt:lpstr>실전예제</vt:lpstr>
      <vt:lpstr>과제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3606</cp:revision>
  <dcterms:created xsi:type="dcterms:W3CDTF">2020-03-06T01:35:43Z</dcterms:created>
  <dcterms:modified xsi:type="dcterms:W3CDTF">2023-09-20T02:12:19Z</dcterms:modified>
  <cp:version>1000.0000.01</cp:version>
</cp:coreProperties>
</file>