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479" r:id="rId2"/>
    <p:sldId id="480" r:id="rId3"/>
    <p:sldId id="483" r:id="rId4"/>
    <p:sldId id="535" r:id="rId5"/>
    <p:sldId id="515" r:id="rId6"/>
    <p:sldId id="516" r:id="rId7"/>
    <p:sldId id="518" r:id="rId8"/>
    <p:sldId id="519" r:id="rId9"/>
    <p:sldId id="521" r:id="rId10"/>
    <p:sldId id="520" r:id="rId11"/>
    <p:sldId id="522" r:id="rId12"/>
    <p:sldId id="537" r:id="rId13"/>
    <p:sldId id="538" r:id="rId14"/>
    <p:sldId id="550" r:id="rId15"/>
    <p:sldId id="536" r:id="rId16"/>
    <p:sldId id="523" r:id="rId17"/>
    <p:sldId id="539" r:id="rId18"/>
    <p:sldId id="525" r:id="rId19"/>
    <p:sldId id="546" r:id="rId20"/>
    <p:sldId id="524" r:id="rId21"/>
    <p:sldId id="526" r:id="rId22"/>
    <p:sldId id="527" r:id="rId23"/>
    <p:sldId id="540" r:id="rId24"/>
    <p:sldId id="528" r:id="rId25"/>
    <p:sldId id="529" r:id="rId26"/>
    <p:sldId id="530" r:id="rId27"/>
    <p:sldId id="532" r:id="rId28"/>
    <p:sldId id="531" r:id="rId29"/>
    <p:sldId id="541" r:id="rId30"/>
    <p:sldId id="542" r:id="rId31"/>
    <p:sldId id="543" r:id="rId32"/>
    <p:sldId id="548" r:id="rId33"/>
    <p:sldId id="544" r:id="rId34"/>
    <p:sldId id="545" r:id="rId35"/>
    <p:sldId id="547" r:id="rId36"/>
    <p:sldId id="5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다양한 연관관계 매핑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2589" y="4106488"/>
            <a:ext cx="2427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다대일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일대다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일대일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다대다</a:t>
            </a:r>
          </a:p>
        </p:txBody>
      </p:sp>
    </p:spTree>
    <p:extLst>
      <p:ext uri="{BB962C8B-B14F-4D97-AF65-F5344CB8AC3E}">
        <p14:creationId xmlns:p14="http://schemas.microsoft.com/office/powerpoint/2010/main" val="320726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하나의 팀은 여러 회원을 참조할 수 있다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(1)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이 </a:t>
            </a:r>
            <a:r>
              <a:rPr lang="ko-KR" altLang="en-US" sz="2000" b="1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2000" b="1">
                <a:solidFill>
                  <a:srgbClr val="222426"/>
                </a:solidFill>
                <a:latin typeface="-apple-system"/>
              </a:rPr>
              <a:t> 주인</a:t>
            </a:r>
            <a:r>
              <a:rPr lang="en-US" altLang="ko-KR" sz="2000" b="1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2000" b="1">
                <a:solidFill>
                  <a:srgbClr val="222426"/>
                </a:solidFill>
                <a:latin typeface="-apple-system"/>
              </a:rPr>
              <a:t>다대일과 일대다의 차이는 앞에 오는 관계가 연관관계의 주인임</a:t>
            </a:r>
            <a:r>
              <a:rPr lang="en-US" altLang="ko-KR" sz="2000" b="1">
                <a:solidFill>
                  <a:srgbClr val="222426"/>
                </a:solidFill>
                <a:latin typeface="-apple-system"/>
              </a:rPr>
              <a:t>)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자바 컬렉션인 </a:t>
            </a:r>
            <a:r>
              <a:rPr lang="en-US" sz="1800" dirty="0">
                <a:solidFill>
                  <a:srgbClr val="222426"/>
                </a:solidFill>
                <a:latin typeface="-apple-system"/>
              </a:rPr>
              <a:t>Collection, List, Set, Map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중에 하나를 사용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ttps://media.vlpt.us/post-images/conatuseus/61ed96c0-f019-11e9-aea3-a9d9e275852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9" y="2547061"/>
            <a:ext cx="7731889" cy="395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15008" y="4201375"/>
            <a:ext cx="2074333" cy="32173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2174" y="2547061"/>
            <a:ext cx="3518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en-US" sz="1600" dirty="0"/>
              <a:t>team</a:t>
            </a:r>
            <a:r>
              <a:rPr lang="ko-KR" altLang="en-US" sz="1600" dirty="0"/>
              <a:t>을 참조하지 않으므로</a:t>
            </a:r>
            <a:endParaRPr lang="en-US" altLang="ko-KR" sz="1600" dirty="0"/>
          </a:p>
          <a:p>
            <a:r>
              <a:rPr lang="en-US" sz="1600" dirty="0"/>
              <a:t>team </a:t>
            </a:r>
            <a:r>
              <a:rPr lang="ko-KR" altLang="en-US" sz="1600" dirty="0"/>
              <a:t>필드가 필요 없음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27C48-9FB5-4517-B0AE-7BE7E11BB55D}"/>
              </a:ext>
            </a:extLst>
          </p:cNvPr>
          <p:cNvSpPr txBox="1"/>
          <p:nvPr/>
        </p:nvSpPr>
        <p:spPr>
          <a:xfrm>
            <a:off x="4908637" y="6466530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FK</a:t>
            </a:r>
            <a:r>
              <a:rPr lang="ko-KR" altLang="en-US" sz="1600">
                <a:solidFill>
                  <a:srgbClr val="FF0000"/>
                </a:solidFill>
              </a:rPr>
              <a:t>는 여전히 </a:t>
            </a:r>
            <a:r>
              <a:rPr lang="en-US" altLang="ko-KR" sz="1600">
                <a:solidFill>
                  <a:srgbClr val="FF0000"/>
                </a:solidFill>
              </a:rPr>
              <a:t>MEMBER</a:t>
            </a:r>
            <a:r>
              <a:rPr lang="ko-KR" altLang="en-US" sz="1600">
                <a:solidFill>
                  <a:srgbClr val="FF0000"/>
                </a:solidFill>
              </a:rPr>
              <a:t>테이블에 존재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59B10-1034-40A5-BC3F-7F1732A13A4E}"/>
              </a:ext>
            </a:extLst>
          </p:cNvPr>
          <p:cNvSpPr txBox="1"/>
          <p:nvPr/>
        </p:nvSpPr>
        <p:spPr>
          <a:xfrm>
            <a:off x="7677017" y="4207732"/>
            <a:ext cx="357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Member</a:t>
            </a:r>
            <a:r>
              <a:rPr lang="ko-KR" altLang="en-US" sz="1600">
                <a:solidFill>
                  <a:srgbClr val="FF0000"/>
                </a:solidFill>
              </a:rPr>
              <a:t>객체에는 </a:t>
            </a:r>
            <a:r>
              <a:rPr lang="en-US" altLang="ko-KR" sz="1600">
                <a:solidFill>
                  <a:srgbClr val="FF0000"/>
                </a:solidFill>
              </a:rPr>
              <a:t>team </a:t>
            </a:r>
            <a:r>
              <a:rPr lang="ko-KR" altLang="en-US" sz="1600">
                <a:solidFill>
                  <a:srgbClr val="FF0000"/>
                </a:solidFill>
              </a:rPr>
              <a:t>필드가 없지만 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ko-KR" altLang="en-US" sz="1600">
                <a:solidFill>
                  <a:srgbClr val="FF0000"/>
                </a:solidFill>
              </a:rPr>
              <a:t>테이블에는 </a:t>
            </a:r>
            <a:r>
              <a:rPr lang="en-US" sz="1600">
                <a:solidFill>
                  <a:srgbClr val="FF0000"/>
                </a:solidFill>
              </a:rPr>
              <a:t>TEAM_ID</a:t>
            </a:r>
            <a:r>
              <a:rPr lang="ko-KR" altLang="en-US" sz="1600">
                <a:solidFill>
                  <a:srgbClr val="FF0000"/>
                </a:solidFill>
              </a:rPr>
              <a:t>라는 컬럼이 생성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일대다 관계 특징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일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(1)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이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주인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일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쪽에서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외래키를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 관리하겠다는 의미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반대편 테이블의 외래 키를 관리하는 특이한 구조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일대다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단방향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관계를 매핑할 때는 </a:t>
            </a:r>
            <a:r>
              <a:rPr lang="en-US" altLang="ko-KR" sz="1800" dirty="0">
                <a:solidFill>
                  <a:srgbClr val="0000FF"/>
                </a:solidFill>
                <a:latin typeface="-apple-system"/>
              </a:rPr>
              <a:t>@</a:t>
            </a:r>
            <a:r>
              <a:rPr lang="en-US" altLang="ko-KR" sz="1800" dirty="0" err="1">
                <a:solidFill>
                  <a:srgbClr val="0000FF"/>
                </a:solidFill>
                <a:latin typeface="-apple-system"/>
              </a:rPr>
              <a:t>JoinColumn</a:t>
            </a:r>
            <a:r>
              <a:rPr lang="ko-KR" altLang="en-US" sz="1800" dirty="0">
                <a:solidFill>
                  <a:srgbClr val="0000FF"/>
                </a:solidFill>
                <a:latin typeface="-apple-system"/>
              </a:rPr>
              <a:t>을 꼭 사용해야 함</a:t>
            </a:r>
            <a:endParaRPr lang="en-US" altLang="ko-KR" sz="1800" dirty="0">
              <a:solidFill>
                <a:srgbClr val="0000FF"/>
              </a:solidFill>
              <a:latin typeface="-apple-system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The @</a:t>
            </a:r>
            <a:r>
              <a:rPr lang="en-US" altLang="ko-KR" dirty="0" err="1"/>
              <a:t>JoinColumn</a:t>
            </a:r>
            <a:r>
              <a:rPr lang="en-US" altLang="ko-KR" dirty="0"/>
              <a:t> annotation is </a:t>
            </a:r>
            <a:r>
              <a:rPr lang="en-US" altLang="ko-KR" u="sng" dirty="0">
                <a:solidFill>
                  <a:srgbClr val="0000FF"/>
                </a:solidFill>
              </a:rPr>
              <a:t>applied on the owning side</a:t>
            </a:r>
            <a:r>
              <a:rPr lang="en-US" altLang="ko-KR" dirty="0"/>
              <a:t> of the association to define the foreign key column name and other attributes which are related to the join column</a:t>
            </a:r>
            <a:endParaRPr lang="en-US" altLang="ko-KR" sz="1600" dirty="0">
              <a:solidFill>
                <a:srgbClr val="0000FF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If not, JPA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는 연관관계를 관리하기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위해 </a:t>
            </a:r>
            <a:r>
              <a:rPr lang="ko-KR" altLang="en-US" sz="1800" u="sng" dirty="0">
                <a:solidFill>
                  <a:srgbClr val="0000FF"/>
                </a:solidFill>
                <a:latin typeface="-apple-system"/>
              </a:rPr>
              <a:t>중간 테이블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</a:t>
            </a: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a.k.a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연결 테이블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조인 테이블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)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을 추가함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u="sng" dirty="0">
                <a:solidFill>
                  <a:srgbClr val="222426"/>
                </a:solidFill>
                <a:latin typeface="-apple-system"/>
              </a:rPr>
              <a:t>표준스펙에서 지원은 하지만 실무에서 이 모델은 권장되지 않음</a:t>
            </a:r>
            <a:endParaRPr lang="en-US" altLang="ko-KR" u="sng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72B09-6D02-446A-BD7C-0125785AE725}"/>
              </a:ext>
            </a:extLst>
          </p:cNvPr>
          <p:cNvSpPr txBox="1"/>
          <p:nvPr/>
        </p:nvSpPr>
        <p:spPr>
          <a:xfrm>
            <a:off x="7195725" y="321671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r>
              <a:rPr lang="ko-KR" altLang="en-US"/>
              <a:t> 엔티티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DB8FD-521B-4B32-B2C8-B8EE0D61C30B}"/>
              </a:ext>
            </a:extLst>
          </p:cNvPr>
          <p:cNvSpPr txBox="1"/>
          <p:nvPr/>
        </p:nvSpPr>
        <p:spPr>
          <a:xfrm>
            <a:off x="4682154" y="1096613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member</a:t>
            </a:r>
            <a:r>
              <a:rPr lang="ko-KR" altLang="en-US"/>
              <a:t> 엔티티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AC1947-083C-449B-AF20-837AD47A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15" y="1096613"/>
            <a:ext cx="399981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2752CA-FD02-4BAF-94F7-D3CB67BB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45" y="3216717"/>
            <a:ext cx="6423618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OneToMany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JoinColumn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일대다 관계 설정 및 실행 결과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(Insert 3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번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, update 2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번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59032" y="1429757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/* create one-to-many row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jpabook.start.Team.members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set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TEAM_ID=?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id=?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Hibernate: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/* create one-to-many row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jpabook.start.Team.members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set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TEAM_ID=?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id=?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1" y="6130043"/>
            <a:ext cx="36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-apple-system"/>
              </a:rPr>
              <a:t>@</a:t>
            </a:r>
            <a:r>
              <a:rPr lang="en-US" altLang="ko-KR" dirty="0" err="1">
                <a:solidFill>
                  <a:srgbClr val="0070C0"/>
                </a:solidFill>
                <a:latin typeface="-apple-system"/>
              </a:rPr>
              <a:t>JoinColumn</a:t>
            </a:r>
            <a:r>
              <a:rPr lang="ko-KR" altLang="en-US" dirty="0">
                <a:solidFill>
                  <a:srgbClr val="0070C0"/>
                </a:solidFill>
                <a:latin typeface="-apple-system"/>
              </a:rPr>
              <a:t>을 빼고 </a:t>
            </a:r>
            <a:r>
              <a:rPr lang="ko-KR" altLang="en-US" dirty="0" err="1">
                <a:solidFill>
                  <a:srgbClr val="0070C0"/>
                </a:solidFill>
                <a:latin typeface="-apple-system"/>
              </a:rPr>
              <a:t>실행해보기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417D02-394F-48F7-AED1-87EFB224296D}"/>
              </a:ext>
            </a:extLst>
          </p:cNvPr>
          <p:cNvSpPr/>
          <p:nvPr/>
        </p:nvSpPr>
        <p:spPr>
          <a:xfrm>
            <a:off x="337081" y="1429756"/>
            <a:ext cx="458302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Member member1 = new Member();</a:t>
            </a:r>
          </a:p>
          <a:p>
            <a:r>
              <a:rPr lang="en-US" altLang="ko-KR" dirty="0"/>
              <a:t>member1.setId("member1");</a:t>
            </a:r>
          </a:p>
          <a:p>
            <a:r>
              <a:rPr lang="en-US" altLang="ko-KR" dirty="0"/>
              <a:t>member1.setUsername("</a:t>
            </a:r>
            <a:r>
              <a:rPr lang="ko-KR" altLang="en-US" dirty="0"/>
              <a:t>회원</a:t>
            </a:r>
            <a:r>
              <a:rPr lang="en-US" altLang="ko-KR" dirty="0"/>
              <a:t>1");</a:t>
            </a:r>
          </a:p>
          <a:p>
            <a:r>
              <a:rPr lang="en-US" altLang="ko-KR" dirty="0" err="1"/>
              <a:t>em.persist</a:t>
            </a:r>
            <a:r>
              <a:rPr lang="en-US" altLang="ko-KR" dirty="0"/>
              <a:t>(member1);</a:t>
            </a:r>
          </a:p>
          <a:p>
            <a:endParaRPr lang="en-US" altLang="ko-KR" dirty="0"/>
          </a:p>
          <a:p>
            <a:r>
              <a:rPr lang="en-US" altLang="ko-KR" dirty="0"/>
              <a:t>Member member2 = new Member();</a:t>
            </a:r>
          </a:p>
          <a:p>
            <a:r>
              <a:rPr lang="en-US" altLang="ko-KR" dirty="0"/>
              <a:t>member2.setId("member2");</a:t>
            </a:r>
          </a:p>
          <a:p>
            <a:r>
              <a:rPr lang="en-US" altLang="ko-KR" dirty="0"/>
              <a:t>member2.setUsername("</a:t>
            </a:r>
            <a:r>
              <a:rPr lang="ko-KR" altLang="en-US" dirty="0"/>
              <a:t>회원</a:t>
            </a:r>
            <a:r>
              <a:rPr lang="en-US" altLang="ko-KR" dirty="0"/>
              <a:t>2");</a:t>
            </a:r>
          </a:p>
          <a:p>
            <a:r>
              <a:rPr lang="en-US" altLang="ko-KR" dirty="0" err="1"/>
              <a:t>em.persist</a:t>
            </a:r>
            <a:r>
              <a:rPr lang="en-US" altLang="ko-KR" dirty="0"/>
              <a:t>(member2);</a:t>
            </a:r>
          </a:p>
          <a:p>
            <a:endParaRPr lang="en-US" altLang="ko-KR" dirty="0"/>
          </a:p>
          <a:p>
            <a:r>
              <a:rPr lang="en-US" altLang="ko-KR" dirty="0"/>
              <a:t>Team team1 = new Team();</a:t>
            </a:r>
          </a:p>
          <a:p>
            <a:r>
              <a:rPr lang="en-US" altLang="ko-KR" dirty="0"/>
              <a:t>team1.setId("team1");</a:t>
            </a:r>
          </a:p>
          <a:p>
            <a:r>
              <a:rPr lang="en-US" altLang="ko-KR" dirty="0"/>
              <a:t>team1.setName("</a:t>
            </a:r>
            <a:r>
              <a:rPr lang="ko-KR" altLang="en-US" dirty="0"/>
              <a:t>팀</a:t>
            </a:r>
            <a:r>
              <a:rPr lang="en-US" altLang="ko-KR" dirty="0"/>
              <a:t>1");</a:t>
            </a:r>
          </a:p>
          <a:p>
            <a:r>
              <a:rPr lang="en-US" altLang="ko-KR" dirty="0"/>
              <a:t>team1.getMembers().add(member1);</a:t>
            </a:r>
          </a:p>
          <a:p>
            <a:r>
              <a:rPr lang="en-US" altLang="ko-KR" dirty="0"/>
              <a:t>team1.getMembers().add(member2);</a:t>
            </a:r>
          </a:p>
          <a:p>
            <a:r>
              <a:rPr lang="en-US" altLang="ko-KR" dirty="0" err="1"/>
              <a:t>em.persist</a:t>
            </a:r>
            <a:r>
              <a:rPr lang="en-US" altLang="ko-KR" dirty="0"/>
              <a:t>(team1);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-apple-system"/>
              </a:rPr>
              <a:t>@JoinColumn</a:t>
            </a:r>
            <a:r>
              <a:rPr lang="ko-KR" altLang="en-US" sz="2000">
                <a:latin typeface="-apple-system"/>
              </a:rPr>
              <a:t>을 빼고 실행해보기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945C5-6BCA-4842-A081-C632D6A663F5}"/>
              </a:ext>
            </a:extLst>
          </p:cNvPr>
          <p:cNvSpPr/>
          <p:nvPr/>
        </p:nvSpPr>
        <p:spPr>
          <a:xfrm>
            <a:off x="612370" y="1207854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 create table Team_MEMBER (</a:t>
            </a:r>
          </a:p>
          <a:p>
            <a:r>
              <a:rPr lang="ko-KR" altLang="en-US"/>
              <a:t>       Team_TEAM_ID varchar(255) not null,</a:t>
            </a:r>
          </a:p>
          <a:p>
            <a:r>
              <a:rPr lang="ko-KR" altLang="en-US"/>
              <a:t>        members_MEMBER_ID varchar(255) not null</a:t>
            </a:r>
          </a:p>
          <a:p>
            <a:r>
              <a:rPr lang="ko-KR" altLang="en-US"/>
              <a:t>   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69869-6B14-46B7-9360-4DBE9BC8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0" y="2661554"/>
            <a:ext cx="4038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일대다 </a:t>
            </a:r>
            <a:r>
              <a:rPr lang="ko-KR" altLang="en-US" sz="2000" b="1" dirty="0" err="1"/>
              <a:t>단방향</a:t>
            </a:r>
            <a:r>
              <a:rPr lang="ko-KR" altLang="en-US" sz="2000" b="1" dirty="0"/>
              <a:t> 매핑의 단점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본인 테이블에 외래 키가 있으면 엔티티의 저장과 연관관계 처리를 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INSERT SQL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한 번으로 끝냄</a:t>
            </a:r>
            <a:endParaRPr lang="en-US" altLang="ko-KR" sz="180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외래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키가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주인이 아닌 다른 테이블에 있음 </a:t>
            </a:r>
            <a:r>
              <a:rPr lang="en-US" altLang="ko-KR" sz="180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 UPDATE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쿼리가 추가로 실행됨</a:t>
            </a: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팀에 뭔가 변화를 주었는데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update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는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member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테이블을 대상으로 수행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실무에서 혼돈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특히 수십 개의 테이블이 엮여있는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layered </a:t>
            </a:r>
            <a:r>
              <a:rPr lang="en-US" altLang="ko-KR" sz="180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architecture</a:t>
            </a:r>
            <a:r>
              <a:rPr lang="ko-KR" altLang="en-US" sz="180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에서는 </a:t>
            </a:r>
            <a:r>
              <a:rPr lang="en-US" altLang="ko-KR" sz="180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Hell</a:t>
            </a: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일대다 </a:t>
            </a:r>
            <a:r>
              <a:rPr lang="ko-KR" altLang="en-US" sz="2000" b="1" dirty="0" err="1">
                <a:solidFill>
                  <a:srgbClr val="222426"/>
                </a:solidFill>
                <a:latin typeface="-apple-system"/>
              </a:rPr>
              <a:t>단방향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 매핑보다는 </a:t>
            </a:r>
            <a:r>
              <a:rPr lang="ko-KR" altLang="en-US" sz="2000" b="1" dirty="0">
                <a:solidFill>
                  <a:srgbClr val="0000FF"/>
                </a:solidFill>
                <a:latin typeface="-apple-system"/>
              </a:rPr>
              <a:t>다대일 양방향 매핑을 사용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관리 편의성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: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프로그래머의 의도대로 쿼리가 나감</a:t>
            </a:r>
            <a:endParaRPr lang="en-US" altLang="ko-KR" sz="180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추가적인 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update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쿼리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실행이 필요 없음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엔티티만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약간 수정되면 됨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테이블 변화 없음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)</a:t>
            </a: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양방향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스펙에서 일대다 양방향 관계는 존재하지 않음</a:t>
            </a:r>
            <a:endParaRPr lang="en-US" altLang="ko-KR" sz="2000" b="1" dirty="0">
              <a:solidFill>
                <a:srgbClr val="FF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@</a:t>
            </a:r>
            <a:r>
              <a:rPr lang="en-US" altLang="ko-KR" sz="2000" b="1" dirty="0" err="1">
                <a:solidFill>
                  <a:srgbClr val="222426"/>
                </a:solidFill>
                <a:latin typeface="-apple-system"/>
              </a:rPr>
              <a:t>OneToMany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를 연관관계 주인으로 선택해야하지만 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JPA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에서 지원 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X(</a:t>
            </a:r>
            <a:r>
              <a:rPr lang="en-US" altLang="ko-KR" sz="2000" b="1" dirty="0" err="1">
                <a:solidFill>
                  <a:srgbClr val="222426"/>
                </a:solidFill>
                <a:latin typeface="-apple-system"/>
              </a:rPr>
              <a:t>ManyToOne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은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000" b="1" dirty="0" err="1">
                <a:solidFill>
                  <a:srgbClr val="222426"/>
                </a:solidFill>
                <a:latin typeface="-apple-system"/>
              </a:rPr>
              <a:t>mappedBy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없음</a:t>
            </a:r>
            <a:r>
              <a:rPr lang="en-US" altLang="ko-KR" sz="2000" b="1" dirty="0">
                <a:solidFill>
                  <a:srgbClr val="222426"/>
                </a:solidFill>
                <a:latin typeface="-apple-system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s://media.vlpt.us/post-images/conatuseus/717372a0-f01d-11e9-aea3-a9d9e275852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46" y="2530603"/>
            <a:ext cx="7922549" cy="34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2E95A-58B1-4BFB-87E6-B193843C065A}"/>
              </a:ext>
            </a:extLst>
          </p:cNvPr>
          <p:cNvSpPr txBox="1"/>
          <p:nvPr/>
        </p:nvSpPr>
        <p:spPr>
          <a:xfrm>
            <a:off x="3768918" y="271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AA286-F726-478E-B6D7-7DEF26111A8F}"/>
              </a:ext>
            </a:extLst>
          </p:cNvPr>
          <p:cNvSpPr txBox="1"/>
          <p:nvPr/>
        </p:nvSpPr>
        <p:spPr>
          <a:xfrm>
            <a:off x="7413831" y="271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종속</a:t>
            </a:r>
          </a:p>
        </p:txBody>
      </p:sp>
    </p:spTree>
    <p:extLst>
      <p:ext uri="{BB962C8B-B14F-4D97-AF65-F5344CB8AC3E}">
        <p14:creationId xmlns:p14="http://schemas.microsoft.com/office/powerpoint/2010/main" val="353608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일대다 양방향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1" y="1266410"/>
            <a:ext cx="945157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updatable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050" y="770393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임시방편</a:t>
            </a:r>
            <a:r>
              <a:rPr lang="en-US" altLang="ko-KR" dirty="0"/>
              <a:t>: </a:t>
            </a:r>
            <a:r>
              <a:rPr lang="ko-KR" altLang="en-US" dirty="0"/>
              <a:t>다대일 쪽은</a:t>
            </a:r>
            <a:r>
              <a:rPr lang="en-US" altLang="ko-KR" dirty="0"/>
              <a:t>(Member) </a:t>
            </a:r>
            <a:r>
              <a:rPr lang="ko-KR" altLang="en-US" dirty="0" err="1"/>
              <a:t>외래키를</a:t>
            </a:r>
            <a:r>
              <a:rPr lang="ko-KR" altLang="en-US" dirty="0"/>
              <a:t> 읽기만 가능하도록 설정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1" y="5045019"/>
            <a:ext cx="9726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결론</a:t>
            </a:r>
            <a:r>
              <a:rPr lang="en-US" altLang="ko-KR" sz="2000" b="1" dirty="0">
                <a:solidFill>
                  <a:srgbClr val="FF0000"/>
                </a:solidFill>
                <a:latin typeface="-apple-system"/>
              </a:rPr>
              <a:t>:</a:t>
            </a: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 다대일 양방향 매핑을 사용하자</a:t>
            </a:r>
            <a:r>
              <a:rPr lang="en-US" altLang="ko-KR" sz="2000" b="1" dirty="0">
                <a:solidFill>
                  <a:srgbClr val="FF0000"/>
                </a:solidFill>
                <a:latin typeface="-apple-system"/>
              </a:rPr>
              <a:t>!</a:t>
            </a:r>
          </a:p>
          <a:p>
            <a:r>
              <a:rPr lang="ko-KR" altLang="en-US" sz="2000" dirty="0" err="1"/>
              <a:t>다쪽이</a:t>
            </a:r>
            <a:r>
              <a:rPr lang="ko-KR" altLang="en-US" sz="2000" dirty="0"/>
              <a:t> 연관관계의 주인이 되도록</a:t>
            </a:r>
            <a:r>
              <a:rPr lang="en-US" altLang="ko-KR" sz="2000" dirty="0"/>
              <a:t>. 1) </a:t>
            </a:r>
            <a:r>
              <a:rPr lang="ko-KR" altLang="en-US" sz="2000" dirty="0" err="1"/>
              <a:t>다쪽에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JoinColumn</a:t>
            </a:r>
            <a:r>
              <a:rPr lang="ko-KR" altLang="en-US" sz="2000" dirty="0"/>
              <a:t>명시</a:t>
            </a:r>
            <a:r>
              <a:rPr lang="en-US" altLang="ko-KR" sz="2000" dirty="0"/>
              <a:t> 2) </a:t>
            </a:r>
            <a:r>
              <a:rPr lang="ko-KR" altLang="en-US" sz="2000" dirty="0" err="1"/>
              <a:t>일쪽에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mappedBy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61288-B17E-439E-B1FA-024E9970924D}"/>
              </a:ext>
            </a:extLst>
          </p:cNvPr>
          <p:cNvSpPr txBox="1"/>
          <p:nvPr/>
        </p:nvSpPr>
        <p:spPr>
          <a:xfrm>
            <a:off x="530551" y="2514084"/>
            <a:ext cx="1120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일대다 양방향 </a:t>
            </a:r>
            <a:r>
              <a:rPr lang="ko-KR" altLang="en-US" dirty="0" err="1"/>
              <a:t>매핑이라기보다는</a:t>
            </a:r>
            <a:r>
              <a:rPr lang="ko-KR" altLang="en-US" dirty="0"/>
              <a:t> 일대다 단방향 매핑 반대편에 다대일 단방향 매핑을 읽기 전용으로 추가해서</a:t>
            </a:r>
            <a:endParaRPr lang="en-US" altLang="ko-KR" dirty="0"/>
          </a:p>
          <a:p>
            <a:r>
              <a:rPr lang="ko-KR" altLang="en-US" dirty="0"/>
              <a:t>일대다 양방향처럼 보이도록 하는 것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0000FF"/>
                </a:solidFill>
              </a:rPr>
              <a:t>일대다 단방향 매핑이 가지는 단점을 그대로 가짐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일대일</a:t>
            </a:r>
          </a:p>
        </p:txBody>
      </p:sp>
    </p:spTree>
    <p:extLst>
      <p:ext uri="{BB962C8B-B14F-4D97-AF65-F5344CB8AC3E}">
        <p14:creationId xmlns:p14="http://schemas.microsoft.com/office/powerpoint/2010/main" val="98570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일대일 관계는 양쪽이 서로 하나의 관계만 가짐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Ex)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회원은 하나의 사물함을 가짐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pic>
        <p:nvPicPr>
          <p:cNvPr id="6" name="Picture 2" descr="https://media.vlpt.us/post-images/conatuseus/fe6ab810-f01f-11e9-88be-716a4713585f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 t="66691"/>
          <a:stretch/>
        </p:blipFill>
        <p:spPr bwMode="auto">
          <a:xfrm>
            <a:off x="1487977" y="2097649"/>
            <a:ext cx="7203411" cy="13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edia.vlpt.us/post-images/conatuseus/46a19e80-0b8e-11ea-a6a4-f18ec5ff5eba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0" r="13205"/>
          <a:stretch/>
        </p:blipFill>
        <p:spPr bwMode="auto">
          <a:xfrm>
            <a:off x="1358170" y="3853797"/>
            <a:ext cx="7252430" cy="15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9373" y="345061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</a:t>
            </a:r>
            <a:r>
              <a:rPr lang="en-US" dirty="0"/>
              <a:t> </a:t>
            </a:r>
            <a:r>
              <a:rPr lang="ko-KR" altLang="en-US" dirty="0"/>
              <a:t>테이블에 외래 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9373" y="522776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</a:t>
            </a:r>
            <a:r>
              <a:rPr lang="en-US" dirty="0"/>
              <a:t> </a:t>
            </a:r>
            <a:r>
              <a:rPr lang="ko-KR" altLang="en-US" dirty="0"/>
              <a:t>테이블에 외래 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390" y="5878701"/>
            <a:ext cx="804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응용 </a:t>
            </a:r>
            <a:r>
              <a:rPr lang="ko-KR" altLang="en-US" dirty="0" err="1"/>
              <a:t>로직</a:t>
            </a:r>
            <a:r>
              <a:rPr lang="ko-KR" altLang="en-US" dirty="0"/>
              <a:t> 관점에서 어떤 모델이 좋을까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관점에서 어떤 모델이 좋을까</a:t>
            </a:r>
            <a:r>
              <a:rPr lang="en-US" altLang="ko-KR" dirty="0"/>
              <a:t>?(</a:t>
            </a:r>
            <a:r>
              <a:rPr lang="ko-KR" altLang="en-US" dirty="0"/>
              <a:t>미래의 비즈니스 요구사항 변화 관점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연관관계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방향</a:t>
            </a:r>
            <a:r>
              <a:rPr lang="en-US" altLang="ko-KR" sz="2100" b="1" dirty="0"/>
              <a:t>(Direction)</a:t>
            </a:r>
            <a:endParaRPr lang="ko-KR" altLang="en-US" sz="2100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팀 관계가 있을 때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회원 → 팀 </a:t>
            </a:r>
            <a:r>
              <a:rPr lang="en-US" altLang="ko-KR" dirty="0"/>
              <a:t>or</a:t>
            </a:r>
            <a:r>
              <a:rPr lang="ko-KR" altLang="en-US" dirty="0"/>
              <a:t> 팀 → 회원 둘 중 한 쪽만 참조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dirty="0" err="1"/>
              <a:t>단방향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회원 → 팀</a:t>
            </a:r>
            <a:r>
              <a:rPr lang="en-US" altLang="ko-KR" dirty="0"/>
              <a:t>, </a:t>
            </a:r>
            <a:r>
              <a:rPr lang="ko-KR" altLang="en-US" dirty="0"/>
              <a:t>팀→ 회원 서로 참조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양방향 관계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</a:rPr>
              <a:t>방향은 객체관계에만 존재하는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개념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테이블은 항상 양방향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다중성</a:t>
            </a:r>
            <a:r>
              <a:rPr lang="en-US" altLang="ko-KR" sz="2000" b="1" dirty="0"/>
              <a:t>(multiplicity)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다대일</a:t>
            </a:r>
            <a:r>
              <a:rPr lang="en-US" altLang="ko-KR" dirty="0"/>
              <a:t>(N:1), </a:t>
            </a:r>
            <a:r>
              <a:rPr lang="ko-KR" altLang="en-US" dirty="0"/>
              <a:t>일대다</a:t>
            </a:r>
            <a:r>
              <a:rPr lang="en-US" altLang="ko-KR" dirty="0"/>
              <a:t>(1:N), </a:t>
            </a:r>
            <a:r>
              <a:rPr lang="ko-KR" altLang="en-US" dirty="0"/>
              <a:t>일대일</a:t>
            </a:r>
            <a:r>
              <a:rPr lang="en-US" altLang="ko-KR" dirty="0"/>
              <a:t>(1:1), </a:t>
            </a:r>
            <a:r>
              <a:rPr lang="ko-KR" altLang="en-US" dirty="0"/>
              <a:t>다대다</a:t>
            </a:r>
            <a:r>
              <a:rPr lang="en-US" altLang="ko-KR" dirty="0"/>
              <a:t>(N:M)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회원</a:t>
            </a:r>
            <a:r>
              <a:rPr lang="en-US" altLang="ko-KR" dirty="0"/>
              <a:t>, </a:t>
            </a:r>
            <a:r>
              <a:rPr lang="ko-KR" altLang="en-US" dirty="0"/>
              <a:t>팀 관계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회원 관점</a:t>
            </a:r>
            <a:r>
              <a:rPr lang="en-US" altLang="ko-KR" dirty="0"/>
              <a:t>) </a:t>
            </a:r>
            <a:r>
              <a:rPr lang="ko-KR" altLang="en-US" dirty="0"/>
              <a:t>여러 회원은 한 팀에 속함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회원 </a:t>
            </a:r>
            <a:r>
              <a:rPr lang="en-US" altLang="ko-KR" dirty="0"/>
              <a:t>: </a:t>
            </a:r>
            <a:r>
              <a:rPr lang="ko-KR" altLang="en-US" dirty="0"/>
              <a:t>팀 </a:t>
            </a:r>
            <a:r>
              <a:rPr lang="en-US" altLang="ko-KR" dirty="0"/>
              <a:t>= N : 1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팀 관점</a:t>
            </a:r>
            <a:r>
              <a:rPr lang="en-US" altLang="ko-KR" dirty="0"/>
              <a:t>) </a:t>
            </a:r>
            <a:r>
              <a:rPr lang="ko-KR" altLang="en-US" dirty="0"/>
              <a:t>한 팀에 여러 회원에 속함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팀 </a:t>
            </a:r>
            <a:r>
              <a:rPr lang="en-US" altLang="ko-KR" dirty="0"/>
              <a:t>: </a:t>
            </a:r>
            <a:r>
              <a:rPr lang="ko-KR" altLang="en-US" dirty="0"/>
              <a:t>회원 </a:t>
            </a:r>
            <a:r>
              <a:rPr lang="en-US" altLang="ko-KR" dirty="0"/>
              <a:t>= 1 : N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0000"/>
                </a:solidFill>
              </a:rPr>
              <a:t>연관관계의</a:t>
            </a:r>
            <a:r>
              <a:rPr lang="ko-KR" altLang="en-US" sz="2000" b="1" dirty="0">
                <a:solidFill>
                  <a:srgbClr val="FF0000"/>
                </a:solidFill>
              </a:rPr>
              <a:t> 주인</a:t>
            </a:r>
            <a:r>
              <a:rPr lang="en-US" altLang="ko-KR" sz="2000" b="1" dirty="0">
                <a:solidFill>
                  <a:srgbClr val="FF0000"/>
                </a:solidFill>
              </a:rPr>
              <a:t>(owner)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객체를 양방향 </a:t>
            </a:r>
            <a:r>
              <a:rPr lang="ko-KR" altLang="en-US" dirty="0" err="1"/>
              <a:t>연관관계로</a:t>
            </a:r>
            <a:r>
              <a:rPr lang="ko-KR" altLang="en-US" dirty="0"/>
              <a:t> 만들면 </a:t>
            </a:r>
            <a:r>
              <a:rPr lang="ko-KR" altLang="en-US" dirty="0" err="1"/>
              <a:t>연관관계의</a:t>
            </a:r>
            <a:r>
              <a:rPr lang="ko-KR" altLang="en-US" dirty="0"/>
              <a:t> 주인을 정해야 함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일대일 관계의 특징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일대일 관계는 그 반대도 일대일 관계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일대일 관계는 주 테이블이나 대상 테이블 </a:t>
            </a:r>
            <a:r>
              <a:rPr lang="ko-KR" altLang="en-US" sz="1800" u="sng" dirty="0"/>
              <a:t>둘 중 어느 곳이나 외래 키를 가질 수 있음</a:t>
            </a:r>
            <a:endParaRPr lang="en-US" altLang="ko-KR" sz="1800" u="sng" dirty="0"/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"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주 테이블이나 대상 테이블 중에 누가 외래 키를 가질지 선택해야 함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"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외래 키의 위치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u="sng" dirty="0">
                <a:latin typeface="-apple-system"/>
              </a:rPr>
              <a:t>주 테이블에</a:t>
            </a:r>
            <a:r>
              <a:rPr lang="ko-KR" altLang="en-US" sz="1800" b="1" dirty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외래 키</a:t>
            </a:r>
            <a:r>
              <a:rPr lang="en-US" altLang="ko-KR" sz="1800" dirty="0">
                <a:latin typeface="-apple-system"/>
              </a:rPr>
              <a:t>(</a:t>
            </a:r>
            <a:r>
              <a:rPr lang="ko-KR" altLang="en-US" sz="1800" dirty="0">
                <a:latin typeface="-apple-system"/>
              </a:rPr>
              <a:t>객체지향 개발자들이 선호</a:t>
            </a:r>
            <a:r>
              <a:rPr lang="en-US" altLang="ko-KR" sz="1800" dirty="0">
                <a:latin typeface="-apple-system"/>
              </a:rPr>
              <a:t>): </a:t>
            </a:r>
            <a:r>
              <a:rPr lang="ko-KR" altLang="en-US" sz="1800" dirty="0">
                <a:latin typeface="-apple-system"/>
              </a:rPr>
              <a:t>주 테이블만 확인해도 대상 테이블과 연관관계가 있는지 알 </a:t>
            </a:r>
            <a:r>
              <a:rPr lang="ko-KR" altLang="en-US" sz="1800">
                <a:latin typeface="-apple-system"/>
              </a:rPr>
              <a:t>수 있음</a:t>
            </a:r>
            <a:r>
              <a:rPr lang="en-US" altLang="ko-KR" sz="1800">
                <a:latin typeface="-apple-system"/>
              </a:rPr>
              <a:t>(DB</a:t>
            </a:r>
            <a:r>
              <a:rPr lang="ko-KR" altLang="en-US" sz="1800">
                <a:latin typeface="-apple-system"/>
              </a:rPr>
              <a:t>관점에서는 생각해보면 </a:t>
            </a:r>
            <a:r>
              <a:rPr lang="en-US" altLang="ko-KR" sz="1800">
                <a:latin typeface="-apple-system"/>
              </a:rPr>
              <a:t>MEMBER</a:t>
            </a:r>
            <a:r>
              <a:rPr lang="ko-KR" altLang="en-US" sz="1800">
                <a:latin typeface="-apple-system"/>
              </a:rPr>
              <a:t>에 </a:t>
            </a:r>
            <a:r>
              <a:rPr lang="en-US" altLang="ko-KR" sz="1800">
                <a:latin typeface="-apple-system"/>
              </a:rPr>
              <a:t>LOCKER ID</a:t>
            </a:r>
            <a:r>
              <a:rPr lang="ko-KR" altLang="en-US" sz="1800">
                <a:latin typeface="-apple-system"/>
              </a:rPr>
              <a:t>가 있는 것이 자연스러운가</a:t>
            </a:r>
            <a:r>
              <a:rPr lang="en-US" altLang="ko-KR" sz="1800">
                <a:latin typeface="-apple-system"/>
              </a:rPr>
              <a:t>? No)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u="sng" dirty="0">
                <a:latin typeface="-apple-system"/>
              </a:rPr>
              <a:t>대상 테이블에</a:t>
            </a:r>
            <a:r>
              <a:rPr lang="ko-KR" altLang="en-US" sz="1800" b="1" dirty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외래 키</a:t>
            </a:r>
            <a:r>
              <a:rPr lang="en-US" altLang="ko-KR" sz="1800" dirty="0">
                <a:latin typeface="-apple-system"/>
              </a:rPr>
              <a:t>(</a:t>
            </a:r>
            <a:r>
              <a:rPr lang="ko-KR" altLang="en-US" sz="1800" dirty="0">
                <a:latin typeface="-apple-system"/>
              </a:rPr>
              <a:t>데이터베이스 개발자들이 선호</a:t>
            </a:r>
            <a:r>
              <a:rPr lang="en-US" altLang="ko-KR" sz="1800" dirty="0">
                <a:latin typeface="-apple-system"/>
              </a:rPr>
              <a:t>): </a:t>
            </a:r>
            <a:r>
              <a:rPr lang="ko-KR" altLang="en-US" sz="1800" u="sng" dirty="0">
                <a:latin typeface="-apple-system"/>
              </a:rPr>
              <a:t>테이블 관계를 </a:t>
            </a:r>
            <a:r>
              <a:rPr lang="ko-KR" altLang="en-US" sz="1800" u="sng" dirty="0" err="1">
                <a:latin typeface="-apple-system"/>
              </a:rPr>
              <a:t>일대일에서</a:t>
            </a:r>
            <a:r>
              <a:rPr lang="ko-KR" altLang="en-US" sz="1800" u="sng" dirty="0">
                <a:latin typeface="-apple-system"/>
              </a:rPr>
              <a:t> </a:t>
            </a:r>
            <a:r>
              <a:rPr lang="ko-KR" altLang="en-US" sz="1800" u="sng" dirty="0" err="1">
                <a:latin typeface="-apple-system"/>
              </a:rPr>
              <a:t>일대다로</a:t>
            </a:r>
            <a:r>
              <a:rPr lang="ko-KR" altLang="en-US" sz="1800" u="sng" dirty="0">
                <a:latin typeface="-apple-system"/>
              </a:rPr>
              <a:t> 변경할 때 테이블 구조를 </a:t>
            </a:r>
            <a:r>
              <a:rPr lang="ko-KR" altLang="en-US" sz="1800" u="sng">
                <a:latin typeface="-apple-system"/>
              </a:rPr>
              <a:t>그대로 유지</a:t>
            </a:r>
            <a:endParaRPr lang="en-US" altLang="ko-KR" sz="1800" u="sng"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u="sng"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-apple-system"/>
              </a:rPr>
              <a:t>예를 들어 주테이블이 </a:t>
            </a:r>
            <a:r>
              <a:rPr lang="en-US" altLang="ko-KR" sz="1800">
                <a:latin typeface="-apple-system"/>
              </a:rPr>
              <a:t>MEMBER, </a:t>
            </a:r>
            <a:r>
              <a:rPr lang="ko-KR" altLang="en-US" sz="1800">
                <a:latin typeface="-apple-system"/>
              </a:rPr>
              <a:t>대상테이블이 </a:t>
            </a:r>
            <a:r>
              <a:rPr lang="en-US" altLang="ko-KR" sz="1800">
                <a:latin typeface="-apple-system"/>
              </a:rPr>
              <a:t>LOCKER</a:t>
            </a:r>
            <a:r>
              <a:rPr lang="ko-KR" altLang="en-US" sz="1800">
                <a:latin typeface="-apple-system"/>
              </a:rPr>
              <a:t>일 때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한 명의 회원은 여러 개의 </a:t>
            </a:r>
            <a:r>
              <a:rPr lang="en-US" altLang="ko-KR" sz="1800">
                <a:latin typeface="-apple-system"/>
              </a:rPr>
              <a:t>LOCKER</a:t>
            </a:r>
            <a:r>
              <a:rPr lang="ko-KR" altLang="en-US" sz="1800">
                <a:latin typeface="-apple-system"/>
              </a:rPr>
              <a:t>를 가질 수 있다고 변경되면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대상테이블이 </a:t>
            </a:r>
            <a:r>
              <a:rPr lang="en-US" altLang="ko-KR" sz="1800">
                <a:latin typeface="-apple-system"/>
              </a:rPr>
              <a:t>"</a:t>
            </a:r>
            <a:r>
              <a:rPr lang="ko-KR" altLang="en-US" sz="1800">
                <a:latin typeface="-apple-system"/>
              </a:rPr>
              <a:t>다</a:t>
            </a:r>
            <a:r>
              <a:rPr lang="en-US" altLang="ko-KR" sz="1800">
                <a:latin typeface="-apple-system"/>
              </a:rPr>
              <a:t>"</a:t>
            </a:r>
            <a:r>
              <a:rPr lang="ko-KR" altLang="en-US" sz="1800">
                <a:latin typeface="-apple-system"/>
              </a:rPr>
              <a:t>쪽이 됨</a:t>
            </a:r>
            <a:r>
              <a:rPr lang="en-US" altLang="ko-KR" sz="1800">
                <a:latin typeface="-apple-system"/>
              </a:rPr>
              <a:t>. </a:t>
            </a:r>
            <a:r>
              <a:rPr lang="ko-KR" altLang="en-US" sz="1800">
                <a:latin typeface="-apple-system"/>
              </a:rPr>
              <a:t>애초에 대상 테이블에 </a:t>
            </a:r>
            <a:r>
              <a:rPr lang="en-US" altLang="ko-KR" sz="1800">
                <a:latin typeface="-apple-system"/>
              </a:rPr>
              <a:t>FK</a:t>
            </a:r>
            <a:r>
              <a:rPr lang="ko-KR" altLang="en-US" sz="1800">
                <a:latin typeface="-apple-system"/>
              </a:rPr>
              <a:t>가 있었다면 테이블 구조를 변경할 필요가 없음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875" y="4853859"/>
            <a:ext cx="68948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주 테이블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/>
              <a:t>비즈니스 </a:t>
            </a:r>
            <a:r>
              <a:rPr lang="ko-KR" altLang="en-US" dirty="0" err="1"/>
              <a:t>로직에서</a:t>
            </a:r>
            <a:r>
              <a:rPr lang="ko-KR" altLang="en-US" dirty="0"/>
              <a:t> 상대적으로 더 많이 조회되는 테이블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테이블에 외래 키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객체지향 개발자들은 주 테이블에 외래 키가 있는 것을 선호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@</a:t>
            </a: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OneToOne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어노테이션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사용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pic>
        <p:nvPicPr>
          <p:cNvPr id="10242" name="Picture 2" descr="https://media.vlpt.us/post-images/conatuseus/fe6ab810-f01f-11e9-88be-716a4713585f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72" y="2038816"/>
            <a:ext cx="7286626" cy="35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6133" y="554679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테이블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5934" y="5292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 테이블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테이블에 외래 키</a:t>
            </a:r>
            <a:r>
              <a:rPr lang="en-US" altLang="ko-KR" dirty="0"/>
              <a:t>(</a:t>
            </a:r>
            <a:r>
              <a:rPr lang="ko-KR" altLang="en-US" dirty="0"/>
              <a:t>양방향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양방향이므로 </a:t>
            </a:r>
            <a:r>
              <a:rPr lang="ko-KR" altLang="en-US" sz="2000" b="1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 주인을 정해야 함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MEMBER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테이블이 외래 키를 가지고 있으므로 </a:t>
            </a: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Member.locker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가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주인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pic>
        <p:nvPicPr>
          <p:cNvPr id="12290" name="Picture 2" descr="https://media.vlpt.us/post-images/conatuseus/649d34e0-0b8d-11ea-babc-0d4e656924b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68" y="2150534"/>
            <a:ext cx="6669727" cy="341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6133" y="53159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테이블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6100" y="519570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대상 테이블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테이블에 외래 키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양방향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2493" y="2609820"/>
            <a:ext cx="894726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Locker {</a:t>
            </a:r>
          </a:p>
          <a:p>
            <a:pPr lvl="1"/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"LOCKER_ID"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2493" y="4711478"/>
            <a:ext cx="894726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"LOCKER_ID"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01403" y="47338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락커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18028" y="26177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락커</a:t>
            </a:r>
            <a:r>
              <a:rPr lang="ko-KR" altLang="en-US" dirty="0"/>
              <a:t>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43617" y="2609820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단방향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CBC26-3300-4498-8A71-63ACFB763234}"/>
              </a:ext>
            </a:extLst>
          </p:cNvPr>
          <p:cNvSpPr txBox="1"/>
          <p:nvPr/>
        </p:nvSpPr>
        <p:spPr>
          <a:xfrm>
            <a:off x="9543617" y="4711478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양방향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0E11D8-CC2F-420F-8F35-5E3597AC5171}"/>
              </a:ext>
            </a:extLst>
          </p:cNvPr>
          <p:cNvSpPr/>
          <p:nvPr/>
        </p:nvSpPr>
        <p:spPr>
          <a:xfrm>
            <a:off x="562493" y="793054"/>
            <a:ext cx="894726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b="1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"LOCKER_ID"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Locker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locker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주 테이블에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FK 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존재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F9F62-0B8E-47A5-AA76-39E7D0530E33}"/>
              </a:ext>
            </a:extLst>
          </p:cNvPr>
          <p:cNvSpPr txBox="1"/>
          <p:nvPr/>
        </p:nvSpPr>
        <p:spPr>
          <a:xfrm>
            <a:off x="8118030" y="8289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멤버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5B318A-25BA-46FC-A090-65F3234E127D}"/>
              </a:ext>
            </a:extLst>
          </p:cNvPr>
          <p:cNvSpPr/>
          <p:nvPr/>
        </p:nvSpPr>
        <p:spPr>
          <a:xfrm>
            <a:off x="613743" y="1682225"/>
            <a:ext cx="1283080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테이블에 외래 키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일대일 관계 중 대상 테이블에 외래 키가 있는 </a:t>
            </a:r>
            <a:r>
              <a:rPr lang="ko-KR" altLang="en-US" sz="2000" b="1" dirty="0" err="1">
                <a:solidFill>
                  <a:srgbClr val="FF0000"/>
                </a:solidFill>
                <a:latin typeface="-apple-system"/>
              </a:rPr>
              <a:t>단방향</a:t>
            </a: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 관계는 </a:t>
            </a:r>
            <a:r>
              <a:rPr lang="en-US" altLang="ko-KR" sz="2000" b="1" dirty="0">
                <a:solidFill>
                  <a:srgbClr val="FF0000"/>
                </a:solidFill>
                <a:latin typeface="-apple-system"/>
              </a:rPr>
              <a:t>JPA</a:t>
            </a:r>
            <a:r>
              <a:rPr lang="ko-KR" altLang="en-US" sz="2000" b="1" dirty="0">
                <a:solidFill>
                  <a:srgbClr val="FF0000"/>
                </a:solidFill>
                <a:latin typeface="-apple-system"/>
              </a:rPr>
              <a:t>에서 지원하지 않음</a:t>
            </a:r>
            <a:endParaRPr lang="en-US" altLang="ko-KR" sz="2000" b="1" dirty="0">
              <a:solidFill>
                <a:srgbClr val="FF0000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단방향</a:t>
            </a:r>
            <a:r>
              <a:rPr lang="ko-KR" altLang="en-US" sz="1800" dirty="0"/>
              <a:t> 관계를 </a:t>
            </a:r>
            <a:r>
              <a:rPr lang="en-US" altLang="ko-KR" sz="1800" dirty="0"/>
              <a:t>Locker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</a:t>
            </a:r>
            <a:r>
              <a:rPr lang="en-US" altLang="ko-KR" sz="1800" dirty="0"/>
              <a:t>Member</a:t>
            </a:r>
            <a:r>
              <a:rPr lang="ko-KR" altLang="en-US" sz="1800" dirty="0"/>
              <a:t>로 수정하거나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양방향 관계로 만들고 </a:t>
            </a:r>
            <a:r>
              <a:rPr lang="en-US" altLang="ko-KR" sz="1800" dirty="0"/>
              <a:t>Locker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연관관계의</a:t>
            </a:r>
            <a:r>
              <a:rPr lang="ko-KR" altLang="en-US" sz="1800" dirty="0"/>
              <a:t> 주인으로 설정</a:t>
            </a:r>
            <a:r>
              <a:rPr lang="en-US" altLang="ko-KR" sz="1800"/>
              <a:t>(Member.locker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mappedBy</a:t>
            </a:r>
            <a:r>
              <a:rPr lang="en-US" altLang="ko-KR" sz="1800" dirty="0"/>
              <a:t>)</a:t>
            </a:r>
            <a:endParaRPr lang="en-US" altLang="ko-KR" sz="12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pic>
        <p:nvPicPr>
          <p:cNvPr id="13314" name="Picture 2" descr="https://media.vlpt.us/post-images/conatuseus/46a19e80-0b8e-11ea-a6a4-f18ec5ff5eb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73" y="2496860"/>
            <a:ext cx="6700158" cy="34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테이블에 외래 키</a:t>
            </a:r>
            <a:r>
              <a:rPr lang="en-US" altLang="ko-KR" dirty="0"/>
              <a:t>(</a:t>
            </a:r>
            <a:r>
              <a:rPr lang="ko-KR" altLang="en-US" dirty="0"/>
              <a:t>양방향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일대일 매핑에서 대상 테이블에 외래 키를 두고 싶으면 양방향으로 매핑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pic>
        <p:nvPicPr>
          <p:cNvPr id="14338" name="Picture 2" descr="https://media.vlpt.us/post-images/conatuseus/876762f0-0b8f-11ea-ab7d-d93b128a9cd6/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" b="5615"/>
          <a:stretch/>
        </p:blipFill>
        <p:spPr bwMode="auto">
          <a:xfrm>
            <a:off x="3015440" y="1248847"/>
            <a:ext cx="5258720" cy="24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C21C684-7ED5-41CF-958F-E2FC0B72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42" y="3784284"/>
            <a:ext cx="363541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@GeneratedValue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@OneToOne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Locoker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locker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...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B0BBFCA-3B76-4FCB-998E-432861492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528" y="3784284"/>
            <a:ext cx="361669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Locker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@GeneratedValue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"LOCKER_ID"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ko-KR" altLang="ko-KR" sz="150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en-US" altLang="ko-KR" sz="1500">
                <a:solidFill>
                  <a:srgbClr val="BBB529"/>
                </a:solidFill>
                <a:latin typeface="Arial Unicode MS"/>
                <a:ea typeface="JetBrains Mono"/>
              </a:rPr>
              <a:t>OneToOne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2E410-F70F-4D02-9E7D-FD4EAB000F3D}"/>
              </a:ext>
            </a:extLst>
          </p:cNvPr>
          <p:cNvSpPr/>
          <p:nvPr/>
        </p:nvSpPr>
        <p:spPr>
          <a:xfrm>
            <a:off x="1324677" y="5665828"/>
            <a:ext cx="3327981" cy="26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일대일 관계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주 테이블에 외래 키</a:t>
            </a:r>
            <a:endParaRPr lang="en-US" altLang="ko-KR" sz="22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 객체가 대상 객체의 참조를 가지는 것처럼 주 테이블에 외래 키를 두고 대상 테이블을 찾음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객체지향 개발자 선호</a:t>
            </a:r>
            <a:r>
              <a:rPr lang="en-US" altLang="ko-KR" sz="1800" dirty="0"/>
              <a:t>(</a:t>
            </a:r>
            <a:r>
              <a:rPr lang="ko-KR" altLang="en-US" sz="1800" dirty="0"/>
              <a:t>단</a:t>
            </a:r>
            <a:r>
              <a:rPr lang="en-US" altLang="ko-KR" sz="1800" dirty="0"/>
              <a:t>, DBA</a:t>
            </a:r>
            <a:r>
              <a:rPr lang="ko-KR" altLang="en-US" sz="1800" dirty="0"/>
              <a:t>와 협의가 필요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 </a:t>
            </a:r>
            <a:r>
              <a:rPr lang="ko-KR" altLang="en-US" sz="1800" dirty="0"/>
              <a:t>매핑 편리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장점</a:t>
            </a:r>
            <a:r>
              <a:rPr lang="en-US" altLang="ko-KR" sz="1800" dirty="0"/>
              <a:t>: </a:t>
            </a:r>
            <a:r>
              <a:rPr lang="ko-KR" altLang="en-US" sz="1800" dirty="0"/>
              <a:t>주 테이블만 조회해도 대상 테이블에 데이터가 있는지 확인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단점</a:t>
            </a:r>
            <a:r>
              <a:rPr lang="en-US" altLang="ko-KR" sz="1800" dirty="0"/>
              <a:t>: </a:t>
            </a:r>
            <a:r>
              <a:rPr lang="ko-KR" altLang="en-US" sz="1800" dirty="0"/>
              <a:t>값이 없으면 외래 키에 </a:t>
            </a:r>
            <a:r>
              <a:rPr lang="en-US" altLang="ko-KR" sz="1800" dirty="0"/>
              <a:t>null </a:t>
            </a:r>
            <a:r>
              <a:rPr lang="ko-KR" altLang="en-US" sz="1800" dirty="0"/>
              <a:t>허용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대상 테이블에 외래 키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대상 테이블에 외래 키가 존재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전통적인 데이터베이스 개발자 선호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장점</a:t>
            </a:r>
            <a:r>
              <a:rPr lang="en-US" altLang="ko-KR" sz="1800" dirty="0"/>
              <a:t>: </a:t>
            </a:r>
            <a:r>
              <a:rPr lang="ko-KR" altLang="en-US" sz="1800" dirty="0"/>
              <a:t>주 테이블과 대상 테이블을 </a:t>
            </a:r>
            <a:r>
              <a:rPr lang="ko-KR" altLang="en-US" sz="1800" dirty="0" err="1"/>
              <a:t>일대일에서</a:t>
            </a:r>
            <a:r>
              <a:rPr lang="ko-KR" altLang="en-US" sz="1800" dirty="0"/>
              <a:t> 일대다 관계로 변경할 때 테이블 구조 유지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단점</a:t>
            </a:r>
            <a:r>
              <a:rPr lang="en-US" altLang="ko-KR" sz="1800" dirty="0"/>
              <a:t>: </a:t>
            </a:r>
            <a:r>
              <a:rPr lang="ko-KR" altLang="en-US" sz="1800" dirty="0"/>
              <a:t>프록시 기능의 한계로 지연 로딩으로 설정해도 항상 즉시 로딩됨</a:t>
            </a:r>
            <a:endParaRPr lang="en-US" altLang="ko-KR" sz="1800" b="1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다대다</a:t>
            </a:r>
          </a:p>
        </p:txBody>
      </p:sp>
    </p:spTree>
    <p:extLst>
      <p:ext uri="{BB962C8B-B14F-4D97-AF65-F5344CB8AC3E}">
        <p14:creationId xmlns:p14="http://schemas.microsoft.com/office/powerpoint/2010/main" val="83997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관계형 데이터베이스는 정규화된 테이블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개로 다대다 관계를 표현할 </a:t>
            </a:r>
            <a:r>
              <a:rPr lang="ko-KR" altLang="en-US" sz="2000" b="1"/>
              <a:t>수 없음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ko-KR" altLang="en-US" sz="2000" b="1"/>
              <a:t>다대다는 중간테이블이 필요함</a:t>
            </a:r>
            <a:r>
              <a:rPr lang="en-US" altLang="ko-KR" sz="2000" b="1"/>
              <a:t>(</a:t>
            </a:r>
            <a:r>
              <a:rPr lang="ko-KR" altLang="en-US" sz="2000" b="1"/>
              <a:t>아래와 같이 다대다 관계를 풀 수 있는 </a:t>
            </a:r>
            <a:r>
              <a:rPr lang="en-US" altLang="ko-KR" sz="2000" b="1"/>
              <a:t>Member_Product</a:t>
            </a:r>
            <a:r>
              <a:rPr lang="ko-KR" altLang="en-US" sz="2000" b="1"/>
              <a:t>가 필요</a:t>
            </a:r>
            <a:r>
              <a:rPr lang="en-US" altLang="ko-KR" sz="20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pic>
        <p:nvPicPr>
          <p:cNvPr id="2052" name="Picture 4" descr="https://media.vlpt.us/post-images/conatuseus/7d8ce2d0-0b91-11ea-a6a4-f18ec5ff5eba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34"/>
          <a:stretch/>
        </p:blipFill>
        <p:spPr bwMode="auto">
          <a:xfrm>
            <a:off x="1734406" y="1437590"/>
            <a:ext cx="8107891" cy="13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media.vlpt.us/post-images/conatuseus/7d8ce2d0-0b91-11ea-a6a4-f18ec5ff5eba/image.png">
            <a:extLst>
              <a:ext uri="{FF2B5EF4-FFF2-40B4-BE49-F238E27FC236}">
                <a16:creationId xmlns:a16="http://schemas.microsoft.com/office/drawing/2014/main" id="{01BCFCAC-1F55-4FFF-B36D-3618D5946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3" b="8736"/>
          <a:stretch/>
        </p:blipFill>
        <p:spPr bwMode="auto">
          <a:xfrm>
            <a:off x="649129" y="4359685"/>
            <a:ext cx="10278443" cy="13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다대다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객체는 테이블과 다르게 다대다 관계 </a:t>
            </a:r>
            <a:r>
              <a:rPr lang="ko-KR" altLang="en-US" sz="2000" b="1"/>
              <a:t>생성 가능</a:t>
            </a:r>
            <a:r>
              <a:rPr lang="en-US" altLang="ko-KR" sz="2000" b="1"/>
              <a:t>(</a:t>
            </a:r>
            <a:r>
              <a:rPr lang="ko-KR" altLang="en-US" sz="2000" b="1"/>
              <a:t>중간 테이블을 강제로 생성</a:t>
            </a:r>
            <a:r>
              <a:rPr lang="en-US" altLang="ko-KR" sz="2000" b="1"/>
              <a:t>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err="1"/>
              <a:t>ManyToMany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 sz="1600"/>
              <a:t>단 </a:t>
            </a:r>
            <a:r>
              <a:rPr lang="en-US" altLang="ko-KR" sz="1600"/>
              <a:t>JoinTable</a:t>
            </a:r>
            <a:r>
              <a:rPr lang="ko-KR" altLang="en-US" sz="1600"/>
              <a:t>을 정의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pic>
        <p:nvPicPr>
          <p:cNvPr id="8" name="Picture 2" descr="https://media.vlpt.us/post-images/conatuseus/e5e97ff0-0b91-11ea-be29-f571dc8d24b5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 b="24424"/>
          <a:stretch/>
        </p:blipFill>
        <p:spPr bwMode="auto">
          <a:xfrm>
            <a:off x="3972762" y="1293022"/>
            <a:ext cx="6068290" cy="7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86197" y="4711530"/>
            <a:ext cx="489065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"PRODUCT_ID"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6197" y="4351168"/>
            <a:ext cx="166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0164" y="4711530"/>
            <a:ext cx="58272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JoinTable</a:t>
            </a:r>
            <a:r>
              <a:rPr lang="en-US" b="1" dirty="0"/>
              <a:t> </a:t>
            </a:r>
            <a:r>
              <a:rPr lang="ko-KR" altLang="en-US" b="1" dirty="0"/>
              <a:t>속성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ko-KR" altLang="en-US" dirty="0"/>
              <a:t>연결 테이블 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joinColumns</a:t>
            </a:r>
            <a:r>
              <a:rPr lang="en-US" dirty="0"/>
              <a:t>: </a:t>
            </a:r>
            <a:r>
              <a:rPr lang="ko-KR" altLang="en-US" dirty="0"/>
              <a:t>현재 방향 기준 매핑할 조인 컬럼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inverseJoinColumns</a:t>
            </a:r>
            <a:r>
              <a:rPr lang="en-US" dirty="0"/>
              <a:t>: </a:t>
            </a:r>
            <a:r>
              <a:rPr lang="ko-KR" altLang="en-US" dirty="0"/>
              <a:t>반대</a:t>
            </a:r>
            <a:r>
              <a:rPr lang="en-US" dirty="0"/>
              <a:t> </a:t>
            </a:r>
            <a:r>
              <a:rPr lang="ko-KR" altLang="en-US" dirty="0"/>
              <a:t>방향 기준 매핑할 조인 컬럼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86196" y="2759003"/>
            <a:ext cx="10921189" cy="14003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7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en-US" sz="1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7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JoinTable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700" dirty="0">
                <a:solidFill>
                  <a:srgbClr val="2A00FF"/>
                </a:solidFill>
                <a:latin typeface="Consolas" panose="020B0609020204030204" pitchFamily="49" charset="0"/>
              </a:rPr>
              <a:t>"MEMBER_</a:t>
            </a:r>
            <a:r>
              <a:rPr lang="en-US" sz="1700">
                <a:solidFill>
                  <a:srgbClr val="2A00FF"/>
                </a:solidFill>
                <a:latin typeface="Consolas" panose="020B0609020204030204" pitchFamily="49" charset="0"/>
              </a:rPr>
              <a:t>PRODUCT"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700">
                <a:solidFill>
                  <a:srgbClr val="000000"/>
                </a:solidFill>
                <a:latin typeface="Consolas" panose="020B0609020204030204" pitchFamily="49" charset="0"/>
              </a:rPr>
              <a:t>연결테이블 이름 지정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joinColumns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7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700" dirty="0">
                <a:solidFill>
                  <a:srgbClr val="2A00FF"/>
                </a:solidFill>
                <a:latin typeface="Consolas" panose="020B0609020204030204" pitchFamily="49" charset="0"/>
              </a:rPr>
              <a:t>"MEMBER_</a:t>
            </a:r>
            <a:r>
              <a:rPr lang="en-US" sz="1700">
                <a:solidFill>
                  <a:srgbClr val="2A00FF"/>
                </a:solidFill>
                <a:latin typeface="Consolas" panose="020B0609020204030204" pitchFamily="49" charset="0"/>
              </a:rPr>
              <a:t>ID"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), //MEMBER</a:t>
            </a:r>
            <a:r>
              <a:rPr lang="ko-KR" altLang="en-US" sz="1700">
                <a:solidFill>
                  <a:srgbClr val="000000"/>
                </a:solidFill>
                <a:latin typeface="Consolas" panose="020B0609020204030204" pitchFamily="49" charset="0"/>
              </a:rPr>
              <a:t>와 중간테이블의 조인 컬럼 지정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inverseJoinColumns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7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700" dirty="0">
                <a:solidFill>
                  <a:srgbClr val="2A00FF"/>
                </a:solidFill>
                <a:latin typeface="Consolas" panose="020B0609020204030204" pitchFamily="49" charset="0"/>
              </a:rPr>
              <a:t>"PRODUCT_</a:t>
            </a:r>
            <a:r>
              <a:rPr lang="en-US" sz="1700">
                <a:solidFill>
                  <a:srgbClr val="2A00FF"/>
                </a:solidFill>
                <a:latin typeface="Consolas" panose="020B0609020204030204" pitchFamily="49" charset="0"/>
              </a:rPr>
              <a:t>ID"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))//PRODUCT</a:t>
            </a:r>
            <a:r>
              <a:rPr lang="ko-KR" altLang="en-US" sz="1700">
                <a:solidFill>
                  <a:srgbClr val="000000"/>
                </a:solidFill>
                <a:latin typeface="Consolas" panose="020B0609020204030204" pitchFamily="49" charset="0"/>
              </a:rPr>
              <a:t>와 중간테이블의 조인 컬럼 지정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products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&lt;Product&gt;();</a:t>
            </a: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6197" y="232543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1CA2D-EFE2-459F-9869-68164B7A40C7}"/>
              </a:ext>
            </a:extLst>
          </p:cNvPr>
          <p:cNvSpPr/>
          <p:nvPr/>
        </p:nvSpPr>
        <p:spPr>
          <a:xfrm>
            <a:off x="1113642" y="3080629"/>
            <a:ext cx="1279702" cy="258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다중성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다대일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(@</a:t>
            </a:r>
            <a:r>
              <a:rPr lang="en-US" sz="1800" dirty="0" err="1">
                <a:solidFill>
                  <a:srgbClr val="222426"/>
                </a:solidFill>
                <a:latin typeface="-apple-system"/>
              </a:rPr>
              <a:t>ManyToOne</a:t>
            </a:r>
            <a:r>
              <a:rPr lang="en-US" sz="1800" dirty="0">
                <a:solidFill>
                  <a:srgbClr val="222426"/>
                </a:solidFill>
                <a:latin typeface="-apple-system"/>
              </a:rPr>
              <a:t>),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일대다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(@</a:t>
            </a:r>
            <a:r>
              <a:rPr lang="en-US" sz="1800" dirty="0" err="1">
                <a:solidFill>
                  <a:srgbClr val="222426"/>
                </a:solidFill>
                <a:latin typeface="-apple-system"/>
              </a:rPr>
              <a:t>OneToMany</a:t>
            </a:r>
            <a:r>
              <a:rPr lang="en-US" sz="1800" dirty="0">
                <a:solidFill>
                  <a:srgbClr val="222426"/>
                </a:solidFill>
                <a:latin typeface="-apple-system"/>
              </a:rPr>
              <a:t>),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일대일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(@</a:t>
            </a:r>
            <a:r>
              <a:rPr lang="en-US" sz="1800" dirty="0" err="1">
                <a:solidFill>
                  <a:srgbClr val="222426"/>
                </a:solidFill>
                <a:latin typeface="-apple-system"/>
              </a:rPr>
              <a:t>OneToOne</a:t>
            </a:r>
            <a:r>
              <a:rPr lang="en-US" sz="1800" dirty="0">
                <a:solidFill>
                  <a:srgbClr val="222426"/>
                </a:solidFill>
                <a:latin typeface="-apple-system"/>
              </a:rPr>
              <a:t>),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다대다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(@</a:t>
            </a:r>
            <a:r>
              <a:rPr lang="en-US" sz="1800" dirty="0" err="1">
                <a:solidFill>
                  <a:srgbClr val="222426"/>
                </a:solidFill>
                <a:latin typeface="-apple-system"/>
              </a:rPr>
              <a:t>ManyToMany</a:t>
            </a:r>
            <a:r>
              <a:rPr lang="en-US" sz="1800" dirty="0">
                <a:solidFill>
                  <a:srgbClr val="222426"/>
                </a:solidFill>
                <a:latin typeface="-apple-system"/>
              </a:rPr>
              <a:t>)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단방향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양방향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테이블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: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외래 키 하나로 조인을 사용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,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방향이라는 개념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X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객체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: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참조용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필드를 가지고 있는 객체만 연관된 객체를 조회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한 쪽만 참조하는 것 </a:t>
            </a:r>
            <a:r>
              <a:rPr lang="en-US" altLang="ko-KR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222426"/>
                </a:solidFill>
                <a:latin typeface="-apple-system"/>
              </a:rPr>
              <a:t>단방향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 관계</a:t>
            </a:r>
            <a:r>
              <a:rPr lang="en-US" altLang="ko-KR" dirty="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양쪽이 서로 참조하는 것 </a:t>
            </a:r>
            <a:r>
              <a:rPr lang="en-US" altLang="ko-KR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222426"/>
                </a:solidFill>
                <a:latin typeface="-apple-system"/>
              </a:rPr>
              <a:t> 양방향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연관관계의</a:t>
            </a:r>
            <a:r>
              <a:rPr lang="ko-KR" altLang="en-US" sz="2000" b="1" dirty="0"/>
              <a:t> 주인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양방향 연관관계 설정에서 필요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외래키</a:t>
            </a:r>
            <a:r>
              <a:rPr lang="ko-KR" altLang="en-US" sz="1800" dirty="0"/>
              <a:t> 관리 포인트를 정하는 것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일반적으로 </a:t>
            </a:r>
            <a:r>
              <a:rPr lang="ko-KR" altLang="en-US" sz="1800" dirty="0" err="1"/>
              <a:t>외래키를</a:t>
            </a:r>
            <a:r>
              <a:rPr lang="ko-KR" altLang="en-US" sz="1800" dirty="0"/>
              <a:t> 가진 다</a:t>
            </a:r>
            <a:r>
              <a:rPr lang="en-US" altLang="ko-KR" sz="1800" dirty="0"/>
              <a:t>(Many)</a:t>
            </a:r>
            <a:r>
              <a:rPr lang="ko-KR" altLang="en-US" sz="1800" dirty="0"/>
              <a:t> 쪽이 </a:t>
            </a:r>
            <a:r>
              <a:rPr lang="ko-KR" altLang="en-US" sz="1800" dirty="0" err="1"/>
              <a:t>연관관계의</a:t>
            </a:r>
            <a:r>
              <a:rPr lang="ko-KR" altLang="en-US" sz="1800" dirty="0"/>
              <a:t> 주인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연관관계 주인이 아닌 곳에는 </a:t>
            </a:r>
            <a:r>
              <a:rPr lang="en-US" altLang="ko-KR" sz="1800" u="sng" dirty="0" err="1"/>
              <a:t>mappedBy</a:t>
            </a:r>
            <a:r>
              <a:rPr lang="en-US" altLang="ko-KR" sz="1800" u="sng" dirty="0"/>
              <a:t> </a:t>
            </a:r>
            <a:r>
              <a:rPr lang="ko-KR" altLang="en-US" sz="1800" u="sng" dirty="0"/>
              <a:t>속성으로 주인이 아님을 표시</a:t>
            </a:r>
            <a:endParaRPr lang="en-US" altLang="ko-KR" sz="1800" u="sng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다대다</a:t>
            </a:r>
            <a:r>
              <a:rPr lang="en-US" altLang="ko-KR" dirty="0"/>
              <a:t>(</a:t>
            </a:r>
            <a:r>
              <a:rPr lang="ko-KR" altLang="en-US" dirty="0" err="1"/>
              <a:t>단방향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저장 예시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4808" y="1379903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productA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상품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회원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1"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.getProducts().add(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808" y="3849065"/>
            <a:ext cx="3651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INTO PRODUCT . . .</a:t>
            </a:r>
          </a:p>
          <a:p>
            <a:r>
              <a:rPr lang="en-US" dirty="0"/>
              <a:t>INSERT INTO MEMBER. . .</a:t>
            </a:r>
          </a:p>
          <a:p>
            <a:r>
              <a:rPr lang="en-US" dirty="0"/>
              <a:t>INSERT INTO </a:t>
            </a:r>
            <a:r>
              <a:rPr lang="en-US" dirty="0">
                <a:solidFill>
                  <a:srgbClr val="FF0000"/>
                </a:solidFill>
              </a:rPr>
              <a:t>MEMBER_PRODUCT</a:t>
            </a:r>
            <a:r>
              <a:rPr lang="en-US" dirty="0"/>
              <a:t> . . 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4808" y="5636453"/>
            <a:ext cx="88628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"products"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  <a:endParaRPr 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7423" y="5117399"/>
            <a:ext cx="10515600" cy="3440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다대다</a:t>
            </a:r>
            <a:r>
              <a:rPr lang="en-US" altLang="ko-KR" dirty="0"/>
              <a:t>(</a:t>
            </a:r>
            <a:r>
              <a:rPr lang="ko-KR" altLang="en-US" dirty="0"/>
              <a:t>양방향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608F2-2714-4F3A-BC3C-C1E39B9A4AF5}"/>
              </a:ext>
            </a:extLst>
          </p:cNvPr>
          <p:cNvSpPr txBox="1"/>
          <p:nvPr/>
        </p:nvSpPr>
        <p:spPr>
          <a:xfrm>
            <a:off x="4309641" y="3766369"/>
            <a:ext cx="763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MEMBER_PRODUCT </a:t>
            </a:r>
            <a:r>
              <a:rPr lang="ko-KR" altLang="en-US"/>
              <a:t>테이블은</a:t>
            </a:r>
            <a:r>
              <a:rPr lang="en-US" altLang="ko-KR"/>
              <a:t> </a:t>
            </a:r>
            <a:r>
              <a:rPr lang="ko-KR" altLang="en-US"/>
              <a:t>다대다 관계를 일대다</a:t>
            </a:r>
            <a:r>
              <a:rPr lang="en-US" altLang="ko-KR"/>
              <a:t>, </a:t>
            </a:r>
            <a:r>
              <a:rPr lang="ko-KR" altLang="en-US"/>
              <a:t>다대일 관계로 풀어내기 위해 필요한 연결 테이블일 뿐임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@ManyToMany</a:t>
            </a:r>
            <a:r>
              <a:rPr lang="ko-KR" altLang="en-US"/>
              <a:t>로 매핑한 덕분에 다대다 관계를 사용할 때는 이 연결 테이블을 신경쓰지 않아도 됨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MEMBER_PRODUCT</a:t>
            </a:r>
            <a:r>
              <a:rPr lang="ko-KR" altLang="en-US"/>
              <a:t>는 엔티티가 아님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2CF84-3BBB-4524-8990-21171FE94F47}"/>
              </a:ext>
            </a:extLst>
          </p:cNvPr>
          <p:cNvSpPr txBox="1"/>
          <p:nvPr/>
        </p:nvSpPr>
        <p:spPr>
          <a:xfrm>
            <a:off x="9481896" y="5621986"/>
            <a:ext cx="9199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실무에서 사용하기엔 한계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예를 들어 회원이 상품을 주문하면 연결 테이블에 단순히 주문한 회원 아이디와 상품 아이디만 담고 끝나지 않음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solidFill>
                  <a:srgbClr val="FF0000"/>
                </a:solidFill>
                <a:latin typeface="-apple-system"/>
              </a:rPr>
              <a:t>ManyToMany</a:t>
            </a:r>
            <a:r>
              <a:rPr lang="ko-KR" altLang="en-US" sz="1800" dirty="0">
                <a:solidFill>
                  <a:srgbClr val="FF0000"/>
                </a:solidFill>
                <a:latin typeface="-apple-system"/>
              </a:rPr>
              <a:t>로 생성된 중간 테이블의 경우 필드 추가가 불가능</a:t>
            </a:r>
            <a:endParaRPr lang="en-US" altLang="ko-KR" sz="1800" dirty="0">
              <a:solidFill>
                <a:srgbClr val="FF0000"/>
              </a:solidFill>
              <a:latin typeface="-apple-system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연결 테이블을 위한 새로운 중간 테이블을 엔티티로 만듦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 dirty="0"/>
          </a:p>
        </p:txBody>
      </p:sp>
      <p:pic>
        <p:nvPicPr>
          <p:cNvPr id="9" name="Picture 4" descr="https://media.vlpt.us/post-images/conatuseus/7651c5b0-0b93-11ea-b666-3b039df19568/image.png">
            <a:extLst>
              <a:ext uri="{FF2B5EF4-FFF2-40B4-BE49-F238E27FC236}">
                <a16:creationId xmlns:a16="http://schemas.microsoft.com/office/drawing/2014/main" id="{0BBD50DB-3076-421D-91E1-98207CAEC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9"/>
          <a:stretch/>
        </p:blipFill>
        <p:spPr bwMode="auto">
          <a:xfrm>
            <a:off x="793966" y="3278964"/>
            <a:ext cx="10067168" cy="19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3F1C71-01A5-46AC-95CC-4D2959ACC763}"/>
              </a:ext>
            </a:extLst>
          </p:cNvPr>
          <p:cNvSpPr txBox="1"/>
          <p:nvPr/>
        </p:nvSpPr>
        <p:spPr>
          <a:xfrm>
            <a:off x="4418425" y="523205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대리키</a:t>
            </a:r>
            <a:r>
              <a:rPr lang="ko-KR" altLang="en-US" dirty="0"/>
              <a:t> 사용</a:t>
            </a:r>
            <a:r>
              <a:rPr lang="en-US" altLang="ko-KR" dirty="0"/>
              <a:t>(</a:t>
            </a:r>
            <a:r>
              <a:rPr lang="ko-KR" altLang="en-US" dirty="0" err="1"/>
              <a:t>비식별</a:t>
            </a:r>
            <a:r>
              <a:rPr lang="ko-KR" altLang="en-US" dirty="0"/>
              <a:t> 관계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중간</a:t>
            </a:r>
            <a:r>
              <a:rPr lang="en-US" altLang="ko-KR" sz="2000" b="1"/>
              <a:t> </a:t>
            </a:r>
            <a:r>
              <a:rPr lang="ko-KR" altLang="en-US" sz="2000" b="1"/>
              <a:t>테이블을 엔티티로 정의할 때</a:t>
            </a:r>
            <a:r>
              <a:rPr lang="en-US" altLang="ko-KR" sz="2000" b="1"/>
              <a:t>, </a:t>
            </a:r>
            <a:r>
              <a:rPr lang="ko-KR" altLang="en-US" sz="2000" b="1"/>
              <a:t>식별</a:t>
            </a:r>
            <a:r>
              <a:rPr lang="en-US" altLang="ko-KR" sz="2000" b="1"/>
              <a:t>/</a:t>
            </a:r>
            <a:r>
              <a:rPr lang="ko-KR" altLang="en-US" sz="2000" b="1"/>
              <a:t>비식별 관계를 정해야 함</a:t>
            </a:r>
            <a:endParaRPr lang="en-US" altLang="ko-KR" sz="2000" b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 dirty="0"/>
          </a:p>
        </p:txBody>
      </p:sp>
      <p:pic>
        <p:nvPicPr>
          <p:cNvPr id="9" name="Picture 4" descr="https://media.vlpt.us/post-images/conatuseus/7651c5b0-0b93-11ea-b666-3b039df19568/image.png">
            <a:extLst>
              <a:ext uri="{FF2B5EF4-FFF2-40B4-BE49-F238E27FC236}">
                <a16:creationId xmlns:a16="http://schemas.microsoft.com/office/drawing/2014/main" id="{0BBD50DB-3076-421D-91E1-98207CAEC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9"/>
          <a:stretch/>
        </p:blipFill>
        <p:spPr bwMode="auto">
          <a:xfrm>
            <a:off x="730356" y="4033925"/>
            <a:ext cx="10067168" cy="19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3F1C71-01A5-46AC-95CC-4D2959ACC763}"/>
              </a:ext>
            </a:extLst>
          </p:cNvPr>
          <p:cNvSpPr txBox="1"/>
          <p:nvPr/>
        </p:nvSpPr>
        <p:spPr>
          <a:xfrm>
            <a:off x="4410473" y="5987018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비식별 관계 </a:t>
            </a:r>
            <a:r>
              <a:rPr lang="en-US" altLang="ko-KR"/>
              <a:t>(</a:t>
            </a:r>
            <a:r>
              <a:rPr lang="ko-KR" altLang="en-US"/>
              <a:t>대리키 사용</a:t>
            </a:r>
            <a:r>
              <a:rPr lang="en-US" altLang="ko-KR"/>
              <a:t>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D2000E-7C97-4455-A211-2033D3E4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1" y="1879366"/>
            <a:ext cx="11087134" cy="1360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ED8E2-EB7C-403F-B340-75870E624B92}"/>
              </a:ext>
            </a:extLst>
          </p:cNvPr>
          <p:cNvSpPr txBox="1"/>
          <p:nvPr/>
        </p:nvSpPr>
        <p:spPr>
          <a:xfrm>
            <a:off x="4670270" y="3208851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 관계 </a:t>
            </a:r>
            <a:r>
              <a:rPr lang="en-US" altLang="ko-KR"/>
              <a:t>(FK</a:t>
            </a:r>
            <a:r>
              <a:rPr lang="ko-KR" altLang="en-US"/>
              <a:t>가 곧 </a:t>
            </a:r>
            <a:r>
              <a:rPr lang="en-US" altLang="ko-KR"/>
              <a:t>PK)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</a:t>
            </a:r>
            <a:r>
              <a:rPr lang="en-US" altLang="ko-KR" dirty="0"/>
              <a:t>/</a:t>
            </a:r>
            <a:r>
              <a:rPr lang="ko-KR" altLang="en-US" dirty="0" err="1"/>
              <a:t>비식별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식별 </a:t>
            </a:r>
            <a:r>
              <a:rPr lang="ko-KR" altLang="en-US" sz="2000" b="1" dirty="0"/>
              <a:t>관계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부모 테이블의 기본 키를 받아서 자신의 기본 키 </a:t>
            </a:r>
            <a:r>
              <a:rPr lang="en-US" altLang="ko-KR" sz="1800" dirty="0"/>
              <a:t>+ </a:t>
            </a:r>
            <a:r>
              <a:rPr lang="ko-KR" altLang="en-US" sz="1800" dirty="0"/>
              <a:t>외래 키로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복합 기본 키를 만들 경우 별도의 </a:t>
            </a:r>
            <a:r>
              <a:rPr lang="ko-KR" altLang="en-US" sz="1800" dirty="0" err="1"/>
              <a:t>식별자</a:t>
            </a:r>
            <a:r>
              <a:rPr lang="ko-KR" altLang="en-US" sz="1800" dirty="0"/>
              <a:t> 클래스를 만들어야 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Serializable</a:t>
            </a:r>
            <a:r>
              <a:rPr lang="ko-KR" altLang="en-US" sz="1600" dirty="0"/>
              <a:t>을 구현해야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equals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hashCode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구현해야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기본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필요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식별자</a:t>
            </a:r>
            <a:r>
              <a:rPr lang="ko-KR" altLang="en-US" sz="1600" dirty="0"/>
              <a:t> 클래스는 </a:t>
            </a:r>
            <a:r>
              <a:rPr lang="en-US" altLang="ko-KR" sz="1600" dirty="0"/>
              <a:t>public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IdClass</a:t>
            </a:r>
            <a:r>
              <a:rPr lang="ko-KR" altLang="en-US" sz="1600" dirty="0"/>
              <a:t>를 사용하여 </a:t>
            </a:r>
            <a:r>
              <a:rPr lang="ko-KR" altLang="en-US" sz="1600" dirty="0" err="1"/>
              <a:t>식별자</a:t>
            </a:r>
            <a:r>
              <a:rPr lang="ko-KR" altLang="en-US" sz="1600" dirty="0"/>
              <a:t> 클래스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MemberProduct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는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Member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의 기본 키를 받아서 자신의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기본키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+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외래키로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사용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MemberProduct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는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Product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의 기본 키를 받아서 자신의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기본키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+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외래키로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사용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MemberProductId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식별자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클래스로 두 기본 키를 묶어서 복합 기본 키로 사용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B2D953-83D0-4F20-B4D6-A8B0A82398BF}"/>
              </a:ext>
            </a:extLst>
          </p:cNvPr>
          <p:cNvSpPr/>
          <p:nvPr/>
        </p:nvSpPr>
        <p:spPr>
          <a:xfrm>
            <a:off x="6734755" y="3069204"/>
            <a:ext cx="612250" cy="57249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0097A-8010-4F25-BE53-E80A738628A2}"/>
              </a:ext>
            </a:extLst>
          </p:cNvPr>
          <p:cNvSpPr txBox="1"/>
          <p:nvPr/>
        </p:nvSpPr>
        <p:spPr>
          <a:xfrm>
            <a:off x="7801778" y="3069204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JPA</a:t>
            </a:r>
            <a:r>
              <a:rPr lang="ko-KR" altLang="en-US"/>
              <a:t>에서 사용하기 복잡하고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비즈니스 변화에도 유연하지 못함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40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</a:t>
            </a:r>
            <a:r>
              <a:rPr lang="en-US" altLang="ko-KR" dirty="0"/>
              <a:t>/</a:t>
            </a:r>
            <a:r>
              <a:rPr lang="ko-KR" altLang="en-US" dirty="0" err="1"/>
              <a:t>비식별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비식별</a:t>
            </a:r>
            <a:r>
              <a:rPr lang="ko-KR" altLang="en-US" sz="2000" b="1" dirty="0"/>
              <a:t> 관계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추천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비즈니스 </a:t>
            </a:r>
            <a:r>
              <a:rPr lang="ko-KR" altLang="en-US" sz="1800" dirty="0" err="1"/>
              <a:t>로직과</a:t>
            </a:r>
            <a:r>
              <a:rPr lang="ko-KR" altLang="en-US" sz="1800" dirty="0"/>
              <a:t> 관계 없는 새로운 대리 키를 중간 테이블의 기본 키로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받아온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식별자는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외래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키로 사용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(PK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로는 사용 안함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)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JPA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관점에서 간편하며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DB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관점에서도 변화하는 비즈니스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로직에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유연하게 대처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다대다 연관관계 정리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식별 관계</a:t>
            </a:r>
            <a:r>
              <a:rPr lang="en-US" altLang="ko-KR" sz="1800" dirty="0"/>
              <a:t>: </a:t>
            </a:r>
            <a:r>
              <a:rPr lang="ko-KR" altLang="en-US" sz="1800" dirty="0"/>
              <a:t>받아온 </a:t>
            </a:r>
            <a:r>
              <a:rPr lang="ko-KR" altLang="en-US" sz="1800" dirty="0" err="1"/>
              <a:t>식별자를</a:t>
            </a:r>
            <a:r>
              <a:rPr lang="ko-KR" altLang="en-US" sz="1800" dirty="0"/>
              <a:t> 기본 키 </a:t>
            </a:r>
            <a:r>
              <a:rPr lang="en-US" altLang="ko-KR" sz="1800" dirty="0"/>
              <a:t>+ </a:t>
            </a:r>
            <a:r>
              <a:rPr lang="ko-KR" altLang="en-US" sz="1800" dirty="0"/>
              <a:t>외래 키로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0000FF"/>
                </a:solidFill>
                <a:latin typeface="-apple-system"/>
              </a:rPr>
              <a:t>비식별</a:t>
            </a:r>
            <a:r>
              <a:rPr lang="ko-KR" altLang="en-US" sz="1800" dirty="0">
                <a:solidFill>
                  <a:srgbClr val="0000FF"/>
                </a:solidFill>
                <a:latin typeface="-apple-system"/>
              </a:rPr>
              <a:t> 관계</a:t>
            </a:r>
            <a:r>
              <a:rPr lang="en-US" altLang="ko-KR" sz="1800" dirty="0">
                <a:solidFill>
                  <a:srgbClr val="0000FF"/>
                </a:solidFill>
                <a:latin typeface="-apple-system"/>
              </a:rPr>
              <a:t>: </a:t>
            </a:r>
            <a:r>
              <a:rPr lang="ko-KR" altLang="en-US" sz="1800" dirty="0">
                <a:solidFill>
                  <a:srgbClr val="0000FF"/>
                </a:solidFill>
                <a:latin typeface="-apple-system"/>
              </a:rPr>
              <a:t>받아온 </a:t>
            </a:r>
            <a:r>
              <a:rPr lang="ko-KR" altLang="en-US" sz="1800" dirty="0" err="1">
                <a:solidFill>
                  <a:srgbClr val="0000FF"/>
                </a:solidFill>
                <a:latin typeface="-apple-system"/>
              </a:rPr>
              <a:t>식별자는</a:t>
            </a:r>
            <a:r>
              <a:rPr lang="ko-KR" altLang="en-US" sz="1800" dirty="0">
                <a:solidFill>
                  <a:srgbClr val="0000FF"/>
                </a:solidFill>
                <a:latin typeface="-apple-system"/>
              </a:rPr>
              <a:t> 외래 키로만 사용하고 새로운 </a:t>
            </a:r>
            <a:r>
              <a:rPr lang="ko-KR" altLang="en-US" sz="1800" dirty="0" err="1">
                <a:solidFill>
                  <a:srgbClr val="0000FF"/>
                </a:solidFill>
                <a:latin typeface="-apple-system"/>
              </a:rPr>
              <a:t>식별자를</a:t>
            </a:r>
            <a:r>
              <a:rPr lang="ko-KR" altLang="en-US" sz="1800" dirty="0">
                <a:solidFill>
                  <a:srgbClr val="0000FF"/>
                </a:solidFill>
                <a:latin typeface="-apple-system"/>
              </a:rPr>
              <a:t> 추가</a:t>
            </a:r>
            <a:endParaRPr lang="en-US" altLang="ko-KR" sz="1800" dirty="0">
              <a:solidFill>
                <a:srgbClr val="0000FF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513" y="7537"/>
            <a:ext cx="10515600" cy="344002"/>
          </a:xfrm>
        </p:spPr>
        <p:txBody>
          <a:bodyPr/>
          <a:lstStyle/>
          <a:p>
            <a:r>
              <a:rPr lang="ko-KR" altLang="en-US" dirty="0" err="1"/>
              <a:t>비식별</a:t>
            </a:r>
            <a:r>
              <a:rPr lang="ko-KR" altLang="en-US" dirty="0"/>
              <a:t> 예제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2F9F96-30F6-450A-960A-DDFD7F2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1" y="351539"/>
            <a:ext cx="4012637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"PRODUCT_ID"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B78F68-53FC-4675-ADF2-FF845ACA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173" y="351539"/>
            <a:ext cx="585936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@JoinColumn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updatable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@OneToMany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(mappedBy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ArrayList&lt;Order&gt;()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AE0C340-9A10-4268-8AFE-ED763978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1" y="2514325"/>
            <a:ext cx="4065537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@Entity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@GeneratedValue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@JoinColumn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@JoinColumn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"PRODUCT_ID"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product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orderAmount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3426D-FBAA-4C6B-AE05-334D62D09266}"/>
              </a:ext>
            </a:extLst>
          </p:cNvPr>
          <p:cNvSpPr txBox="1"/>
          <p:nvPr/>
        </p:nvSpPr>
        <p:spPr>
          <a:xfrm>
            <a:off x="4605252" y="4720959"/>
            <a:ext cx="7121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다대다 관계에 있는 </a:t>
            </a:r>
            <a:r>
              <a:rPr lang="en-US" altLang="ko-KR"/>
              <a:t>Member</a:t>
            </a:r>
            <a:r>
              <a:rPr lang="ko-KR" altLang="en-US"/>
              <a:t>와 </a:t>
            </a:r>
            <a:r>
              <a:rPr lang="en-US" altLang="ko-KR"/>
              <a:t>Product</a:t>
            </a:r>
            <a:r>
              <a:rPr lang="ko-KR" altLang="en-US"/>
              <a:t>는 중간 테이블과 연관관계를 맺음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Order</a:t>
            </a:r>
            <a:r>
              <a:rPr lang="ko-KR" altLang="en-US"/>
              <a:t>에서 </a:t>
            </a:r>
            <a:r>
              <a:rPr lang="en-US" altLang="ko-KR"/>
              <a:t>Product</a:t>
            </a:r>
            <a:r>
              <a:rPr lang="ko-KR" altLang="en-US"/>
              <a:t> 조회가 필요하지만 </a:t>
            </a:r>
            <a:r>
              <a:rPr lang="en-US" altLang="ko-KR"/>
              <a:t>Product</a:t>
            </a:r>
            <a:r>
              <a:rPr lang="ko-KR" altLang="en-US"/>
              <a:t>에서 </a:t>
            </a:r>
            <a:r>
              <a:rPr lang="en-US" altLang="ko-KR"/>
              <a:t>Order</a:t>
            </a:r>
            <a:r>
              <a:rPr lang="ko-KR" altLang="en-US"/>
              <a:t>를 조회하지 않으므로 </a:t>
            </a:r>
            <a:r>
              <a:rPr lang="en-US" altLang="ko-KR"/>
              <a:t>Product</a:t>
            </a:r>
            <a:r>
              <a:rPr lang="ko-KR" altLang="en-US"/>
              <a:t>엔티티는 </a:t>
            </a:r>
            <a:r>
              <a:rPr lang="en-US" altLang="ko-KR"/>
              <a:t>Order</a:t>
            </a:r>
            <a:r>
              <a:rPr lang="ko-KR" altLang="en-US"/>
              <a:t>엔티티를 참조하지 않음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E7194-515E-4A98-90B8-3E093DC4B07A}"/>
              </a:ext>
            </a:extLst>
          </p:cNvPr>
          <p:cNvSpPr/>
          <p:nvPr/>
        </p:nvSpPr>
        <p:spPr>
          <a:xfrm>
            <a:off x="621474" y="3825364"/>
            <a:ext cx="3403595" cy="71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513" y="7537"/>
            <a:ext cx="10515600" cy="344002"/>
          </a:xfrm>
        </p:spPr>
        <p:txBody>
          <a:bodyPr/>
          <a:lstStyle/>
          <a:p>
            <a:r>
              <a:rPr lang="ko-KR" altLang="en-US" dirty="0" err="1"/>
              <a:t>비식별</a:t>
            </a:r>
            <a:r>
              <a:rPr lang="ko-KR" altLang="en-US" dirty="0"/>
              <a:t> 예제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EDC1CF-64CC-4FBA-B9C1-7618B30F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208" y="1420758"/>
            <a:ext cx="7426970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orderId =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1L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 order = em.find(Order.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orderId)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order.getMember()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 product = order.getProduct()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"member.getUsername() = "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member.getUsername())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"product.getName() = "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product.getName())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"order.getOrderAmount() = "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order.getOrderAmount())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C6470-D346-4797-8FC8-660A488CADE3}"/>
              </a:ext>
            </a:extLst>
          </p:cNvPr>
          <p:cNvSpPr txBox="1"/>
          <p:nvPr/>
        </p:nvSpPr>
        <p:spPr>
          <a:xfrm>
            <a:off x="465513" y="996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저장코드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99149-CD8F-467B-8C2B-E648029DE483}"/>
              </a:ext>
            </a:extLst>
          </p:cNvPr>
          <p:cNvSpPr txBox="1"/>
          <p:nvPr/>
        </p:nvSpPr>
        <p:spPr>
          <a:xfrm>
            <a:off x="4424208" y="996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60168-2366-42F2-A219-82D68F5D14D1}"/>
              </a:ext>
            </a:extLst>
          </p:cNvPr>
          <p:cNvSpPr txBox="1"/>
          <p:nvPr/>
        </p:nvSpPr>
        <p:spPr>
          <a:xfrm>
            <a:off x="560048" y="5742467"/>
            <a:ext cx="3340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회원과 상품이 이미 저장되어 있고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Order</a:t>
            </a:r>
            <a:r>
              <a:rPr lang="ko-KR" altLang="en-US" sz="1600"/>
              <a:t>만 생성한다면</a:t>
            </a:r>
            <a:endParaRPr lang="en-US" altLang="ko-KR" sz="1600"/>
          </a:p>
          <a:p>
            <a:r>
              <a:rPr lang="ko-KR" altLang="en-US" sz="1600"/>
              <a:t>회원과 상품 엔티티를 조회 후</a:t>
            </a:r>
            <a:endParaRPr lang="en-US" altLang="ko-KR" sz="1600"/>
          </a:p>
          <a:p>
            <a:r>
              <a:rPr lang="en-US" altLang="ko-KR" sz="1600"/>
              <a:t>Order</a:t>
            </a:r>
            <a:r>
              <a:rPr lang="ko-KR" altLang="en-US" sz="1600"/>
              <a:t>를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FCA1B-359B-43E5-AFC7-DE96CBBC7CDC}"/>
              </a:ext>
            </a:extLst>
          </p:cNvPr>
          <p:cNvSpPr/>
          <p:nvPr/>
        </p:nvSpPr>
        <p:spPr>
          <a:xfrm>
            <a:off x="560048" y="1378476"/>
            <a:ext cx="3765665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Member member1 = new Member();</a:t>
            </a:r>
          </a:p>
          <a:p>
            <a:r>
              <a:rPr lang="en-US" altLang="ko-KR"/>
              <a:t>member1.setId("member1");</a:t>
            </a:r>
          </a:p>
          <a:p>
            <a:r>
              <a:rPr lang="en-US" altLang="ko-KR"/>
              <a:t>member1.setUsername("</a:t>
            </a:r>
            <a:r>
              <a:rPr lang="ko-KR" altLang="en-US"/>
              <a:t>회원</a:t>
            </a:r>
            <a:r>
              <a:rPr lang="en-US" altLang="ko-KR"/>
              <a:t>1");</a:t>
            </a:r>
          </a:p>
          <a:p>
            <a:r>
              <a:rPr lang="en-US" altLang="ko-KR"/>
              <a:t>em.persist(member1);</a:t>
            </a:r>
          </a:p>
          <a:p>
            <a:r>
              <a:rPr lang="en-US" altLang="ko-KR"/>
              <a:t>            </a:t>
            </a:r>
          </a:p>
          <a:p>
            <a:r>
              <a:rPr lang="en-US" altLang="ko-KR"/>
              <a:t>Product productA = new Product();</a:t>
            </a:r>
          </a:p>
          <a:p>
            <a:r>
              <a:rPr lang="en-US" altLang="ko-KR"/>
              <a:t>productA.setId("productA");</a:t>
            </a:r>
          </a:p>
          <a:p>
            <a:r>
              <a:rPr lang="en-US" altLang="ko-KR"/>
              <a:t>productA.setName("</a:t>
            </a:r>
            <a:r>
              <a:rPr lang="ko-KR" altLang="en-US"/>
              <a:t>상품</a:t>
            </a:r>
            <a:r>
              <a:rPr lang="en-US" altLang="ko-KR"/>
              <a:t>1");</a:t>
            </a:r>
          </a:p>
          <a:p>
            <a:r>
              <a:rPr lang="en-US" altLang="ko-KR"/>
              <a:t>em.persist(productA);</a:t>
            </a:r>
          </a:p>
          <a:p>
            <a:r>
              <a:rPr lang="en-US" altLang="ko-KR"/>
              <a:t>            </a:t>
            </a:r>
          </a:p>
          <a:p>
            <a:r>
              <a:rPr lang="en-US" altLang="ko-KR"/>
              <a:t>Order order = new Order();</a:t>
            </a:r>
          </a:p>
          <a:p>
            <a:r>
              <a:rPr lang="en-US" altLang="ko-KR"/>
              <a:t>order.setMember(member1);</a:t>
            </a:r>
          </a:p>
          <a:p>
            <a:r>
              <a:rPr lang="en-US" altLang="ko-KR"/>
              <a:t>order.setProduct(productA);</a:t>
            </a:r>
          </a:p>
          <a:p>
            <a:r>
              <a:rPr lang="en-US" altLang="ko-KR"/>
              <a:t>order.setOrderAmount(2);</a:t>
            </a:r>
          </a:p>
          <a:p>
            <a:r>
              <a:rPr lang="en-US" altLang="ko-KR"/>
              <a:t>em.persist(order);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-DDL </a:t>
            </a:r>
            <a:r>
              <a:rPr lang="ko-KR" altLang="en-US" dirty="0"/>
              <a:t>시 에러가 발생하는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hbm2ddl.auto </a:t>
            </a:r>
            <a:r>
              <a:rPr lang="en-US" altLang="ko-KR" sz="2000" b="1" dirty="0">
                <a:sym typeface="Wingdings" panose="05000000000000000000" pitchFamily="2" charset="2"/>
              </a:rPr>
              <a:t>: drop  create table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테이블이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외래키로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참조관계를 가지면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,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실습 도중 관계가 꼬이면서 테이블이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drop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되지 않을 수 있음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solidFill>
                  <a:srgbClr val="222426"/>
                </a:solidFill>
                <a:latin typeface="-apple-system"/>
              </a:rPr>
              <a:t>mysql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 workbench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에서 강제로 테이블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drop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을 시도해도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</a:rPr>
              <a:t>"cannot drop table referenced by a foreign key constraint"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에러가 발생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8680" y="3161206"/>
            <a:ext cx="498967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foreign_key_checks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drop</a:t>
            </a:r>
          </a:p>
          <a:p>
            <a:endParaRPr lang="en-US" altLang="ko-KR" dirty="0"/>
          </a:p>
          <a:p>
            <a:r>
              <a:rPr lang="en-US" altLang="ko-KR" dirty="0"/>
              <a:t>commit;</a:t>
            </a:r>
          </a:p>
          <a:p>
            <a:endParaRPr lang="en-US" altLang="ko-KR" dirty="0"/>
          </a:p>
          <a:p>
            <a:r>
              <a:rPr lang="en-US" altLang="ko-KR" dirty="0"/>
              <a:t>SET </a:t>
            </a:r>
            <a:r>
              <a:rPr lang="en-US" altLang="ko-KR" dirty="0" err="1"/>
              <a:t>foreign_key_checks</a:t>
            </a:r>
            <a:r>
              <a:rPr lang="en-US" altLang="ko-KR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4710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다대일</a:t>
            </a:r>
          </a:p>
        </p:txBody>
      </p:sp>
    </p:spTree>
    <p:extLst>
      <p:ext uri="{BB962C8B-B14F-4D97-AF65-F5344CB8AC3E}">
        <p14:creationId xmlns:p14="http://schemas.microsoft.com/office/powerpoint/2010/main" val="238877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다대일 </a:t>
            </a:r>
            <a:r>
              <a:rPr lang="ko-KR" altLang="en-US" dirty="0" err="1"/>
              <a:t>단방향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관계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다대일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관계의 반대 방향은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항상 일대다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외래 키는 항상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다쪽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1800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altLang="ko-KR" sz="1800" b="1" dirty="0">
                <a:solidFill>
                  <a:srgbClr val="222426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객체의 양방향 관계에서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1800" dirty="0">
                <a:solidFill>
                  <a:srgbClr val="222426"/>
                </a:solidFill>
                <a:latin typeface="-apple-system"/>
              </a:rPr>
              <a:t> 주인은 항상 </a:t>
            </a:r>
            <a:r>
              <a:rPr lang="ko-KR" altLang="en-US" sz="1800" dirty="0" err="1">
                <a:solidFill>
                  <a:srgbClr val="222426"/>
                </a:solidFill>
                <a:latin typeface="-apple-system"/>
              </a:rPr>
              <a:t>다쪽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s://media.vlpt.us/post-images/conatuseus/0940bdf0-f018-11e9-83db-af073712e5f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10" y="2595672"/>
            <a:ext cx="5896090" cy="30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8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1" y="188893"/>
            <a:ext cx="10515600" cy="344002"/>
          </a:xfrm>
        </p:spPr>
        <p:txBody>
          <a:bodyPr/>
          <a:lstStyle/>
          <a:p>
            <a:r>
              <a:rPr lang="ko-KR" altLang="en-US"/>
              <a:t>다대일 양방향</a:t>
            </a:r>
            <a:r>
              <a:rPr lang="en-US" altLang="ko-KR"/>
              <a:t>[N:1,</a:t>
            </a:r>
            <a:r>
              <a:rPr lang="ko-KR" altLang="en-US"/>
              <a:t> </a:t>
            </a:r>
            <a:r>
              <a:rPr lang="en-US" altLang="ko-KR"/>
              <a:t>1:N]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양방향은 외래 키가 있는 쪽이 </a:t>
            </a:r>
            <a:r>
              <a:rPr lang="ko-KR" altLang="en-US" sz="2000" b="1" dirty="0" err="1">
                <a:solidFill>
                  <a:srgbClr val="222426"/>
                </a:solidFill>
                <a:latin typeface="-apple-system"/>
              </a:rPr>
              <a:t>연관관계의</a:t>
            </a: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 주인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22426"/>
                </a:solidFill>
                <a:latin typeface="-apple-system"/>
              </a:rPr>
              <a:t>양방향 연관관계는 항상 서로를 참조해야 함</a:t>
            </a:r>
            <a:endParaRPr lang="en-US" altLang="ko-KR" sz="2000" b="1" dirty="0">
              <a:solidFill>
                <a:srgbClr val="222426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외래키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관리 관점에서는 주인인쪽에만 값을 입력하면 되지만 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JPA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는 객체와 관계형 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DB 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둘 다를 중요하게 생각함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연관관계 편의 메소드 작성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Member.team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이 연관관계 주인이고 </a:t>
            </a:r>
            <a:r>
              <a:rPr lang="en-US" altLang="ko-KR" sz="1800">
                <a:solidFill>
                  <a:srgbClr val="222426"/>
                </a:solidFill>
                <a:latin typeface="-apple-system"/>
              </a:rPr>
              <a:t>Team.members</a:t>
            </a:r>
            <a:r>
              <a:rPr lang="ko-KR" altLang="en-US" sz="1800">
                <a:solidFill>
                  <a:srgbClr val="222426"/>
                </a:solidFill>
                <a:latin typeface="-apple-system"/>
              </a:rPr>
              <a:t>는 연관관계의 주인이 아님</a:t>
            </a:r>
            <a:endParaRPr lang="en-US" altLang="ko-KR" sz="1800" dirty="0">
              <a:solidFill>
                <a:srgbClr val="222426"/>
              </a:solidFill>
              <a:latin typeface="-apple-system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 descr="https://media.vlpt.us/post-images/conatuseus/45e11110-f018-11e9-88be-716a4713585f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"/>
          <a:stretch/>
        </p:blipFill>
        <p:spPr bwMode="auto">
          <a:xfrm>
            <a:off x="2406963" y="3240107"/>
            <a:ext cx="67627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3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다대일 양방향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9476" y="710633"/>
            <a:ext cx="8290559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(Team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9476" y="4056558"/>
            <a:ext cx="829055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(Member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6033" y="60682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6033" y="4056558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Team.java</a:t>
            </a:r>
          </a:p>
        </p:txBody>
      </p:sp>
    </p:spTree>
    <p:extLst>
      <p:ext uri="{BB962C8B-B14F-4D97-AF65-F5344CB8AC3E}">
        <p14:creationId xmlns:p14="http://schemas.microsoft.com/office/powerpoint/2010/main" val="13649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일대다</a:t>
            </a:r>
          </a:p>
        </p:txBody>
      </p:sp>
    </p:spTree>
    <p:extLst>
      <p:ext uri="{BB962C8B-B14F-4D97-AF65-F5344CB8AC3E}">
        <p14:creationId xmlns:p14="http://schemas.microsoft.com/office/powerpoint/2010/main" val="41936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24999</TotalTime>
  <Words>2788</Words>
  <Application>Microsoft Office PowerPoint</Application>
  <PresentationFormat>와이드스크린</PresentationFormat>
  <Paragraphs>401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-apple-system</vt:lpstr>
      <vt:lpstr>Arial Unicode MS</vt:lpstr>
      <vt:lpstr>JetBrains Mono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다양한 연관관계 매핑</vt:lpstr>
      <vt:lpstr>연관관계 기초</vt:lpstr>
      <vt:lpstr>연관관계 이해</vt:lpstr>
      <vt:lpstr>참고-DDL 시 에러가 발생하는 경우</vt:lpstr>
      <vt:lpstr>다대일</vt:lpstr>
      <vt:lpstr>다대일 단방향</vt:lpstr>
      <vt:lpstr>다대일 양방향[N:1, 1:N]</vt:lpstr>
      <vt:lpstr>다대일 양방향</vt:lpstr>
      <vt:lpstr>일대다</vt:lpstr>
      <vt:lpstr>일대다 단방향</vt:lpstr>
      <vt:lpstr>일대다 단방향</vt:lpstr>
      <vt:lpstr>일대다 단방향</vt:lpstr>
      <vt:lpstr>일대다 단방향</vt:lpstr>
      <vt:lpstr>일대다 단방향</vt:lpstr>
      <vt:lpstr>일대다 단방향</vt:lpstr>
      <vt:lpstr>일대다 양방향</vt:lpstr>
      <vt:lpstr>일대다 양방향</vt:lpstr>
      <vt:lpstr>일대일</vt:lpstr>
      <vt:lpstr>일대일</vt:lpstr>
      <vt:lpstr>일대일</vt:lpstr>
      <vt:lpstr>주 테이블에 외래 키(단방향)</vt:lpstr>
      <vt:lpstr>주 테이블에 외래 키(양방향)</vt:lpstr>
      <vt:lpstr>주 테이블에 외래 키(단/양방향 코드)</vt:lpstr>
      <vt:lpstr>대상 테이블에 외래 키(단방향)</vt:lpstr>
      <vt:lpstr>대상 테이블에 외래 키(양방향)</vt:lpstr>
      <vt:lpstr>일대일 관계 정리</vt:lpstr>
      <vt:lpstr>다대다</vt:lpstr>
      <vt:lpstr>다대다</vt:lpstr>
      <vt:lpstr>다대다(단방향)</vt:lpstr>
      <vt:lpstr>다대다(단방향)</vt:lpstr>
      <vt:lpstr>연결 테이블</vt:lpstr>
      <vt:lpstr>연결 테이블</vt:lpstr>
      <vt:lpstr>식별/비식별</vt:lpstr>
      <vt:lpstr>식별/비식별</vt:lpstr>
      <vt:lpstr>비식별 예제</vt:lpstr>
      <vt:lpstr>비식별 예제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3967</cp:revision>
  <dcterms:created xsi:type="dcterms:W3CDTF">2020-03-06T01:35:43Z</dcterms:created>
  <dcterms:modified xsi:type="dcterms:W3CDTF">2023-09-25T01:14:51Z</dcterms:modified>
  <cp:version>1000.0000.01</cp:version>
</cp:coreProperties>
</file>