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479" r:id="rId2"/>
    <p:sldId id="501" r:id="rId3"/>
    <p:sldId id="480" r:id="rId4"/>
    <p:sldId id="481" r:id="rId5"/>
    <p:sldId id="482" r:id="rId6"/>
    <p:sldId id="483" r:id="rId7"/>
    <p:sldId id="484" r:id="rId8"/>
    <p:sldId id="488" r:id="rId9"/>
    <p:sldId id="485" r:id="rId10"/>
    <p:sldId id="486" r:id="rId11"/>
    <p:sldId id="487" r:id="rId12"/>
    <p:sldId id="489" r:id="rId13"/>
    <p:sldId id="491" r:id="rId14"/>
    <p:sldId id="508" r:id="rId15"/>
    <p:sldId id="492" r:id="rId16"/>
    <p:sldId id="493" r:id="rId17"/>
    <p:sldId id="494" r:id="rId18"/>
    <p:sldId id="495" r:id="rId19"/>
    <p:sldId id="499" r:id="rId20"/>
    <p:sldId id="496" r:id="rId21"/>
    <p:sldId id="497" r:id="rId22"/>
    <p:sldId id="498" r:id="rId23"/>
    <p:sldId id="500" r:id="rId24"/>
    <p:sldId id="502" r:id="rId25"/>
    <p:sldId id="503" r:id="rId26"/>
    <p:sldId id="504" r:id="rId27"/>
    <p:sldId id="505" r:id="rId28"/>
    <p:sldId id="506" r:id="rId29"/>
    <p:sldId id="5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2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/>
              <a:t>고급 매핑</a:t>
            </a:r>
            <a:endParaRPr 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054046" y="6095599"/>
            <a:ext cx="712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drop</a:t>
            </a:r>
            <a:r>
              <a:rPr lang="ko-KR" altLang="en-US" dirty="0"/>
              <a:t>문제로 </a:t>
            </a:r>
            <a:r>
              <a:rPr lang="en-US" altLang="ko-KR" dirty="0"/>
              <a:t>DDL</a:t>
            </a:r>
            <a:r>
              <a:rPr lang="ko-KR" altLang="en-US" dirty="0"/>
              <a:t>오류가 발생할 때</a:t>
            </a:r>
            <a:r>
              <a:rPr lang="en-US" altLang="ko-KR" dirty="0"/>
              <a:t>: </a:t>
            </a:r>
            <a:r>
              <a:rPr lang="en-US" dirty="0" err="1"/>
              <a:t>foreign_key_checks</a:t>
            </a:r>
            <a:r>
              <a:rPr lang="en-US" dirty="0"/>
              <a:t> = 0; </a:t>
            </a:r>
            <a:r>
              <a:rPr lang="en-US" dirty="0">
                <a:sym typeface="Wingdings" panose="05000000000000000000" pitchFamily="2" charset="2"/>
              </a:rPr>
              <a:t> drop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6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단일 테이블 전략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19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단일 테이블</a:t>
            </a:r>
            <a:r>
              <a:rPr lang="en-US" altLang="ko-KR" dirty="0"/>
              <a:t>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설명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하나의 테이블만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구분 컬럼</a:t>
            </a:r>
            <a:r>
              <a:rPr lang="en-US" altLang="ko-KR" sz="1800" dirty="0"/>
              <a:t>(DTYPE)</a:t>
            </a:r>
            <a:r>
              <a:rPr lang="ko-KR" altLang="en-US" sz="1800" dirty="0"/>
              <a:t>으로 어떤 자식 데이터가 저장되었는지 구분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조회할 때 조인을 사용하지 않으므로 일반적으로 가장 빠름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주의점</a:t>
            </a:r>
            <a:r>
              <a:rPr lang="en-US" altLang="ko-KR" sz="1800" dirty="0"/>
              <a:t>: </a:t>
            </a:r>
            <a:r>
              <a:rPr lang="ko-KR" altLang="en-US" sz="1800" dirty="0"/>
              <a:t>자식 </a:t>
            </a:r>
            <a:r>
              <a:rPr lang="ko-KR" altLang="en-US" sz="1800" dirty="0" err="1"/>
              <a:t>엔티티가</a:t>
            </a:r>
            <a:r>
              <a:rPr lang="ko-KR" altLang="en-US" sz="1800" dirty="0"/>
              <a:t> 매핑한 컬럼은 모두 </a:t>
            </a:r>
            <a:r>
              <a:rPr lang="en-US" altLang="ko-KR" sz="1800" dirty="0"/>
              <a:t>null</a:t>
            </a:r>
            <a:r>
              <a:rPr lang="ko-KR" altLang="en-US" sz="1800" dirty="0"/>
              <a:t>을 허용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 descr="https://media.vlpt.us/images/ljinsk3/post/b0083fa1-a82d-40af-99e3-806f30abc1d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82" y="3188176"/>
            <a:ext cx="9498338" cy="35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159" y="136525"/>
            <a:ext cx="8651983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							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@Inheritance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InheritanceType.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SINGLE_TABLE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전략만 수정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DiscriminatorColumn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"DTYPE"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Item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"ITEM_ID"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89D01-C04C-45C8-9314-5D264298D870}"/>
              </a:ext>
            </a:extLst>
          </p:cNvPr>
          <p:cNvSpPr/>
          <p:nvPr/>
        </p:nvSpPr>
        <p:spPr>
          <a:xfrm>
            <a:off x="5231958" y="451416"/>
            <a:ext cx="1550504" cy="281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단일 테이블</a:t>
            </a:r>
            <a:r>
              <a:rPr lang="en-US" altLang="ko-KR" dirty="0"/>
              <a:t> </a:t>
            </a:r>
            <a:r>
              <a:rPr lang="ko-KR" altLang="en-US" dirty="0"/>
              <a:t>전략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장점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조인이 필요 없으므로 일반적으로 조회 성능이 빠름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조회 쿼리가 단순함</a:t>
            </a:r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단점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자식 </a:t>
            </a:r>
            <a:r>
              <a:rPr lang="ko-KR" altLang="en-US" sz="1800" dirty="0" err="1"/>
              <a:t>엔티티가</a:t>
            </a:r>
            <a:r>
              <a:rPr lang="ko-KR" altLang="en-US" sz="1800" dirty="0"/>
              <a:t> 매핑한 컬럼은 모두 </a:t>
            </a:r>
            <a:r>
              <a:rPr lang="en-US" altLang="ko-KR" sz="1800" dirty="0"/>
              <a:t>null </a:t>
            </a:r>
            <a:r>
              <a:rPr lang="ko-KR" altLang="en-US" sz="1800" dirty="0"/>
              <a:t>허용</a:t>
            </a:r>
            <a:r>
              <a:rPr lang="en-US" altLang="ko-KR" sz="1800" dirty="0"/>
              <a:t>(</a:t>
            </a:r>
            <a:r>
              <a:rPr lang="ko-KR" altLang="en-US" sz="1800" dirty="0"/>
              <a:t>무결성 </a:t>
            </a:r>
            <a:r>
              <a:rPr lang="en-US" altLang="ko-KR" sz="1800" dirty="0"/>
              <a:t>trade-off)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단일 테이블에 모든 것을 저장하므로 테이블이 커질 수 있음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상황에 따라서 조회 성능이 오히려 느려질 수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구분 컬럼을 반드시 사용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DiscriminatorColumn</a:t>
            </a:r>
            <a:r>
              <a:rPr lang="ko-KR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을 반드시 설정</a:t>
            </a:r>
            <a:endParaRPr lang="en-US" altLang="ko-KR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DiscriminatorValue</a:t>
            </a:r>
            <a:r>
              <a:rPr lang="ko-KR" altLang="en-US" sz="1800" dirty="0"/>
              <a:t>를 지정하지 않으면 기본으로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이름을 사용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7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단일 테이블</a:t>
            </a:r>
            <a:r>
              <a:rPr lang="en-US" altLang="ko-KR" dirty="0"/>
              <a:t> </a:t>
            </a:r>
            <a:r>
              <a:rPr lang="ko-KR" altLang="en-US" dirty="0"/>
              <a:t>전략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/>
              <a:t>(</a:t>
            </a:r>
            <a:r>
              <a:rPr lang="ko-KR" altLang="en-US" sz="2100" b="1" dirty="0"/>
              <a:t>참고</a:t>
            </a:r>
            <a:r>
              <a:rPr lang="en-US" altLang="ko-KR" sz="2100" b="1" dirty="0"/>
              <a:t>)Row Chaining</a:t>
            </a:r>
            <a:r>
              <a:rPr lang="ko-KR" altLang="en-US" sz="2100" b="1" dirty="0"/>
              <a:t>과 </a:t>
            </a:r>
            <a:r>
              <a:rPr lang="en-US" altLang="ko-KR" sz="2100" b="1" dirty="0"/>
              <a:t>Row Migration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로우 </a:t>
            </a:r>
            <a:r>
              <a:rPr lang="ko-KR" altLang="en-US" sz="1600" dirty="0" err="1"/>
              <a:t>체이닝</a:t>
            </a:r>
            <a:r>
              <a:rPr lang="en-US" altLang="ko-KR" sz="1600" dirty="0"/>
              <a:t>(Row Chaining):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Row </a:t>
            </a:r>
            <a:r>
              <a:rPr lang="ko-KR" altLang="en-US" sz="1600" dirty="0"/>
              <a:t>데이터가 여러 블록에 걸쳐 저장되는 문제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하나의 행에 포함된 데이터가 길어서</a:t>
            </a:r>
            <a:r>
              <a:rPr lang="en-US" altLang="ko-KR" sz="1600" dirty="0"/>
              <a:t> 1) </a:t>
            </a:r>
            <a:r>
              <a:rPr lang="ko-KR" altLang="en-US" sz="1600" dirty="0"/>
              <a:t>데이터의 길이 자체가 길거나</a:t>
            </a:r>
            <a:r>
              <a:rPr lang="en-US" altLang="ko-KR" sz="1600" dirty="0"/>
              <a:t>, 2) </a:t>
            </a:r>
            <a:r>
              <a:rPr lang="ko-KR" altLang="en-US" sz="1600" dirty="0"/>
              <a:t>칼럼이 많아서 여러 블록에 나누어 저장되는 현상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로우 마이그레이션</a:t>
            </a:r>
            <a:r>
              <a:rPr lang="en-US" altLang="ko-KR" sz="1600" dirty="0"/>
              <a:t>(Row Migration): </a:t>
            </a:r>
            <a:r>
              <a:rPr lang="ko-KR" altLang="en-US" sz="1600" dirty="0"/>
              <a:t>값이 수정되었을 때 기존 데이터가 새로운 블록으로 옮겨</a:t>
            </a:r>
            <a:r>
              <a:rPr lang="en-US" altLang="ko-KR" sz="1600" dirty="0"/>
              <a:t>(</a:t>
            </a:r>
            <a:r>
              <a:rPr lang="ko-KR" altLang="en-US" sz="1600" dirty="0"/>
              <a:t>이주하여</a:t>
            </a:r>
            <a:r>
              <a:rPr lang="en-US" altLang="ko-KR" sz="1600" dirty="0"/>
              <a:t>) </a:t>
            </a:r>
            <a:r>
              <a:rPr lang="ko-KR" altLang="en-US" sz="1600" dirty="0"/>
              <a:t>저장되는 문제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UPDATE</a:t>
            </a:r>
            <a:r>
              <a:rPr lang="ko-KR" altLang="en-US" sz="1600" dirty="0"/>
              <a:t>로 인해 행 길이가 증가했을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저장 공간이 부족한 경우 발생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원래 정보를 기존 블록에 남겨두고 실제 데이터는 다른 블록에 저장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7806D-D478-4BEF-9376-A2161CD6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22"/>
              </p:ext>
            </p:extLst>
          </p:nvPr>
        </p:nvGraphicFramePr>
        <p:xfrm>
          <a:off x="1320157" y="2546568"/>
          <a:ext cx="2402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0">
                  <a:extLst>
                    <a:ext uri="{9D8B030D-6E8A-4147-A177-3AD203B41FA5}">
                      <a16:colId xmlns:a16="http://schemas.microsoft.com/office/drawing/2014/main" val="2410672113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3331608990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765026761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000304959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46025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0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3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08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7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3197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B420BC-665A-4D5A-BCDD-DFC65D7FF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60381"/>
              </p:ext>
            </p:extLst>
          </p:nvPr>
        </p:nvGraphicFramePr>
        <p:xfrm>
          <a:off x="3897260" y="2916521"/>
          <a:ext cx="1922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0">
                  <a:extLst>
                    <a:ext uri="{9D8B030D-6E8A-4147-A177-3AD203B41FA5}">
                      <a16:colId xmlns:a16="http://schemas.microsoft.com/office/drawing/2014/main" val="2410672113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3331608990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765026761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00030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3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8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7000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81266A-E1D2-4FE1-8153-C9ECCE38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87692"/>
              </p:ext>
            </p:extLst>
          </p:nvPr>
        </p:nvGraphicFramePr>
        <p:xfrm>
          <a:off x="7072333" y="2929722"/>
          <a:ext cx="1922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0">
                  <a:extLst>
                    <a:ext uri="{9D8B030D-6E8A-4147-A177-3AD203B41FA5}">
                      <a16:colId xmlns:a16="http://schemas.microsoft.com/office/drawing/2014/main" val="2410672113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3331608990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765026761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00030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3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08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7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319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3EC53-3DB3-48F3-B9AA-2EA18F9D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0753"/>
              </p:ext>
            </p:extLst>
          </p:nvPr>
        </p:nvGraphicFramePr>
        <p:xfrm>
          <a:off x="9620950" y="2939626"/>
          <a:ext cx="1922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0">
                  <a:extLst>
                    <a:ext uri="{9D8B030D-6E8A-4147-A177-3AD203B41FA5}">
                      <a16:colId xmlns:a16="http://schemas.microsoft.com/office/drawing/2014/main" val="2410672113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3331608990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765026761"/>
                    </a:ext>
                  </a:extLst>
                </a:gridCol>
                <a:gridCol w="480540">
                  <a:extLst>
                    <a:ext uri="{9D8B030D-6E8A-4147-A177-3AD203B41FA5}">
                      <a16:colId xmlns:a16="http://schemas.microsoft.com/office/drawing/2014/main" val="200030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3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8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70007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F16123-85ED-46C5-A31C-9AA61FACC497}"/>
              </a:ext>
            </a:extLst>
          </p:cNvPr>
          <p:cNvSpPr/>
          <p:nvPr/>
        </p:nvSpPr>
        <p:spPr>
          <a:xfrm>
            <a:off x="6288644" y="3547835"/>
            <a:ext cx="314465" cy="2471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C1368-FED1-4440-9574-105A44732789}"/>
              </a:ext>
            </a:extLst>
          </p:cNvPr>
          <p:cNvSpPr txBox="1"/>
          <p:nvPr/>
        </p:nvSpPr>
        <p:spPr>
          <a:xfrm>
            <a:off x="2062905" y="44447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입력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7CE9C-1AB1-48C7-94E5-E9D475CD2FA3}"/>
              </a:ext>
            </a:extLst>
          </p:cNvPr>
          <p:cNvSpPr txBox="1"/>
          <p:nvPr/>
        </p:nvSpPr>
        <p:spPr>
          <a:xfrm>
            <a:off x="4106371" y="444381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블록의 저장공간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E0D0B-C6BB-43E7-B62C-1534D1E0163B}"/>
              </a:ext>
            </a:extLst>
          </p:cNvPr>
          <p:cNvSpPr txBox="1"/>
          <p:nvPr/>
        </p:nvSpPr>
        <p:spPr>
          <a:xfrm>
            <a:off x="7687752" y="439754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블록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FCA0B-AA9B-417C-A438-F7E79837B74D}"/>
              </a:ext>
            </a:extLst>
          </p:cNvPr>
          <p:cNvSpPr txBox="1"/>
          <p:nvPr/>
        </p:nvSpPr>
        <p:spPr>
          <a:xfrm>
            <a:off x="10236369" y="440744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블록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8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구현 클래스마다 테이블 전략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59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구현 클래스마다 테이블</a:t>
            </a:r>
            <a:r>
              <a:rPr lang="en-US" altLang="ko-KR" dirty="0"/>
              <a:t>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설명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자식 </a:t>
            </a:r>
            <a:r>
              <a:rPr lang="ko-KR" altLang="en-US" sz="1800" dirty="0" err="1"/>
              <a:t>엔티티마다</a:t>
            </a:r>
            <a:r>
              <a:rPr lang="ko-KR" altLang="en-US" sz="1800" dirty="0"/>
              <a:t> 테이블을 만듦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 descr="https://media.vlpt.us/images/ljinsk3/post/dfa48933-e4d2-485c-b6aa-403d97fe7d9c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13113" r="1911" b="6894"/>
          <a:stretch/>
        </p:blipFill>
        <p:spPr bwMode="auto">
          <a:xfrm>
            <a:off x="282633" y="2128954"/>
            <a:ext cx="11720945" cy="27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8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227" y="289679"/>
            <a:ext cx="9482413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							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@Inheritance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InheritanceType.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TABLE_PER_CLASS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전략만 수정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DiscriminatorColumn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"DTYPE"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Item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"ITEM_ID"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구현 클래스마다 테이블</a:t>
            </a:r>
            <a:r>
              <a:rPr lang="en-US" altLang="ko-KR" dirty="0"/>
              <a:t> </a:t>
            </a:r>
            <a:r>
              <a:rPr lang="ko-KR" altLang="en-US" dirty="0"/>
              <a:t>전략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6999334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>
                <a:solidFill>
                  <a:srgbClr val="FF0000"/>
                </a:solidFill>
              </a:rPr>
              <a:t>이 전략은 데이터베이스 설계자와 객체 설계</a:t>
            </a:r>
            <a:r>
              <a:rPr lang="en-US" altLang="ko-KR" sz="2100" b="1" dirty="0">
                <a:solidFill>
                  <a:srgbClr val="FF0000"/>
                </a:solidFill>
              </a:rPr>
              <a:t> </a:t>
            </a:r>
            <a:r>
              <a:rPr lang="ko-KR" altLang="en-US" sz="2100" b="1" dirty="0">
                <a:solidFill>
                  <a:srgbClr val="FF0000"/>
                </a:solidFill>
              </a:rPr>
              <a:t>전문가 둘 다 추천하지 않는 방식</a:t>
            </a:r>
            <a:endParaRPr lang="en-US" altLang="ko-KR" sz="21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장점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서브 타입을 명확하게 구분해서 처리할 때 효과적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not null </a:t>
            </a:r>
            <a:r>
              <a:rPr lang="ko-KR" altLang="en-US" sz="1800" dirty="0"/>
              <a:t>제약조건 사용 가능</a:t>
            </a:r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단점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여러 자식 테이블을 함께 조회할 때 </a:t>
            </a:r>
            <a:r>
              <a:rPr lang="ko-KR" altLang="en-US" sz="1800" u="sng" dirty="0"/>
              <a:t>성능이 느림</a:t>
            </a:r>
            <a:r>
              <a:rPr lang="en-US" altLang="ko-KR" sz="1800" dirty="0"/>
              <a:t>(I/O</a:t>
            </a:r>
            <a:r>
              <a:rPr lang="ko-KR" altLang="en-US" sz="1800" dirty="0"/>
              <a:t>비용이 높은 </a:t>
            </a:r>
            <a:r>
              <a:rPr lang="en-US" altLang="ko-KR" sz="1800" dirty="0"/>
              <a:t>UNION SQL </a:t>
            </a:r>
            <a:r>
              <a:rPr lang="ko-KR" altLang="en-US" sz="1800" dirty="0"/>
              <a:t>필요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자식 테이블을 통합해서 쿼리하기 어렵다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상품 판매 정산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@Inheritance</a:t>
            </a:r>
            <a:r>
              <a:rPr lang="ko-KR" altLang="en-US" sz="1800" dirty="0"/>
              <a:t>의 </a:t>
            </a:r>
            <a:r>
              <a:rPr lang="en-US" altLang="ko-KR" sz="1800" dirty="0"/>
              <a:t>TABLE_PER_CLASS</a:t>
            </a:r>
            <a:r>
              <a:rPr lang="ko-KR" altLang="en-US" sz="1800" dirty="0"/>
              <a:t>와 </a:t>
            </a:r>
            <a:r>
              <a:rPr lang="en-US" altLang="ko-KR" sz="1800" dirty="0"/>
              <a:t>@Id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GenerationType</a:t>
            </a:r>
            <a:r>
              <a:rPr lang="ko-KR" altLang="en-US" sz="1800" dirty="0"/>
              <a:t>의 </a:t>
            </a:r>
            <a:r>
              <a:rPr lang="en-US" altLang="ko-KR" sz="1800" dirty="0"/>
              <a:t>IDETITY</a:t>
            </a:r>
            <a:r>
              <a:rPr lang="ko-KR" altLang="en-US" sz="1800" dirty="0"/>
              <a:t>를 같이 사용할 경우 에러 발생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 descr="JOIN VS UNION">
            <a:extLst>
              <a:ext uri="{FF2B5EF4-FFF2-40B4-BE49-F238E27FC236}">
                <a16:creationId xmlns:a16="http://schemas.microsoft.com/office/drawing/2014/main" id="{62404174-6DED-4DE7-ADB3-1B9F8CBD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99" y="3322550"/>
            <a:ext cx="4749883" cy="27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기본적으로는 조인 전략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비지니스적으로 중요하고 복잡하고 확장 가능성이 있을 경우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굉장히 심플하고 확장의 가능성도 적으면 단일 테이블 전략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조인 전략과 단일 테이블 전략의 </a:t>
            </a:r>
            <a:r>
              <a:rPr lang="en-US" altLang="ko-KR" sz="2000" b="1" dirty="0"/>
              <a:t>trade off</a:t>
            </a:r>
            <a:r>
              <a:rPr lang="ko-KR" altLang="en-US" sz="2000" b="1" dirty="0"/>
              <a:t>를 생각</a:t>
            </a: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고급 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상속 관계 매핑</a:t>
            </a:r>
            <a:r>
              <a:rPr lang="en-US" altLang="ko-KR" sz="2000" dirty="0"/>
              <a:t>: </a:t>
            </a:r>
            <a:r>
              <a:rPr lang="ko-KR" altLang="en-US" sz="2000" dirty="0"/>
              <a:t>객체의 상속 관계를 데이터베이스에 어떻게 매핑하는가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MappedSuperclass</a:t>
            </a:r>
            <a:r>
              <a:rPr lang="en-US" altLang="ko-KR" sz="2000" dirty="0"/>
              <a:t>: </a:t>
            </a:r>
            <a:r>
              <a:rPr lang="ko-KR" altLang="en-US" sz="2000" dirty="0"/>
              <a:t>등록일</a:t>
            </a:r>
            <a:r>
              <a:rPr lang="en-US" altLang="ko-KR" sz="2000" dirty="0"/>
              <a:t>, </a:t>
            </a:r>
            <a:r>
              <a:rPr lang="ko-KR" altLang="en-US" sz="2000" dirty="0"/>
              <a:t>수정일 같이 여러 엔티티에서 공통으로 사용하는 매핑 정보만 상속받고 싶을 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복합 키와 식별 관계 매핑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데이터베이스 테이블의 식별자가 하나 이상일 때 매핑하는 방법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엔티티 하나에 여러 테이블 매핑하기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보통 엔티티 하나에 테이블 하나를 매핑하지만 엔티티 하나에 여러 테이블을 매핑할 수 있음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MappedSuperclass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033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@</a:t>
            </a:r>
            <a:r>
              <a:rPr lang="en-US" dirty="0" err="1"/>
              <a:t>MappedSuperclass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앞선 예제는 부모 클래스와 자식 클래스를 모두 데이터베이스 테이블과 매핑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부모 클래스 테이블 매핑</a:t>
            </a:r>
            <a:r>
              <a:rPr lang="en-US" altLang="ko-KR" sz="1800" dirty="0"/>
              <a:t>(X), </a:t>
            </a:r>
            <a:r>
              <a:rPr lang="ko-KR" altLang="en-US" sz="1800" dirty="0"/>
              <a:t>자식 클래스만 테이블 매핑</a:t>
            </a:r>
            <a:r>
              <a:rPr lang="en-US" altLang="ko-KR" sz="1800" dirty="0"/>
              <a:t>(O) </a:t>
            </a:r>
            <a:r>
              <a:rPr lang="en-US" altLang="ko-KR" sz="1800" dirty="0">
                <a:sym typeface="Wingdings" panose="05000000000000000000" pitchFamily="2" charset="2"/>
              </a:rPr>
              <a:t> @</a:t>
            </a:r>
            <a:r>
              <a:rPr lang="en-US" altLang="ko-KR" sz="1800" dirty="0" err="1">
                <a:sym typeface="Wingdings" panose="05000000000000000000" pitchFamily="2" charset="2"/>
              </a:rPr>
              <a:t>MappedSuperclass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언제 주로 사용</a:t>
            </a:r>
            <a:r>
              <a:rPr lang="en-US" altLang="ko-KR" sz="1800" dirty="0">
                <a:sym typeface="Wingdings" panose="05000000000000000000" pitchFamily="2" charset="2"/>
              </a:rPr>
              <a:t>? </a:t>
            </a:r>
            <a:r>
              <a:rPr lang="ko-KR" altLang="en-US" sz="1800" dirty="0">
                <a:sym typeface="Wingdings" panose="05000000000000000000" pitchFamily="2" charset="2"/>
              </a:rPr>
              <a:t>모든 클래스에 공통적으로 들어가는 속성을 적용할 때</a:t>
            </a:r>
            <a:r>
              <a:rPr lang="en-US" altLang="ko-KR" sz="1800" dirty="0">
                <a:sym typeface="Wingdings" panose="05000000000000000000" pitchFamily="2" charset="2"/>
              </a:rPr>
              <a:t>(ex) </a:t>
            </a:r>
            <a:r>
              <a:rPr lang="ko-KR" altLang="en-US" sz="1800" dirty="0">
                <a:sym typeface="Wingdings" panose="05000000000000000000" pitchFamily="2" charset="2"/>
              </a:rPr>
              <a:t>생성일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sym typeface="Wingdings" panose="05000000000000000000" pitchFamily="2" charset="2"/>
              </a:rPr>
              <a:t>생성자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수정일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sym typeface="Wingdings" panose="05000000000000000000" pitchFamily="2" charset="2"/>
              </a:rPr>
              <a:t>수정자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pic>
        <p:nvPicPr>
          <p:cNvPr id="12290" name="Picture 2" descr="ORM07 - 고급매핑(상속관계 매핑, MappedSuperclass) - Bong's b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70"/>
          <a:stretch/>
        </p:blipFill>
        <p:spPr bwMode="auto">
          <a:xfrm>
            <a:off x="2230204" y="2618988"/>
            <a:ext cx="7357272" cy="168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RM07 - 고급매핑(상속관계 매핑, MappedSuperclass) - Bong's b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02"/>
          <a:stretch/>
        </p:blipFill>
        <p:spPr bwMode="auto">
          <a:xfrm>
            <a:off x="2396457" y="4345151"/>
            <a:ext cx="7357273" cy="23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6222" y="1131049"/>
            <a:ext cx="2196023" cy="28030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341183" y="1091421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MappedSuperclass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BaseEntity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createdBy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createdDate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lastModifiedBy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lastModifiedDate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033447" y="1422410"/>
            <a:ext cx="2347038" cy="28030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498143" y="1099245"/>
            <a:ext cx="540604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BaseEntity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223" y="761717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@Entity</a:t>
            </a:r>
            <a:r>
              <a:rPr lang="ko-KR" altLang="en-US" dirty="0">
                <a:solidFill>
                  <a:srgbClr val="FF0000"/>
                </a:solidFill>
              </a:rPr>
              <a:t>가 없음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3244C2-BFAC-4B63-BBB7-E96795CAAE5A}"/>
              </a:ext>
            </a:extLst>
          </p:cNvPr>
          <p:cNvSpPr/>
          <p:nvPr/>
        </p:nvSpPr>
        <p:spPr>
          <a:xfrm>
            <a:off x="341183" y="4844110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Member </a:t>
            </a:r>
            <a:r>
              <a:rPr lang="en-US" altLang="ko-KR" dirty="0" err="1"/>
              <a:t>member</a:t>
            </a:r>
            <a:r>
              <a:rPr lang="en-US" altLang="ko-KR" dirty="0"/>
              <a:t> = new Member();</a:t>
            </a:r>
          </a:p>
          <a:p>
            <a:r>
              <a:rPr lang="en-US" altLang="ko-KR" dirty="0" err="1"/>
              <a:t>member.setId</a:t>
            </a:r>
            <a:r>
              <a:rPr lang="en-US" altLang="ko-KR" dirty="0"/>
              <a:t>("</a:t>
            </a:r>
            <a:r>
              <a:rPr lang="en-US" altLang="ko-KR" dirty="0" err="1"/>
              <a:t>memberA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member.setUsername</a:t>
            </a:r>
            <a:r>
              <a:rPr lang="en-US" altLang="ko-KR" dirty="0"/>
              <a:t>("</a:t>
            </a:r>
            <a:r>
              <a:rPr lang="ko-KR" altLang="en-US" dirty="0"/>
              <a:t>회원</a:t>
            </a:r>
            <a:r>
              <a:rPr lang="en-US" altLang="ko-KR" dirty="0"/>
              <a:t>1");</a:t>
            </a:r>
          </a:p>
          <a:p>
            <a:r>
              <a:rPr lang="en-US" altLang="ko-KR" dirty="0" err="1"/>
              <a:t>member.setCreatedDate</a:t>
            </a:r>
            <a:r>
              <a:rPr lang="en-US" altLang="ko-KR" dirty="0"/>
              <a:t>(</a:t>
            </a:r>
            <a:r>
              <a:rPr lang="en-US" altLang="ko-KR" dirty="0" err="1"/>
              <a:t>LocalDateTime.now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02B12-EEDA-49A0-ACEA-1AE0E3230A1C}"/>
              </a:ext>
            </a:extLst>
          </p:cNvPr>
          <p:cNvSpPr txBox="1"/>
          <p:nvPr/>
        </p:nvSpPr>
        <p:spPr>
          <a:xfrm>
            <a:off x="280223" y="447477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AE4A2-F1CB-478F-9AB5-56BE8A0D4646}"/>
              </a:ext>
            </a:extLst>
          </p:cNvPr>
          <p:cNvSpPr txBox="1"/>
          <p:nvPr/>
        </p:nvSpPr>
        <p:spPr>
          <a:xfrm>
            <a:off x="6541739" y="4567111"/>
            <a:ext cx="5674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참고</a:t>
            </a:r>
            <a:endParaRPr lang="en-US" altLang="ko-KR" b="1" dirty="0">
              <a:solidFill>
                <a:srgbClr val="0000FF"/>
              </a:solidFill>
            </a:endParaRPr>
          </a:p>
          <a:p>
            <a:r>
              <a:rPr lang="ko-KR" altLang="en-US" dirty="0"/>
              <a:t>부모로부터 물려받은 매핑 정보를 재정의하려면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AttributeOverrides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AttributeOverride</a:t>
            </a:r>
            <a:endParaRPr lang="en-US" altLang="ko-KR" dirty="0"/>
          </a:p>
          <a:p>
            <a:r>
              <a:rPr lang="ko-KR" altLang="en-US" dirty="0"/>
              <a:t>연관관계를 재정의하려면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AssociatationOverrides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AssociationOverride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0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MappedSuperclass</a:t>
            </a:r>
            <a:r>
              <a:rPr lang="ko-KR" altLang="en-US" sz="1800" dirty="0"/>
              <a:t>가 선언되어 있는 클래스는 엔티티가 아님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MapperdSuperclass</a:t>
            </a:r>
            <a:r>
              <a:rPr lang="ko-KR" altLang="en-US" sz="1800" dirty="0"/>
              <a:t>로 지정한 </a:t>
            </a:r>
            <a:r>
              <a:rPr lang="ko-KR" altLang="en-US" sz="1800"/>
              <a:t>클래스는 엔티티가 </a:t>
            </a:r>
            <a:r>
              <a:rPr lang="ko-KR" altLang="en-US" sz="1800" dirty="0"/>
              <a:t>아니므로 </a:t>
            </a:r>
            <a:r>
              <a:rPr lang="en-US" altLang="ko-KR" sz="1800" dirty="0" err="1"/>
              <a:t>em.find</a:t>
            </a:r>
            <a:r>
              <a:rPr lang="en-US" altLang="ko-KR" sz="1800" dirty="0"/>
              <a:t>()</a:t>
            </a:r>
            <a:r>
              <a:rPr lang="ko-KR" altLang="en-US" sz="1800" dirty="0"/>
              <a:t>나 </a:t>
            </a:r>
            <a:r>
              <a:rPr lang="en-US" altLang="ko-KR" sz="1800" dirty="0"/>
              <a:t>JPQL</a:t>
            </a:r>
            <a:r>
              <a:rPr lang="ko-KR" altLang="en-US" sz="1800" dirty="0"/>
              <a:t>에서 사용할 수 없음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직접 생성해서 사용할 일이 없으므로 추상 클래스로 만드는 것을 권장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운영을 위해 기본적으로 필요한 공통 속성에 주로 적용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참고</a:t>
            </a:r>
            <a:r>
              <a:rPr lang="en-US" altLang="ko-KR" sz="1800" dirty="0"/>
              <a:t>: JPA</a:t>
            </a:r>
            <a:r>
              <a:rPr lang="ko-KR" altLang="en-US" sz="1800" dirty="0"/>
              <a:t>에서 </a:t>
            </a:r>
            <a:r>
              <a:rPr lang="en-US" altLang="ko-KR" sz="1800" dirty="0"/>
              <a:t>@Entity </a:t>
            </a:r>
            <a:r>
              <a:rPr lang="ko-KR" altLang="en-US" sz="1800" dirty="0"/>
              <a:t>클래스는 </a:t>
            </a:r>
            <a:r>
              <a:rPr lang="en-US" altLang="ko-KR" sz="1800" dirty="0"/>
              <a:t>@Entity</a:t>
            </a:r>
            <a:r>
              <a:rPr lang="ko-KR" altLang="en-US" sz="1800" dirty="0"/>
              <a:t>나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MappedSuperclass</a:t>
            </a:r>
            <a:r>
              <a:rPr lang="ko-KR" altLang="en-US" sz="1800" dirty="0"/>
              <a:t>로 지정한 클래스만 상속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/>
              <a:t>복합 키와 식별 관계 매핑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3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식별 관계 </a:t>
            </a:r>
            <a:r>
              <a:rPr lang="en-US" altLang="ko-KR"/>
              <a:t>vs </a:t>
            </a:r>
            <a:r>
              <a:rPr lang="ko-KR" altLang="en-US"/>
              <a:t>비식별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데이터베이스 테이블 사이에 관계는 </a:t>
            </a:r>
            <a:r>
              <a:rPr lang="ko-KR" altLang="en-US" sz="2000" dirty="0">
                <a:solidFill>
                  <a:srgbClr val="0000FF"/>
                </a:solidFill>
              </a:rPr>
              <a:t>외래 키가 기본 키에 포함되는지 여부</a:t>
            </a:r>
            <a:r>
              <a:rPr lang="ko-KR" altLang="en-US" sz="2000" dirty="0"/>
              <a:t>에 따라 식별 관계와 </a:t>
            </a:r>
            <a:r>
              <a:rPr lang="ko-KR" altLang="en-US" sz="2000" b="1" dirty="0" err="1"/>
              <a:t>비식별</a:t>
            </a:r>
            <a:r>
              <a:rPr lang="ko-KR" altLang="en-US" sz="2000" b="1" dirty="0"/>
              <a:t> 관계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식별 관계</a:t>
            </a:r>
            <a:r>
              <a:rPr lang="en-US" altLang="ko-KR" sz="1800" dirty="0"/>
              <a:t>: FK</a:t>
            </a:r>
            <a:r>
              <a:rPr lang="ko-KR" altLang="en-US" sz="1800" dirty="0"/>
              <a:t>를 </a:t>
            </a:r>
            <a:r>
              <a:rPr lang="en-US" altLang="ko-KR" sz="1800" dirty="0"/>
              <a:t>PK</a:t>
            </a:r>
            <a:r>
              <a:rPr lang="ko-KR" altLang="en-US" sz="1800" dirty="0"/>
              <a:t>에 포함</a:t>
            </a:r>
            <a:r>
              <a:rPr lang="en-US" altLang="ko-KR" sz="1800" dirty="0"/>
              <a:t>, </a:t>
            </a:r>
            <a:r>
              <a:rPr lang="ko-KR" altLang="en-US" sz="1800" dirty="0"/>
              <a:t>부모 테이블의 기본 키를 자식 테이블의 기본 키</a:t>
            </a:r>
            <a:r>
              <a:rPr lang="en-US" altLang="ko-KR" sz="1800" dirty="0"/>
              <a:t>+</a:t>
            </a:r>
            <a:r>
              <a:rPr lang="ko-KR" altLang="en-US" sz="1800" dirty="0"/>
              <a:t>외래 키로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FF0000"/>
                </a:solidFill>
              </a:rPr>
              <a:t>비식별</a:t>
            </a:r>
            <a:r>
              <a:rPr lang="ko-KR" altLang="en-US" sz="1800" dirty="0">
                <a:solidFill>
                  <a:srgbClr val="FF0000"/>
                </a:solidFill>
              </a:rPr>
              <a:t> 관계</a:t>
            </a:r>
            <a:r>
              <a:rPr lang="en-US" altLang="ko-KR" sz="1800" dirty="0">
                <a:solidFill>
                  <a:srgbClr val="FF0000"/>
                </a:solidFill>
              </a:rPr>
              <a:t>: FK</a:t>
            </a:r>
            <a:r>
              <a:rPr lang="ko-KR" altLang="en-US" sz="1800" dirty="0">
                <a:solidFill>
                  <a:srgbClr val="FF0000"/>
                </a:solidFill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</a:rPr>
              <a:t>PK</a:t>
            </a:r>
            <a:r>
              <a:rPr lang="ko-KR" altLang="en-US" sz="1800" dirty="0">
                <a:solidFill>
                  <a:srgbClr val="FF0000"/>
                </a:solidFill>
              </a:rPr>
              <a:t>에 </a:t>
            </a:r>
            <a:r>
              <a:rPr lang="ko-KR" altLang="en-US" sz="1800" u="sng" dirty="0">
                <a:solidFill>
                  <a:srgbClr val="FF0000"/>
                </a:solidFill>
              </a:rPr>
              <a:t>미포함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최근에는 </a:t>
            </a:r>
            <a:r>
              <a:rPr lang="ko-KR" altLang="en-US" sz="1800" dirty="0" err="1"/>
              <a:t>비식별</a:t>
            </a:r>
            <a:r>
              <a:rPr lang="ko-KR" altLang="en-US" sz="1800" dirty="0"/>
              <a:t> 관계를 주로 사용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식별관계는 자식테이블의 </a:t>
            </a:r>
            <a:r>
              <a:rPr lang="en-US" altLang="ko-KR" sz="1600" dirty="0"/>
              <a:t>PK </a:t>
            </a:r>
            <a:r>
              <a:rPr lang="ko-KR" altLang="en-US" sz="1600" dirty="0"/>
              <a:t>컬럼을 점점 늘어나게 함</a:t>
            </a:r>
            <a:r>
              <a:rPr lang="en-US" altLang="ko-KR" sz="1600" dirty="0"/>
              <a:t>(</a:t>
            </a:r>
            <a:r>
              <a:rPr lang="ko-KR" altLang="en-US" sz="1600" dirty="0"/>
              <a:t>특히 복합키를 사용할 경우 더욱 심각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조인이 복잡해짐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식별관계는 복잡한 복합키를 사용하도록 강요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식별관계에서 테이블 연관관계에 의해 </a:t>
            </a:r>
            <a:r>
              <a:rPr lang="en-US" altLang="ko-KR" sz="1600" dirty="0"/>
              <a:t>PK</a:t>
            </a:r>
            <a:r>
              <a:rPr lang="ko-KR" altLang="en-US" sz="1600" dirty="0"/>
              <a:t>가 서로 의존성을 가지면 추후 변경되는 비즈니스 요구사항에 대응하기 힘듦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비식별</a:t>
            </a:r>
            <a:r>
              <a:rPr lang="ko-KR" altLang="en-US" sz="1600" dirty="0"/>
              <a:t> 관계는 편리한 </a:t>
            </a:r>
            <a:r>
              <a:rPr lang="en-US" altLang="ko-KR" sz="1600" dirty="0" err="1"/>
              <a:t>GeneratedValue</a:t>
            </a:r>
            <a:r>
              <a:rPr lang="ko-KR" altLang="en-US" sz="1600" dirty="0"/>
              <a:t>를 사용할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는 식별 관계와 </a:t>
            </a:r>
            <a:r>
              <a:rPr lang="ko-KR" altLang="en-US" sz="1800" dirty="0" err="1"/>
              <a:t>비식별</a:t>
            </a:r>
            <a:r>
              <a:rPr lang="ko-KR" altLang="en-US" sz="1800" dirty="0"/>
              <a:t> 관계 모두를 지원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복합키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399"/>
            <a:ext cx="11331011" cy="59640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복합키</a:t>
            </a:r>
            <a:r>
              <a:rPr lang="en-US" altLang="ko-KR" sz="1800" dirty="0"/>
              <a:t>: </a:t>
            </a:r>
            <a:r>
              <a:rPr lang="ko-KR" altLang="en-US" sz="1800" dirty="0"/>
              <a:t>복수 개의 컬럼을 결합하여 기본 키로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둘 이상의 컬럼으로 구성된 복합 기본 키를 사용하기 위해 아래와 같이 매핑할 경우 오류를 발생시킴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는 영속성 컨텍스트에 엔티티를 보관할 때 엔티티의 식별자를 키로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식별자를 구분하기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같은지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다른지</a:t>
            </a:r>
            <a:r>
              <a:rPr lang="en-US" altLang="ko-KR" sz="1800" dirty="0"/>
              <a:t>)</a:t>
            </a:r>
            <a:r>
              <a:rPr lang="ko-KR" altLang="en-US" sz="1800" dirty="0"/>
              <a:t> 위해 </a:t>
            </a:r>
            <a:r>
              <a:rPr lang="en-US" altLang="ko-KR" sz="1800" dirty="0">
                <a:solidFill>
                  <a:srgbClr val="0000FF"/>
                </a:solidFill>
              </a:rPr>
              <a:t>equals</a:t>
            </a:r>
            <a:r>
              <a:rPr lang="ko-KR" altLang="en-US" sz="1800" dirty="0">
                <a:solidFill>
                  <a:srgbClr val="0000FF"/>
                </a:solidFill>
              </a:rPr>
              <a:t>와 </a:t>
            </a:r>
            <a:r>
              <a:rPr lang="en-US" altLang="ko-KR" sz="1800" dirty="0" err="1">
                <a:solidFill>
                  <a:srgbClr val="0000FF"/>
                </a:solidFill>
              </a:rPr>
              <a:t>hashCode</a:t>
            </a:r>
            <a:r>
              <a:rPr lang="ko-KR" altLang="en-US" sz="1800" dirty="0">
                <a:solidFill>
                  <a:srgbClr val="0000FF"/>
                </a:solidFill>
              </a:rPr>
              <a:t>를 사용해서 동등성 비교</a:t>
            </a:r>
            <a:r>
              <a:rPr lang="en-US" altLang="ko-KR" sz="1800" dirty="0"/>
              <a:t>. </a:t>
            </a:r>
            <a:r>
              <a:rPr lang="ko-KR" altLang="en-US" sz="1800" dirty="0"/>
              <a:t>식별자 필드가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이상이면 별도의 식별자 클래스를 만들고 여기에 </a:t>
            </a:r>
            <a:r>
              <a:rPr lang="en-US" altLang="ko-KR" sz="1800" dirty="0"/>
              <a:t>equals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hashCode</a:t>
            </a:r>
            <a:r>
              <a:rPr lang="ko-KR" altLang="en-US" sz="1800" dirty="0"/>
              <a:t>를 </a:t>
            </a:r>
            <a:r>
              <a:rPr lang="en-US" altLang="ko-KR" sz="1800" dirty="0"/>
              <a:t>override</a:t>
            </a:r>
            <a:r>
              <a:rPr lang="ko-KR" altLang="en-US" sz="1800" dirty="0"/>
              <a:t>해야 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는 복합 키를 지원하기 위해 두 가지 방법을 제공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IdClass</a:t>
            </a:r>
            <a:r>
              <a:rPr lang="en-US" altLang="ko-KR" sz="1600" dirty="0"/>
              <a:t>: </a:t>
            </a:r>
            <a:r>
              <a:rPr lang="ko-KR" altLang="en-US" sz="1600" dirty="0"/>
              <a:t>관계형 데이터베이스와 유사개념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EmbeddedId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객체지향적인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CA388-A200-43BB-AB84-69EB8152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40" y="1734013"/>
            <a:ext cx="2012089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4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@IdClass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399"/>
            <a:ext cx="11331011" cy="59640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@</a:t>
            </a:r>
            <a:r>
              <a:rPr lang="en-US" altLang="ko-KR" sz="1800" b="1" dirty="0" err="1"/>
              <a:t>IdClass</a:t>
            </a:r>
            <a:r>
              <a:rPr lang="ko-KR" altLang="en-US" sz="1800" b="1" dirty="0"/>
              <a:t>사용 예시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식별자 클래스의 조건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식별자 클래스의 속성명과 엔티티에서 사용하는 식별자의 속성명이 같아야 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예제에서 </a:t>
            </a:r>
            <a:r>
              <a:rPr lang="en-US" altLang="ko-KR" dirty="0"/>
              <a:t>ParentId1.id1 == Parent.id1, ParentId1.id2 == Parent.id2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Serializable</a:t>
            </a:r>
            <a:r>
              <a:rPr lang="ko-KR" altLang="en-US" sz="1800" dirty="0"/>
              <a:t> 인터페이스를 구현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equals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hashCode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Overrding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기본 생성자가 있어야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식별자 클래스는 </a:t>
            </a:r>
            <a:r>
              <a:rPr lang="en-US" altLang="ko-KR" sz="1800" dirty="0"/>
              <a:t>public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AD7A5-8A25-49D5-9474-D1A3F110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56" y="1240521"/>
            <a:ext cx="495520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AllArgsConstructor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NoArgsConstructor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EqualsAndHashCode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Serializable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id1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id2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5CAC04-4C6F-406A-8CB3-D41B8C491FD0}"/>
              </a:ext>
            </a:extLst>
          </p:cNvPr>
          <p:cNvSpPr/>
          <p:nvPr/>
        </p:nvSpPr>
        <p:spPr>
          <a:xfrm>
            <a:off x="5936851" y="46117"/>
            <a:ext cx="443417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@Getter</a:t>
            </a:r>
          </a:p>
          <a:p>
            <a:r>
              <a:rPr lang="en-US" altLang="ko-KR" dirty="0"/>
              <a:t>@Setter</a:t>
            </a:r>
          </a:p>
          <a:p>
            <a:r>
              <a:rPr lang="en-US" altLang="ko-KR" dirty="0"/>
              <a:t>@Entity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IdClass</a:t>
            </a:r>
            <a:r>
              <a:rPr lang="en-US" altLang="ko-KR" dirty="0"/>
              <a:t>(</a:t>
            </a:r>
            <a:r>
              <a:rPr lang="en-US" altLang="ko-KR" dirty="0" err="1"/>
              <a:t>ParentId.class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class Parent {</a:t>
            </a:r>
          </a:p>
          <a:p>
            <a:r>
              <a:rPr lang="en-US" altLang="ko-KR" dirty="0"/>
              <a:t>    @Id</a:t>
            </a:r>
          </a:p>
          <a:p>
            <a:r>
              <a:rPr lang="en-US" altLang="ko-KR" dirty="0"/>
              <a:t>    @Column(name = "PARENT_ID1")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>
                <a:solidFill>
                  <a:srgbClr val="FF0000"/>
                </a:solidFill>
              </a:rPr>
              <a:t>id1</a:t>
            </a:r>
            <a:r>
              <a:rPr lang="en-US" altLang="ko-KR" dirty="0"/>
              <a:t>;  //ParentId.id1</a:t>
            </a:r>
            <a:r>
              <a:rPr lang="ko-KR" altLang="en-US" dirty="0"/>
              <a:t>가 연결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@Id</a:t>
            </a:r>
          </a:p>
          <a:p>
            <a:r>
              <a:rPr lang="en-US" altLang="ko-KR" dirty="0"/>
              <a:t>    @Column(name = "PARENT_ID2")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>
                <a:solidFill>
                  <a:srgbClr val="0000FF"/>
                </a:solidFill>
              </a:rPr>
              <a:t>id2</a:t>
            </a:r>
            <a:r>
              <a:rPr lang="en-US" altLang="ko-KR" dirty="0"/>
              <a:t>; //ParentId.id2</a:t>
            </a:r>
            <a:r>
              <a:rPr lang="ko-KR" altLang="en-US" dirty="0"/>
              <a:t>와 연결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private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7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@IdClass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399"/>
            <a:ext cx="11331011" cy="5964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복합키를 사용하는 엔티티 저장 예시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복합키를 사용하는 엔티티 조회 예시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07B296-CC06-4BCA-9146-0BA4AA18D1FB}"/>
              </a:ext>
            </a:extLst>
          </p:cNvPr>
          <p:cNvSpPr/>
          <p:nvPr/>
        </p:nvSpPr>
        <p:spPr>
          <a:xfrm>
            <a:off x="670559" y="1338614"/>
            <a:ext cx="452164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Parent parent = new Parent();</a:t>
            </a:r>
          </a:p>
          <a:p>
            <a:r>
              <a:rPr lang="en-US" altLang="ko-KR" sz="2000"/>
              <a:t>parent.setId1("myId1");</a:t>
            </a:r>
          </a:p>
          <a:p>
            <a:r>
              <a:rPr lang="en-US" altLang="ko-KR" sz="2000"/>
              <a:t>parent.setId2("myId2");</a:t>
            </a:r>
          </a:p>
          <a:p>
            <a:r>
              <a:rPr lang="en-US" altLang="ko-KR" sz="2000"/>
              <a:t>parent.setName("parentName");</a:t>
            </a:r>
          </a:p>
          <a:p>
            <a:r>
              <a:rPr lang="en-US" altLang="ko-KR" sz="2000"/>
              <a:t>em.persist(parent);</a:t>
            </a:r>
            <a:endParaRPr lang="ko-KR" altLang="en-US" sz="2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FCE77B-74D0-4B4A-913E-0C3B193EF109}"/>
              </a:ext>
            </a:extLst>
          </p:cNvPr>
          <p:cNvSpPr/>
          <p:nvPr/>
        </p:nvSpPr>
        <p:spPr>
          <a:xfrm>
            <a:off x="694412" y="4323682"/>
            <a:ext cx="6096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2000"/>
              <a:t>em.flush();</a:t>
            </a:r>
          </a:p>
          <a:p>
            <a:r>
              <a:rPr lang="en-US" altLang="ko-KR" sz="2000"/>
              <a:t>em.clear();</a:t>
            </a:r>
          </a:p>
          <a:p>
            <a:r>
              <a:rPr lang="en-US" altLang="ko-KR" sz="2000"/>
              <a:t>ParentId parentId = new ParentId("myId1","myId2");</a:t>
            </a:r>
          </a:p>
          <a:p>
            <a:r>
              <a:rPr lang="en-US" altLang="ko-KR" sz="2000"/>
              <a:t>Parent findParent = em.find(</a:t>
            </a:r>
            <a:r>
              <a:rPr lang="en-US" altLang="ko-KR" sz="2000">
                <a:solidFill>
                  <a:srgbClr val="FF0000"/>
                </a:solidFill>
              </a:rPr>
              <a:t>Parent.class</a:t>
            </a:r>
            <a:r>
              <a:rPr lang="en-US" altLang="ko-KR" sz="2000"/>
              <a:t>, parentId);</a:t>
            </a:r>
          </a:p>
        </p:txBody>
      </p:sp>
    </p:spTree>
    <p:extLst>
      <p:ext uri="{BB962C8B-B14F-4D97-AF65-F5344CB8AC3E}">
        <p14:creationId xmlns:p14="http://schemas.microsoft.com/office/powerpoint/2010/main" val="39749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@IdClass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399"/>
            <a:ext cx="11331011" cy="59640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자식 클래스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여기서 자식은 상속 관계 개념은 아니며 </a:t>
            </a:r>
            <a:r>
              <a:rPr lang="en-US" altLang="ko-KR" sz="2000" b="1" dirty="0"/>
              <a:t>Parent </a:t>
            </a:r>
            <a:r>
              <a:rPr lang="ko-KR" altLang="en-US" sz="2000" b="1" dirty="0"/>
              <a:t>클래스의 </a:t>
            </a:r>
            <a:r>
              <a:rPr lang="en-US" altLang="ko-KR" sz="2000" b="1" dirty="0"/>
              <a:t>PK</a:t>
            </a:r>
            <a:r>
              <a:rPr lang="ko-KR" altLang="en-US" sz="2000" b="1" dirty="0"/>
              <a:t>를 받아 </a:t>
            </a:r>
            <a:r>
              <a:rPr lang="en-US" altLang="ko-KR" sz="2000" b="1" dirty="0"/>
              <a:t>FK</a:t>
            </a:r>
            <a:r>
              <a:rPr lang="ko-KR" altLang="en-US" sz="2000" b="1" dirty="0"/>
              <a:t>로 사용한다는 개념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부모 테이블의 기본 키 컬럼이 복합 키이므로 자식 테이블의 외래 키도 복합 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여러 컬럼에 매핑해야 하므로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JoinColums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JoinColumn</a:t>
            </a:r>
            <a:r>
              <a:rPr lang="ko-KR" altLang="en-US" sz="1800" dirty="0"/>
              <a:t>의 </a:t>
            </a:r>
            <a:r>
              <a:rPr lang="en-US" altLang="ko-KR" sz="1800" dirty="0"/>
              <a:t>name </a:t>
            </a:r>
            <a:r>
              <a:rPr lang="ko-KR" altLang="en-US" sz="1800" dirty="0"/>
              <a:t>속성과 </a:t>
            </a:r>
            <a:r>
              <a:rPr lang="en-US" altLang="ko-KR" sz="1800" dirty="0" err="1"/>
              <a:t>referencedColumnName</a:t>
            </a:r>
            <a:r>
              <a:rPr lang="en-US" altLang="ko-KR" sz="1800" dirty="0"/>
              <a:t> </a:t>
            </a:r>
            <a:r>
              <a:rPr lang="ko-KR" altLang="en-US" sz="1800" dirty="0"/>
              <a:t>속성이 같으면 </a:t>
            </a:r>
            <a:r>
              <a:rPr lang="en-US" altLang="ko-KR" sz="1800" dirty="0" err="1"/>
              <a:t>referencedColumnName</a:t>
            </a:r>
            <a:r>
              <a:rPr lang="ko-KR" altLang="en-US" sz="1800" dirty="0"/>
              <a:t>생략 가능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6A186B-3F78-4418-845A-5121007F8004}"/>
              </a:ext>
            </a:extLst>
          </p:cNvPr>
          <p:cNvSpPr/>
          <p:nvPr/>
        </p:nvSpPr>
        <p:spPr>
          <a:xfrm>
            <a:off x="680963" y="1170823"/>
            <a:ext cx="6697847" cy="40164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700" dirty="0"/>
              <a:t>@Entity</a:t>
            </a:r>
          </a:p>
          <a:p>
            <a:r>
              <a:rPr lang="en-US" altLang="ko-KR" sz="1700" dirty="0"/>
              <a:t>public class Child {</a:t>
            </a:r>
          </a:p>
          <a:p>
            <a:endParaRPr lang="en-US" altLang="ko-KR" sz="1700" dirty="0"/>
          </a:p>
          <a:p>
            <a:r>
              <a:rPr lang="en-US" altLang="ko-KR" sz="1700" dirty="0"/>
              <a:t>    @Id</a:t>
            </a:r>
          </a:p>
          <a:p>
            <a:r>
              <a:rPr lang="en-US" altLang="ko-KR" sz="1700" dirty="0"/>
              <a:t>    private String id; //</a:t>
            </a:r>
            <a:r>
              <a:rPr lang="ko-KR" altLang="en-US" sz="1700" dirty="0" err="1"/>
              <a:t>비식별</a:t>
            </a:r>
            <a:r>
              <a:rPr lang="ko-KR" altLang="en-US" sz="1700" dirty="0"/>
              <a:t> 관계이므로 본인의 </a:t>
            </a:r>
            <a:r>
              <a:rPr lang="en-US" altLang="ko-KR" sz="1700" dirty="0"/>
              <a:t>pk</a:t>
            </a:r>
            <a:r>
              <a:rPr lang="ko-KR" altLang="en-US" sz="1700" dirty="0"/>
              <a:t>를 가지고 있음</a:t>
            </a:r>
          </a:p>
          <a:p>
            <a:endParaRPr lang="ko-KR" altLang="en-US" sz="1700" dirty="0"/>
          </a:p>
          <a:p>
            <a:r>
              <a:rPr lang="ko-KR" altLang="en-US" sz="1700" dirty="0"/>
              <a:t>    </a:t>
            </a:r>
            <a:r>
              <a:rPr lang="en-US" altLang="ko-KR" sz="1700" dirty="0"/>
              <a:t>@</a:t>
            </a:r>
            <a:r>
              <a:rPr lang="en-US" altLang="ko-KR" sz="1700" dirty="0" err="1"/>
              <a:t>ManyToOne</a:t>
            </a:r>
            <a:endParaRPr lang="en-US" altLang="ko-KR" sz="1700" dirty="0"/>
          </a:p>
          <a:p>
            <a:r>
              <a:rPr lang="en-US" altLang="ko-KR" sz="1700" dirty="0"/>
              <a:t>    @</a:t>
            </a:r>
            <a:r>
              <a:rPr lang="en-US" altLang="ko-KR" sz="1700" dirty="0" err="1"/>
              <a:t>JoinColumns</a:t>
            </a:r>
            <a:r>
              <a:rPr lang="en-US" altLang="ko-KR" sz="1700" dirty="0"/>
              <a:t>({</a:t>
            </a:r>
          </a:p>
          <a:p>
            <a:r>
              <a:rPr lang="en-US" altLang="ko-KR" sz="1700" dirty="0"/>
              <a:t>            @</a:t>
            </a:r>
            <a:r>
              <a:rPr lang="en-US" altLang="ko-KR" sz="1700" dirty="0" err="1"/>
              <a:t>JoinColumn</a:t>
            </a:r>
            <a:r>
              <a:rPr lang="en-US" altLang="ko-KR" sz="1700" dirty="0"/>
              <a:t>(name="PARENT_ID1",</a:t>
            </a:r>
          </a:p>
          <a:p>
            <a:r>
              <a:rPr lang="en-US" altLang="ko-KR" sz="1700" dirty="0"/>
              <a:t>                    </a:t>
            </a:r>
            <a:r>
              <a:rPr lang="en-US" altLang="ko-KR" sz="1700" dirty="0" err="1"/>
              <a:t>referencedColumnName</a:t>
            </a:r>
            <a:r>
              <a:rPr lang="en-US" altLang="ko-KR" sz="1700" dirty="0"/>
              <a:t> = "PARENT_ID"),</a:t>
            </a:r>
          </a:p>
          <a:p>
            <a:r>
              <a:rPr lang="en-US" altLang="ko-KR" sz="1700" dirty="0"/>
              <a:t>            @</a:t>
            </a:r>
            <a:r>
              <a:rPr lang="en-US" altLang="ko-KR" sz="1700" dirty="0" err="1"/>
              <a:t>JoinColumn</a:t>
            </a:r>
            <a:r>
              <a:rPr lang="en-US" altLang="ko-KR" sz="1700" dirty="0"/>
              <a:t>(name="PARENT_ID2",</a:t>
            </a:r>
          </a:p>
          <a:p>
            <a:r>
              <a:rPr lang="en-US" altLang="ko-KR" sz="1700" dirty="0"/>
              <a:t>                    </a:t>
            </a:r>
            <a:r>
              <a:rPr lang="en-US" altLang="ko-KR" sz="1700" dirty="0" err="1"/>
              <a:t>referencedColumnName</a:t>
            </a:r>
            <a:r>
              <a:rPr lang="en-US" altLang="ko-KR" sz="1700" dirty="0"/>
              <a:t> = "PARENT_ID2")</a:t>
            </a:r>
          </a:p>
          <a:p>
            <a:r>
              <a:rPr lang="en-US" altLang="ko-KR" sz="1700" dirty="0"/>
              <a:t>    })</a:t>
            </a:r>
          </a:p>
          <a:p>
            <a:r>
              <a:rPr lang="en-US" altLang="ko-KR" sz="1700" dirty="0"/>
              <a:t>    private Parent </a:t>
            </a:r>
            <a:r>
              <a:rPr lang="en-US" altLang="ko-KR" sz="1700" dirty="0" err="1"/>
              <a:t>parent</a:t>
            </a:r>
            <a:r>
              <a:rPr lang="en-US" altLang="ko-KR" sz="1700" dirty="0"/>
              <a:t>;</a:t>
            </a:r>
          </a:p>
          <a:p>
            <a:r>
              <a:rPr lang="en-US" altLang="ko-KR" sz="1700" dirty="0"/>
              <a:t>}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8211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상속관계</a:t>
            </a:r>
            <a:r>
              <a:rPr lang="ko-KR" altLang="en-US" dirty="0"/>
              <a:t>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상속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관계형 데이터베이스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sym typeface="Wingdings" panose="05000000000000000000" pitchFamily="2" charset="2"/>
              </a:rPr>
              <a:t>상속관계</a:t>
            </a:r>
            <a:r>
              <a:rPr lang="ko-KR" altLang="en-US" sz="1800" dirty="0">
                <a:sym typeface="Wingdings" panose="05000000000000000000" pitchFamily="2" charset="2"/>
              </a:rPr>
              <a:t> 지원 </a:t>
            </a:r>
            <a:r>
              <a:rPr lang="en-US" altLang="ko-KR" sz="1800" dirty="0">
                <a:sym typeface="Wingdings" panose="05000000000000000000" pitchFamily="2" charset="2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유사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모델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sym typeface="Wingdings" panose="05000000000000000000" pitchFamily="2" charset="2"/>
              </a:rPr>
              <a:t>슈퍼타입</a:t>
            </a:r>
            <a:r>
              <a:rPr lang="en-US" altLang="ko-KR" sz="1800" dirty="0">
                <a:sym typeface="Wingdings" panose="05000000000000000000" pitchFamily="2" charset="2"/>
              </a:rPr>
              <a:t>-</a:t>
            </a:r>
            <a:r>
              <a:rPr lang="ko-KR" altLang="en-US" sz="1800" dirty="0">
                <a:sym typeface="Wingdings" panose="05000000000000000000" pitchFamily="2" charset="2"/>
              </a:rPr>
              <a:t>서브타입 관계</a:t>
            </a:r>
            <a:r>
              <a:rPr lang="en-US" altLang="ko-KR" sz="1800" dirty="0">
                <a:sym typeface="Wingdings" panose="05000000000000000000" pitchFamily="2" charset="2"/>
              </a:rPr>
              <a:t>(Extended ER</a:t>
            </a:r>
            <a:r>
              <a:rPr lang="ko-KR" altLang="en-US" sz="1800" dirty="0">
                <a:sym typeface="Wingdings" panose="05000000000000000000" pitchFamily="2" charset="2"/>
              </a:rPr>
              <a:t>모델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ym typeface="Wingdings" panose="05000000000000000000" pitchFamily="2" charset="2"/>
              </a:rPr>
              <a:t>상속관계</a:t>
            </a:r>
            <a:r>
              <a:rPr lang="ko-KR" altLang="en-US" sz="1800" dirty="0">
                <a:sym typeface="Wingdings" panose="05000000000000000000" pitchFamily="2" charset="2"/>
              </a:rPr>
              <a:t> 매핑이란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객체의 </a:t>
            </a:r>
            <a:r>
              <a:rPr lang="ko-KR" altLang="en-US" sz="1800" dirty="0" err="1">
                <a:sym typeface="Wingdings" panose="05000000000000000000" pitchFamily="2" charset="2"/>
              </a:rPr>
              <a:t>상속구조와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DB</a:t>
            </a:r>
            <a:r>
              <a:rPr lang="ko-KR" altLang="en-US" sz="1800" dirty="0">
                <a:sym typeface="Wingdings" panose="05000000000000000000" pitchFamily="2" charset="2"/>
              </a:rPr>
              <a:t>의 </a:t>
            </a:r>
            <a:r>
              <a:rPr lang="ko-KR" altLang="en-US" sz="1800" dirty="0" err="1">
                <a:sym typeface="Wingdings" panose="05000000000000000000" pitchFamily="2" charset="2"/>
              </a:rPr>
              <a:t>슈퍼타입</a:t>
            </a:r>
            <a:r>
              <a:rPr lang="en-US" altLang="ko-KR" sz="1800" dirty="0">
                <a:sym typeface="Wingdings" panose="05000000000000000000" pitchFamily="2" charset="2"/>
              </a:rPr>
              <a:t>-</a:t>
            </a:r>
            <a:r>
              <a:rPr lang="ko-KR" altLang="en-US" sz="1800" dirty="0">
                <a:sym typeface="Wingdings" panose="05000000000000000000" pitchFamily="2" charset="2"/>
              </a:rPr>
              <a:t>서브타입 관계를 매핑하는 것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아래의 논리 모델을 실제적으로 구현하는 방식은 </a:t>
            </a:r>
            <a:r>
              <a:rPr lang="en-US" altLang="ko-KR" sz="1800" dirty="0">
                <a:sym typeface="Wingdings" panose="05000000000000000000" pitchFamily="2" charset="2"/>
              </a:rPr>
              <a:t>1) </a:t>
            </a:r>
            <a:r>
              <a:rPr lang="ko-KR" altLang="en-US" sz="1800" dirty="0">
                <a:sym typeface="Wingdings" panose="05000000000000000000" pitchFamily="2" charset="2"/>
              </a:rPr>
              <a:t>조인</a:t>
            </a:r>
            <a:r>
              <a:rPr lang="en-US" altLang="ko-KR" sz="1800" dirty="0">
                <a:sym typeface="Wingdings" panose="05000000000000000000" pitchFamily="2" charset="2"/>
              </a:rPr>
              <a:t> 2)</a:t>
            </a:r>
            <a:r>
              <a:rPr lang="ko-KR" altLang="en-US" sz="1800" dirty="0">
                <a:sym typeface="Wingdings" panose="05000000000000000000" pitchFamily="2" charset="2"/>
              </a:rPr>
              <a:t>단일 테이블</a:t>
            </a:r>
            <a:r>
              <a:rPr lang="en-US" altLang="ko-KR" sz="1800" dirty="0">
                <a:sym typeface="Wingdings" panose="05000000000000000000" pitchFamily="2" charset="2"/>
              </a:rPr>
              <a:t> 3)</a:t>
            </a:r>
            <a:r>
              <a:rPr lang="ko-KR" altLang="en-US" sz="1800" dirty="0">
                <a:sym typeface="Wingdings" panose="05000000000000000000" pitchFamily="2" charset="2"/>
              </a:rPr>
              <a:t>클래스별 테이블로 나뉨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  <p:pic>
        <p:nvPicPr>
          <p:cNvPr id="1028" name="Picture 4" descr="https://blog.kakaocdn.net/dn/oZYMg/btqC0LkQaGc/W8CKWtQkaBhTGhufgWjvX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80" y="3304384"/>
            <a:ext cx="55911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3720" y="6328641"/>
            <a:ext cx="11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논리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51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조인 전략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05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설명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엔티티</a:t>
            </a:r>
            <a:r>
              <a:rPr lang="ko-KR" altLang="en-US" sz="1800" dirty="0"/>
              <a:t> 각각을 모두 테이블로 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u="sng" dirty="0"/>
              <a:t>자식 테이블이 부모 테이블의 기본 키를 받아서 기본 키</a:t>
            </a:r>
            <a:r>
              <a:rPr lang="en-US" altLang="ko-KR" sz="1800" u="sng" dirty="0"/>
              <a:t> + </a:t>
            </a:r>
            <a:r>
              <a:rPr lang="ko-KR" altLang="en-US" sz="1800" u="sng" dirty="0"/>
              <a:t>외래 키로 사용하는 전략</a:t>
            </a:r>
            <a:endParaRPr lang="en-US" altLang="ko-KR" sz="1800" u="sng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객체는 타입으로 구분할 수 있지만 테이블은 타입 개념이 없음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타입 구분을 위한 컬럼 추가</a:t>
            </a:r>
            <a:r>
              <a:rPr lang="en-US" altLang="ko-KR" sz="1800" dirty="0">
                <a:sym typeface="Wingdings" panose="05000000000000000000" pitchFamily="2" charset="2"/>
              </a:rPr>
              <a:t>(DTYPE)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s://blog.kakaocdn.net/dn/bp8xSZ/btqC0J1wPkN/gAmLjBBeZdhwhGQUhDsQ3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57" y="2932892"/>
            <a:ext cx="5252127" cy="29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blog.kakaocdn.net/dn/oZYMg/btqC0LkQaGc/W8CKWtQkaBhTGhufgWjvX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1" y="3249122"/>
            <a:ext cx="4629128" cy="27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F1D85B-AD53-436E-AF68-0B08129082B2}"/>
              </a:ext>
            </a:extLst>
          </p:cNvPr>
          <p:cNvSpPr/>
          <p:nvPr/>
        </p:nvSpPr>
        <p:spPr>
          <a:xfrm>
            <a:off x="7600426" y="3429000"/>
            <a:ext cx="1778466" cy="32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3DDA5-BDBF-4D90-BDF3-41379DE8B6C3}"/>
              </a:ext>
            </a:extLst>
          </p:cNvPr>
          <p:cNvSpPr/>
          <p:nvPr/>
        </p:nvSpPr>
        <p:spPr>
          <a:xfrm>
            <a:off x="5738018" y="5091418"/>
            <a:ext cx="1778466" cy="32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44295-54E7-4329-847D-8AA2B39BD8F2}"/>
              </a:ext>
            </a:extLst>
          </p:cNvPr>
          <p:cNvSpPr/>
          <p:nvPr/>
        </p:nvSpPr>
        <p:spPr>
          <a:xfrm>
            <a:off x="7600426" y="5091418"/>
            <a:ext cx="1778466" cy="32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C6B6A-5A0E-40FD-9405-5E9D0797742F}"/>
              </a:ext>
            </a:extLst>
          </p:cNvPr>
          <p:cNvSpPr/>
          <p:nvPr/>
        </p:nvSpPr>
        <p:spPr>
          <a:xfrm>
            <a:off x="9442160" y="5091418"/>
            <a:ext cx="1694524" cy="32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CB6EA9-27B7-4388-8A59-6124D5AEBFD7}"/>
              </a:ext>
            </a:extLst>
          </p:cNvPr>
          <p:cNvSpPr/>
          <p:nvPr/>
        </p:nvSpPr>
        <p:spPr>
          <a:xfrm>
            <a:off x="7721367" y="4051927"/>
            <a:ext cx="701180" cy="29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2020D-6F8B-437E-84B6-0BCDA9C9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9" y="-12862"/>
            <a:ext cx="1135118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Setter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Inheritance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strategy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InheritanceType.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JOINED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부모 클래스에 사용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전략 지정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DiscriminatorColumn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"DTYPE"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부모 클래스의 구분 컬럼 지정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기본값이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DTYPE,(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="DTYPE")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생략 가능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"ITEM_ID"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4C825-AB85-4188-8277-48C8E8575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9" y="3429000"/>
            <a:ext cx="703186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@DiscriminatorValue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엔티티 저장 시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구분 컬럼에 입력할 값 지정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Album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artist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2D859-3B81-430A-A6DE-FF2E257F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9" y="4905593"/>
            <a:ext cx="315022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 @Setter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@DiscriminatorValue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Movie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director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888" y="507077"/>
            <a:ext cx="9940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기본값으로 자식 테이블은 부모 테이블의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컬럼명을</a:t>
            </a:r>
            <a:r>
              <a:rPr lang="ko-KR" altLang="en-US" sz="2000" dirty="0"/>
              <a:t> 그대로 사용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만약 자식 테이블의 기본 키 </a:t>
            </a:r>
            <a:r>
              <a:rPr lang="ko-KR" altLang="en-US" sz="2000" dirty="0" err="1"/>
              <a:t>컬럼명을</a:t>
            </a:r>
            <a:r>
              <a:rPr lang="ko-KR" altLang="en-US" sz="2000" dirty="0"/>
              <a:t> 변형하고 싶으면 </a:t>
            </a:r>
            <a:r>
              <a:rPr lang="en-US" altLang="ko-KR" sz="2000" dirty="0"/>
              <a:t>@</a:t>
            </a:r>
            <a:r>
              <a:rPr lang="en-US" altLang="ko-KR" sz="2000" dirty="0" err="1"/>
              <a:t>PrimayKeyJoinColumn</a:t>
            </a:r>
            <a:r>
              <a:rPr lang="ko-KR" altLang="en-US" sz="2000" dirty="0"/>
              <a:t>을 사용</a:t>
            </a:r>
            <a:endParaRPr 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556952" y="1533700"/>
            <a:ext cx="88613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DiscriminatorValue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PrimaryKeyJoinColumn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"ALBUM_ID"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//ID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재정의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Album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Item{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artist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전략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 err="1"/>
              <a:t>사용코드</a:t>
            </a:r>
            <a:endParaRPr lang="en-US" altLang="ko-KR" sz="2100" b="1" dirty="0"/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조회를 통한 조인 보이기</a:t>
            </a: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4092" y="1997839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Movie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Movie();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.setDirector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감독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배우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바람과 함께 사라지다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9AF83-D636-4662-9410-8D580CD5645B}"/>
              </a:ext>
            </a:extLst>
          </p:cNvPr>
          <p:cNvSpPr txBox="1"/>
          <p:nvPr/>
        </p:nvSpPr>
        <p:spPr>
          <a:xfrm>
            <a:off x="780124" y="49288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조회 쿼리 살펴보기</a:t>
            </a:r>
          </a:p>
        </p:txBody>
      </p:sp>
    </p:spTree>
    <p:extLst>
      <p:ext uri="{BB962C8B-B14F-4D97-AF65-F5344CB8AC3E}">
        <p14:creationId xmlns:p14="http://schemas.microsoft.com/office/powerpoint/2010/main" val="28746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전략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장점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테이블 정규화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외래키</a:t>
            </a:r>
            <a:r>
              <a:rPr lang="ko-KR" altLang="en-US" sz="1800" dirty="0"/>
              <a:t> 참조 무결성 제약조건 활용 가능</a:t>
            </a:r>
            <a:r>
              <a:rPr lang="en-US" altLang="ko-KR" sz="1800" dirty="0"/>
              <a:t>: </a:t>
            </a:r>
            <a:r>
              <a:rPr lang="ko-KR" altLang="en-US" sz="1800" dirty="0"/>
              <a:t>부모 테이블의 </a:t>
            </a:r>
            <a:r>
              <a:rPr lang="en-US" altLang="ko-KR" sz="1800" dirty="0"/>
              <a:t>PK</a:t>
            </a:r>
            <a:r>
              <a:rPr lang="ko-KR" altLang="en-US" sz="1800" dirty="0"/>
              <a:t>가 자식 테이블의 </a:t>
            </a:r>
            <a:r>
              <a:rPr lang="en-US" altLang="ko-KR" sz="1800" dirty="0"/>
              <a:t>FK</a:t>
            </a:r>
            <a:r>
              <a:rPr lang="ko-KR" altLang="en-US" sz="1800" dirty="0"/>
              <a:t>로 자동 전달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참조 무결성을 지켜 줌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저장공간 효율화</a:t>
            </a:r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단점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 </a:t>
            </a:r>
            <a:r>
              <a:rPr lang="ko-KR" altLang="en-US" sz="1800" dirty="0" err="1"/>
              <a:t>저장시</a:t>
            </a:r>
            <a:r>
              <a:rPr lang="ko-KR" altLang="en-US" sz="1800" dirty="0"/>
              <a:t> </a:t>
            </a:r>
            <a:r>
              <a:rPr lang="en-US" altLang="ko-KR" sz="1800" dirty="0"/>
              <a:t>INSERT SQL 2</a:t>
            </a:r>
            <a:r>
              <a:rPr lang="ko-KR" altLang="en-US" sz="1800" dirty="0"/>
              <a:t>번 호출</a:t>
            </a:r>
            <a:r>
              <a:rPr lang="en-US" altLang="ko-KR" sz="1800" dirty="0"/>
              <a:t>(</a:t>
            </a:r>
            <a:r>
              <a:rPr lang="ko-KR" altLang="en-US" sz="1800" dirty="0"/>
              <a:t>슈퍼타입</a:t>
            </a:r>
            <a:r>
              <a:rPr lang="en-US" altLang="ko-KR" sz="1800" dirty="0"/>
              <a:t>, </a:t>
            </a:r>
            <a:r>
              <a:rPr lang="ko-KR" altLang="en-US" sz="1800" dirty="0"/>
              <a:t>서브타입 각각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조회 시 조인을 많이 사용</a:t>
            </a:r>
            <a:r>
              <a:rPr lang="en-US" altLang="ko-KR" sz="1800" dirty="0"/>
              <a:t>, </a:t>
            </a:r>
            <a:r>
              <a:rPr lang="ko-KR" altLang="en-US" sz="1800" dirty="0"/>
              <a:t>성능 저하</a:t>
            </a:r>
            <a:r>
              <a:rPr lang="en-US" altLang="ko-KR" sz="1800" dirty="0"/>
              <a:t>(</a:t>
            </a:r>
            <a:r>
              <a:rPr lang="ko-KR" altLang="en-US" sz="1800" dirty="0"/>
              <a:t>치명적인</a:t>
            </a:r>
            <a:r>
              <a:rPr lang="en-US" altLang="ko-KR" sz="1800" dirty="0"/>
              <a:t> </a:t>
            </a:r>
            <a:r>
              <a:rPr lang="ko-KR" altLang="en-US" sz="1800" dirty="0"/>
              <a:t>단점은 아님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조회 쿼리가 복잡함</a:t>
            </a:r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 </a:t>
            </a:r>
            <a:r>
              <a:rPr lang="ko-KR" altLang="en-US" sz="1800" dirty="0"/>
              <a:t>표준 명세는 구분 컬럼을 사용하도록 하지만 </a:t>
            </a:r>
            <a:r>
              <a:rPr lang="ko-KR" altLang="en-US" sz="1800" dirty="0" err="1"/>
              <a:t>하이버네이트</a:t>
            </a:r>
            <a:r>
              <a:rPr lang="ko-KR" altLang="en-US" sz="1800" dirty="0"/>
              <a:t> 포함 몇몇 구현체는 구분 컬럼</a:t>
            </a:r>
            <a:r>
              <a:rPr lang="en-US" altLang="ko-KR" sz="1800" dirty="0"/>
              <a:t>(@</a:t>
            </a:r>
            <a:r>
              <a:rPr lang="en-US" altLang="ko-KR" sz="1800" dirty="0" err="1"/>
              <a:t>DiscriminatorColumn</a:t>
            </a:r>
            <a:r>
              <a:rPr lang="en-US" altLang="ko-KR" sz="1800" dirty="0"/>
              <a:t>) </a:t>
            </a:r>
            <a:r>
              <a:rPr lang="ko-KR" altLang="en-US" sz="1800" dirty="0"/>
              <a:t>없이도 동작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23654</TotalTime>
  <Words>1818</Words>
  <Application>Microsoft Office PowerPoint</Application>
  <PresentationFormat>와이드스크린</PresentationFormat>
  <Paragraphs>322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-apple-system</vt:lpstr>
      <vt:lpstr>Arial Unicode MS</vt:lpstr>
      <vt:lpstr>JetBrains Mono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고급 매핑</vt:lpstr>
      <vt:lpstr>고급 매핑</vt:lpstr>
      <vt:lpstr>상속관계 매핑</vt:lpstr>
      <vt:lpstr>조인 전략</vt:lpstr>
      <vt:lpstr>조인 전략</vt:lpstr>
      <vt:lpstr>PowerPoint 프레젠테이션</vt:lpstr>
      <vt:lpstr>PowerPoint 프레젠테이션</vt:lpstr>
      <vt:lpstr>조인 전략 정리</vt:lpstr>
      <vt:lpstr>조인 전략 정리</vt:lpstr>
      <vt:lpstr>단일 테이블 전략</vt:lpstr>
      <vt:lpstr>단일 테이블 전략</vt:lpstr>
      <vt:lpstr>PowerPoint 프레젠테이션</vt:lpstr>
      <vt:lpstr>단일 테이블 전략 정리</vt:lpstr>
      <vt:lpstr>단일 테이블 전략 정리</vt:lpstr>
      <vt:lpstr>구현 클래스마다 테이블 전략</vt:lpstr>
      <vt:lpstr>구현 클래스마다 테이블 전략</vt:lpstr>
      <vt:lpstr>PowerPoint 프레젠테이션</vt:lpstr>
      <vt:lpstr>구현 클래스마다 테이블 전략 정리</vt:lpstr>
      <vt:lpstr>정리</vt:lpstr>
      <vt:lpstr>@MappedSuperclass</vt:lpstr>
      <vt:lpstr>@MappedSuperclass</vt:lpstr>
      <vt:lpstr>코드</vt:lpstr>
      <vt:lpstr>정리</vt:lpstr>
      <vt:lpstr>복합 키와 식별 관계 매핑</vt:lpstr>
      <vt:lpstr>식별 관계 vs 비식별 관계</vt:lpstr>
      <vt:lpstr>복합키 매핑</vt:lpstr>
      <vt:lpstr>@IdClass</vt:lpstr>
      <vt:lpstr>@IdClass</vt:lpstr>
      <vt:lpstr>@IdClass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4050</cp:revision>
  <dcterms:created xsi:type="dcterms:W3CDTF">2020-03-06T01:35:43Z</dcterms:created>
  <dcterms:modified xsi:type="dcterms:W3CDTF">2023-10-26T01:19:24Z</dcterms:modified>
  <cp:version>1000.0000.01</cp:version>
</cp:coreProperties>
</file>