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12" r:id="rId2"/>
    <p:sldId id="479" r:id="rId3"/>
    <p:sldId id="480" r:id="rId4"/>
    <p:sldId id="501" r:id="rId5"/>
    <p:sldId id="502" r:id="rId6"/>
    <p:sldId id="503" r:id="rId7"/>
    <p:sldId id="521" r:id="rId8"/>
    <p:sldId id="522" r:id="rId9"/>
    <p:sldId id="504" r:id="rId10"/>
    <p:sldId id="505" r:id="rId11"/>
    <p:sldId id="506" r:id="rId12"/>
    <p:sldId id="538" r:id="rId13"/>
    <p:sldId id="507" r:id="rId14"/>
    <p:sldId id="545" r:id="rId15"/>
    <p:sldId id="508" r:id="rId16"/>
    <p:sldId id="523" r:id="rId17"/>
    <p:sldId id="524" r:id="rId18"/>
    <p:sldId id="525" r:id="rId19"/>
    <p:sldId id="510" r:id="rId20"/>
    <p:sldId id="511" r:id="rId21"/>
    <p:sldId id="513" r:id="rId22"/>
    <p:sldId id="526" r:id="rId23"/>
    <p:sldId id="527" r:id="rId24"/>
    <p:sldId id="514" r:id="rId25"/>
    <p:sldId id="539" r:id="rId26"/>
    <p:sldId id="540" r:id="rId27"/>
    <p:sldId id="516" r:id="rId28"/>
    <p:sldId id="528" r:id="rId29"/>
    <p:sldId id="544" r:id="rId30"/>
    <p:sldId id="529" r:id="rId31"/>
    <p:sldId id="541" r:id="rId32"/>
    <p:sldId id="518" r:id="rId33"/>
    <p:sldId id="531" r:id="rId34"/>
    <p:sldId id="533" r:id="rId35"/>
    <p:sldId id="534" r:id="rId36"/>
    <p:sldId id="542" r:id="rId37"/>
    <p:sldId id="535" r:id="rId38"/>
    <p:sldId id="532" r:id="rId39"/>
    <p:sldId id="520" r:id="rId40"/>
    <p:sldId id="536" r:id="rId41"/>
    <p:sldId id="537" r:id="rId42"/>
    <p:sldId id="54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3E3E"/>
    <a:srgbClr val="A48989"/>
    <a:srgbClr val="FFFFFF"/>
    <a:srgbClr val="FFF2CC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0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즉시 로딩과 </a:t>
            </a:r>
            <a:r>
              <a:rPr lang="ko-KR" altLang="en-US" b="1"/>
              <a:t>지연 로딩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0E81-345E-4508-BB39-2CA939F83E23}"/>
              </a:ext>
            </a:extLst>
          </p:cNvPr>
          <p:cNvSpPr txBox="1"/>
          <p:nvPr/>
        </p:nvSpPr>
        <p:spPr>
          <a:xfrm>
            <a:off x="278296" y="5828306"/>
            <a:ext cx="6893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즉시 로딩과 지연 로딩은 시스템 성능에 영향을 미치는 중요한 요소</a:t>
            </a:r>
            <a:endParaRPr lang="en-US" altLang="ko-KR"/>
          </a:p>
          <a:p>
            <a:r>
              <a:rPr lang="ko-KR" altLang="en-US"/>
              <a:t>이를 이해하기 위해 먼저 프록시에 대한 이해가 필요</a:t>
            </a:r>
          </a:p>
        </p:txBody>
      </p:sp>
    </p:spTree>
    <p:extLst>
      <p:ext uri="{BB962C8B-B14F-4D97-AF65-F5344CB8AC3E}">
        <p14:creationId xmlns:p14="http://schemas.microsoft.com/office/powerpoint/2010/main" val="155424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위임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프록시 객체는 실제 </a:t>
            </a:r>
            <a:r>
              <a:rPr lang="ko-KR" altLang="en-US" sz="1800" dirty="0">
                <a:solidFill>
                  <a:srgbClr val="0000FF"/>
                </a:solidFill>
              </a:rPr>
              <a:t>객체의 참조</a:t>
            </a:r>
            <a:r>
              <a:rPr lang="en-US" altLang="ko-KR" sz="1800" dirty="0">
                <a:solidFill>
                  <a:srgbClr val="0000FF"/>
                </a:solidFill>
              </a:rPr>
              <a:t>(target)</a:t>
            </a:r>
            <a:r>
              <a:rPr lang="ko-KR" altLang="en-US" sz="1800" dirty="0">
                <a:solidFill>
                  <a:srgbClr val="0000FF"/>
                </a:solidFill>
              </a:rPr>
              <a:t>을 보관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프록시 객체를 호출하면 프록시 객체는 실제 객체의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ko-KR" altLang="en-US" sz="11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ttps://github.com/namjunemy/TIL/blob/master/Jpa/inflearn/img/30_proxy.PN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710" y="2945543"/>
            <a:ext cx="61722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475189" y="4139738"/>
            <a:ext cx="1209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1216" y="3270762"/>
            <a:ext cx="269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</a:t>
            </a:r>
            <a:r>
              <a:rPr lang="en-US" altLang="ko-KR" dirty="0"/>
              <a:t> </a:t>
            </a:r>
            <a:r>
              <a:rPr lang="ko-KR" altLang="en-US" dirty="0"/>
              <a:t>임무 부여</a:t>
            </a:r>
            <a:endParaRPr lang="en-US" altLang="ko-KR" dirty="0"/>
          </a:p>
          <a:p>
            <a:r>
              <a:rPr lang="en-US" dirty="0"/>
              <a:t>ex</a:t>
            </a:r>
            <a:r>
              <a:rPr lang="en-US"/>
              <a:t>) getName()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F60F5E-E27A-47B0-9124-4CFA452CCCD8}"/>
              </a:ext>
            </a:extLst>
          </p:cNvPr>
          <p:cNvSpPr/>
          <p:nvPr/>
        </p:nvSpPr>
        <p:spPr>
          <a:xfrm>
            <a:off x="3684539" y="3727832"/>
            <a:ext cx="1671232" cy="313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프록시 </a:t>
            </a:r>
            <a:r>
              <a:rPr lang="ko-KR" altLang="en-US" sz="2100" b="1"/>
              <a:t>객체의 초기화</a:t>
            </a:r>
            <a:r>
              <a:rPr lang="en-US" altLang="ko-KR" sz="2100" b="1"/>
              <a:t>(</a:t>
            </a:r>
            <a:r>
              <a:rPr lang="ko-KR" altLang="en-US" sz="2100" b="1"/>
              <a:t>실제 사용될 때 데이터베이스에서 </a:t>
            </a:r>
            <a:r>
              <a:rPr lang="ko-KR" altLang="en-US" sz="2100" b="1">
                <a:solidFill>
                  <a:srgbClr val="0000FF"/>
                </a:solidFill>
              </a:rPr>
              <a:t>실제 엔티티 객체를 생성</a:t>
            </a:r>
            <a:r>
              <a:rPr lang="en-US" altLang="ko-KR" sz="2100" b="1"/>
              <a:t>)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ko-KR" altLang="en-US" sz="11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pic>
        <p:nvPicPr>
          <p:cNvPr id="7170" name="Picture 2" descr="https://github.com/namjunemy/TIL/blob/master/Jpa/inflearn/img/31_proxy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r="10234"/>
          <a:stretch/>
        </p:blipFill>
        <p:spPr bwMode="auto">
          <a:xfrm>
            <a:off x="-1" y="2480807"/>
            <a:ext cx="6547397" cy="42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47396" y="2123275"/>
            <a:ext cx="5570392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+mn-ea"/>
              </a:rPr>
              <a:t> 프록시 객체에 </a:t>
            </a:r>
            <a:r>
              <a:rPr lang="en-US" altLang="ko-KR" sz="1600">
                <a:latin typeface="+mn-ea"/>
              </a:rPr>
              <a:t>member.getName()</a:t>
            </a:r>
            <a:r>
              <a:rPr lang="ko-KR" altLang="en-US" sz="1600">
                <a:latin typeface="+mn-ea"/>
              </a:rPr>
              <a:t>을 호출해서 실제 데이터를 조회한다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>
                <a:latin typeface="+mn-ea"/>
              </a:rPr>
              <a:t> </a:t>
            </a:r>
            <a:r>
              <a:rPr lang="ko-KR" altLang="en-US" sz="1600">
                <a:latin typeface="+mn-ea"/>
              </a:rPr>
              <a:t>프록시 객체는 실제 엔티티가 생성되어 있지 않으면 영속성 컨텍스트에 실제 엔티티 생성을 요청하는데 이것을 초기화라 한다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+mn-ea"/>
              </a:rPr>
              <a:t>영속성 컨텍스트는 데이터베이스를 조회해서 실제 엔티티 객체를 생성한다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+mn-ea"/>
              </a:rPr>
              <a:t>프록시 객체는 생성된 실제 엔티티 객체의 참조를 </a:t>
            </a:r>
            <a:r>
              <a:rPr lang="en-US" altLang="ko-KR" sz="1600">
                <a:latin typeface="+mn-ea"/>
              </a:rPr>
              <a:t>Member target </a:t>
            </a:r>
            <a:r>
              <a:rPr lang="ko-KR" altLang="en-US" sz="1600">
                <a:latin typeface="+mn-ea"/>
              </a:rPr>
              <a:t>멤버변수에 보관한다</a:t>
            </a:r>
            <a:r>
              <a:rPr lang="en-US" altLang="ko-KR" sz="160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+mn-ea"/>
              </a:rPr>
              <a:t>프록시 객체는 실제 엔티티 객체의 </a:t>
            </a:r>
            <a:r>
              <a:rPr lang="en-US" altLang="ko-KR" sz="1600">
                <a:latin typeface="+mn-ea"/>
              </a:rPr>
              <a:t>getName()</a:t>
            </a:r>
            <a:r>
              <a:rPr lang="ko-KR" altLang="en-US" sz="1600">
                <a:latin typeface="+mn-ea"/>
              </a:rPr>
              <a:t>을 호출해서 결과를 반환한다</a:t>
            </a:r>
            <a:r>
              <a:rPr lang="en-US" altLang="ko-KR" sz="160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0731" y="1351213"/>
            <a:ext cx="94996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초기화 정리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프록시 객체는 처음 사용할 때 한 번만 초기화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프록시 객체를 초기화 할 때</a:t>
            </a:r>
            <a:r>
              <a:rPr lang="en-US" altLang="ko-KR" sz="1800" dirty="0"/>
              <a:t>, </a:t>
            </a:r>
            <a:r>
              <a:rPr lang="ko-KR" altLang="en-US" sz="1800" dirty="0"/>
              <a:t>프록시 객체가 실제 </a:t>
            </a:r>
            <a:r>
              <a:rPr lang="ko-KR" altLang="en-US" sz="1800" dirty="0" err="1"/>
              <a:t>엔티티로</a:t>
            </a:r>
            <a:r>
              <a:rPr lang="ko-KR" altLang="en-US" sz="1800" dirty="0"/>
              <a:t> 바뀌는 것은 아님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r>
              <a:rPr lang="ko-KR" altLang="en-US" dirty="0"/>
              <a:t>초기화 되면 프록시 객체를 통해서 실제 </a:t>
            </a:r>
            <a:r>
              <a:rPr lang="ko-KR" altLang="en-US" dirty="0" err="1"/>
              <a:t>엔티티에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r>
              <a:rPr lang="ko-KR" altLang="en-US" u="sng" dirty="0">
                <a:solidFill>
                  <a:srgbClr val="0000FF"/>
                </a:solidFill>
              </a:rPr>
              <a:t>정확히 말하면 </a:t>
            </a:r>
            <a:r>
              <a:rPr lang="en-US" altLang="ko-KR" u="sng" dirty="0">
                <a:solidFill>
                  <a:srgbClr val="0000FF"/>
                </a:solidFill>
              </a:rPr>
              <a:t>target</a:t>
            </a:r>
            <a:r>
              <a:rPr lang="ko-KR" altLang="en-US" u="sng" dirty="0">
                <a:solidFill>
                  <a:srgbClr val="0000FF"/>
                </a:solidFill>
              </a:rPr>
              <a:t>에 값이 채워지는 것일</a:t>
            </a:r>
            <a:r>
              <a:rPr lang="en-US" altLang="ko-KR" u="sng" dirty="0">
                <a:solidFill>
                  <a:srgbClr val="0000FF"/>
                </a:solidFill>
              </a:rPr>
              <a:t> </a:t>
            </a:r>
            <a:r>
              <a:rPr lang="ko-KR" altLang="en-US" u="sng" dirty="0">
                <a:solidFill>
                  <a:srgbClr val="0000FF"/>
                </a:solidFill>
              </a:rPr>
              <a:t>뿐</a:t>
            </a:r>
            <a:endParaRPr lang="en-US" altLang="ko-KR" u="sng" dirty="0">
              <a:solidFill>
                <a:srgbClr val="0000FF"/>
              </a:solidFill>
            </a:endParaRPr>
          </a:p>
          <a:p>
            <a:pPr marL="1200150" lvl="2" indent="-285750">
              <a:lnSpc>
                <a:spcPct val="150000"/>
              </a:lnSpc>
            </a:pPr>
            <a:r>
              <a:rPr lang="ko-KR" altLang="en-US" dirty="0"/>
              <a:t>영속성 컨텍스트에 찾는 엔티티가 이미 있으면 데이터베이스를 조회할 필요가 없으므로 </a:t>
            </a:r>
            <a:r>
              <a:rPr lang="en-US" altLang="ko-KR" dirty="0" err="1"/>
              <a:t>em.getReference</a:t>
            </a:r>
            <a:r>
              <a:rPr lang="en-US" altLang="ko-KR" dirty="0"/>
              <a:t>()</a:t>
            </a:r>
            <a:r>
              <a:rPr lang="ko-KR" altLang="en-US" dirty="0"/>
              <a:t>를 호출해도 프록시가 아닌 실제 엔티티를 반환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r>
              <a:rPr lang="ko-KR" altLang="en-US" dirty="0"/>
              <a:t>초기화는 영속성 컨텍스트의 도움을 받아야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준영속</a:t>
            </a:r>
            <a:r>
              <a:rPr lang="ko-KR" altLang="en-US" dirty="0">
                <a:sym typeface="Wingdings" panose="05000000000000000000" pitchFamily="2" charset="2"/>
              </a:rPr>
              <a:t> 상태의 프록시를 초기화하면 문제가 발생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</a:pPr>
            <a:r>
              <a:rPr lang="en-US" altLang="ko-KR" dirty="0" err="1"/>
              <a:t>em.getReference</a:t>
            </a:r>
            <a:r>
              <a:rPr lang="en-US" altLang="ko-KR" dirty="0"/>
              <a:t>()</a:t>
            </a:r>
            <a:r>
              <a:rPr lang="ko-KR" altLang="en-US" dirty="0"/>
              <a:t>로 조회한 클래스는</a:t>
            </a:r>
            <a:r>
              <a:rPr lang="en-US" altLang="ko-KR" dirty="0"/>
              <a:t> </a:t>
            </a:r>
            <a:r>
              <a:rPr lang="en-US" altLang="ko-KR" dirty="0" err="1"/>
              <a:t>HibernateProxy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ko-KR" altLang="en-US" sz="11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7237" y="2410936"/>
            <a:ext cx="104422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"before class name: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"after class name: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프록시와 식별자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엔티티를 프록시로 조회할 때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getReference</a:t>
            </a:r>
            <a:r>
              <a:rPr lang="en-US" altLang="ko-KR" sz="1800" dirty="0"/>
              <a:t>)</a:t>
            </a:r>
            <a:r>
              <a:rPr lang="ko-KR" altLang="en-US" sz="1800" dirty="0"/>
              <a:t> 전달된 식별자는 프록시 객체에 보관됨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프록시 객체는 식별자 값을 가지고 있으므로 식별자 값을 조회하는 </a:t>
            </a:r>
            <a:r>
              <a:rPr lang="en-US" altLang="ko-KR" sz="1800" dirty="0" err="1"/>
              <a:t>team.getId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호출해도 프록시를 초기화하지 않음</a:t>
            </a:r>
            <a:r>
              <a:rPr lang="en-US" altLang="ko-KR" sz="1800" dirty="0"/>
              <a:t>(id</a:t>
            </a:r>
            <a:r>
              <a:rPr lang="ko-KR" altLang="en-US" sz="1800" dirty="0"/>
              <a:t>는 알고있으므로 </a:t>
            </a:r>
            <a:r>
              <a:rPr lang="en-US" altLang="ko-KR" sz="1800" dirty="0"/>
              <a:t>DB </a:t>
            </a:r>
            <a:r>
              <a:rPr lang="ko-KR" altLang="en-US" sz="1800" dirty="0"/>
              <a:t>조회 필요 </a:t>
            </a:r>
            <a:r>
              <a:rPr lang="en-US" altLang="ko-KR" sz="1800" dirty="0"/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엔티티 접근 방식을 필드</a:t>
            </a:r>
            <a:r>
              <a:rPr lang="en-US" altLang="ko-KR" sz="1800" dirty="0"/>
              <a:t>(@Access(</a:t>
            </a:r>
            <a:r>
              <a:rPr lang="en-US" altLang="ko-KR" sz="1800" dirty="0" err="1"/>
              <a:t>AccessType.FIELD</a:t>
            </a:r>
            <a:r>
              <a:rPr lang="en-US" altLang="ko-KR" sz="1800" dirty="0"/>
              <a:t>))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설정하면 </a:t>
            </a:r>
            <a:r>
              <a:rPr lang="en-US" altLang="ko-KR" sz="1800" dirty="0"/>
              <a:t>JPA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getId</a:t>
            </a:r>
            <a:r>
              <a:rPr lang="en-US" altLang="ko-KR" sz="1800" dirty="0"/>
              <a:t>() </a:t>
            </a:r>
            <a:r>
              <a:rPr lang="ko-KR" altLang="en-US" sz="1800" dirty="0"/>
              <a:t>메소드가 </a:t>
            </a:r>
            <a:r>
              <a:rPr lang="en-US" altLang="ko-KR" sz="1800" dirty="0"/>
              <a:t>id</a:t>
            </a:r>
            <a:r>
              <a:rPr lang="ko-KR" altLang="en-US" sz="1800" dirty="0"/>
              <a:t>만 조회하는 메소드인지 다른 필드까지 활용해서 어떤 일을 하는 메소드인지 알지 못하므로 프록시 객체를 초기화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@Access</a:t>
            </a:r>
            <a:r>
              <a:rPr lang="ko-KR" altLang="en-US" dirty="0"/>
              <a:t>를 명시하지 않으면 </a:t>
            </a:r>
            <a:r>
              <a:rPr lang="en-US" altLang="ko-KR" dirty="0"/>
              <a:t>@Id</a:t>
            </a:r>
            <a:r>
              <a:rPr lang="ko-KR" altLang="en-US" dirty="0"/>
              <a:t>의 위치에 따라 접근 방식이 결정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필드 위에 명시</a:t>
            </a:r>
            <a:r>
              <a:rPr lang="en-US" altLang="ko-KR" dirty="0"/>
              <a:t>(</a:t>
            </a:r>
            <a:r>
              <a:rPr lang="ko-KR" altLang="en-US" dirty="0"/>
              <a:t>현재 우리 방식</a:t>
            </a:r>
            <a:r>
              <a:rPr lang="en-US" altLang="ko-KR" dirty="0"/>
              <a:t>): </a:t>
            </a:r>
            <a:r>
              <a:rPr lang="ko-KR" altLang="en-US" dirty="0"/>
              <a:t>필드 접근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getter</a:t>
            </a:r>
            <a:r>
              <a:rPr lang="ko-KR" altLang="en-US" dirty="0"/>
              <a:t>에 명시</a:t>
            </a:r>
            <a:r>
              <a:rPr lang="en-US" altLang="ko-KR" dirty="0"/>
              <a:t>: </a:t>
            </a:r>
            <a:r>
              <a:rPr lang="ko-KR" altLang="en-US" dirty="0"/>
              <a:t>프로퍼티 접근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6BC1D-CF6A-402B-A895-2AC240A08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32" y="1813748"/>
            <a:ext cx="708411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em.getReference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"team1"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식별자 보관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team.getId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초기화 되지 않음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27F17-1D8A-4AA1-88D4-6FD73024F48A}"/>
              </a:ext>
            </a:extLst>
          </p:cNvPr>
          <p:cNvSpPr/>
          <p:nvPr/>
        </p:nvSpPr>
        <p:spPr>
          <a:xfrm>
            <a:off x="5685906" y="1829650"/>
            <a:ext cx="809587" cy="3172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프록시와 식별자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하이버네이트는</a:t>
            </a:r>
            <a:r>
              <a:rPr lang="ko-KR" altLang="en-US" dirty="0"/>
              <a:t> </a:t>
            </a:r>
            <a:r>
              <a:rPr lang="en-US" altLang="ko-KR" dirty="0"/>
              <a:t>JPA </a:t>
            </a:r>
            <a:r>
              <a:rPr lang="ko-KR" altLang="en-US" dirty="0"/>
              <a:t>명세와는 다르게</a:t>
            </a:r>
            <a:r>
              <a:rPr lang="en-US" altLang="ko-KR" dirty="0"/>
              <a:t>, </a:t>
            </a:r>
            <a:r>
              <a:rPr lang="ko-KR" altLang="en-US" dirty="0"/>
              <a:t>식별자를 호출할 때는 엔티티를 초기화하지 않음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D494C5-E111-4168-96EE-839CCFE9911C}"/>
              </a:ext>
            </a:extLst>
          </p:cNvPr>
          <p:cNvSpPr/>
          <p:nvPr/>
        </p:nvSpPr>
        <p:spPr>
          <a:xfrm>
            <a:off x="644435" y="1821664"/>
            <a:ext cx="10153262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           Member </a:t>
            </a:r>
            <a:r>
              <a:rPr lang="en-US" altLang="ko-KR" dirty="0" err="1"/>
              <a:t>member</a:t>
            </a:r>
            <a:r>
              <a:rPr lang="en-US" altLang="ko-KR" dirty="0"/>
              <a:t> =  new Member();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member.setId</a:t>
            </a:r>
            <a:r>
              <a:rPr lang="en-US" altLang="ko-KR" dirty="0"/>
              <a:t>("member1");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member.setName</a:t>
            </a:r>
            <a:r>
              <a:rPr lang="en-US" altLang="ko-KR" dirty="0"/>
              <a:t>("member1");</a:t>
            </a:r>
          </a:p>
          <a:p>
            <a:endParaRPr lang="en-US" altLang="ko-KR" dirty="0"/>
          </a:p>
          <a:p>
            <a:r>
              <a:rPr lang="en-US" altLang="ko-KR" dirty="0"/>
              <a:t>            Team </a:t>
            </a:r>
            <a:r>
              <a:rPr lang="en-US" altLang="ko-KR" dirty="0" err="1"/>
              <a:t>team</a:t>
            </a:r>
            <a:r>
              <a:rPr lang="en-US" altLang="ko-KR" dirty="0"/>
              <a:t> = new Team();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team.setId</a:t>
            </a:r>
            <a:r>
              <a:rPr lang="en-US" altLang="ko-KR" dirty="0"/>
              <a:t>("team1");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team.setName</a:t>
            </a:r>
            <a:r>
              <a:rPr lang="en-US" altLang="ko-KR" dirty="0"/>
              <a:t>("team1");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member.setTeam</a:t>
            </a:r>
            <a:r>
              <a:rPr lang="en-US" altLang="ko-KR" dirty="0"/>
              <a:t>(team);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em.persist</a:t>
            </a:r>
            <a:r>
              <a:rPr lang="en-US" altLang="ko-KR" dirty="0"/>
              <a:t>(team);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em.persist</a:t>
            </a:r>
            <a:r>
              <a:rPr lang="en-US" altLang="ko-KR" dirty="0"/>
              <a:t>(member);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em.flush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em.clear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        Member </a:t>
            </a:r>
            <a:r>
              <a:rPr lang="en-US" altLang="ko-KR" dirty="0" err="1"/>
              <a:t>findMember</a:t>
            </a:r>
            <a:r>
              <a:rPr lang="en-US" altLang="ko-KR" dirty="0"/>
              <a:t> = </a:t>
            </a:r>
            <a:r>
              <a:rPr lang="en-US" altLang="ko-KR" dirty="0" err="1"/>
              <a:t>em.find</a:t>
            </a:r>
            <a:r>
              <a:rPr lang="en-US" altLang="ko-KR" dirty="0"/>
              <a:t>(</a:t>
            </a:r>
            <a:r>
              <a:rPr lang="en-US" altLang="ko-KR" dirty="0" err="1"/>
              <a:t>Member.class</a:t>
            </a:r>
            <a:r>
              <a:rPr lang="en-US" altLang="ko-KR" dirty="0"/>
              <a:t>, </a:t>
            </a:r>
            <a:r>
              <a:rPr lang="en-US" altLang="ko-KR" dirty="0" err="1"/>
              <a:t>member.getId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findMember.getTeam</a:t>
            </a:r>
            <a:r>
              <a:rPr lang="en-US" altLang="ko-KR" dirty="0"/>
              <a:t>().</a:t>
            </a:r>
            <a:r>
              <a:rPr lang="en-US" altLang="ko-KR" dirty="0" err="1"/>
              <a:t>getId</a:t>
            </a:r>
            <a:r>
              <a:rPr lang="en-US" altLang="ko-KR" dirty="0"/>
              <a:t>());</a:t>
            </a:r>
            <a:r>
              <a:rPr lang="ko-KR" altLang="en-US" dirty="0"/>
              <a:t> </a:t>
            </a:r>
            <a:r>
              <a:rPr lang="en-US" altLang="ko-KR" dirty="0"/>
              <a:t>// team </a:t>
            </a:r>
            <a:r>
              <a:rPr lang="ko-KR" altLang="en-US" dirty="0"/>
              <a:t>초기화 </a:t>
            </a:r>
            <a:r>
              <a:rPr lang="en-US" altLang="ko-KR" dirty="0"/>
              <a:t>X(team.id(</a:t>
            </a:r>
            <a:r>
              <a:rPr lang="ko-KR" altLang="en-US" dirty="0"/>
              <a:t>프록시 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null)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findMember.getTeam</a:t>
            </a:r>
            <a:r>
              <a:rPr lang="en-US" altLang="ko-KR" dirty="0"/>
              <a:t>().</a:t>
            </a:r>
            <a:r>
              <a:rPr lang="en-US" altLang="ko-KR" dirty="0" err="1"/>
              <a:t>getName</a:t>
            </a:r>
            <a:r>
              <a:rPr lang="en-US" altLang="ko-KR" dirty="0"/>
              <a:t>()); // team </a:t>
            </a:r>
            <a:r>
              <a:rPr lang="ko-KR" altLang="en-US" dirty="0"/>
              <a:t>초기화 </a:t>
            </a:r>
            <a:r>
              <a:rPr lang="en-US" altLang="ko-KR" dirty="0"/>
              <a:t>O, select </a:t>
            </a:r>
            <a:r>
              <a:rPr lang="ko-KR" altLang="en-US" dirty="0"/>
              <a:t>쿼리 발생</a:t>
            </a:r>
          </a:p>
        </p:txBody>
      </p:sp>
    </p:spTree>
    <p:extLst>
      <p:ext uri="{BB962C8B-B14F-4D97-AF65-F5344CB8AC3E}">
        <p14:creationId xmlns:p14="http://schemas.microsoft.com/office/powerpoint/2010/main" val="30636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프록시와 실제 객체의 </a:t>
            </a:r>
            <a:r>
              <a:rPr lang="ko-KR" altLang="en-US" sz="2100" b="1" dirty="0">
                <a:solidFill>
                  <a:srgbClr val="0000FF"/>
                </a:solidFill>
              </a:rPr>
              <a:t>타입 체크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8571" y="1476864"/>
            <a:ext cx="35661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checkTeam</a:t>
            </a:r>
            <a:r>
              <a:rPr lang="en-US" dirty="0"/>
              <a:t>(find1, find2){</a:t>
            </a:r>
          </a:p>
          <a:p>
            <a:pPr lvl="1"/>
            <a:r>
              <a:rPr lang="ko-KR" altLang="en-US"/>
              <a:t>타입 비교</a:t>
            </a:r>
            <a:r>
              <a:rPr lang="en-US"/>
              <a:t> </a:t>
            </a:r>
            <a:r>
              <a:rPr lang="ko-KR" altLang="en-US" dirty="0" err="1"/>
              <a:t>로직</a:t>
            </a:r>
            <a:endParaRPr lang="en-US" altLang="ko-KR" dirty="0"/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8571" y="2647308"/>
            <a:ext cx="3789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함수의 </a:t>
            </a:r>
            <a:r>
              <a:rPr lang="ko-KR" altLang="en-US" sz="1600" dirty="0" err="1"/>
              <a:t>파라미터로</a:t>
            </a:r>
            <a:r>
              <a:rPr lang="ko-KR" altLang="en-US" sz="1600" dirty="0"/>
              <a:t> </a:t>
            </a:r>
            <a:r>
              <a:rPr lang="ko-KR" altLang="en-US" sz="1600"/>
              <a:t>넘기면 </a:t>
            </a:r>
            <a:endParaRPr lang="en-US" altLang="ko-KR" sz="1600"/>
          </a:p>
          <a:p>
            <a:r>
              <a:rPr lang="ko-KR" altLang="en-US" sz="1600"/>
              <a:t>비교 코드가 숨겨짐</a:t>
            </a:r>
            <a:endParaRPr lang="en-US" altLang="ko-KR" sz="1600"/>
          </a:p>
          <a:p>
            <a:r>
              <a:rPr lang="en-US" sz="1600"/>
              <a:t>checkTeam </a:t>
            </a:r>
            <a:r>
              <a:rPr lang="ko-KR" altLang="en-US" sz="1600"/>
              <a:t>안에서 </a:t>
            </a:r>
            <a:r>
              <a:rPr lang="en-US" altLang="ko-KR" sz="1600"/>
              <a:t>find1</a:t>
            </a:r>
            <a:r>
              <a:rPr lang="ko-KR" altLang="en-US" sz="1600"/>
              <a:t>과 </a:t>
            </a:r>
            <a:r>
              <a:rPr lang="en-US" altLang="ko-KR" sz="1600"/>
              <a:t>find2</a:t>
            </a:r>
            <a:r>
              <a:rPr lang="ko-KR" altLang="en-US" sz="1600"/>
              <a:t>의 타입이</a:t>
            </a:r>
            <a:endParaRPr lang="en-US" altLang="ko-KR" sz="1600"/>
          </a:p>
          <a:p>
            <a:r>
              <a:rPr lang="ko-KR" altLang="en-US" sz="1600"/>
              <a:t>같은지 비교할 때 클래스의 </a:t>
            </a:r>
            <a:r>
              <a:rPr lang="en-US" altLang="ko-KR" sz="1600"/>
              <a:t>== </a:t>
            </a:r>
            <a:r>
              <a:rPr lang="ko-KR" altLang="en-US" sz="1600"/>
              <a:t>비교는 </a:t>
            </a:r>
            <a:endParaRPr lang="en-US" altLang="ko-KR" sz="1600"/>
          </a:p>
          <a:p>
            <a:r>
              <a:rPr lang="ko-KR" altLang="en-US" sz="1600"/>
              <a:t>의도하지 않는 결과를 가져올 수 있음</a:t>
            </a:r>
            <a:endParaRPr 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3612C8-8E90-4ACF-B7E3-E8CB5BDDA889}"/>
              </a:ext>
            </a:extLst>
          </p:cNvPr>
          <p:cNvSpPr/>
          <p:nvPr/>
        </p:nvSpPr>
        <p:spPr>
          <a:xfrm>
            <a:off x="223846" y="1476864"/>
            <a:ext cx="77735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Member member1 = new Member();</a:t>
            </a:r>
          </a:p>
          <a:p>
            <a:r>
              <a:rPr lang="en-US" altLang="ko-KR" dirty="0"/>
              <a:t>member1.setId("member1");</a:t>
            </a:r>
          </a:p>
          <a:p>
            <a:r>
              <a:rPr lang="en-US" altLang="ko-KR" dirty="0" err="1"/>
              <a:t>em.persist</a:t>
            </a:r>
            <a:r>
              <a:rPr lang="en-US" altLang="ko-KR" dirty="0"/>
              <a:t>(member1);</a:t>
            </a:r>
          </a:p>
          <a:p>
            <a:endParaRPr lang="en-US" altLang="ko-KR" dirty="0"/>
          </a:p>
          <a:p>
            <a:r>
              <a:rPr lang="en-US" altLang="ko-KR" dirty="0"/>
              <a:t>Member member2 = new Member();</a:t>
            </a:r>
          </a:p>
          <a:p>
            <a:r>
              <a:rPr lang="en-US" altLang="ko-KR" dirty="0"/>
              <a:t>member2.setId("member2");</a:t>
            </a:r>
          </a:p>
          <a:p>
            <a:r>
              <a:rPr lang="en-US" altLang="ko-KR" dirty="0" err="1"/>
              <a:t>em.persist</a:t>
            </a:r>
            <a:r>
              <a:rPr lang="en-US" altLang="ko-KR" dirty="0"/>
              <a:t>(member2);</a:t>
            </a:r>
          </a:p>
          <a:p>
            <a:endParaRPr lang="en-US" altLang="ko-KR" dirty="0"/>
          </a:p>
          <a:p>
            <a:r>
              <a:rPr lang="en-US" altLang="ko-KR" dirty="0" err="1"/>
              <a:t>em.flush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em.clear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Member find1 = </a:t>
            </a:r>
            <a:r>
              <a:rPr lang="en-US" altLang="ko-KR" dirty="0" err="1"/>
              <a:t>em.find</a:t>
            </a:r>
            <a:r>
              <a:rPr lang="en-US" altLang="ko-KR" dirty="0"/>
              <a:t>(</a:t>
            </a:r>
            <a:r>
              <a:rPr lang="en-US" altLang="ko-KR" dirty="0" err="1"/>
              <a:t>Member.class</a:t>
            </a:r>
            <a:r>
              <a:rPr lang="en-US" altLang="ko-KR" dirty="0"/>
              <a:t>, member1.getId());</a:t>
            </a:r>
          </a:p>
          <a:p>
            <a:r>
              <a:rPr lang="en-US" altLang="ko-KR" dirty="0"/>
              <a:t>Member find2 = </a:t>
            </a:r>
            <a:r>
              <a:rPr lang="en-US" altLang="ko-KR" dirty="0" err="1"/>
              <a:t>em.find</a:t>
            </a:r>
            <a:r>
              <a:rPr lang="en-US" altLang="ko-KR" dirty="0"/>
              <a:t>(</a:t>
            </a:r>
            <a:r>
              <a:rPr lang="en-US" altLang="ko-KR" dirty="0" err="1"/>
              <a:t>Member.class</a:t>
            </a:r>
            <a:r>
              <a:rPr lang="en-US" altLang="ko-KR" dirty="0"/>
              <a:t>, member2.getId());</a:t>
            </a:r>
          </a:p>
          <a:p>
            <a:r>
              <a:rPr lang="en-US" altLang="ko-KR" dirty="0"/>
              <a:t>//Member find2 = </a:t>
            </a:r>
            <a:r>
              <a:rPr lang="en-US" altLang="ko-KR" dirty="0" err="1"/>
              <a:t>em.getReference</a:t>
            </a:r>
            <a:r>
              <a:rPr lang="en-US" altLang="ko-KR" dirty="0"/>
              <a:t>(</a:t>
            </a:r>
            <a:r>
              <a:rPr lang="en-US" altLang="ko-KR" dirty="0" err="1"/>
              <a:t>Member.class</a:t>
            </a:r>
            <a:r>
              <a:rPr lang="en-US" altLang="ko-KR" dirty="0"/>
              <a:t>, member2.getId());</a:t>
            </a:r>
          </a:p>
          <a:p>
            <a:r>
              <a:rPr lang="en-US" altLang="ko-KR" dirty="0"/>
              <a:t>            </a:t>
            </a:r>
          </a:p>
          <a:p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클래스가 같은가</a:t>
            </a:r>
            <a:r>
              <a:rPr lang="en-US" altLang="ko-KR" dirty="0"/>
              <a:t>?" + (find1.getClass()==find2.getClass()));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7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 err="1"/>
              <a:t>instanceOf</a:t>
            </a:r>
            <a:r>
              <a:rPr lang="ko-KR" altLang="en-US" sz="2100" b="1" dirty="0"/>
              <a:t>를 사용하는 </a:t>
            </a:r>
            <a:r>
              <a:rPr lang="ko-KR" altLang="en-US" sz="2100" b="1"/>
              <a:t>것이 안전</a:t>
            </a:r>
            <a:endParaRPr lang="en-US" altLang="ko-KR" sz="21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앞선 예제에서는 클래스 타입으로 비교할 때 문제 발생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700" b="1" dirty="0"/>
          </a:p>
          <a:p>
            <a:pPr lvl="1">
              <a:lnSpc>
                <a:spcPct val="150000"/>
              </a:lnSpc>
            </a:pPr>
            <a:endParaRPr lang="ko-KR" altLang="en-US" sz="105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5941" y="1951672"/>
            <a:ext cx="985058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"find1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instanceof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Member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find1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Member));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"find2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instanceof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Member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find2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Member));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하나의 트랜잭션에서 동일한 엔티티에 대해 </a:t>
            </a:r>
            <a:r>
              <a:rPr lang="en-US" altLang="ko-KR" sz="2000" b="1" dirty="0"/>
              <a:t>find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getReference</a:t>
            </a:r>
            <a:r>
              <a:rPr lang="ko-KR" altLang="en-US" sz="2000" b="1" dirty="0"/>
              <a:t>가 동시에 사용된다면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u="sng" dirty="0"/>
              <a:t>Repeatable read</a:t>
            </a:r>
            <a:r>
              <a:rPr lang="ko-KR" altLang="en-US" sz="1800" u="sng" dirty="0"/>
              <a:t>를 보장</a:t>
            </a:r>
            <a:r>
              <a:rPr lang="ko-KR" altLang="en-US" sz="1800" dirty="0"/>
              <a:t>하는 방향으로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ko-KR" altLang="en-US" sz="105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17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94509" y="1862017"/>
            <a:ext cx="808274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"find1 type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"find2 type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"m1==m2: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08760" y="2559850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프록시로 변형해서</a:t>
            </a:r>
            <a:endParaRPr lang="en-US" altLang="ko-KR" dirty="0"/>
          </a:p>
          <a:p>
            <a:r>
              <a:rPr lang="ko-KR" altLang="en-US" dirty="0"/>
              <a:t>생기는 이득이 없음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691940" y="2883016"/>
            <a:ext cx="83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4509" y="4746367"/>
            <a:ext cx="808274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"find1 type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"find2 type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18568" y="515331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프록시 반환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94509" y="3948795"/>
            <a:ext cx="10259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영속성 컨텍스트에 찾는 </a:t>
            </a:r>
            <a:r>
              <a:rPr lang="ko-KR" altLang="en-US" dirty="0" err="1"/>
              <a:t>엔티티가</a:t>
            </a:r>
            <a:r>
              <a:rPr lang="ko-KR" altLang="en-US" dirty="0"/>
              <a:t> 이미 있으면 </a:t>
            </a:r>
            <a:r>
              <a:rPr lang="en-US" altLang="ko-KR" dirty="0" err="1"/>
              <a:t>em.getReference</a:t>
            </a:r>
            <a:r>
              <a:rPr lang="en-US" altLang="ko-KR" dirty="0"/>
              <a:t>()</a:t>
            </a:r>
            <a:r>
              <a:rPr lang="ko-KR" altLang="en-US" dirty="0"/>
              <a:t>를 호출해도 실제 </a:t>
            </a:r>
            <a:r>
              <a:rPr lang="ko-KR" altLang="en-US" dirty="0" err="1"/>
              <a:t>엔티티</a:t>
            </a:r>
            <a:r>
              <a:rPr lang="ko-KR" altLang="en-US" dirty="0"/>
              <a:t> 반환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타입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실무에서는 </a:t>
            </a:r>
            <a:r>
              <a:rPr lang="en-US" altLang="ko-KR" sz="2000" dirty="0"/>
              <a:t>find, </a:t>
            </a:r>
            <a:r>
              <a:rPr lang="en-US" altLang="ko-KR" sz="2000" dirty="0" err="1"/>
              <a:t>getReference</a:t>
            </a:r>
            <a:r>
              <a:rPr lang="ko-KR" altLang="en-US" sz="2000" dirty="0"/>
              <a:t>의 비교로 인해 복잡한 문제가 발생되는 경우는 크게 없음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중요한 것은 </a:t>
            </a:r>
            <a:r>
              <a:rPr lang="en-US" altLang="ko-KR" sz="2000" dirty="0"/>
              <a:t>find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getReference</a:t>
            </a:r>
            <a:r>
              <a:rPr lang="ko-KR" altLang="en-US" sz="2000" dirty="0"/>
              <a:t>와 같은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종류와 관계 없이 개발자가 </a:t>
            </a:r>
            <a:r>
              <a:rPr lang="ko-KR" altLang="en-US" sz="2000" dirty="0" err="1"/>
              <a:t>엔티티를</a:t>
            </a:r>
            <a:r>
              <a:rPr lang="ko-KR" altLang="en-US" sz="2000" dirty="0"/>
              <a:t> 제어하는 것이 중요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ko-KR" altLang="en-US" sz="105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주의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영속성 컨텍스트의 도움을 받을 수 없는 </a:t>
            </a:r>
            <a:r>
              <a:rPr lang="ko-KR" altLang="en-US" sz="2000" dirty="0" err="1"/>
              <a:t>준영속</a:t>
            </a:r>
            <a:r>
              <a:rPr lang="ko-KR" altLang="en-US" sz="2000" dirty="0"/>
              <a:t> 상태</a:t>
            </a:r>
            <a:r>
              <a:rPr lang="en-US" altLang="ko-KR" sz="2000" dirty="0"/>
              <a:t>( by</a:t>
            </a:r>
            <a:r>
              <a:rPr lang="ko-KR" altLang="en-US" sz="2000" dirty="0"/>
              <a:t> </a:t>
            </a:r>
            <a:r>
              <a:rPr lang="en-US" altLang="ko-KR" sz="2000" dirty="0" err="1"/>
              <a:t>em.detach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em.close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em.clear</a:t>
            </a:r>
            <a:r>
              <a:rPr lang="en-US" altLang="ko-KR" sz="2000" dirty="0"/>
              <a:t> )</a:t>
            </a:r>
            <a:r>
              <a:rPr lang="ko-KR" altLang="en-US" sz="2000" dirty="0"/>
              <a:t>일 때</a:t>
            </a:r>
            <a:r>
              <a:rPr lang="en-US" altLang="ko-KR" sz="2000" dirty="0"/>
              <a:t>, </a:t>
            </a:r>
            <a:r>
              <a:rPr lang="ko-KR" altLang="en-US" sz="2000" dirty="0"/>
              <a:t>프록시 객체 초기화 문제가 발생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트랜잭션의 범위 밖에서 프록시 객체를 조회하려고 할 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org.hibernate.LazyInitializationException</a:t>
            </a:r>
            <a:r>
              <a:rPr lang="en-US" sz="1800" dirty="0"/>
              <a:t> </a:t>
            </a:r>
            <a:r>
              <a:rPr lang="ko-KR" altLang="en-US" sz="1800" dirty="0"/>
              <a:t>예외 발생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Web project</a:t>
            </a:r>
            <a:r>
              <a:rPr lang="ko-KR" altLang="en-US" sz="1800" dirty="0"/>
              <a:t> 실무에서 많이 발생하는 문제</a:t>
            </a:r>
            <a:r>
              <a:rPr lang="en-US" altLang="ko-KR" sz="1800" dirty="0"/>
              <a:t>(</a:t>
            </a:r>
            <a:r>
              <a:rPr lang="ko-KR" altLang="en-US" sz="1800" dirty="0"/>
              <a:t>트랜잭션이 종료 된 후 추가적인 조회를 하려고 할 때</a:t>
            </a:r>
            <a:r>
              <a:rPr lang="en-US" altLang="ko-KR" sz="1800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9004" y="5740477"/>
            <a:ext cx="2117956" cy="3215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077884" y="3240657"/>
            <a:ext cx="988660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member1.setId("member1")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"find1 type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.detach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프록시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726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/>
              <a:t>유틸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215332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프록시 인스턴스의 초기화 여부 확인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프록시 클래스 확인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프록시 강제 초기화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JPA </a:t>
            </a:r>
            <a:r>
              <a:rPr lang="ko-KR" altLang="en-US" sz="1800" dirty="0"/>
              <a:t>표준은 강제 초기화 메서드가 없음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프록시 객체에서 </a:t>
            </a:r>
            <a:r>
              <a:rPr lang="en-US" altLang="ko-KR" sz="1800" dirty="0" err="1">
                <a:sym typeface="Wingdings" panose="05000000000000000000" pitchFamily="2" charset="2"/>
              </a:rPr>
              <a:t>getXXX</a:t>
            </a:r>
            <a:r>
              <a:rPr lang="en-US" altLang="ko-KR" sz="1800" dirty="0"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sym typeface="Wingdings" panose="05000000000000000000" pitchFamily="2" charset="2"/>
              </a:rPr>
              <a:t>를 호출해서 강제 초기화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0112" y="1285348"/>
            <a:ext cx="993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"is Loaded?: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emf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.getPersistenceUnitUtil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isLoaded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0112" y="2300866"/>
            <a:ext cx="7996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"is Loaded?: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.getClass());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0112" y="3387172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Hibernate.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919" y="4878389"/>
            <a:ext cx="45047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en-US" dirty="0" err="1"/>
              <a:t>getReference</a:t>
            </a:r>
            <a:r>
              <a:rPr lang="ko-KR" altLang="en-US" dirty="0"/>
              <a:t>를 직접 잘 쓰지는 않음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즉시 로딩과 지연 로딩 이해를 위한 기반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즉시로딩과 지연로딩의 개념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66100" y="1253268"/>
            <a:ext cx="2310938" cy="66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56209" y="1253268"/>
            <a:ext cx="2310938" cy="665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</p:txBody>
      </p: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4477038" y="1585777"/>
            <a:ext cx="16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6194" y="2222321"/>
            <a:ext cx="266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em.find</a:t>
            </a:r>
            <a:r>
              <a:rPr lang="en-US" dirty="0"/>
              <a:t>(</a:t>
            </a:r>
            <a:r>
              <a:rPr lang="en-US" dirty="0" err="1"/>
              <a:t>Member.class</a:t>
            </a:r>
            <a:r>
              <a:rPr lang="en-US" dirty="0"/>
              <a:t>, 1L)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3126" y="3715361"/>
            <a:ext cx="28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  <a:r>
              <a:rPr lang="ko-KR" altLang="en-US" dirty="0"/>
              <a:t>와 </a:t>
            </a:r>
            <a:r>
              <a:rPr lang="en-US" altLang="ko-KR" dirty="0"/>
              <a:t>Team </a:t>
            </a:r>
            <a:r>
              <a:rPr lang="ko-KR" altLang="en-US" dirty="0"/>
              <a:t>같이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20777" y="3630744"/>
            <a:ext cx="395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  <a:r>
              <a:rPr lang="ko-KR" altLang="en-US" dirty="0"/>
              <a:t>만 조회하고</a:t>
            </a:r>
            <a:endParaRPr lang="en-US" altLang="ko-KR" dirty="0"/>
          </a:p>
          <a:p>
            <a:r>
              <a:rPr lang="en-US" dirty="0"/>
              <a:t>Team</a:t>
            </a:r>
            <a:r>
              <a:rPr lang="ko-KR" altLang="en-US" dirty="0"/>
              <a:t>은 실제 사용 시점에서 추가 조회</a:t>
            </a:r>
            <a:endParaRPr lang="en-US" dirty="0"/>
          </a:p>
        </p:txBody>
      </p:sp>
      <p:cxnSp>
        <p:nvCxnSpPr>
          <p:cNvPr id="13" name="직선 화살표 연결선 12"/>
          <p:cNvCxnSpPr>
            <a:stCxn id="9" idx="2"/>
            <a:endCxn id="10" idx="0"/>
          </p:cNvCxnSpPr>
          <p:nvPr/>
        </p:nvCxnSpPr>
        <p:spPr>
          <a:xfrm flipH="1">
            <a:off x="3070082" y="2591653"/>
            <a:ext cx="2246541" cy="112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11" idx="0"/>
          </p:cNvCxnSpPr>
          <p:nvPr/>
        </p:nvCxnSpPr>
        <p:spPr>
          <a:xfrm>
            <a:off x="5316623" y="2591653"/>
            <a:ext cx="3080176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9776" y="2926532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즉시 로딩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07577" y="2926532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지연 로딩</a:t>
            </a:r>
            <a:endParaRPr 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0552" y="4409546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 err="1"/>
              <a:t>FetchType</a:t>
            </a:r>
            <a:endParaRPr lang="en-US" altLang="ko-KR" sz="21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즉시 로딩과 지연 로딩의 타입 결정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FetchType.EAGER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즉시 로딩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FetchType.LAZY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지연 로딩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51EF3-4478-47FD-B011-ED83737638EE}"/>
              </a:ext>
            </a:extLst>
          </p:cNvPr>
          <p:cNvSpPr txBox="1"/>
          <p:nvPr/>
        </p:nvSpPr>
        <p:spPr>
          <a:xfrm>
            <a:off x="5788352" y="6354246"/>
            <a:ext cx="473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member</a:t>
            </a:r>
            <a:r>
              <a:rPr lang="ko-KR" altLang="en-US">
                <a:solidFill>
                  <a:srgbClr val="0000FF"/>
                </a:solidFill>
              </a:rPr>
              <a:t>와 </a:t>
            </a:r>
            <a:r>
              <a:rPr lang="en-US" altLang="ko-KR">
                <a:solidFill>
                  <a:srgbClr val="0000FF"/>
                </a:solidFill>
              </a:rPr>
              <a:t>team</a:t>
            </a:r>
            <a:r>
              <a:rPr lang="ko-KR" altLang="en-US">
                <a:solidFill>
                  <a:srgbClr val="0000FF"/>
                </a:solidFill>
              </a:rPr>
              <a:t>의 연관관계를 맺고 실습 수행</a:t>
            </a:r>
          </a:p>
        </p:txBody>
      </p:sp>
    </p:spTree>
    <p:extLst>
      <p:ext uri="{BB962C8B-B14F-4D97-AF65-F5344CB8AC3E}">
        <p14:creationId xmlns:p14="http://schemas.microsoft.com/office/powerpoint/2010/main" val="7194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즉시 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649706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/>
              <a:t>엔티티</a:t>
            </a:r>
            <a:r>
              <a:rPr lang="ko-KR" altLang="en-US" sz="1800" b="1" dirty="0"/>
              <a:t> 조회 시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관련 </a:t>
            </a:r>
            <a:r>
              <a:rPr lang="ko-KR" altLang="en-US" sz="1800" b="1" dirty="0" err="1"/>
              <a:t>엔티티도</a:t>
            </a:r>
            <a:r>
              <a:rPr lang="ko-KR" altLang="en-US" sz="1800" b="1" dirty="0"/>
              <a:t> 한 번에 자동 조회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2249" y="2754219"/>
            <a:ext cx="878101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member1.setId(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"member1"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Team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Team();</a:t>
            </a:r>
          </a:p>
          <a:p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team1.setId(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"team1"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.setTeam(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team1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findMember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type: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610600" y="108625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</a:t>
            </a:r>
            <a:r>
              <a:rPr lang="ko-KR" altLang="en-US" dirty="0" err="1"/>
              <a:t>엔티티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6382" y="267977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21133" y="1588297"/>
            <a:ext cx="4139739" cy="2660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662249" y="1086254"/>
            <a:ext cx="794004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(fetch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EAGER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7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지연 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동작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로딩되는 시점에 </a:t>
            </a:r>
            <a:r>
              <a:rPr lang="en-US" altLang="ko-KR" sz="1800" dirty="0"/>
              <a:t>Team </a:t>
            </a:r>
            <a:r>
              <a:rPr lang="ko-KR" altLang="en-US" sz="1800" dirty="0" err="1"/>
              <a:t>엔티티는</a:t>
            </a:r>
            <a:r>
              <a:rPr lang="ko-KR" altLang="en-US" sz="1800" dirty="0"/>
              <a:t> 프록시 객체로 가져옴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이후 실제 객체를 사용하는 시점에</a:t>
            </a:r>
            <a:r>
              <a:rPr lang="en-US" altLang="ko-KR" sz="1800" dirty="0"/>
              <a:t>(Team</a:t>
            </a:r>
            <a:r>
              <a:rPr lang="ko-KR" altLang="en-US" sz="1800" dirty="0"/>
              <a:t>을 사용하는 시점에</a:t>
            </a:r>
            <a:r>
              <a:rPr lang="en-US" altLang="ko-KR" sz="1800" dirty="0"/>
              <a:t>) </a:t>
            </a:r>
            <a:r>
              <a:rPr lang="ko-KR" altLang="en-US" sz="1800" dirty="0"/>
              <a:t>초기화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pic>
        <p:nvPicPr>
          <p:cNvPr id="13315" name="Picture 3" descr="https://github.com/namjunemy/TIL/blob/master/Jpa/inflearn/img/32_lazy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10835" r="8657" b="10111"/>
          <a:stretch/>
        </p:blipFill>
        <p:spPr bwMode="auto">
          <a:xfrm>
            <a:off x="1047404" y="3289568"/>
            <a:ext cx="5752407" cy="16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47404" y="5069898"/>
            <a:ext cx="952492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member1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.getId());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team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type: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getClass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"===================="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31359" y="1358298"/>
            <a:ext cx="4553713" cy="2926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/>
          <p:cNvSpPr/>
          <p:nvPr/>
        </p:nvSpPr>
        <p:spPr>
          <a:xfrm>
            <a:off x="1047404" y="129809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(fetch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FetchType.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LAZY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"TEAM_ID"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Team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지연 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대부분 비즈니스 </a:t>
            </a:r>
            <a:r>
              <a:rPr lang="ko-KR" altLang="en-US" sz="2000" b="1" dirty="0" err="1"/>
              <a:t>로직에서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Member</a:t>
            </a:r>
            <a:r>
              <a:rPr lang="ko-KR" altLang="en-US" sz="2000" b="1" dirty="0"/>
              <a:t>만 쓰고 </a:t>
            </a:r>
            <a:r>
              <a:rPr lang="en-US" altLang="ko-KR" sz="2000" b="1" dirty="0"/>
              <a:t>Team</a:t>
            </a:r>
            <a:r>
              <a:rPr lang="ko-KR" altLang="en-US" sz="2000" b="1" dirty="0"/>
              <a:t>을 사용하지 않는다면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Lazy </a:t>
            </a:r>
            <a:r>
              <a:rPr lang="ko-KR" altLang="en-US" sz="1800" dirty="0"/>
              <a:t>전략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대부분 비즈니스 </a:t>
            </a:r>
            <a:r>
              <a:rPr lang="ko-KR" altLang="en-US" sz="2000" b="1" dirty="0" err="1"/>
              <a:t>로직에서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Member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Team</a:t>
            </a:r>
            <a:r>
              <a:rPr lang="ko-KR" altLang="en-US" sz="2000" b="1" dirty="0"/>
              <a:t>을 같이 사용한다면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SELECT </a:t>
            </a:r>
            <a:r>
              <a:rPr lang="ko-KR" altLang="en-US" sz="1800" dirty="0"/>
              <a:t>쿼리가 </a:t>
            </a:r>
            <a:r>
              <a:rPr lang="ko-KR" altLang="en-US" sz="1800"/>
              <a:t>따로따로 나감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</a:t>
            </a:r>
            <a:r>
              <a:rPr lang="ko-KR" altLang="en-US" sz="1800" dirty="0"/>
              <a:t>즉시 로딩</a:t>
            </a:r>
            <a:r>
              <a:rPr lang="en-US" altLang="ko-KR" sz="1800" dirty="0"/>
              <a:t>(EAGER) </a:t>
            </a:r>
            <a:r>
              <a:rPr lang="ko-KR" altLang="en-US" sz="1800" dirty="0"/>
              <a:t>전략을 사용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이론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NULL</a:t>
            </a:r>
            <a:r>
              <a:rPr lang="ko-KR" altLang="en-US" sz="2000" b="1"/>
              <a:t> 제약조건과 </a:t>
            </a:r>
            <a:r>
              <a:rPr lang="en-US" altLang="ko-KR" sz="2000" b="1"/>
              <a:t>JPA </a:t>
            </a:r>
            <a:r>
              <a:rPr lang="ko-KR" altLang="en-US" sz="2000" b="1"/>
              <a:t>조인 전략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/>
              <a:t>즉시 로딩 실행 </a:t>
            </a:r>
            <a:r>
              <a:rPr lang="en-US" altLang="ko-KR" sz="1800"/>
              <a:t>SQL</a:t>
            </a:r>
            <a:r>
              <a:rPr lang="ko-KR" altLang="en-US" sz="1800"/>
              <a:t>에서 사용된 조인은 내부 조인</a:t>
            </a:r>
            <a:r>
              <a:rPr lang="en-US" altLang="ko-KR" sz="1800"/>
              <a:t>(INNER JOIN)</a:t>
            </a:r>
            <a:r>
              <a:rPr lang="ko-KR" altLang="en-US" sz="1800"/>
              <a:t>인가 외부 조인</a:t>
            </a:r>
            <a:r>
              <a:rPr lang="en-US" altLang="ko-KR" sz="1800"/>
              <a:t>(OUTER JOIN)</a:t>
            </a:r>
            <a:r>
              <a:rPr lang="ko-KR" altLang="en-US" sz="1800"/>
              <a:t>인가</a:t>
            </a:r>
            <a:r>
              <a:rPr lang="en-US" altLang="ko-KR" sz="180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회원 테이블의 외래키인 </a:t>
            </a:r>
            <a:r>
              <a:rPr lang="en-US" altLang="ko-KR" sz="1800"/>
              <a:t>TEAM_ID</a:t>
            </a:r>
            <a:r>
              <a:rPr lang="ko-KR" altLang="en-US" sz="1800"/>
              <a:t>는 </a:t>
            </a:r>
            <a:r>
              <a:rPr lang="en-US" altLang="ko-KR" sz="1800"/>
              <a:t>NULL</a:t>
            </a:r>
            <a:r>
              <a:rPr lang="ko-KR" altLang="en-US" sz="1800"/>
              <a:t>을 허용</a:t>
            </a:r>
            <a:r>
              <a:rPr lang="en-US" altLang="ko-KR" sz="1800"/>
              <a:t>. </a:t>
            </a:r>
            <a:r>
              <a:rPr lang="ko-KR" altLang="en-US" sz="1800"/>
              <a:t>따라서 회원이 팀에 소속되지 않을 수 있음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팀에 소속하지 않은 회원과 팀을 내부조인하면 팀은 물론이고 </a:t>
            </a:r>
            <a:r>
              <a:rPr lang="ko-KR" altLang="en-US" sz="1800">
                <a:solidFill>
                  <a:srgbClr val="FF0000"/>
                </a:solidFill>
              </a:rPr>
              <a:t>회원 데이터도 조회할 수 없음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18AB4E-E4F3-4C14-B038-344095E8F081}"/>
              </a:ext>
            </a:extLst>
          </p:cNvPr>
          <p:cNvSpPr/>
          <p:nvPr/>
        </p:nvSpPr>
        <p:spPr>
          <a:xfrm>
            <a:off x="2846566" y="3311821"/>
            <a:ext cx="1399430" cy="86669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JPA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9D948-2F65-429E-A0EC-24857A44886E}"/>
              </a:ext>
            </a:extLst>
          </p:cNvPr>
          <p:cNvSpPr txBox="1"/>
          <p:nvPr/>
        </p:nvSpPr>
        <p:spPr>
          <a:xfrm>
            <a:off x="4373216" y="3294758"/>
            <a:ext cx="6720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즉시 로딩이네</a:t>
            </a:r>
            <a:r>
              <a:rPr lang="en-US" altLang="ko-KR"/>
              <a:t>? </a:t>
            </a:r>
            <a:r>
              <a:rPr lang="ko-KR" altLang="en-US"/>
              <a:t>조인을 이용하자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그런데 내부</a:t>
            </a:r>
            <a:r>
              <a:rPr lang="en-US" altLang="ko-KR"/>
              <a:t> </a:t>
            </a:r>
            <a:r>
              <a:rPr lang="ko-KR" altLang="en-US"/>
              <a:t>조인</a:t>
            </a:r>
            <a:r>
              <a:rPr lang="en-US" altLang="ko-KR"/>
              <a:t>? </a:t>
            </a:r>
            <a:r>
              <a:rPr lang="ko-KR" altLang="en-US"/>
              <a:t>외부 조인</a:t>
            </a:r>
            <a:r>
              <a:rPr lang="en-US" altLang="ko-KR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ym typeface="Wingdings" panose="05000000000000000000" pitchFamily="2" charset="2"/>
              </a:rPr>
              <a:t>잘 모르겠다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FK</a:t>
            </a:r>
            <a:r>
              <a:rPr lang="ko-KR" altLang="en-US">
                <a:sym typeface="Wingdings" panose="05000000000000000000" pitchFamily="2" charset="2"/>
              </a:rPr>
              <a:t>가 없어도 에러가 안나는 외부 조인을 사용하자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488F9B-D019-472D-8476-FB6A2C4D2D27}"/>
              </a:ext>
            </a:extLst>
          </p:cNvPr>
          <p:cNvSpPr/>
          <p:nvPr/>
        </p:nvSpPr>
        <p:spPr>
          <a:xfrm>
            <a:off x="755373" y="3198604"/>
            <a:ext cx="492981" cy="484359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874C569-FB9D-4534-A1D6-8E0D6F7B8327}"/>
              </a:ext>
            </a:extLst>
          </p:cNvPr>
          <p:cNvSpPr/>
          <p:nvPr/>
        </p:nvSpPr>
        <p:spPr>
          <a:xfrm>
            <a:off x="727543" y="3694154"/>
            <a:ext cx="548640" cy="484359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89458F-F9D9-422B-939F-BCF451DC9C09}"/>
              </a:ext>
            </a:extLst>
          </p:cNvPr>
          <p:cNvCxnSpPr/>
          <p:nvPr/>
        </p:nvCxnSpPr>
        <p:spPr>
          <a:xfrm>
            <a:off x="1431235" y="3694154"/>
            <a:ext cx="1256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A507A7-D7D9-46EB-8B30-CDE4778D8C48}"/>
              </a:ext>
            </a:extLst>
          </p:cNvPr>
          <p:cNvSpPr txBox="1"/>
          <p:nvPr/>
        </p:nvSpPr>
        <p:spPr>
          <a:xfrm>
            <a:off x="885424" y="2727208"/>
            <a:ext cx="266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em.find(Member.class, 1L)</a:t>
            </a:r>
            <a:endParaRPr lang="ko-KR" altLang="en-US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26B0AD49-016C-40B1-BDF5-5309FA7DA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05" b="72845"/>
          <a:stretch/>
        </p:blipFill>
        <p:spPr bwMode="auto">
          <a:xfrm>
            <a:off x="7166272" y="4414766"/>
            <a:ext cx="2099215" cy="1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">
            <a:extLst>
              <a:ext uri="{FF2B5EF4-FFF2-40B4-BE49-F238E27FC236}">
                <a16:creationId xmlns:a16="http://schemas.microsoft.com/office/drawing/2014/main" id="{2E0DDA38-9D58-4360-86F6-B683D4ED6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6" t="20544" r="37680" b="51567"/>
          <a:stretch/>
        </p:blipFill>
        <p:spPr bwMode="auto">
          <a:xfrm>
            <a:off x="3316108" y="4414766"/>
            <a:ext cx="2237045" cy="14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9762E7-DD9D-4FAB-8D7A-35039E29718E}"/>
              </a:ext>
            </a:extLst>
          </p:cNvPr>
          <p:cNvSpPr txBox="1"/>
          <p:nvPr/>
        </p:nvSpPr>
        <p:spPr>
          <a:xfrm>
            <a:off x="3792768" y="602180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내부</a:t>
            </a:r>
            <a:r>
              <a:rPr lang="en-US" altLang="ko-KR"/>
              <a:t> </a:t>
            </a:r>
            <a:r>
              <a:rPr lang="ko-KR" altLang="en-US"/>
              <a:t>조인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FE3D0-7659-445A-AE03-D5E11542CA4F}"/>
              </a:ext>
            </a:extLst>
          </p:cNvPr>
          <p:cNvSpPr txBox="1"/>
          <p:nvPr/>
        </p:nvSpPr>
        <p:spPr>
          <a:xfrm>
            <a:off x="7635431" y="602180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외부</a:t>
            </a:r>
            <a:r>
              <a:rPr lang="en-US" altLang="ko-KR"/>
              <a:t> </a:t>
            </a:r>
            <a:r>
              <a:rPr lang="ko-KR" altLang="en-US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036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참고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내부 조인이 외부 조인보다 성능과 최적화에 더 유리</a:t>
            </a:r>
            <a:endParaRPr lang="en-US" altLang="ko-KR" sz="2000" b="1"/>
          </a:p>
          <a:p>
            <a:pPr>
              <a:lnSpc>
                <a:spcPct val="150000"/>
              </a:lnSpc>
            </a:pPr>
            <a:r>
              <a:rPr lang="en-US" altLang="ko-KR" sz="2000" b="1"/>
              <a:t>(</a:t>
            </a:r>
            <a:r>
              <a:rPr lang="ko-KR" altLang="en-US" sz="2000" b="1"/>
              <a:t>다대일 상황에서</a:t>
            </a:r>
            <a:r>
              <a:rPr lang="en-US" altLang="ko-KR" sz="2000" b="1"/>
              <a:t>)</a:t>
            </a:r>
            <a:r>
              <a:rPr lang="ko-KR" altLang="en-US" sz="2000" b="1"/>
              <a:t>내부 조인을 사용하려면</a:t>
            </a:r>
            <a:r>
              <a:rPr lang="en-US" altLang="ko-KR" sz="2000" b="1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외래 키에 </a:t>
            </a:r>
            <a:r>
              <a:rPr lang="en-US" altLang="ko-KR" sz="1800"/>
              <a:t>NOT NULL </a:t>
            </a:r>
            <a:r>
              <a:rPr lang="ko-KR" altLang="en-US" sz="1800"/>
              <a:t>제약 조건을 설정하면 값이 있는 것을 보장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JPA</a:t>
            </a:r>
            <a:r>
              <a:rPr lang="ko-KR" altLang="en-US" sz="1800"/>
              <a:t>에도 이 사실을 알림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JPA</a:t>
            </a:r>
            <a:r>
              <a:rPr lang="ko-KR" altLang="en-US" sz="1800"/>
              <a:t>는 즉시 로딩 전략에서 선택적 관계면 외부 조인</a:t>
            </a:r>
            <a:r>
              <a:rPr lang="en-US" altLang="ko-KR" sz="1800"/>
              <a:t>, </a:t>
            </a:r>
            <a:r>
              <a:rPr lang="ko-KR" altLang="en-US" sz="1800"/>
              <a:t>필수 관계면 내부 조인을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한편</a:t>
            </a:r>
            <a:r>
              <a:rPr lang="en-US" altLang="ko-KR" sz="1800"/>
              <a:t>, </a:t>
            </a:r>
            <a:r>
              <a:rPr lang="ko-KR" altLang="en-US" sz="1800"/>
              <a:t>일대다 관계에서는 설정과 상관 없이 항상 외부 조인을 사용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57B51D-0DC7-4484-AC1D-3E523714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21" y="2853622"/>
            <a:ext cx="572464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BaseEntity{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>
                <a:solidFill>
                  <a:srgbClr val="CC7832"/>
                </a:solidFill>
                <a:latin typeface="Arial Unicode MS"/>
                <a:ea typeface="JetBrains Mono"/>
              </a:rPr>
              <a:t>   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  <a:latin typeface="Arial Unicode MS"/>
                <a:ea typeface="JetBrains Mono"/>
              </a:rPr>
              <a:t>. . 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FetchType.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EAGER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nullable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B45885-C5E7-4A58-8F31-CF845B9B7EE2}"/>
              </a:ext>
            </a:extLst>
          </p:cNvPr>
          <p:cNvSpPr/>
          <p:nvPr/>
        </p:nvSpPr>
        <p:spPr>
          <a:xfrm>
            <a:off x="5029199" y="3722914"/>
            <a:ext cx="1551215" cy="3184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8C17857-8BB5-4781-BEE0-F11D0B7D0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21" y="4501813"/>
            <a:ext cx="621529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@ManyToOne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(fetch = FetchType.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EAGER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optional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@JoinColumn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"TEAM_ID"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Team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team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528A13-E150-438F-A0A9-ED6123E0F387}"/>
              </a:ext>
            </a:extLst>
          </p:cNvPr>
          <p:cNvSpPr/>
          <p:nvPr/>
        </p:nvSpPr>
        <p:spPr>
          <a:xfrm>
            <a:off x="5516335" y="4547301"/>
            <a:ext cx="1551215" cy="3184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3A2581-290D-44B7-B53D-69EDB44A9266}"/>
              </a:ext>
            </a:extLst>
          </p:cNvPr>
          <p:cNvSpPr/>
          <p:nvPr/>
        </p:nvSpPr>
        <p:spPr>
          <a:xfrm>
            <a:off x="6858000" y="2853622"/>
            <a:ext cx="1273628" cy="383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방법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68461-640E-4AA1-98B8-C12AA23F2DAF}"/>
              </a:ext>
            </a:extLst>
          </p:cNvPr>
          <p:cNvSpPr/>
          <p:nvPr/>
        </p:nvSpPr>
        <p:spPr>
          <a:xfrm>
            <a:off x="7336972" y="4501813"/>
            <a:ext cx="1273628" cy="383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방법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프록시와 즉시 로딩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</a:rPr>
              <a:t>실무에서는 가급적 지연 </a:t>
            </a:r>
            <a:r>
              <a:rPr lang="ko-KR" altLang="en-US" sz="2000" b="1" dirty="0" err="1">
                <a:solidFill>
                  <a:srgbClr val="FF0000"/>
                </a:solidFill>
              </a:rPr>
              <a:t>로딩만</a:t>
            </a:r>
            <a:r>
              <a:rPr lang="ko-KR" altLang="en-US" sz="2000" b="1" dirty="0">
                <a:solidFill>
                  <a:srgbClr val="FF0000"/>
                </a:solidFill>
              </a:rPr>
              <a:t> 사용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예상하지 못한 </a:t>
            </a:r>
            <a:r>
              <a:rPr lang="en-US" altLang="ko-KR" sz="1800" dirty="0"/>
              <a:t>SQL</a:t>
            </a:r>
            <a:r>
              <a:rPr lang="ko-KR" altLang="en-US" sz="1800" dirty="0"/>
              <a:t>이 발생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/>
              <a:t>즉시로딩을 사용했을 때</a:t>
            </a:r>
            <a:r>
              <a:rPr lang="en-US" altLang="ko-KR"/>
              <a:t>, Member</a:t>
            </a:r>
            <a:r>
              <a:rPr lang="ko-KR" altLang="en-US" dirty="0"/>
              <a:t>를 </a:t>
            </a:r>
            <a:r>
              <a:rPr lang="en-US" altLang="ko-KR" dirty="0"/>
              <a:t>find </a:t>
            </a:r>
            <a:r>
              <a:rPr lang="ko-KR" altLang="en-US" dirty="0"/>
              <a:t>했는데 </a:t>
            </a:r>
            <a:r>
              <a:rPr lang="en-US" altLang="ko-KR" dirty="0"/>
              <a:t>Team</a:t>
            </a:r>
            <a:r>
              <a:rPr lang="ko-KR" altLang="en-US" dirty="0"/>
              <a:t>까지 찾는 </a:t>
            </a:r>
            <a:r>
              <a:rPr lang="en-US" altLang="ko-KR" dirty="0"/>
              <a:t>join </a:t>
            </a:r>
            <a:r>
              <a:rPr lang="ko-KR" altLang="en-US" dirty="0"/>
              <a:t>쿼리가 나감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많은 조인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JPQL</a:t>
            </a:r>
            <a:r>
              <a:rPr lang="ko-KR" altLang="en-US" sz="1800" dirty="0"/>
              <a:t>에서 </a:t>
            </a:r>
            <a:r>
              <a:rPr lang="en-US" altLang="ko-KR" sz="1800" dirty="0">
                <a:solidFill>
                  <a:srgbClr val="FF0000"/>
                </a:solidFill>
              </a:rPr>
              <a:t>N+1 </a:t>
            </a:r>
            <a:r>
              <a:rPr lang="ko-KR" altLang="en-US" sz="1800" dirty="0">
                <a:solidFill>
                  <a:srgbClr val="FF0000"/>
                </a:solidFill>
              </a:rPr>
              <a:t>문제 발생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실무에서 복잡한 쿼리를 위한 </a:t>
            </a:r>
            <a:r>
              <a:rPr lang="en-US" altLang="ko-KR" dirty="0"/>
              <a:t>JPQL </a:t>
            </a:r>
            <a:r>
              <a:rPr lang="ko-KR" altLang="en-US"/>
              <a:t>사용시 발생</a:t>
            </a:r>
            <a:endParaRPr lang="en-US" altLang="ko-KR"/>
          </a:p>
          <a:p>
            <a:pPr lvl="2">
              <a:lnSpc>
                <a:spcPct val="150000"/>
              </a:lnSpc>
            </a:pPr>
            <a:r>
              <a:rPr lang="ko-KR" altLang="en-US"/>
              <a:t>특정</a:t>
            </a:r>
            <a:r>
              <a:rPr lang="en-US" altLang="ko-KR"/>
              <a:t> </a:t>
            </a:r>
            <a:r>
              <a:rPr lang="ko-KR" altLang="en-US"/>
              <a:t>엔티티만 조회했는데 조회한 엔티티와 연관된 엔티티 개수만큼</a:t>
            </a:r>
            <a:r>
              <a:rPr lang="en-US" altLang="ko-KR"/>
              <a:t>(N</a:t>
            </a:r>
            <a:r>
              <a:rPr lang="ko-KR" altLang="en-US"/>
              <a:t>개</a:t>
            </a:r>
            <a:r>
              <a:rPr lang="en-US" altLang="ko-KR"/>
              <a:t>) </a:t>
            </a:r>
            <a:r>
              <a:rPr lang="ko-KR" altLang="en-US"/>
              <a:t>추가적인 쿼리가 실행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쿼리 </a:t>
            </a:r>
            <a:r>
              <a:rPr lang="en-US" altLang="ko-KR" dirty="0"/>
              <a:t>1</a:t>
            </a:r>
            <a:r>
              <a:rPr lang="ko-KR" altLang="en-US" dirty="0"/>
              <a:t>개를 날리면서 추가적으로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/>
              <a:t>쿼리가 나감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프록시와 즉시 로딩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JPQL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N+1</a:t>
            </a:r>
            <a:r>
              <a:rPr lang="ko-KR" altLang="en-US" sz="2000" b="1"/>
              <a:t>문제 예시</a:t>
            </a:r>
            <a:r>
              <a:rPr lang="en-US" altLang="ko-KR" sz="2000" b="1"/>
              <a:t>(</a:t>
            </a:r>
            <a:r>
              <a:rPr lang="ko-KR" altLang="en-US" sz="2000" b="1">
                <a:solidFill>
                  <a:srgbClr val="FF0000"/>
                </a:solidFill>
              </a:rPr>
              <a:t>매우 중요</a:t>
            </a:r>
            <a:r>
              <a:rPr lang="en-US" altLang="ko-KR" sz="2000" b="1"/>
              <a:t>)</a:t>
            </a: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F9A07A-F798-4D25-907F-A6E713DC7A47}"/>
              </a:ext>
            </a:extLst>
          </p:cNvPr>
          <p:cNvSpPr/>
          <p:nvPr/>
        </p:nvSpPr>
        <p:spPr>
          <a:xfrm>
            <a:off x="676988" y="1212275"/>
            <a:ext cx="9305212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Team team1 = new Team();</a:t>
            </a:r>
          </a:p>
          <a:p>
            <a:r>
              <a:rPr lang="en-US" altLang="ko-KR" sz="1600" dirty="0"/>
              <a:t>team1.setId("team1");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(team1);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Team team2 = new Team();</a:t>
            </a:r>
          </a:p>
          <a:p>
            <a:r>
              <a:rPr lang="en-US" altLang="ko-KR" sz="1600" dirty="0"/>
              <a:t>team2.setId("team2");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(team2);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Member member1 = new Member();</a:t>
            </a:r>
          </a:p>
          <a:p>
            <a:r>
              <a:rPr lang="en-US" altLang="ko-KR" sz="1600" dirty="0"/>
              <a:t>member1.setId("member1");</a:t>
            </a:r>
          </a:p>
          <a:p>
            <a:r>
              <a:rPr lang="en-US" altLang="ko-KR" sz="1600" dirty="0"/>
              <a:t>member1.setTeam(team1);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(member1);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Member member2 = new Member();</a:t>
            </a:r>
          </a:p>
          <a:p>
            <a:r>
              <a:rPr lang="en-US" altLang="ko-KR" sz="1600" dirty="0"/>
              <a:t>member2.setId("member2");</a:t>
            </a:r>
          </a:p>
          <a:p>
            <a:r>
              <a:rPr lang="en-US" altLang="ko-KR" sz="1600" dirty="0"/>
              <a:t>member2.setTeam(team2);</a:t>
            </a:r>
          </a:p>
          <a:p>
            <a:r>
              <a:rPr lang="en-US" altLang="ko-KR" sz="1600" dirty="0" err="1"/>
              <a:t>em.persist</a:t>
            </a:r>
            <a:r>
              <a:rPr lang="en-US" altLang="ko-KR" sz="1600" dirty="0"/>
              <a:t>(member2);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em.flush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em.clear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System.out.println</a:t>
            </a:r>
            <a:r>
              <a:rPr lang="en-US" altLang="ko-KR" sz="1600" dirty="0"/>
              <a:t>("========================================================");</a:t>
            </a:r>
          </a:p>
          <a:p>
            <a:r>
              <a:rPr lang="en-US" altLang="ko-KR" sz="1600" dirty="0"/>
              <a:t>List&lt;Member&gt; members = </a:t>
            </a:r>
            <a:r>
              <a:rPr lang="en-US" altLang="ko-KR" sz="1600" dirty="0" err="1"/>
              <a:t>em.createQuery</a:t>
            </a:r>
            <a:r>
              <a:rPr lang="en-US" altLang="ko-KR" sz="1600" dirty="0"/>
              <a:t>("select m from Member m", </a:t>
            </a:r>
            <a:r>
              <a:rPr lang="en-US" altLang="ko-KR" sz="1600" dirty="0" err="1"/>
              <a:t>Member.class</a:t>
            </a:r>
            <a:r>
              <a:rPr lang="en-US" altLang="ko-KR" sz="1600" dirty="0"/>
              <a:t>).</a:t>
            </a:r>
            <a:r>
              <a:rPr lang="en-US" altLang="ko-KR" sz="1600" dirty="0" err="1"/>
              <a:t>getResultList</a:t>
            </a:r>
            <a:r>
              <a:rPr lang="en-US" altLang="ko-KR" sz="1600" dirty="0"/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03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프록시와 즉시 로딩 주의점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JPQL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N+1</a:t>
            </a:r>
            <a:r>
              <a:rPr lang="ko-KR" altLang="en-US" sz="2000" b="1" dirty="0"/>
              <a:t>문제 예시</a:t>
            </a:r>
            <a:r>
              <a:rPr lang="en-US" altLang="ko-KR" sz="2000" b="1" dirty="0"/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매우 중요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"select m from Member m"</a:t>
            </a:r>
            <a:r>
              <a:rPr lang="ko-KR" altLang="en-US" sz="1800" dirty="0"/>
              <a:t>을 분석해서 </a:t>
            </a:r>
            <a:r>
              <a:rPr lang="en-US" altLang="ko-KR" sz="1800" dirty="0"/>
              <a:t>select * from Member SQL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데이터베이스에서 결과를 받아 </a:t>
            </a:r>
            <a:r>
              <a:rPr lang="en-US" altLang="ko-KR" sz="1800" dirty="0"/>
              <a:t>member </a:t>
            </a:r>
            <a:r>
              <a:rPr lang="ko-KR" altLang="en-US" sz="1800" dirty="0"/>
              <a:t>인스턴스들을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member.team</a:t>
            </a:r>
            <a:r>
              <a:rPr lang="ko-KR" altLang="en-US" sz="1800" dirty="0"/>
              <a:t>의 글로벌 </a:t>
            </a:r>
            <a:r>
              <a:rPr lang="ko-KR" altLang="en-US" sz="1800" dirty="0" err="1"/>
              <a:t>페치</a:t>
            </a:r>
            <a:r>
              <a:rPr lang="ko-KR" altLang="en-US" sz="1800" dirty="0"/>
              <a:t> 전략이 즉시 로딩이므로 </a:t>
            </a:r>
            <a:r>
              <a:rPr lang="en-US" altLang="ko-KR" sz="1800" dirty="0"/>
              <a:t>member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로딩하는</a:t>
            </a:r>
            <a:r>
              <a:rPr lang="ko-KR" altLang="en-US" sz="1800" dirty="0"/>
              <a:t> 즉시 연관된 </a:t>
            </a:r>
            <a:r>
              <a:rPr lang="en-US" altLang="ko-KR" sz="1800" dirty="0"/>
              <a:t>team</a:t>
            </a:r>
            <a:r>
              <a:rPr lang="ko-KR" altLang="en-US" sz="1800" dirty="0"/>
              <a:t>도 로딩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연관된 </a:t>
            </a:r>
            <a:r>
              <a:rPr lang="en-US" altLang="ko-KR" sz="1800" dirty="0"/>
              <a:t>team</a:t>
            </a:r>
            <a:r>
              <a:rPr lang="ko-KR" altLang="en-US" sz="1800" dirty="0"/>
              <a:t>을 영속성 컨텍스트에서 찾음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없으면 </a:t>
            </a:r>
            <a:r>
              <a:rPr lang="en-US" altLang="ko-KR" sz="1800" dirty="0"/>
              <a:t>SELECT * FROM TEAM WHERE ID = ? SQL</a:t>
            </a:r>
            <a:r>
              <a:rPr lang="ko-KR" altLang="en-US" sz="1800" dirty="0"/>
              <a:t>로 </a:t>
            </a:r>
            <a:r>
              <a:rPr lang="en-US" altLang="ko-KR" sz="1800" dirty="0"/>
              <a:t>team </a:t>
            </a:r>
            <a:r>
              <a:rPr lang="ko-KR" altLang="en-US" sz="1800"/>
              <a:t>을 찾음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3912" y="1304607"/>
            <a:ext cx="10984262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&lt;Member&gt;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members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m from Member 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getResultList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517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b="1" dirty="0"/>
              <a:t>Member</a:t>
            </a:r>
            <a:r>
              <a:rPr lang="ko-KR" altLang="en-US" sz="2100" b="1" dirty="0"/>
              <a:t>가 </a:t>
            </a:r>
            <a:r>
              <a:rPr lang="en-US" altLang="ko-KR" sz="2100" b="1" dirty="0"/>
              <a:t>Team</a:t>
            </a:r>
            <a:r>
              <a:rPr lang="ko-KR" altLang="en-US" sz="2100" b="1" dirty="0"/>
              <a:t>을 참조하는 상황에서 </a:t>
            </a:r>
            <a:r>
              <a:rPr lang="en-US" altLang="ko-KR" sz="2100" b="1" dirty="0"/>
              <a:t>Member </a:t>
            </a:r>
            <a:r>
              <a:rPr lang="ko-KR" altLang="en-US" sz="2100" b="1" dirty="0" err="1"/>
              <a:t>엔티티를</a:t>
            </a:r>
            <a:r>
              <a:rPr lang="ko-KR" altLang="en-US" sz="2100" b="1" dirty="0"/>
              <a:t> 조회할 때 </a:t>
            </a:r>
            <a:r>
              <a:rPr lang="en-US" altLang="ko-KR" sz="2100" b="1" dirty="0"/>
              <a:t>Team</a:t>
            </a:r>
            <a:r>
              <a:rPr lang="ko-KR" altLang="en-US" sz="2100" b="1" dirty="0"/>
              <a:t>도 함께 조회해야 </a:t>
            </a:r>
            <a:r>
              <a:rPr lang="ko-KR" altLang="en-US" sz="2100" b="1"/>
              <a:t>할까</a:t>
            </a:r>
            <a:r>
              <a:rPr lang="en-US" altLang="ko-KR" sz="2100" b="1"/>
              <a:t>?(Team</a:t>
            </a:r>
            <a:r>
              <a:rPr lang="ko-KR" altLang="en-US" sz="2100" b="1"/>
              <a:t>을 조회할 때 연관된 </a:t>
            </a:r>
            <a:r>
              <a:rPr lang="en-US" altLang="ko-KR" sz="2100" b="1"/>
              <a:t>Member</a:t>
            </a:r>
            <a:r>
              <a:rPr lang="ko-KR" altLang="en-US" sz="2100" b="1"/>
              <a:t>도 같이 조회해야 하나</a:t>
            </a:r>
            <a:r>
              <a:rPr lang="en-US" altLang="ko-KR" sz="2100" b="1"/>
              <a:t>?)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함께 조회 </a:t>
            </a:r>
            <a:r>
              <a:rPr lang="en-US" altLang="ko-KR" sz="1800">
                <a:sym typeface="Wingdings" panose="05000000000000000000" pitchFamily="2" charset="2"/>
              </a:rPr>
              <a:t> (</a:t>
            </a:r>
            <a:r>
              <a:rPr lang="ko-KR" altLang="en-US" sz="1800">
                <a:sym typeface="Wingdings" panose="05000000000000000000" pitchFamily="2" charset="2"/>
              </a:rPr>
              <a:t>조인</a:t>
            </a:r>
            <a:r>
              <a:rPr lang="en-US" altLang="ko-KR" sz="1800">
                <a:sym typeface="Wingdings" panose="05000000000000000000" pitchFamily="2" charset="2"/>
              </a:rPr>
              <a:t>)</a:t>
            </a:r>
            <a:r>
              <a:rPr lang="ko-KR" altLang="en-US" sz="1800"/>
              <a:t>쿼리 </a:t>
            </a:r>
            <a:r>
              <a:rPr lang="ko-KR" altLang="en-US" sz="1800" dirty="0"/>
              <a:t>한번으로 </a:t>
            </a:r>
            <a:r>
              <a:rPr lang="en-US" altLang="ko-KR" sz="1800" dirty="0"/>
              <a:t>Member</a:t>
            </a:r>
            <a:r>
              <a:rPr lang="ko-KR" altLang="en-US" sz="1800" dirty="0"/>
              <a:t>와 </a:t>
            </a:r>
            <a:r>
              <a:rPr lang="en-US" altLang="ko-KR" sz="1800" dirty="0"/>
              <a:t>Team</a:t>
            </a:r>
            <a:r>
              <a:rPr lang="ko-KR" altLang="en-US" sz="1800" dirty="0"/>
              <a:t>을 알 수 있음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</a:rPr>
              <a:t>But</a:t>
            </a:r>
            <a:r>
              <a:rPr lang="en-US" altLang="ko-KR" sz="1800" dirty="0"/>
              <a:t>, Member</a:t>
            </a:r>
            <a:r>
              <a:rPr lang="ko-KR" altLang="en-US" sz="1800" dirty="0"/>
              <a:t>만 사용하고 </a:t>
            </a:r>
            <a:r>
              <a:rPr lang="en-US" altLang="ko-KR" sz="1800" dirty="0"/>
              <a:t>Team</a:t>
            </a:r>
            <a:r>
              <a:rPr lang="ko-KR" altLang="en-US" sz="1800" dirty="0"/>
              <a:t>을 사용하지 않는다면</a:t>
            </a:r>
            <a:r>
              <a:rPr lang="en-US" altLang="ko-KR" sz="1800" dirty="0"/>
              <a:t>?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더욱이 </a:t>
            </a:r>
            <a:r>
              <a:rPr lang="en-US" altLang="ko-KR" sz="1800" dirty="0"/>
              <a:t>team</a:t>
            </a:r>
            <a:r>
              <a:rPr lang="ko-KR" altLang="en-US" sz="1800" dirty="0"/>
              <a:t>이 </a:t>
            </a:r>
            <a:r>
              <a:rPr lang="en-US" altLang="ko-KR" sz="1800" dirty="0"/>
              <a:t>resource</a:t>
            </a:r>
            <a:r>
              <a:rPr lang="ko-KR" altLang="en-US" sz="1800" dirty="0"/>
              <a:t>를 많이 차지하는 객체라면</a:t>
            </a:r>
            <a:r>
              <a:rPr lang="en-US" altLang="ko-KR" sz="18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해결책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프록시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지연로딩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100" b="1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페치 전략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페치 전략 예시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Member</a:t>
            </a:r>
            <a:r>
              <a:rPr lang="ko-KR" altLang="en-US" sz="1800" dirty="0"/>
              <a:t>와 </a:t>
            </a:r>
            <a:r>
              <a:rPr lang="en-US" altLang="ko-KR" sz="1800" dirty="0"/>
              <a:t>Team</a:t>
            </a:r>
            <a:r>
              <a:rPr lang="ko-KR" altLang="en-US" sz="1800" dirty="0"/>
              <a:t>을 </a:t>
            </a:r>
            <a:r>
              <a:rPr lang="ko-KR" altLang="en-US" sz="1800" u="sng" dirty="0"/>
              <a:t>자주 함께</a:t>
            </a:r>
            <a:r>
              <a:rPr lang="ko-KR" altLang="en-US" sz="1800" dirty="0"/>
              <a:t> 사용 </a:t>
            </a:r>
            <a:r>
              <a:rPr lang="en-US" altLang="ko-KR" sz="1800" dirty="0"/>
              <a:t>-&gt; </a:t>
            </a:r>
            <a:r>
              <a:rPr lang="ko-KR" altLang="en-US" sz="1800" dirty="0"/>
              <a:t>즉시 로딩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Member</a:t>
            </a:r>
            <a:r>
              <a:rPr lang="ko-KR" altLang="en-US" sz="1800" dirty="0"/>
              <a:t>와 </a:t>
            </a:r>
            <a:r>
              <a:rPr lang="en-US" altLang="ko-KR" sz="1800" dirty="0"/>
              <a:t>Order</a:t>
            </a:r>
            <a:r>
              <a:rPr lang="ko-KR" altLang="en-US" sz="1800" dirty="0"/>
              <a:t>는 </a:t>
            </a:r>
            <a:r>
              <a:rPr lang="ko-KR" altLang="en-US" sz="1800" u="sng" dirty="0"/>
              <a:t>가끔</a:t>
            </a:r>
            <a:r>
              <a:rPr lang="ko-KR" altLang="en-US" sz="1800" dirty="0"/>
              <a:t> 사용 </a:t>
            </a:r>
            <a:r>
              <a:rPr lang="en-US" altLang="ko-KR" sz="1800" dirty="0"/>
              <a:t>-&gt; </a:t>
            </a:r>
            <a:r>
              <a:rPr lang="ko-KR" altLang="en-US" sz="1800" dirty="0"/>
              <a:t>지연 로딩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Order</a:t>
            </a:r>
            <a:r>
              <a:rPr lang="ko-KR" altLang="en-US" sz="1800" dirty="0"/>
              <a:t>와 </a:t>
            </a:r>
            <a:r>
              <a:rPr lang="en-US" altLang="ko-KR" sz="1800" dirty="0"/>
              <a:t>Product</a:t>
            </a:r>
            <a:r>
              <a:rPr lang="ko-KR" altLang="en-US" sz="1800" dirty="0"/>
              <a:t>는 </a:t>
            </a:r>
            <a:r>
              <a:rPr lang="ko-KR" altLang="en-US" sz="1800" u="sng" dirty="0"/>
              <a:t>자주 함께</a:t>
            </a:r>
            <a:r>
              <a:rPr lang="ko-KR" altLang="en-US" sz="1800" dirty="0"/>
              <a:t> 사용 </a:t>
            </a:r>
            <a:r>
              <a:rPr lang="en-US" altLang="ko-KR" sz="1800" dirty="0"/>
              <a:t>-&gt; </a:t>
            </a:r>
            <a:r>
              <a:rPr lang="ko-KR" altLang="en-US" sz="1800" dirty="0"/>
              <a:t>즉시 로딩</a:t>
            </a:r>
          </a:p>
          <a:p>
            <a:pPr lvl="1">
              <a:lnSpc>
                <a:spcPct val="150000"/>
              </a:lnSpc>
            </a:pPr>
            <a:r>
              <a:rPr lang="ko-KR" altLang="en-US" sz="1800" i="1" u="sng" dirty="0"/>
              <a:t>위와 같이 설정해 놓고 쓸 수 있지만</a:t>
            </a:r>
            <a:r>
              <a:rPr lang="en-US" altLang="ko-KR" sz="1800" i="1" u="sng" dirty="0"/>
              <a:t>, </a:t>
            </a:r>
            <a:r>
              <a:rPr lang="ko-KR" altLang="en-US" sz="1800" i="1" u="sng" dirty="0"/>
              <a:t>이론일 뿐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실무에서는 전부 </a:t>
            </a:r>
            <a:r>
              <a:rPr lang="en-US" altLang="ko-KR" sz="1800" b="1" dirty="0"/>
              <a:t>LAZY</a:t>
            </a:r>
            <a:r>
              <a:rPr lang="ko-KR" altLang="en-US" sz="1800" b="1" dirty="0"/>
              <a:t>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800" b="1"/>
              <a:t>N+1</a:t>
            </a:r>
            <a:r>
              <a:rPr lang="ko-KR" altLang="en-US" sz="1800" b="1"/>
              <a:t>문제는 </a:t>
            </a:r>
            <a:r>
              <a:rPr lang="en-US" altLang="ko-KR" sz="1800" b="1"/>
              <a:t>JPQL</a:t>
            </a:r>
            <a:r>
              <a:rPr lang="ko-KR" altLang="en-US" sz="1800" b="1" dirty="0"/>
              <a:t>의</a:t>
            </a:r>
            <a:r>
              <a:rPr lang="en-US" altLang="ko-KR" sz="1800" b="1" dirty="0"/>
              <a:t> fetch join,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그래프</a:t>
            </a:r>
            <a:r>
              <a:rPr lang="en-US" altLang="ko-KR" sz="1800" b="1" dirty="0"/>
              <a:t>(</a:t>
            </a:r>
            <a:r>
              <a:rPr lang="ko-KR" altLang="en-US" sz="1800" b="1" dirty="0" err="1"/>
              <a:t>어노테이션</a:t>
            </a:r>
            <a:r>
              <a:rPr lang="en-US" altLang="ko-KR" sz="1800" b="1" dirty="0"/>
              <a:t>), batch size </a:t>
            </a:r>
            <a:r>
              <a:rPr lang="ko-KR" altLang="en-US" sz="1800" b="1" dirty="0"/>
              <a:t>등등으로 해결</a:t>
            </a: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 dirty="0"/>
          </a:p>
        </p:txBody>
      </p:sp>
      <p:pic>
        <p:nvPicPr>
          <p:cNvPr id="1026" name="Picture 2" descr="https://github.com/namjunemy/TIL/blob/master/Jpa/inflearn/img/33_lazy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3" r="12561"/>
          <a:stretch/>
        </p:blipFill>
        <p:spPr bwMode="auto">
          <a:xfrm>
            <a:off x="6988233" y="1019414"/>
            <a:ext cx="4322618" cy="253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즉시 로딩과 지연 로딩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정리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모든 연관 관계는 지연 로딩으로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개발이 끝나고 정말 필요한 부분만 즉시 로딩으로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JPA</a:t>
            </a:r>
            <a:r>
              <a:rPr lang="ko-KR" altLang="en-US" sz="1800"/>
              <a:t>의 기본 페치 전략은 연관된 엔티티가 하나면 즉시 로딩을</a:t>
            </a:r>
            <a:r>
              <a:rPr lang="en-US" altLang="ko-KR" sz="1800"/>
              <a:t>, </a:t>
            </a:r>
            <a:r>
              <a:rPr lang="ko-KR" altLang="en-US" sz="1800"/>
              <a:t>컬렉션이면 지연 로딩을 사용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 sz="1600"/>
              <a:t>@Many</a:t>
            </a:r>
            <a:r>
              <a:rPr lang="en-US" altLang="ko-KR" sz="1600">
                <a:solidFill>
                  <a:srgbClr val="0000FF"/>
                </a:solidFill>
              </a:rPr>
              <a:t>ToOne</a:t>
            </a:r>
            <a:r>
              <a:rPr lang="en-US" altLang="ko-KR" sz="1600"/>
              <a:t>, @One</a:t>
            </a:r>
            <a:r>
              <a:rPr lang="en-US" altLang="ko-KR" sz="1600">
                <a:solidFill>
                  <a:srgbClr val="0000FF"/>
                </a:solidFill>
              </a:rPr>
              <a:t>ToOne</a:t>
            </a:r>
            <a:r>
              <a:rPr lang="en-US" altLang="ko-KR" sz="1600"/>
              <a:t>: </a:t>
            </a:r>
            <a:r>
              <a:rPr lang="ko-KR" altLang="en-US" sz="1600"/>
              <a:t>즉시 로딩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FF0000"/>
                </a:solidFill>
                <a:sym typeface="Wingdings" panose="05000000000000000000" pitchFamily="2" charset="2"/>
              </a:rPr>
              <a:t>명시적으로 지연 로딩 설정</a:t>
            </a:r>
            <a:endParaRPr lang="en-US" altLang="ko-KR" sz="160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600"/>
              <a:t>@OneToMany,</a:t>
            </a:r>
            <a:r>
              <a:rPr lang="ko-KR" altLang="en-US" sz="1600"/>
              <a:t> </a:t>
            </a:r>
            <a:r>
              <a:rPr lang="en-US" altLang="ko-KR" sz="1600"/>
              <a:t>@ManyToMany: </a:t>
            </a:r>
            <a:r>
              <a:rPr lang="ko-KR" altLang="en-US" sz="1600"/>
              <a:t>지연</a:t>
            </a:r>
            <a:r>
              <a:rPr lang="en-US" altLang="ko-KR" sz="1600"/>
              <a:t> </a:t>
            </a:r>
            <a:r>
              <a:rPr lang="ko-KR" altLang="en-US" sz="1600"/>
              <a:t>로딩</a:t>
            </a:r>
            <a:endParaRPr lang="en-US" altLang="ko-KR" sz="1600"/>
          </a:p>
          <a:p>
            <a:pPr lvl="1">
              <a:lnSpc>
                <a:spcPct val="150000"/>
              </a:lnSpc>
            </a:pPr>
            <a:r>
              <a:rPr lang="en-US" altLang="ko-KR" sz="1800"/>
              <a:t>FetchType.EAGER </a:t>
            </a:r>
            <a:r>
              <a:rPr lang="ko-KR" altLang="en-US" sz="1800"/>
              <a:t>설정과 조인 전략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r>
              <a:rPr lang="en-US" altLang="ko-KR" sz="1600"/>
              <a:t>@ManyToOne, @OneToOne</a:t>
            </a:r>
          </a:p>
          <a:p>
            <a:pPr lvl="3">
              <a:lnSpc>
                <a:spcPct val="150000"/>
              </a:lnSpc>
            </a:pPr>
            <a:r>
              <a:rPr lang="en-US" altLang="ko-KR" sz="1600"/>
              <a:t>(Optional=false): </a:t>
            </a:r>
            <a:r>
              <a:rPr lang="ko-KR" altLang="en-US" sz="1600"/>
              <a:t>내부조인</a:t>
            </a:r>
            <a:endParaRPr lang="en-US" altLang="ko-KR" sz="1600"/>
          </a:p>
          <a:p>
            <a:pPr lvl="3">
              <a:lnSpc>
                <a:spcPct val="150000"/>
              </a:lnSpc>
            </a:pPr>
            <a:r>
              <a:rPr lang="en-US" altLang="ko-KR" sz="1600"/>
              <a:t>(Optional=true): </a:t>
            </a:r>
            <a:r>
              <a:rPr lang="ko-KR" altLang="en-US" sz="1600"/>
              <a:t>외부조인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@OneToMany, @ManyToMany</a:t>
            </a:r>
          </a:p>
          <a:p>
            <a:pPr lvl="3">
              <a:lnSpc>
                <a:spcPct val="150000"/>
              </a:lnSpc>
            </a:pPr>
            <a:r>
              <a:rPr lang="en-US" altLang="ko-KR" sz="1600"/>
              <a:t>(Optional=false):</a:t>
            </a:r>
            <a:r>
              <a:rPr lang="ko-KR" altLang="en-US" sz="1600"/>
              <a:t>외부조인</a:t>
            </a:r>
            <a:endParaRPr lang="en-US" altLang="ko-KR" sz="1600"/>
          </a:p>
          <a:p>
            <a:pPr lvl="3">
              <a:lnSpc>
                <a:spcPct val="150000"/>
              </a:lnSpc>
            </a:pPr>
            <a:r>
              <a:rPr lang="en-US" altLang="ko-KR" sz="1600"/>
              <a:t>(Optional=true): </a:t>
            </a:r>
            <a:r>
              <a:rPr lang="ko-KR" altLang="en-US" sz="1600"/>
              <a:t>외부조인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7194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영속성 전이와 고아 객체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94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전이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특정 </a:t>
            </a:r>
            <a:r>
              <a:rPr lang="ko-KR" altLang="en-US" sz="2000" b="1" dirty="0" err="1"/>
              <a:t>엔티티를</a:t>
            </a:r>
            <a:r>
              <a:rPr lang="ko-KR" altLang="en-US" sz="2000" b="1" dirty="0"/>
              <a:t> 영속 상태로 만들 때 연관된 </a:t>
            </a:r>
            <a:r>
              <a:rPr lang="ko-KR" altLang="en-US" sz="2000" b="1" err="1"/>
              <a:t>엔티티도</a:t>
            </a:r>
            <a:r>
              <a:rPr lang="ko-KR" altLang="en-US" sz="2000" b="1"/>
              <a:t> 자동으로 영속 상태로 만들고 싶다면</a:t>
            </a:r>
            <a:endParaRPr lang="ko-KR" altLang="en-US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예시</a:t>
            </a:r>
            <a:r>
              <a:rPr lang="en-US" altLang="ko-KR" sz="1800" dirty="0"/>
              <a:t>: </a:t>
            </a:r>
            <a:r>
              <a:rPr lang="ko-KR" altLang="en-US" sz="1800" dirty="0"/>
              <a:t>부모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저장할 때 자식 </a:t>
            </a:r>
            <a:r>
              <a:rPr lang="ko-KR" altLang="en-US" sz="1800" dirty="0" err="1"/>
              <a:t>엔티티도</a:t>
            </a:r>
            <a:r>
              <a:rPr lang="ko-KR" altLang="en-US" sz="1800" dirty="0"/>
              <a:t> 함께 저장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Parent </a:t>
            </a:r>
            <a:r>
              <a:rPr lang="ko-KR" altLang="en-US" sz="1800" dirty="0"/>
              <a:t>중심으로 코드를 작성하므로 그와 연관된 </a:t>
            </a:r>
            <a:r>
              <a:rPr lang="ko-KR" altLang="en-US" sz="1800" dirty="0" err="1"/>
              <a:t>엔티티는</a:t>
            </a:r>
            <a:r>
              <a:rPr lang="ko-KR" altLang="en-US" sz="1800" dirty="0"/>
              <a:t> 자동으로 저장되길 원함</a:t>
            </a:r>
            <a:r>
              <a:rPr lang="en-US" altLang="ko-KR" sz="1800" dirty="0"/>
              <a:t>: </a:t>
            </a:r>
            <a:r>
              <a:rPr lang="ko-KR" altLang="en-US" sz="1800" dirty="0"/>
              <a:t>편의성 측면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개념 정리</a:t>
            </a:r>
            <a:r>
              <a:rPr lang="ko-KR" altLang="en-US" sz="2000" dirty="0">
                <a:solidFill>
                  <a:srgbClr val="666666"/>
                </a:solidFill>
              </a:rPr>
              <a:t> </a:t>
            </a:r>
            <a:endParaRPr lang="en-US" altLang="ko-KR" sz="2000" dirty="0">
              <a:solidFill>
                <a:srgbClr val="66666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0000FF"/>
                </a:solidFill>
              </a:rPr>
              <a:t>즉시로딩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 err="1">
                <a:solidFill>
                  <a:srgbClr val="0000FF"/>
                </a:solidFill>
              </a:rPr>
              <a:t>지연로딩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연관관계 세팅과 전혀 관계가 없음</a:t>
            </a:r>
            <a:r>
              <a:rPr lang="ko-KR" altLang="en-US" sz="1600" dirty="0"/>
              <a:t>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나의 엔티티 상태 변화하면 </a:t>
            </a:r>
            <a:r>
              <a:rPr lang="ko-KR" altLang="en-US" sz="1800" dirty="0"/>
              <a:t>연관되어 있는</a:t>
            </a:r>
            <a:r>
              <a:rPr lang="en-US" altLang="ko-KR" sz="1800" dirty="0"/>
              <a:t>(ex. @</a:t>
            </a:r>
            <a:r>
              <a:rPr lang="en-US" altLang="ko-KR" sz="1800" dirty="0" err="1"/>
              <a:t>OneToMany</a:t>
            </a:r>
            <a:r>
              <a:rPr lang="en-US" altLang="ko-KR" sz="1800" dirty="0"/>
              <a:t>, @</a:t>
            </a:r>
            <a:r>
              <a:rPr lang="en-US" altLang="ko-KR" sz="1800" dirty="0" err="1"/>
              <a:t>ManyToOne</a:t>
            </a:r>
            <a:r>
              <a:rPr lang="en-US" altLang="ko-KR" sz="1800"/>
              <a:t>) </a:t>
            </a:r>
            <a:r>
              <a:rPr lang="ko-KR" altLang="en-US" sz="1800"/>
              <a:t>엔티티에도 </a:t>
            </a:r>
            <a:r>
              <a:rPr lang="ko-KR" altLang="en-US" sz="1800" dirty="0"/>
              <a:t>상태 변화를 </a:t>
            </a:r>
            <a:r>
              <a:rPr lang="ko-KR" altLang="en-US" sz="1800"/>
              <a:t>전이시키는 옵션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전이를 쉽게 생각하면 </a:t>
            </a:r>
            <a:r>
              <a:rPr lang="en-US" altLang="ko-KR" sz="1800"/>
              <a:t>"</a:t>
            </a:r>
            <a:r>
              <a:rPr lang="ko-KR" altLang="en-US" sz="1800">
                <a:solidFill>
                  <a:srgbClr val="FF0000"/>
                </a:solidFill>
              </a:rPr>
              <a:t>상태가 똑같아진다</a:t>
            </a:r>
            <a:r>
              <a:rPr lang="en-US" altLang="ko-KR" sz="1800"/>
              <a:t>"</a:t>
            </a:r>
            <a:r>
              <a:rPr lang="ko-KR" altLang="en-US" sz="1800"/>
              <a:t>로 해석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  <p:pic>
        <p:nvPicPr>
          <p:cNvPr id="2050" name="Picture 2" descr="https://blog.kakaocdn.net/dn/nfxCh/btqDBzdVIR7/KHm4X5Vn5KuP5u9QFXyl4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63" y="2463655"/>
            <a:ext cx="5473961" cy="131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전이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34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48C569-18FB-4F79-912A-044EB73C0A71}"/>
              </a:ext>
            </a:extLst>
          </p:cNvPr>
          <p:cNvSpPr/>
          <p:nvPr/>
        </p:nvSpPr>
        <p:spPr>
          <a:xfrm>
            <a:off x="0" y="754023"/>
            <a:ext cx="6096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@Getter</a:t>
            </a:r>
          </a:p>
          <a:p>
            <a:r>
              <a:rPr lang="en-US" altLang="ko-KR"/>
              <a:t>@Setter</a:t>
            </a:r>
          </a:p>
          <a:p>
            <a:r>
              <a:rPr lang="en-US" altLang="ko-KR"/>
              <a:t>@Entity</a:t>
            </a:r>
          </a:p>
          <a:p>
            <a:r>
              <a:rPr lang="en-US" altLang="ko-KR"/>
              <a:t>public class Child {</a:t>
            </a:r>
          </a:p>
          <a:p>
            <a:r>
              <a:rPr lang="en-US" altLang="ko-KR"/>
              <a:t>    @Id @GeneratedValue(strategy = GenerationType.IDENTITY)</a:t>
            </a:r>
          </a:p>
          <a:p>
            <a:r>
              <a:rPr lang="en-US" altLang="ko-KR"/>
              <a:t>    @Column(name = "CHILD_ID")</a:t>
            </a:r>
          </a:p>
          <a:p>
            <a:r>
              <a:rPr lang="en-US" altLang="ko-KR"/>
              <a:t>    private Long Id;</a:t>
            </a:r>
          </a:p>
          <a:p>
            <a:r>
              <a:rPr lang="en-US" altLang="ko-KR"/>
              <a:t>    private String name;</a:t>
            </a:r>
          </a:p>
          <a:p>
            <a:r>
              <a:rPr lang="en-US" altLang="ko-KR"/>
              <a:t>    @ManyToOne</a:t>
            </a:r>
          </a:p>
          <a:p>
            <a:r>
              <a:rPr lang="en-US" altLang="ko-KR"/>
              <a:t>    @JoinColumn(name="PARENT_ID")</a:t>
            </a:r>
          </a:p>
          <a:p>
            <a:r>
              <a:rPr lang="en-US" altLang="ko-KR"/>
              <a:t>    private Parent parent;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A31128-A6A8-47CC-A6C9-8632E83DE364}"/>
              </a:ext>
            </a:extLst>
          </p:cNvPr>
          <p:cNvSpPr/>
          <p:nvPr/>
        </p:nvSpPr>
        <p:spPr>
          <a:xfrm>
            <a:off x="6172863" y="754023"/>
            <a:ext cx="6096000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@Getter</a:t>
            </a:r>
          </a:p>
          <a:p>
            <a:r>
              <a:rPr lang="en-US" altLang="ko-KR"/>
              <a:t>@Setter</a:t>
            </a:r>
          </a:p>
          <a:p>
            <a:r>
              <a:rPr lang="en-US" altLang="ko-KR"/>
              <a:t>@Entity</a:t>
            </a:r>
          </a:p>
          <a:p>
            <a:r>
              <a:rPr lang="en-US" altLang="ko-KR"/>
              <a:t>public class Parent {</a:t>
            </a:r>
          </a:p>
          <a:p>
            <a:r>
              <a:rPr lang="en-US" altLang="ko-KR"/>
              <a:t>    @Id</a:t>
            </a:r>
          </a:p>
          <a:p>
            <a:r>
              <a:rPr lang="en-US" altLang="ko-KR"/>
              <a:t>    @GeneratedValue(strategy = GenerationType.IDENTITY)</a:t>
            </a:r>
          </a:p>
          <a:p>
            <a:r>
              <a:rPr lang="en-US" altLang="ko-KR"/>
              <a:t>    @Column(name = "PARENT_ID")</a:t>
            </a:r>
          </a:p>
          <a:p>
            <a:r>
              <a:rPr lang="en-US" altLang="ko-KR"/>
              <a:t>    private Long Id;</a:t>
            </a:r>
          </a:p>
          <a:p>
            <a:r>
              <a:rPr lang="en-US" altLang="ko-KR"/>
              <a:t>    private String name;</a:t>
            </a:r>
          </a:p>
          <a:p>
            <a:r>
              <a:rPr lang="en-US" altLang="ko-KR"/>
              <a:t>    @OneToMany(mappedBy = "parent")</a:t>
            </a:r>
          </a:p>
          <a:p>
            <a:r>
              <a:rPr lang="en-US" altLang="ko-KR"/>
              <a:t>    private List&lt;Child&gt; childList = new ArrayList&lt;Child&gt;();</a:t>
            </a:r>
          </a:p>
          <a:p>
            <a:endParaRPr lang="en-US" altLang="ko-KR"/>
          </a:p>
          <a:p>
            <a:r>
              <a:rPr lang="en-US" altLang="ko-KR"/>
              <a:t>    public void addChild(Child child) {</a:t>
            </a:r>
          </a:p>
          <a:p>
            <a:r>
              <a:rPr lang="en-US" altLang="ko-KR"/>
              <a:t>        childList.add(child);</a:t>
            </a:r>
          </a:p>
          <a:p>
            <a:r>
              <a:rPr lang="en-US" altLang="ko-KR"/>
              <a:t>        child.setParent(this);</a:t>
            </a:r>
          </a:p>
          <a:p>
            <a:r>
              <a:rPr lang="en-US" altLang="ko-KR"/>
              <a:t>    }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4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전이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95498" y="1280128"/>
            <a:ext cx="4233949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Parent();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5498" y="4366090"/>
            <a:ext cx="811599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"parent"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cascade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List&lt;Child&gt;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&lt;Child&gt;();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498" y="8517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저장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11491" y="4227590"/>
            <a:ext cx="2828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  <a:r>
              <a:rPr lang="ko-KR" altLang="en-US" dirty="0" err="1"/>
              <a:t>엔티티에서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dirty="0" err="1"/>
              <a:t>childList</a:t>
            </a:r>
            <a:r>
              <a:rPr lang="ko-KR" altLang="en-US" dirty="0"/>
              <a:t>에 </a:t>
            </a:r>
            <a:r>
              <a:rPr lang="en-US" altLang="ko-KR" dirty="0" err="1"/>
              <a:t>CascadeType.ALL</a:t>
            </a:r>
            <a:endParaRPr lang="en-US" altLang="ko-KR" dirty="0"/>
          </a:p>
          <a:p>
            <a:r>
              <a:rPr lang="ko-KR" altLang="en-US" dirty="0"/>
              <a:t>설정 후 실행</a:t>
            </a:r>
            <a:r>
              <a:rPr lang="en-US" altLang="ko-KR" dirty="0"/>
              <a:t>(DB</a:t>
            </a:r>
            <a:r>
              <a:rPr lang="ko-KR" altLang="en-US" dirty="0"/>
              <a:t>확인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49C7-5324-46F9-8CD3-BE9E21528CE6}"/>
              </a:ext>
            </a:extLst>
          </p:cNvPr>
          <p:cNvSpPr txBox="1"/>
          <p:nvPr/>
        </p:nvSpPr>
        <p:spPr>
          <a:xfrm>
            <a:off x="4988239" y="203024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전이를 사용하지 않았을 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삭제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49C7-5324-46F9-8CD3-BE9E21528CE6}"/>
              </a:ext>
            </a:extLst>
          </p:cNvPr>
          <p:cNvSpPr txBox="1"/>
          <p:nvPr/>
        </p:nvSpPr>
        <p:spPr>
          <a:xfrm>
            <a:off x="3549053" y="15406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전이를 사용하지 않았을 때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54B67E-7EF3-400F-B48B-4808ACCC0A71}"/>
              </a:ext>
            </a:extLst>
          </p:cNvPr>
          <p:cNvSpPr/>
          <p:nvPr/>
        </p:nvSpPr>
        <p:spPr>
          <a:xfrm>
            <a:off x="246490" y="487961"/>
            <a:ext cx="6096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            Child child1 = new Child();</a:t>
            </a:r>
          </a:p>
          <a:p>
            <a:r>
              <a:rPr lang="en-US" altLang="ko-KR"/>
              <a:t>            Child child2 = new Child();</a:t>
            </a:r>
          </a:p>
          <a:p>
            <a:endParaRPr lang="en-US" altLang="ko-KR"/>
          </a:p>
          <a:p>
            <a:r>
              <a:rPr lang="en-US" altLang="ko-KR"/>
              <a:t>            Parent parent = new Parent();</a:t>
            </a:r>
          </a:p>
          <a:p>
            <a:endParaRPr lang="en-US" altLang="ko-KR"/>
          </a:p>
          <a:p>
            <a:r>
              <a:rPr lang="en-US" altLang="ko-KR"/>
              <a:t>            parent.addChild(child1);</a:t>
            </a:r>
          </a:p>
          <a:p>
            <a:r>
              <a:rPr lang="en-US" altLang="ko-KR"/>
              <a:t>            parent.addChild(child2);</a:t>
            </a:r>
          </a:p>
          <a:p>
            <a:endParaRPr lang="en-US" altLang="ko-KR"/>
          </a:p>
          <a:p>
            <a:r>
              <a:rPr lang="en-US" altLang="ko-KR"/>
              <a:t>            em.persist(parent);</a:t>
            </a:r>
          </a:p>
          <a:p>
            <a:r>
              <a:rPr lang="en-US" altLang="ko-KR"/>
              <a:t>            em.persist(child1);</a:t>
            </a:r>
          </a:p>
          <a:p>
            <a:r>
              <a:rPr lang="en-US" altLang="ko-KR"/>
              <a:t>            em.persist(child2);</a:t>
            </a:r>
          </a:p>
          <a:p>
            <a:r>
              <a:rPr lang="en-US" altLang="ko-KR"/>
              <a:t>            em.flush();</a:t>
            </a:r>
          </a:p>
          <a:p>
            <a:r>
              <a:rPr lang="en-US" altLang="ko-KR"/>
              <a:t>            em.clear();</a:t>
            </a:r>
          </a:p>
          <a:p>
            <a:endParaRPr lang="en-US" altLang="ko-KR"/>
          </a:p>
          <a:p>
            <a:r>
              <a:rPr lang="en-US" altLang="ko-KR"/>
              <a:t>            Parent findParent = em.find(Parent.class, 1L);</a:t>
            </a:r>
          </a:p>
          <a:p>
            <a:r>
              <a:rPr lang="en-US" altLang="ko-KR"/>
              <a:t>            Child findChild1 = em.find(Child.class, 1L);</a:t>
            </a:r>
          </a:p>
          <a:p>
            <a:r>
              <a:rPr lang="en-US" altLang="ko-KR"/>
              <a:t>            Child findChild2 = em.find(Child.class, 2L);</a:t>
            </a:r>
          </a:p>
          <a:p>
            <a:endParaRPr lang="en-US" altLang="ko-KR"/>
          </a:p>
          <a:p>
            <a:r>
              <a:rPr lang="en-US" altLang="ko-KR"/>
              <a:t>            em.remove(findChild1);</a:t>
            </a:r>
          </a:p>
          <a:p>
            <a:r>
              <a:rPr lang="en-US" altLang="ko-KR"/>
              <a:t>            em.remove(findChild2);</a:t>
            </a:r>
          </a:p>
          <a:p>
            <a:r>
              <a:rPr lang="en-US" altLang="ko-KR"/>
              <a:t>            em.remove(findParent);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28E97F-AF74-4E2D-845A-6EDC28B30373}"/>
              </a:ext>
            </a:extLst>
          </p:cNvPr>
          <p:cNvSpPr/>
          <p:nvPr/>
        </p:nvSpPr>
        <p:spPr>
          <a:xfrm>
            <a:off x="7074045" y="495912"/>
            <a:ext cx="429274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Parent parent = em.find(Parent.class, 1L);</a:t>
            </a:r>
          </a:p>
          <a:p>
            <a:r>
              <a:rPr lang="en-US" altLang="ko-KR"/>
              <a:t>em.remove(parent);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72AEA7-5D1D-4B79-A5C3-A288C7560E97}"/>
              </a:ext>
            </a:extLst>
          </p:cNvPr>
          <p:cNvSpPr txBox="1"/>
          <p:nvPr/>
        </p:nvSpPr>
        <p:spPr>
          <a:xfrm>
            <a:off x="7074045" y="1377655"/>
            <a:ext cx="474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 키 제약조건을 고려해서 </a:t>
            </a:r>
            <a:endParaRPr lang="en-US" altLang="ko-KR"/>
          </a:p>
          <a:p>
            <a:r>
              <a:rPr lang="en-US" altLang="ko-KR"/>
              <a:t>(FK</a:t>
            </a:r>
            <a:r>
              <a:rPr lang="ko-KR" altLang="en-US"/>
              <a:t>를 가진</a:t>
            </a:r>
            <a:r>
              <a:rPr lang="en-US" altLang="ko-KR"/>
              <a:t>)</a:t>
            </a:r>
            <a:r>
              <a:rPr lang="ko-KR" altLang="en-US"/>
              <a:t>자식을 먼저 삭제하고 부모를 삭제</a:t>
            </a:r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307307-B25E-4C0E-AC59-CA117E219EF9}"/>
              </a:ext>
            </a:extLst>
          </p:cNvPr>
          <p:cNvSpPr/>
          <p:nvPr/>
        </p:nvSpPr>
        <p:spPr>
          <a:xfrm>
            <a:off x="9220415" y="75834"/>
            <a:ext cx="2150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전이를 사용할 경우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8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전이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CascadeType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6417"/>
              </p:ext>
            </p:extLst>
          </p:nvPr>
        </p:nvGraphicFramePr>
        <p:xfrm>
          <a:off x="638695" y="1385902"/>
          <a:ext cx="10515600" cy="2720340"/>
        </p:xfrm>
        <a:graphic>
          <a:graphicData uri="http://schemas.openxmlformats.org/drawingml/2006/table">
            <a:tbl>
              <a:tblPr/>
              <a:tblGrid>
                <a:gridCol w="3658986">
                  <a:extLst>
                    <a:ext uri="{9D8B030D-6E8A-4147-A177-3AD203B41FA5}">
                      <a16:colId xmlns:a16="http://schemas.microsoft.com/office/drawing/2014/main" val="2340470293"/>
                    </a:ext>
                  </a:extLst>
                </a:gridCol>
                <a:gridCol w="6856614">
                  <a:extLst>
                    <a:ext uri="{9D8B030D-6E8A-4147-A177-3AD203B41FA5}">
                      <a16:colId xmlns:a16="http://schemas.microsoft.com/office/drawing/2014/main" val="3316012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옵션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1">
                          <a:effectLst/>
                        </a:rPr>
                        <a:t>정보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5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</a:rPr>
                        <a:t>CascadeType.ALL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모두 적용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(parent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와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child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가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life</a:t>
                      </a:r>
                      <a:r>
                        <a:rPr lang="en-US" altLang="ko-KR" baseline="0" dirty="0">
                          <a:solidFill>
                            <a:srgbClr val="0000FF"/>
                          </a:solidFill>
                          <a:effectLst/>
                        </a:rPr>
                        <a:t> cycle</a:t>
                      </a:r>
                      <a:r>
                        <a:rPr lang="ko-KR" altLang="en-US" baseline="0" dirty="0">
                          <a:solidFill>
                            <a:srgbClr val="0000FF"/>
                          </a:solidFill>
                          <a:effectLst/>
                        </a:rPr>
                        <a:t>이 거의 유사할 때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11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</a:rPr>
                        <a:t>CascadeType.PERSIST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부모를 저장할 때 자식도 저장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3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00FF"/>
                          </a:solidFill>
                          <a:effectLst/>
                        </a:rPr>
                        <a:t>CascadeType.REMOVE</a:t>
                      </a:r>
                      <a:endParaRPr lang="en-U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부모를 삭제할 때 자식도 삭제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0000FF"/>
                          </a:solidFill>
                          <a:effectLst/>
                        </a:rPr>
                        <a:t>삭제는 주의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25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effectLst/>
                        </a:rPr>
                        <a:t>CascadeType.MERGE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60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CascadeType.REFRESH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9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CascadeType.DETACH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1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6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전이 </a:t>
            </a:r>
            <a:r>
              <a:rPr lang="en-US" altLang="ko-KR" dirty="0"/>
              <a:t>(CASCADE)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OneToMany</a:t>
            </a:r>
            <a:r>
              <a:rPr lang="ko-KR" altLang="en-US" sz="2000" b="1" dirty="0"/>
              <a:t>에 다 적용하면 </a:t>
            </a:r>
            <a:r>
              <a:rPr lang="ko-KR" altLang="en-US" sz="2000" b="1"/>
              <a:t>되나</a:t>
            </a:r>
            <a:r>
              <a:rPr lang="en-US" altLang="ko-KR" sz="2000" b="1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단독 소유인지를 확인</a:t>
            </a:r>
            <a:r>
              <a:rPr lang="en-US" altLang="ko-KR"/>
              <a:t>: ER</a:t>
            </a:r>
            <a:r>
              <a:rPr lang="ko-KR" altLang="en-US"/>
              <a:t>다이어그램을 그려보면 파악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6096" y="2308770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05593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696093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11287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653249" y="2308770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94913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Child1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10600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00607" y="3463297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50377" y="2308770"/>
            <a:ext cx="1221971" cy="573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Parent2</a:t>
            </a:r>
          </a:p>
        </p:txBody>
      </p:sp>
      <p:cxnSp>
        <p:nvCxnSpPr>
          <p:cNvPr id="6" name="직선 화살표 연결선 5"/>
          <p:cNvCxnSpPr>
            <a:stCxn id="8" idx="0"/>
            <a:endCxn id="4" idx="2"/>
          </p:cNvCxnSpPr>
          <p:nvPr/>
        </p:nvCxnSpPr>
        <p:spPr>
          <a:xfrm flipV="1">
            <a:off x="1716579" y="2882348"/>
            <a:ext cx="1590503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  <a:endCxn id="4" idx="2"/>
          </p:cNvCxnSpPr>
          <p:nvPr/>
        </p:nvCxnSpPr>
        <p:spPr>
          <a:xfrm flipV="1">
            <a:off x="3307079" y="2882348"/>
            <a:ext cx="3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0"/>
            <a:endCxn id="4" idx="2"/>
          </p:cNvCxnSpPr>
          <p:nvPr/>
        </p:nvCxnSpPr>
        <p:spPr>
          <a:xfrm flipH="1" flipV="1">
            <a:off x="3307082" y="2882348"/>
            <a:ext cx="1715191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0"/>
            <a:endCxn id="11" idx="2"/>
          </p:cNvCxnSpPr>
          <p:nvPr/>
        </p:nvCxnSpPr>
        <p:spPr>
          <a:xfrm flipV="1">
            <a:off x="7705899" y="2882348"/>
            <a:ext cx="558336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3" idx="0"/>
            <a:endCxn id="11" idx="2"/>
          </p:cNvCxnSpPr>
          <p:nvPr/>
        </p:nvCxnSpPr>
        <p:spPr>
          <a:xfrm flipH="1" flipV="1">
            <a:off x="8264235" y="2882348"/>
            <a:ext cx="957351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0"/>
            <a:endCxn id="11" idx="2"/>
          </p:cNvCxnSpPr>
          <p:nvPr/>
        </p:nvCxnSpPr>
        <p:spPr>
          <a:xfrm flipH="1" flipV="1">
            <a:off x="8264235" y="2882348"/>
            <a:ext cx="2747358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2" idx="0"/>
            <a:endCxn id="15" idx="2"/>
          </p:cNvCxnSpPr>
          <p:nvPr/>
        </p:nvCxnSpPr>
        <p:spPr>
          <a:xfrm flipV="1">
            <a:off x="7705899" y="2882348"/>
            <a:ext cx="2555464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0"/>
            <a:endCxn id="15" idx="2"/>
          </p:cNvCxnSpPr>
          <p:nvPr/>
        </p:nvCxnSpPr>
        <p:spPr>
          <a:xfrm flipV="1">
            <a:off x="9221586" y="2882348"/>
            <a:ext cx="1039777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4" idx="0"/>
            <a:endCxn id="15" idx="2"/>
          </p:cNvCxnSpPr>
          <p:nvPr/>
        </p:nvCxnSpPr>
        <p:spPr>
          <a:xfrm flipH="1" flipV="1">
            <a:off x="10261363" y="2882348"/>
            <a:ext cx="750230" cy="58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73884" y="4369138"/>
            <a:ext cx="4421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child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rgbClr val="0000FF"/>
                </a:solidFill>
              </a:rPr>
              <a:t>한 부모에 의해서만</a:t>
            </a:r>
            <a:r>
              <a:rPr lang="ko-KR" altLang="en-US" dirty="0"/>
              <a:t> 관리될 경우</a:t>
            </a:r>
            <a:r>
              <a:rPr lang="en-US" altLang="ko-KR" dirty="0"/>
              <a:t>(O)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dirty="0"/>
              <a:t>parent</a:t>
            </a:r>
            <a:r>
              <a:rPr lang="ko-KR" altLang="en-US" dirty="0"/>
              <a:t>와 </a:t>
            </a:r>
            <a:r>
              <a:rPr lang="en-US" altLang="ko-KR" dirty="0"/>
              <a:t>child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dirty="0"/>
              <a:t>life cycle</a:t>
            </a:r>
            <a:r>
              <a:rPr lang="ko-KR" altLang="en-US" dirty="0"/>
              <a:t>이 </a:t>
            </a:r>
            <a:r>
              <a:rPr lang="ko-KR" altLang="en-US"/>
              <a:t>유사할 때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41716" y="4369138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child</a:t>
            </a:r>
            <a:r>
              <a:rPr lang="ko-KR" altLang="en-US" dirty="0"/>
              <a:t>가 여러 부모에 의해 관리될 경우</a:t>
            </a:r>
            <a:r>
              <a:rPr lang="en-US" altLang="ko-KR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940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고아 객체</a:t>
            </a:r>
            <a:r>
              <a:rPr lang="en-US" altLang="ko-KR" dirty="0"/>
              <a:t>(ORPHAN)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개념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부모 </a:t>
            </a:r>
            <a:r>
              <a:rPr lang="ko-KR" altLang="en-US" sz="1800" dirty="0" err="1"/>
              <a:t>엔티티와</a:t>
            </a:r>
            <a:r>
              <a:rPr lang="ko-KR" altLang="en-US" sz="1800" dirty="0"/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연관관계가 끊어진</a:t>
            </a:r>
            <a:r>
              <a:rPr lang="ko-KR" altLang="en-US" sz="1800" b="1" dirty="0"/>
              <a:t> </a:t>
            </a:r>
            <a:r>
              <a:rPr lang="ko-KR" altLang="en-US" sz="1800" dirty="0"/>
              <a:t>자식 </a:t>
            </a:r>
            <a:r>
              <a:rPr lang="ko-KR" altLang="en-US" sz="1800" dirty="0" err="1"/>
              <a:t>엔티티를</a:t>
            </a:r>
            <a:r>
              <a:rPr lang="ko-KR" altLang="en-US" sz="1800" dirty="0"/>
              <a:t> </a:t>
            </a:r>
            <a:r>
              <a:rPr lang="ko-KR" altLang="en-US" sz="1800"/>
              <a:t>자동으로 삭제</a:t>
            </a:r>
            <a:r>
              <a:rPr lang="en-US" altLang="ko-KR" sz="1800"/>
              <a:t>(</a:t>
            </a:r>
            <a:r>
              <a:rPr lang="ko-KR" altLang="en-US" sz="1800" u="sng"/>
              <a:t>상태와는 무관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orphanRemoval</a:t>
            </a:r>
            <a:r>
              <a:rPr 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true</a:t>
            </a:r>
          </a:p>
          <a:p>
            <a:pPr lvl="1">
              <a:lnSpc>
                <a:spcPct val="150000"/>
              </a:lnSpc>
            </a:pPr>
            <a:r>
              <a:rPr lang="en-US" sz="1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sz="1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OneToOne</a:t>
            </a:r>
            <a:r>
              <a:rPr lang="en-US" sz="1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@</a:t>
            </a:r>
            <a:r>
              <a:rPr lang="en-US" sz="18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OneToMany</a:t>
            </a:r>
            <a:r>
              <a:rPr lang="ko-KR" altLang="en-US" sz="18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가능</a:t>
            </a:r>
            <a:endParaRPr lang="en-US" altLang="ko-KR" sz="18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39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1179" y="6353998"/>
            <a:ext cx="4200953" cy="2926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44633" y="3153894"/>
            <a:ext cx="962059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Child();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Child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Child();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Parent();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findParent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Parent.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자식 엔티티를 컬렉션에서 제거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DELETE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FROM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CHILD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WHERE ID = ?</a:t>
            </a:r>
            <a:endParaRPr lang="en-US" sz="160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findParent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().remove(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0);  </a:t>
            </a:r>
            <a:endParaRPr 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044634" y="2730220"/>
            <a:ext cx="962059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"parent"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cascade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CascadeType.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ALL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orphanRemoval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D1F82-41ED-401F-A697-7DC0B9E88504}"/>
              </a:ext>
            </a:extLst>
          </p:cNvPr>
          <p:cNvSpPr txBox="1"/>
          <p:nvPr/>
        </p:nvSpPr>
        <p:spPr>
          <a:xfrm>
            <a:off x="7451033" y="3235985"/>
            <a:ext cx="31584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자식 제거</a:t>
            </a:r>
            <a:endParaRPr lang="en-US" altLang="ko-KR"/>
          </a:p>
          <a:p>
            <a:r>
              <a:rPr lang="en-US" altLang="ko-KR"/>
              <a:t>findParent. getChildList().clear()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/>
              <a:t>프록시의 뜻</a:t>
            </a:r>
            <a:r>
              <a:rPr lang="en-US" altLang="ko-KR" sz="2100" b="1"/>
              <a:t>: 1) </a:t>
            </a:r>
            <a:r>
              <a:rPr lang="ko-KR" altLang="en-US" sz="2100" b="1"/>
              <a:t>가짜</a:t>
            </a:r>
            <a:r>
              <a:rPr lang="en-US" altLang="ko-KR" sz="2100" b="1"/>
              <a:t> 2) </a:t>
            </a:r>
            <a:r>
              <a:rPr lang="ko-KR" altLang="en-US" sz="2100" b="1"/>
              <a:t>대리인</a:t>
            </a:r>
            <a:endParaRPr lang="en-US" altLang="ko-KR" sz="2100" b="1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프록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0" y="3072341"/>
            <a:ext cx="5912716" cy="330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0412" y="637360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 패턴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2050" y="1512799"/>
            <a:ext cx="1225296" cy="53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클라이언트</a:t>
            </a:r>
            <a:endParaRPr 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975782" y="1512799"/>
            <a:ext cx="1225296" cy="53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객체</a:t>
            </a:r>
            <a:endParaRPr 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888394" y="1512799"/>
            <a:ext cx="1225296" cy="53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중개자</a:t>
            </a:r>
            <a:endParaRPr lang="en-US" sz="1600" dirty="0"/>
          </a:p>
        </p:txBody>
      </p:sp>
      <p:cxnSp>
        <p:nvCxnSpPr>
          <p:cNvPr id="10" name="직선 화살표 연결선 9"/>
          <p:cNvCxnSpPr>
            <a:stCxn id="5" idx="3"/>
            <a:endCxn id="9" idx="1"/>
          </p:cNvCxnSpPr>
          <p:nvPr/>
        </p:nvCxnSpPr>
        <p:spPr>
          <a:xfrm>
            <a:off x="2077346" y="1780847"/>
            <a:ext cx="811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3"/>
            <a:endCxn id="8" idx="1"/>
          </p:cNvCxnSpPr>
          <p:nvPr/>
        </p:nvCxnSpPr>
        <p:spPr>
          <a:xfrm>
            <a:off x="4113690" y="1780847"/>
            <a:ext cx="8620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2460" y="20488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5828" y="500880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일을 위임</a:t>
            </a:r>
            <a:endParaRPr lang="en-US" dirty="0"/>
          </a:p>
        </p:txBody>
      </p:sp>
      <p:cxnSp>
        <p:nvCxnSpPr>
          <p:cNvPr id="18" name="구부러진 연결선 17"/>
          <p:cNvCxnSpPr>
            <a:stCxn id="5" idx="2"/>
            <a:endCxn id="8" idx="2"/>
          </p:cNvCxnSpPr>
          <p:nvPr/>
        </p:nvCxnSpPr>
        <p:spPr>
          <a:xfrm rot="16200000" flipH="1">
            <a:off x="3526564" y="-12972"/>
            <a:ext cx="12700" cy="4123732"/>
          </a:xfrm>
          <a:prstGeom prst="curvedConnector3">
            <a:avLst>
              <a:gd name="adj1" fmla="val 481090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38176" y="247154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71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고아 객체</a:t>
            </a:r>
            <a:r>
              <a:rPr lang="en-US" altLang="ko-KR" dirty="0"/>
              <a:t>(ORPHAN)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부모가</a:t>
            </a:r>
            <a:r>
              <a:rPr lang="en-US" altLang="ko-KR" sz="2000" b="1"/>
              <a:t> </a:t>
            </a:r>
            <a:r>
              <a:rPr lang="ko-KR" altLang="en-US" sz="2000" b="1"/>
              <a:t>제거되면</a:t>
            </a:r>
            <a:r>
              <a:rPr lang="en-US" altLang="ko-KR" sz="2000" b="1"/>
              <a:t>?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부모를 제거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자식은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강제로 고아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참조를 잃는다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자식도 삭제</a:t>
            </a: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여기서 중요한 것은 자식이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"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참조를 잃어서 삭제되었다는 것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"</a:t>
            </a:r>
            <a:endParaRPr lang="en-US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이때 자식도 함께 제거</a:t>
            </a:r>
            <a:endParaRPr 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40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9678" y="2294788"/>
            <a:ext cx="778902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mappedBy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"parent"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orphanRemoval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List&lt;Child&gt;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childList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&lt;Child&gt;();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9678" y="3194490"/>
            <a:ext cx="8327546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child2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Parent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findParent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//findParent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DB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에서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제거하겠다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고아 객체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참조가 제거된 </a:t>
            </a:r>
            <a:r>
              <a:rPr lang="ko-KR" altLang="en-US" sz="2000" dirty="0" err="1"/>
              <a:t>엔티티는</a:t>
            </a:r>
            <a:r>
              <a:rPr lang="ko-KR" altLang="en-US" sz="2000" dirty="0"/>
              <a:t> 다른 곳에서 참조하지 않는 고아 객체로 인식하여 자동 삭제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/>
              <a:t>특정 </a:t>
            </a:r>
            <a:r>
              <a:rPr lang="ko-KR" altLang="en-US" sz="2000" dirty="0" err="1"/>
              <a:t>엔티티가</a:t>
            </a:r>
            <a:r>
              <a:rPr lang="ko-KR" altLang="en-US" sz="2000" dirty="0"/>
              <a:t> 단독으로 소유할 때만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>
                <a:solidFill>
                  <a:srgbClr val="0000FF"/>
                </a:solidFill>
              </a:rPr>
              <a:t>OneTo</a:t>
            </a:r>
            <a:r>
              <a:rPr lang="en-US" altLang="ko-KR" sz="2000" dirty="0" err="1"/>
              <a:t>One</a:t>
            </a:r>
            <a:r>
              <a:rPr lang="en-US" altLang="ko-KR" sz="2000" dirty="0"/>
              <a:t>, @</a:t>
            </a:r>
            <a:r>
              <a:rPr lang="en-US" altLang="ko-KR" sz="2000" dirty="0" err="1">
                <a:solidFill>
                  <a:srgbClr val="0000FF"/>
                </a:solidFill>
              </a:rPr>
              <a:t>OneTo</a:t>
            </a:r>
            <a:r>
              <a:rPr lang="en-US" altLang="ko-KR" sz="2000" dirty="0" err="1"/>
              <a:t>Many</a:t>
            </a:r>
            <a:r>
              <a:rPr lang="ko-KR" altLang="en-US" sz="2000" dirty="0"/>
              <a:t>만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부모를 제거하면 자식도 자동 제거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CascadeType.ALL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orphanRemoval</a:t>
            </a:r>
            <a:r>
              <a:rPr lang="en-US" altLang="ko-KR" sz="2000" dirty="0"/>
              <a:t> = true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부모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엔티티를</a:t>
            </a:r>
            <a:r>
              <a:rPr lang="ko-KR" altLang="en-US" sz="2000" dirty="0">
                <a:sym typeface="Wingdings" panose="05000000000000000000" pitchFamily="2" charset="2"/>
              </a:rPr>
              <a:t> 통해서 자식의 생명 주기를 관리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상태전이 </a:t>
            </a:r>
            <a:r>
              <a:rPr lang="en-US" altLang="ko-KR"/>
              <a:t>vs </a:t>
            </a:r>
            <a:r>
              <a:rPr lang="ko-KR" altLang="en-US"/>
              <a:t>고아객체 삭제</a:t>
            </a:r>
            <a:r>
              <a:rPr lang="en-US" altLang="ko-KR"/>
              <a:t>(</a:t>
            </a:r>
            <a:r>
              <a:rPr lang="ko-KR" altLang="en-US"/>
              <a:t>둘 간의 미묘한 차이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42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07AB16-8712-4727-B5DA-B2E5F0415867}"/>
              </a:ext>
            </a:extLst>
          </p:cNvPr>
          <p:cNvSpPr/>
          <p:nvPr/>
        </p:nvSpPr>
        <p:spPr>
          <a:xfrm>
            <a:off x="353832" y="922382"/>
            <a:ext cx="5473148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@Entity</a:t>
            </a:r>
          </a:p>
          <a:p>
            <a:r>
              <a:rPr lang="en-US" altLang="ko-KR"/>
              <a:t>class Parent {</a:t>
            </a:r>
          </a:p>
          <a:p>
            <a:r>
              <a:rPr lang="en-US" altLang="ko-KR"/>
              <a:t>     :</a:t>
            </a:r>
          </a:p>
          <a:p>
            <a:r>
              <a:rPr lang="en-US" altLang="ko-KR"/>
              <a:t>    @OneToMany(cascade=CascadeType.REMOVE)</a:t>
            </a:r>
          </a:p>
          <a:p>
            <a:r>
              <a:rPr lang="en-US" altLang="ko-KR"/>
              <a:t>    private List&lt;Child&gt; childList = new ArrayList&lt;Child&gt;();</a:t>
            </a:r>
          </a:p>
          <a:p>
            <a:r>
              <a:rPr lang="en-US" altLang="ko-KR"/>
              <a:t>     :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BF50A7-8338-4BC6-B3C2-C20809966752}"/>
              </a:ext>
            </a:extLst>
          </p:cNvPr>
          <p:cNvSpPr/>
          <p:nvPr/>
        </p:nvSpPr>
        <p:spPr>
          <a:xfrm>
            <a:off x="6428629" y="922382"/>
            <a:ext cx="5348577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@Entity</a:t>
            </a:r>
          </a:p>
          <a:p>
            <a:r>
              <a:rPr lang="en-US" altLang="ko-KR"/>
              <a:t>class Parent {</a:t>
            </a:r>
          </a:p>
          <a:p>
            <a:r>
              <a:rPr lang="en-US" altLang="ko-KR"/>
              <a:t>     :</a:t>
            </a:r>
          </a:p>
          <a:p>
            <a:r>
              <a:rPr lang="en-US" altLang="ko-KR"/>
              <a:t>    @OneToOne(orphanRemoval=true)</a:t>
            </a:r>
          </a:p>
          <a:p>
            <a:r>
              <a:rPr lang="en-US" altLang="ko-KR"/>
              <a:t> private List&lt;Child&gt; childList = new ArrayList&lt;Child&gt;();</a:t>
            </a:r>
          </a:p>
          <a:p>
            <a:r>
              <a:rPr lang="en-US" altLang="ko-KR"/>
              <a:t>     :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86A3D-565E-4A8F-967F-F7205D67FE72}"/>
              </a:ext>
            </a:extLst>
          </p:cNvPr>
          <p:cNvSpPr txBox="1"/>
          <p:nvPr/>
        </p:nvSpPr>
        <p:spPr>
          <a:xfrm>
            <a:off x="5922395" y="1737989"/>
            <a:ext cx="44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vs</a:t>
            </a:r>
            <a:endParaRPr lang="ko-KR" altLang="en-US" sz="24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D2E34-8A93-47D8-BF15-AC5CFB9C6298}"/>
              </a:ext>
            </a:extLst>
          </p:cNvPr>
          <p:cNvSpPr/>
          <p:nvPr/>
        </p:nvSpPr>
        <p:spPr>
          <a:xfrm>
            <a:off x="4874672" y="3391838"/>
            <a:ext cx="24426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b="1"/>
              <a:t>parent.setchildList(null)</a:t>
            </a:r>
            <a:endParaRPr lang="ko-KR" altLang="en-US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EDD2EB-7495-4B50-8E2A-6716BF26DA91}"/>
              </a:ext>
            </a:extLst>
          </p:cNvPr>
          <p:cNvSpPr/>
          <p:nvPr/>
        </p:nvSpPr>
        <p:spPr>
          <a:xfrm>
            <a:off x="2904251" y="4342425"/>
            <a:ext cx="228062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/>
              <a:t>CascadeType.REMOVE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5C0753-3C30-41CD-8F5B-F8F03749CEE0}"/>
              </a:ext>
            </a:extLst>
          </p:cNvPr>
          <p:cNvSpPr/>
          <p:nvPr/>
        </p:nvSpPr>
        <p:spPr>
          <a:xfrm>
            <a:off x="7317328" y="4327238"/>
            <a:ext cx="217835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/>
              <a:t>orphanRemoval=true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B3DAE-4E1B-4F54-8A90-5E0F4EACEFBE}"/>
              </a:ext>
            </a:extLst>
          </p:cNvPr>
          <p:cNvSpPr txBox="1"/>
          <p:nvPr/>
        </p:nvSpPr>
        <p:spPr>
          <a:xfrm>
            <a:off x="1240086" y="4841536"/>
            <a:ext cx="57937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삭제 쿼리 실행 </a:t>
            </a:r>
            <a:r>
              <a:rPr lang="en-US" altLang="ko-KR"/>
              <a:t>X</a:t>
            </a:r>
          </a:p>
          <a:p>
            <a:pPr algn="ctr"/>
            <a:r>
              <a:rPr lang="en-US" altLang="ko-KR" sz="1600"/>
              <a:t>(</a:t>
            </a:r>
            <a:r>
              <a:rPr lang="ko-KR" altLang="en-US" sz="1600"/>
              <a:t>단지 참조가 제거 되었을 뿐 </a:t>
            </a:r>
            <a:r>
              <a:rPr lang="en-US" altLang="ko-KR" sz="1600"/>
              <a:t>parent</a:t>
            </a:r>
            <a:r>
              <a:rPr lang="ko-KR" altLang="en-US" sz="1600"/>
              <a:t>의 상태가 변경된 것은 아님</a:t>
            </a:r>
            <a:r>
              <a:rPr lang="en-US" altLang="ko-KR" sz="1600"/>
              <a:t>)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3AB97-F221-4EA4-A9EB-7C162AD9B22E}"/>
              </a:ext>
            </a:extLst>
          </p:cNvPr>
          <p:cNvSpPr txBox="1"/>
          <p:nvPr/>
        </p:nvSpPr>
        <p:spPr>
          <a:xfrm>
            <a:off x="7568774" y="4845916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삭제 쿼리 실행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60ED4F-E0B5-40FF-AC1B-2FBCCD3B79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4044563" y="3761170"/>
            <a:ext cx="2051437" cy="58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0F68BD-5E61-4796-8690-8165B65AABF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3761170"/>
            <a:ext cx="2310505" cy="56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프록시 패턴 장점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0000FF"/>
                </a:solidFill>
              </a:rPr>
              <a:t>사용 여부가 </a:t>
            </a:r>
            <a:r>
              <a:rPr lang="en-US" altLang="ko-KR" sz="1800" dirty="0">
                <a:solidFill>
                  <a:srgbClr val="0000FF"/>
                </a:solidFill>
              </a:rPr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불확실한</a:t>
            </a:r>
            <a:r>
              <a:rPr lang="en-US" altLang="ko-KR" sz="1800" dirty="0">
                <a:solidFill>
                  <a:srgbClr val="0000FF"/>
                </a:solidFill>
              </a:rPr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 덩치가 큰 객체의 생성을 </a:t>
            </a:r>
            <a:r>
              <a:rPr lang="ko-KR" altLang="en-US" sz="1800" dirty="0" err="1">
                <a:solidFill>
                  <a:srgbClr val="0000FF"/>
                </a:solidFill>
              </a:rPr>
              <a:t>막아줌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0000FF"/>
                </a:solidFill>
              </a:rPr>
              <a:t>자원 소비가 큰 동작</a:t>
            </a:r>
            <a:r>
              <a:rPr lang="en-US" altLang="ko-KR" sz="1800" dirty="0">
                <a:solidFill>
                  <a:srgbClr val="0000FF"/>
                </a:solidFill>
              </a:rPr>
              <a:t>(DB </a:t>
            </a:r>
            <a:r>
              <a:rPr lang="ko-KR" altLang="en-US" sz="1800" dirty="0">
                <a:solidFill>
                  <a:srgbClr val="0000FF"/>
                </a:solidFill>
              </a:rPr>
              <a:t>쿼리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파일 처리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  <a:r>
              <a:rPr lang="ko-KR" altLang="en-US" sz="1800" dirty="0">
                <a:solidFill>
                  <a:srgbClr val="0000FF"/>
                </a:solidFill>
              </a:rPr>
              <a:t>을 최대한 미루고 사용되는 시점에 수행 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지연로딩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기존 객체를 변형하지 않고 추가적인 작업이나 확장</a:t>
            </a:r>
            <a:r>
              <a:rPr lang="en-US" altLang="ko-KR" sz="1800" dirty="0"/>
              <a:t>(</a:t>
            </a:r>
            <a:r>
              <a:rPr lang="ko-KR" altLang="en-US" sz="1800" dirty="0"/>
              <a:t>로깅</a:t>
            </a:r>
            <a:r>
              <a:rPr lang="en-US" altLang="ko-KR" sz="1800" dirty="0"/>
              <a:t>, </a:t>
            </a:r>
            <a:r>
              <a:rPr lang="ko-KR" altLang="en-US" sz="1800" dirty="0"/>
              <a:t>권한 검사 </a:t>
            </a:r>
            <a:r>
              <a:rPr lang="en-US" altLang="ko-KR" sz="1800" dirty="0"/>
              <a:t>..)</a:t>
            </a:r>
            <a:r>
              <a:rPr lang="ko-KR" altLang="en-US" sz="1800" dirty="0"/>
              <a:t>을 위해</a:t>
            </a:r>
            <a:r>
              <a:rPr lang="en-US" altLang="ko-KR" sz="1800" dirty="0"/>
              <a:t>(AOP)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보안</a:t>
            </a:r>
            <a:br>
              <a:rPr lang="ko-KR" altLang="en-US" sz="1800" dirty="0"/>
            </a:br>
            <a:endParaRPr lang="ko-KR" altLang="en-US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getReference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지연 로딩</a:t>
            </a:r>
            <a:r>
              <a:rPr lang="en-US" altLang="ko-KR" sz="2100" b="1" dirty="0"/>
              <a:t>: JPA</a:t>
            </a:r>
            <a:r>
              <a:rPr lang="ko-KR" altLang="en-US" sz="2100" b="1" dirty="0"/>
              <a:t>는 엔티티가 실제 사용될 때까지 데이터베이스 조회를 지연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예를 들어 </a:t>
            </a:r>
            <a:r>
              <a:rPr lang="en-US" altLang="ko-KR" sz="1800" dirty="0" err="1"/>
              <a:t>member.getTeam.</a:t>
            </a:r>
            <a:r>
              <a:rPr lang="en-US" altLang="ko-KR" sz="1800" u="sng" dirty="0" err="1"/>
              <a:t>getName</a:t>
            </a:r>
            <a:r>
              <a:rPr lang="en-US" altLang="ko-KR" sz="1800" u="sng" dirty="0"/>
              <a:t>()</a:t>
            </a:r>
            <a:r>
              <a:rPr lang="ko-KR" altLang="en-US" sz="1800" dirty="0"/>
              <a:t>과 같이 </a:t>
            </a:r>
            <a:r>
              <a:rPr lang="en-US" altLang="ko-KR" sz="1800" dirty="0"/>
              <a:t>team</a:t>
            </a:r>
            <a:r>
              <a:rPr lang="ko-KR" altLang="en-US" sz="1800" dirty="0"/>
              <a:t>의 이름을 조회하는 시점에 </a:t>
            </a:r>
            <a:r>
              <a:rPr lang="en-US" altLang="ko-KR" sz="1800" dirty="0"/>
              <a:t>select</a:t>
            </a:r>
            <a:r>
              <a:rPr lang="ko-KR" altLang="en-US" sz="1800" dirty="0"/>
              <a:t>문을 실행</a:t>
            </a:r>
            <a:endParaRPr lang="en-US" altLang="ko-KR" sz="1700" dirty="0"/>
          </a:p>
          <a:p>
            <a:pPr>
              <a:lnSpc>
                <a:spcPct val="150000"/>
              </a:lnSpc>
            </a:pPr>
            <a:r>
              <a:rPr lang="ko-KR" altLang="en-US" sz="2100" b="1" dirty="0"/>
              <a:t>지연 로딩을 이해</a:t>
            </a:r>
            <a:r>
              <a:rPr lang="en-US" altLang="ko-KR" sz="2100" b="1" dirty="0"/>
              <a:t>(</a:t>
            </a:r>
            <a:r>
              <a:rPr lang="ko-KR" altLang="en-US" sz="2100" b="1" dirty="0"/>
              <a:t>최종 목표</a:t>
            </a:r>
            <a:r>
              <a:rPr lang="en-US" altLang="ko-KR" sz="2100" b="1" dirty="0"/>
              <a:t>)</a:t>
            </a:r>
            <a:r>
              <a:rPr lang="ko-KR" altLang="en-US" sz="2100" b="1" dirty="0"/>
              <a:t>하기 위해서는</a:t>
            </a:r>
            <a:r>
              <a:rPr lang="en-US" altLang="ko-KR" sz="2100" b="1" dirty="0"/>
              <a:t> </a:t>
            </a:r>
            <a:r>
              <a:rPr lang="ko-KR" altLang="en-US" sz="2100" b="1" dirty="0"/>
              <a:t>프록시의 개념을 이해</a:t>
            </a:r>
            <a:r>
              <a:rPr lang="en-US" altLang="ko-KR" sz="2100" b="1" dirty="0"/>
              <a:t>(</a:t>
            </a:r>
            <a:r>
              <a:rPr lang="ko-KR" altLang="en-US" sz="2100" b="1" dirty="0"/>
              <a:t>기반</a:t>
            </a:r>
            <a:r>
              <a:rPr lang="en-US" altLang="ko-KR" sz="2100" b="1" dirty="0"/>
              <a:t>)</a:t>
            </a:r>
            <a:r>
              <a:rPr lang="ko-KR" altLang="en-US" sz="2100" b="1" dirty="0"/>
              <a:t>해야 함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team</a:t>
            </a:r>
            <a:r>
              <a:rPr lang="ko-KR" altLang="en-US" sz="1800" dirty="0"/>
              <a:t>을 나중에 조회한다는 이유로 </a:t>
            </a:r>
            <a:r>
              <a:rPr lang="en-US" altLang="ko-KR" sz="1800" dirty="0"/>
              <a:t>member</a:t>
            </a:r>
            <a:r>
              <a:rPr lang="ko-KR" altLang="en-US" sz="1800" dirty="0"/>
              <a:t>의 </a:t>
            </a:r>
            <a:r>
              <a:rPr lang="en-US" altLang="ko-KR" sz="1800" dirty="0"/>
              <a:t>team </a:t>
            </a:r>
            <a:r>
              <a:rPr lang="ko-KR" altLang="en-US" sz="1800" dirty="0"/>
              <a:t>필드를 </a:t>
            </a:r>
            <a:r>
              <a:rPr lang="en-US" altLang="ko-KR" sz="1800" dirty="0"/>
              <a:t>null</a:t>
            </a:r>
            <a:r>
              <a:rPr lang="ko-KR" altLang="en-US" sz="1800" dirty="0"/>
              <a:t>로 둔다면 </a:t>
            </a:r>
            <a:r>
              <a:rPr lang="en-US" altLang="ko-KR" sz="1800" dirty="0" err="1"/>
              <a:t>getName</a:t>
            </a:r>
            <a:r>
              <a:rPr lang="en-US" altLang="ko-KR" sz="1800" dirty="0"/>
              <a:t>()</a:t>
            </a:r>
            <a:r>
              <a:rPr lang="ko-KR" altLang="en-US" sz="1800" dirty="0"/>
              <a:t>과 같은 함수 실행자체가 실행이 안됨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가짜 객체를 일단 </a:t>
            </a:r>
            <a:r>
              <a:rPr lang="ko-KR" altLang="en-US" sz="1800" dirty="0" err="1">
                <a:sym typeface="Wingdings" panose="05000000000000000000" pitchFamily="2" charset="2"/>
              </a:rPr>
              <a:t>채워둠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이것이 프록시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em.find</a:t>
            </a:r>
            <a:r>
              <a:rPr lang="en-US" altLang="ko-KR" sz="1800" dirty="0"/>
              <a:t>() VS </a:t>
            </a:r>
            <a:r>
              <a:rPr lang="en-US" altLang="ko-KR" sz="1800" dirty="0" err="1"/>
              <a:t>em.getReference</a:t>
            </a:r>
            <a:r>
              <a:rPr lang="en-US" altLang="ko-KR" sz="18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find()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Open Sans"/>
              </a:rPr>
              <a:t>DB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를 통해서 </a:t>
            </a:r>
            <a:r>
              <a:rPr lang="ko-KR" altLang="en-US" b="1" dirty="0">
                <a:solidFill>
                  <a:srgbClr val="0000FF"/>
                </a:solidFill>
                <a:latin typeface="Open Sans"/>
              </a:rPr>
              <a:t>실제</a:t>
            </a:r>
            <a:r>
              <a:rPr lang="ko-KR" alt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엔티티 객체를 조회하여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getReference</a:t>
            </a:r>
            <a:r>
              <a:rPr lang="en-US" altLang="ko-KR" sz="1800" dirty="0"/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Open Sans"/>
              </a:rPr>
              <a:t>DB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의 조회를 미루는 </a:t>
            </a:r>
            <a:r>
              <a:rPr lang="ko-KR" altLang="en-US" b="1" dirty="0">
                <a:solidFill>
                  <a:srgbClr val="0000FF"/>
                </a:solidFill>
                <a:latin typeface="Open Sans"/>
              </a:rPr>
              <a:t>가짜</a:t>
            </a:r>
            <a:r>
              <a:rPr lang="en-US" altLang="ko-KR" b="1" dirty="0">
                <a:solidFill>
                  <a:srgbClr val="0000FF"/>
                </a:solidFill>
                <a:latin typeface="Open Sans"/>
              </a:rPr>
              <a:t>(</a:t>
            </a:r>
            <a:r>
              <a:rPr lang="ko-KR" altLang="en-US" b="1" dirty="0">
                <a:solidFill>
                  <a:srgbClr val="0000FF"/>
                </a:solidFill>
                <a:latin typeface="Open Sans"/>
              </a:rPr>
              <a:t>프록시</a:t>
            </a:r>
            <a:r>
              <a:rPr lang="en-US" altLang="ko-KR" b="1" dirty="0">
                <a:solidFill>
                  <a:srgbClr val="0000FF"/>
                </a:solidFill>
                <a:latin typeface="Open Sans"/>
              </a:rPr>
              <a:t>, </a:t>
            </a:r>
            <a:r>
              <a:rPr lang="ko-KR" altLang="en-US" b="1" dirty="0">
                <a:solidFill>
                  <a:srgbClr val="0000FF"/>
                </a:solidFill>
                <a:latin typeface="Open Sans"/>
              </a:rPr>
              <a:t>대리자</a:t>
            </a:r>
            <a:r>
              <a:rPr lang="en-US" altLang="ko-KR" b="1" dirty="0">
                <a:solidFill>
                  <a:srgbClr val="0000FF"/>
                </a:solidFill>
                <a:latin typeface="Open Sans"/>
              </a:rPr>
              <a:t>)</a:t>
            </a:r>
            <a:r>
              <a:rPr lang="en-US" altLang="ko-KR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Open Sans"/>
              </a:rPr>
              <a:t>엔티티 객체를 반환</a:t>
            </a:r>
            <a:br>
              <a:rPr lang="ko-KR" altLang="en-US" sz="1600" dirty="0"/>
            </a:br>
            <a:endParaRPr lang="ko-KR" altLang="en-US" sz="15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조회하는 두 가지 방법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7308" y="917047"/>
            <a:ext cx="87810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dirty="0">
                <a:solidFill>
                  <a:srgbClr val="646464"/>
                </a:solidFill>
                <a:latin typeface="Consolas" panose="020B0609020204030204" pitchFamily="49" charset="0"/>
              </a:rPr>
              <a:t>@Column(name="MEMBER_ID")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7294" y="5050314"/>
            <a:ext cx="906233" cy="3215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637308" y="3103294"/>
            <a:ext cx="503197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Member();</a:t>
            </a:r>
          </a:p>
          <a:p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member.setId(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"member1"</a:t>
            </a:r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member.getId());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C2CE7E-9BC2-4416-BD6C-FC8DF822DF7F}"/>
              </a:ext>
            </a:extLst>
          </p:cNvPr>
          <p:cNvSpPr/>
          <p:nvPr/>
        </p:nvSpPr>
        <p:spPr>
          <a:xfrm>
            <a:off x="6056463" y="5050314"/>
            <a:ext cx="1986525" cy="3215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335DA3-98A4-483C-BB2B-A258D55E5964}"/>
              </a:ext>
            </a:extLst>
          </p:cNvPr>
          <p:cNvSpPr/>
          <p:nvPr/>
        </p:nvSpPr>
        <p:spPr>
          <a:xfrm>
            <a:off x="6094614" y="3103294"/>
            <a:ext cx="600871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member.setId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"member1"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0931A-2CB6-4DD4-8322-CE8CFC0B1434}"/>
              </a:ext>
            </a:extLst>
          </p:cNvPr>
          <p:cNvSpPr txBox="1"/>
          <p:nvPr/>
        </p:nvSpPr>
        <p:spPr>
          <a:xfrm>
            <a:off x="3661944" y="2024813"/>
            <a:ext cx="404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id</a:t>
            </a:r>
            <a:r>
              <a:rPr lang="ko-KR" altLang="en-US" sz="2000" dirty="0"/>
              <a:t>를 </a:t>
            </a:r>
            <a:r>
              <a:rPr lang="en-US" altLang="ko-KR" sz="2000" dirty="0"/>
              <a:t>type</a:t>
            </a:r>
            <a:r>
              <a:rPr lang="ko-KR" altLang="en-US" sz="2000" dirty="0"/>
              <a:t>을 </a:t>
            </a:r>
            <a:r>
              <a:rPr lang="en-US" altLang="ko-KR" sz="2000" dirty="0"/>
              <a:t>String</a:t>
            </a:r>
            <a:r>
              <a:rPr lang="ko-KR" altLang="en-US" sz="2000" dirty="0"/>
              <a:t>으로 변경 후 실습</a:t>
            </a:r>
          </a:p>
        </p:txBody>
      </p:sp>
    </p:spTree>
    <p:extLst>
      <p:ext uri="{BB962C8B-B14F-4D97-AF65-F5344CB8AC3E}">
        <p14:creationId xmlns:p14="http://schemas.microsoft.com/office/powerpoint/2010/main" val="40877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코드 보기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7308" y="725855"/>
            <a:ext cx="87810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7255" y="4547439"/>
            <a:ext cx="7311761" cy="32154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637308" y="2870916"/>
            <a:ext cx="11080559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member.setId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"member1"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//Member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.getReference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member.getId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"class name: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findMember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308" y="6109218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ko-KR" altLang="en-US" dirty="0"/>
              <a:t>쿼리가 나가는가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조회된 </a:t>
            </a:r>
            <a:r>
              <a:rPr lang="en-US" altLang="ko-KR" dirty="0" err="1"/>
              <a:t>findMember</a:t>
            </a:r>
            <a:r>
              <a:rPr lang="ko-KR" altLang="en-US" dirty="0"/>
              <a:t>의 클래스 이름은 무엇인가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52D82-5317-46B6-AA8D-9F7C31C8B67B}"/>
              </a:ext>
            </a:extLst>
          </p:cNvPr>
          <p:cNvSpPr txBox="1"/>
          <p:nvPr/>
        </p:nvSpPr>
        <p:spPr>
          <a:xfrm>
            <a:off x="6624735" y="20530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체크해보기</a:t>
            </a:r>
          </a:p>
        </p:txBody>
      </p:sp>
    </p:spTree>
    <p:extLst>
      <p:ext uri="{BB962C8B-B14F-4D97-AF65-F5344CB8AC3E}">
        <p14:creationId xmlns:p14="http://schemas.microsoft.com/office/powerpoint/2010/main" val="54272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프록시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6676583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/>
              <a:t>상속</a:t>
            </a:r>
            <a:endParaRPr lang="en-US" altLang="ko-KR" sz="21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실제 클래스를 상속 받아서 만들어짐</a:t>
            </a:r>
            <a:r>
              <a:rPr lang="en-US" altLang="ko-KR" sz="1800" dirty="0"/>
              <a:t>(c.f. interface</a:t>
            </a:r>
            <a:r>
              <a:rPr lang="ko-KR" altLang="en-US" sz="1800" dirty="0"/>
              <a:t>를 구현하는 것과 차이</a:t>
            </a:r>
            <a:r>
              <a:rPr lang="en-US" altLang="ko-KR" sz="1800" dirty="0"/>
              <a:t>. Ex)</a:t>
            </a:r>
            <a:r>
              <a:rPr lang="ko-KR" altLang="en-US" sz="1800" dirty="0"/>
              <a:t> </a:t>
            </a:r>
            <a:r>
              <a:rPr lang="en-US" altLang="ko-KR" sz="1800" dirty="0"/>
              <a:t>JDK Dynamic Proxy)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하이버네이트가</a:t>
            </a:r>
            <a:r>
              <a:rPr lang="ko-KR" altLang="en-US" sz="1800" dirty="0"/>
              <a:t> 자동</a:t>
            </a:r>
            <a:r>
              <a:rPr lang="en-US" altLang="ko-KR" sz="1800" dirty="0"/>
              <a:t>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실제 클래스와 겉 모양이 같음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사용하는 입장에서는 진짜 객체인지 프록시 객체인지 구분하지 않고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ko-KR" altLang="en-US" sz="11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pic>
        <p:nvPicPr>
          <p:cNvPr id="3074" name="Picture 2" descr="https://github.com/namjunemy/TIL/blob/master/Jpa/inflearn/img/29_proxy.PNG?raw=tru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5" r="37997"/>
          <a:stretch/>
        </p:blipFill>
        <p:spPr bwMode="auto">
          <a:xfrm>
            <a:off x="7979518" y="1229387"/>
            <a:ext cx="2078182" cy="46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3790</Words>
  <Application>Microsoft Office PowerPoint</Application>
  <PresentationFormat>와이드스크린</PresentationFormat>
  <Paragraphs>646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Arial Unicode MS</vt:lpstr>
      <vt:lpstr>JetBrains Mono</vt:lpstr>
      <vt:lpstr>Open Sans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테마</vt:lpstr>
      <vt:lpstr>즉시 로딩과 지연 로딩</vt:lpstr>
      <vt:lpstr>프록시</vt:lpstr>
      <vt:lpstr>질문</vt:lpstr>
      <vt:lpstr>프록시</vt:lpstr>
      <vt:lpstr>프록시</vt:lpstr>
      <vt:lpstr>getReference()</vt:lpstr>
      <vt:lpstr>조회하는 두 가지 방법</vt:lpstr>
      <vt:lpstr>코드 보기</vt:lpstr>
      <vt:lpstr>프록시 특징</vt:lpstr>
      <vt:lpstr>프록시 특징</vt:lpstr>
      <vt:lpstr>프록시 특징</vt:lpstr>
      <vt:lpstr>프록시 특징</vt:lpstr>
      <vt:lpstr>프록시 특징</vt:lpstr>
      <vt:lpstr>프록시 특징</vt:lpstr>
      <vt:lpstr>타입 체크</vt:lpstr>
      <vt:lpstr>타입 체크</vt:lpstr>
      <vt:lpstr>타입 체크</vt:lpstr>
      <vt:lpstr>타입 체크</vt:lpstr>
      <vt:lpstr>주의 사항</vt:lpstr>
      <vt:lpstr>프록시 관련 유틸</vt:lpstr>
      <vt:lpstr>즉시로딩과 지연로딩의 개념</vt:lpstr>
      <vt:lpstr>즉시 로딩</vt:lpstr>
      <vt:lpstr>지연 로딩</vt:lpstr>
      <vt:lpstr>지연 로딩</vt:lpstr>
      <vt:lpstr>참고</vt:lpstr>
      <vt:lpstr>참고</vt:lpstr>
      <vt:lpstr>프록시와 즉시 로딩 주의점</vt:lpstr>
      <vt:lpstr>프록시와 즉시 로딩 주의점</vt:lpstr>
      <vt:lpstr>프록시와 즉시 로딩 주의점</vt:lpstr>
      <vt:lpstr>페치 전략 예시</vt:lpstr>
      <vt:lpstr>즉시 로딩과 지연 로딩</vt:lpstr>
      <vt:lpstr>영속성 전이와 고아 객체</vt:lpstr>
      <vt:lpstr>영속성 전이 (CASCADE)</vt:lpstr>
      <vt:lpstr>영속성 전이 (CASCADE)</vt:lpstr>
      <vt:lpstr>영속성 전이 (CASCADE)</vt:lpstr>
      <vt:lpstr>PowerPoint 프레젠테이션</vt:lpstr>
      <vt:lpstr>영속성 전이 (CASCADE)</vt:lpstr>
      <vt:lpstr>영속성 전이 (CASCADE)</vt:lpstr>
      <vt:lpstr>고아 객체(ORPHAN)</vt:lpstr>
      <vt:lpstr>고아 객체(ORPHAN)</vt:lpstr>
      <vt:lpstr>고아 객체 정리</vt:lpstr>
      <vt:lpstr>상태전이 vs 고아객체 삭제(둘 간의 미묘한 차이)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4778</cp:revision>
  <dcterms:created xsi:type="dcterms:W3CDTF">2020-03-06T01:35:43Z</dcterms:created>
  <dcterms:modified xsi:type="dcterms:W3CDTF">2023-10-04T23:42:46Z</dcterms:modified>
  <cp:version>1000.0000.01</cp:version>
</cp:coreProperties>
</file>