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2"/>
  </p:notesMasterIdLst>
  <p:sldIdLst>
    <p:sldId id="275" r:id="rId2"/>
    <p:sldId id="289" r:id="rId3"/>
    <p:sldId id="276" r:id="rId4"/>
    <p:sldId id="256" r:id="rId5"/>
    <p:sldId id="279" r:id="rId6"/>
    <p:sldId id="281" r:id="rId7"/>
    <p:sldId id="282" r:id="rId8"/>
    <p:sldId id="283" r:id="rId9"/>
    <p:sldId id="302" r:id="rId10"/>
    <p:sldId id="260" r:id="rId11"/>
    <p:sldId id="285" r:id="rId12"/>
    <p:sldId id="286" r:id="rId13"/>
    <p:sldId id="303" r:id="rId14"/>
    <p:sldId id="304" r:id="rId15"/>
    <p:sldId id="305" r:id="rId16"/>
    <p:sldId id="306" r:id="rId17"/>
    <p:sldId id="271" r:id="rId18"/>
    <p:sldId id="287" r:id="rId19"/>
    <p:sldId id="288" r:id="rId20"/>
    <p:sldId id="273" r:id="rId21"/>
    <p:sldId id="307" r:id="rId22"/>
    <p:sldId id="308" r:id="rId23"/>
    <p:sldId id="311" r:id="rId24"/>
    <p:sldId id="313" r:id="rId25"/>
    <p:sldId id="309" r:id="rId26"/>
    <p:sldId id="312" r:id="rId27"/>
    <p:sldId id="291" r:id="rId28"/>
    <p:sldId id="314" r:id="rId29"/>
    <p:sldId id="315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94694" autoAdjust="0"/>
  </p:normalViewPr>
  <p:slideViewPr>
    <p:cSldViewPr snapToGrid="0">
      <p:cViewPr varScale="1">
        <p:scale>
          <a:sx n="152" d="100"/>
          <a:sy n="152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10/4/24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10/4/24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10/4/24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levatingcodingclub.tistory.com/2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ejb-in-jav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강의소개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343399" y="1669947"/>
            <a:ext cx="2995990" cy="3963004"/>
            <a:chOff x="225725" y="1924384"/>
            <a:chExt cx="2995990" cy="39630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 cstate="print"/>
            <a:srcRect b="54094"/>
            <a:stretch>
              <a:fillRect/>
            </a:stretch>
          </p:blipFill>
          <p:spPr>
            <a:xfrm>
              <a:off x="225725" y="1924384"/>
              <a:ext cx="2977886" cy="1458155"/>
            </a:xfrm>
            <a:prstGeom prst="rect">
              <a:avLst/>
            </a:prstGeom>
          </p:spPr>
        </p:pic>
        <p:sp>
          <p:nvSpPr>
            <p:cNvPr id="13" name="직사각형 5"/>
            <p:cNvSpPr/>
            <p:nvPr/>
          </p:nvSpPr>
          <p:spPr>
            <a:xfrm>
              <a:off x="632811" y="3411877"/>
              <a:ext cx="2184400" cy="81491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Enterprise Application</a:t>
              </a: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 cstate="print"/>
            <a:srcRect t="48822"/>
            <a:stretch>
              <a:fillRect/>
            </a:stretch>
          </p:blipFill>
          <p:spPr>
            <a:xfrm>
              <a:off x="243829" y="4261770"/>
              <a:ext cx="2977886" cy="1625618"/>
            </a:xfrm>
            <a:prstGeom prst="rect">
              <a:avLst/>
            </a:prstGeom>
          </p:spPr>
        </p:pic>
      </p:grpSp>
      <p:sp>
        <p:nvSpPr>
          <p:cNvPr id="8" name="직사각형 5"/>
          <p:cNvSpPr/>
          <p:nvPr/>
        </p:nvSpPr>
        <p:spPr>
          <a:xfrm>
            <a:off x="3659617" y="1683171"/>
            <a:ext cx="2735385" cy="814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 dirty="0"/>
              <a:t>New Requirements</a:t>
            </a:r>
          </a:p>
        </p:txBody>
      </p:sp>
      <p:sp>
        <p:nvSpPr>
          <p:cNvPr id="9" name="직사각형 5"/>
          <p:cNvSpPr/>
          <p:nvPr/>
        </p:nvSpPr>
        <p:spPr>
          <a:xfrm>
            <a:off x="3677264" y="3112210"/>
            <a:ext cx="2735385" cy="814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 dirty="0"/>
              <a:t>All time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2913" y="2046100"/>
            <a:ext cx="20873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Frequently updated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4136" y="3508490"/>
            <a:ext cx="245913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Short break for renewal</a:t>
            </a:r>
          </a:p>
        </p:txBody>
      </p:sp>
      <p:sp>
        <p:nvSpPr>
          <p:cNvPr id="15" name="직사각형 5"/>
          <p:cNvSpPr/>
          <p:nvPr/>
        </p:nvSpPr>
        <p:spPr>
          <a:xfrm>
            <a:off x="3694911" y="4552325"/>
            <a:ext cx="2735385" cy="1101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 dirty="0"/>
              <a:t>Concrete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5045" y="4910222"/>
            <a:ext cx="219765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Low level  techniques</a:t>
            </a:r>
          </a:p>
          <a:p>
            <a:pPr algn="ctr"/>
            <a:r>
              <a:rPr lang="en-US" altLang="ko-KR" dirty="0"/>
              <a:t>Testing is essential</a:t>
            </a:r>
          </a:p>
        </p:txBody>
      </p:sp>
      <p:sp>
        <p:nvSpPr>
          <p:cNvPr id="17" name="직사각형 5"/>
          <p:cNvSpPr/>
          <p:nvPr/>
        </p:nvSpPr>
        <p:spPr>
          <a:xfrm>
            <a:off x="7021250" y="3112210"/>
            <a:ext cx="2184400" cy="814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Easy test</a:t>
            </a:r>
          </a:p>
        </p:txBody>
      </p:sp>
      <p:sp>
        <p:nvSpPr>
          <p:cNvPr id="18" name="직사각형 5"/>
          <p:cNvSpPr/>
          <p:nvPr/>
        </p:nvSpPr>
        <p:spPr>
          <a:xfrm>
            <a:off x="7021250" y="2127608"/>
            <a:ext cx="2184400" cy="814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Easy refactoring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096" y="786581"/>
            <a:ext cx="2517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Enterprise application</a:t>
            </a:r>
          </a:p>
        </p:txBody>
      </p:sp>
      <p:sp>
        <p:nvSpPr>
          <p:cNvPr id="19" name="직사각형 5"/>
          <p:cNvSpPr/>
          <p:nvPr/>
        </p:nvSpPr>
        <p:spPr>
          <a:xfrm>
            <a:off x="7021250" y="4096812"/>
            <a:ext cx="2184400" cy="814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Support for low level techniques</a:t>
            </a:r>
          </a:p>
        </p:txBody>
      </p:sp>
      <p:sp>
        <p:nvSpPr>
          <p:cNvPr id="20" name="직사각형 5"/>
          <p:cNvSpPr/>
          <p:nvPr/>
        </p:nvSpPr>
        <p:spPr>
          <a:xfrm>
            <a:off x="9674579" y="2498087"/>
            <a:ext cx="2184400" cy="10274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decoupling</a:t>
            </a:r>
          </a:p>
        </p:txBody>
      </p:sp>
      <p:sp>
        <p:nvSpPr>
          <p:cNvPr id="21" name="직사각형 5"/>
          <p:cNvSpPr/>
          <p:nvPr/>
        </p:nvSpPr>
        <p:spPr>
          <a:xfrm>
            <a:off x="9674579" y="3658037"/>
            <a:ext cx="2184400" cy="10274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Dependency 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injection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3205316" y="3401961"/>
            <a:ext cx="365811" cy="2911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오른쪽 화살표 23"/>
          <p:cNvSpPr/>
          <p:nvPr/>
        </p:nvSpPr>
        <p:spPr>
          <a:xfrm>
            <a:off x="6572871" y="3426542"/>
            <a:ext cx="365811" cy="2911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오른쪽 화살표 24"/>
          <p:cNvSpPr/>
          <p:nvPr/>
        </p:nvSpPr>
        <p:spPr>
          <a:xfrm>
            <a:off x="9276757" y="3446206"/>
            <a:ext cx="365811" cy="2911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spring overview"/>
          <p:cNvPicPr>
            <a:picLocks noChangeAspect="1" noChangeArrowheads="1"/>
          </p:cNvPicPr>
          <p:nvPr/>
        </p:nvPicPr>
        <p:blipFill rotWithShape="1">
          <a:blip r:embed="rId3" cstate="print"/>
          <a:srcRect t="3650" r="47422" b="86243"/>
          <a:stretch/>
        </p:blipFill>
        <p:spPr bwMode="auto">
          <a:xfrm>
            <a:off x="8207165" y="525412"/>
            <a:ext cx="3984835" cy="574511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9672064" y="1018013"/>
            <a:ext cx="1381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design goal</a:t>
            </a:r>
          </a:p>
        </p:txBody>
      </p:sp>
      <p:sp>
        <p:nvSpPr>
          <p:cNvPr id="28" name="오른쪽 화살표 27"/>
          <p:cNvSpPr/>
          <p:nvPr/>
        </p:nvSpPr>
        <p:spPr>
          <a:xfrm rot="5400000">
            <a:off x="10415742" y="1761656"/>
            <a:ext cx="365811" cy="2911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Spring Framework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dirty="0"/>
              <a:t>Spring framework is an </a:t>
            </a:r>
            <a:r>
              <a:rPr lang="en-US" sz="2000" dirty="0">
                <a:solidFill>
                  <a:srgbClr val="FF0000"/>
                </a:solidFill>
              </a:rPr>
              <a:t>open source Java platform</a:t>
            </a:r>
            <a:r>
              <a:rPr lang="en-US" sz="2000" dirty="0"/>
              <a:t> that provides </a:t>
            </a:r>
            <a:r>
              <a:rPr lang="en-US" sz="2000" dirty="0">
                <a:solidFill>
                  <a:srgbClr val="FF0000"/>
                </a:solidFill>
              </a:rPr>
              <a:t>comprehensive infrastructure support for developing robust Java applications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dk1"/>
                </a:solidFill>
              </a:rPr>
              <a:t>very easily and very rapidly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Spring Framework</a:t>
            </a:r>
          </a:p>
          <a:p>
            <a:pPr lvl="1">
              <a:defRPr/>
            </a:pPr>
            <a:r>
              <a:rPr lang="en-US" dirty="0"/>
              <a:t>POJO(Plain Old Java Object)s</a:t>
            </a:r>
          </a:p>
          <a:p>
            <a:pPr lvl="1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IoC</a:t>
            </a:r>
            <a:r>
              <a:rPr lang="en-US" altLang="ko-KR" dirty="0">
                <a:solidFill>
                  <a:srgbClr val="FF0000"/>
                </a:solidFill>
              </a:rPr>
              <a:t>(Inversion of Control)/DI(Dependency Injection)</a:t>
            </a:r>
          </a:p>
          <a:p>
            <a:pPr lvl="1">
              <a:defRPr/>
            </a:pPr>
            <a:r>
              <a:rPr lang="en-US" altLang="ko-KR" dirty="0"/>
              <a:t>AOP(Aspect-oriented programming) </a:t>
            </a:r>
          </a:p>
          <a:p>
            <a:pPr lvl="1">
              <a:defRPr/>
            </a:pPr>
            <a:r>
              <a:rPr lang="en-US" altLang="ko-KR" dirty="0"/>
              <a:t>PAS(Portable Service Abstraction)</a:t>
            </a:r>
          </a:p>
          <a:p>
            <a:pPr lvl="1"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lvl="1">
              <a:defRPr/>
            </a:pPr>
            <a:endParaRPr lang="en-US" sz="1800" dirty="0"/>
          </a:p>
          <a:p>
            <a:pPr lvl="0">
              <a:defRPr/>
            </a:pP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 descr="https://t1.daumcdn.net/cfile/tistory/99B156465B9E5DC417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4007177" y="4433887"/>
            <a:ext cx="4229100" cy="1962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34495" y="2821175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</a:rPr>
              <a:t>Decoupling</a:t>
            </a:r>
          </a:p>
        </p:txBody>
      </p:sp>
    </p:spTree>
    <p:extLst>
      <p:ext uri="{BB962C8B-B14F-4D97-AF65-F5344CB8AC3E}">
        <p14:creationId xmlns:p14="http://schemas.microsoft.com/office/powerpoint/2010/main" val="24398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PSA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prstClr val="black"/>
                </a:solidFill>
              </a:rPr>
              <a:t>데이터베이스 트랜잭션 예시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5AD460-5626-4D4A-9CF7-8DFAD98C0641}"/>
              </a:ext>
            </a:extLst>
          </p:cNvPr>
          <p:cNvSpPr/>
          <p:nvPr/>
        </p:nvSpPr>
        <p:spPr>
          <a:xfrm>
            <a:off x="8621834" y="6374480"/>
            <a:ext cx="2941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https://sabarada.tistory.com/127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B2100D-031A-44AB-AB89-7AD61B917FDD}"/>
              </a:ext>
            </a:extLst>
          </p:cNvPr>
          <p:cNvSpPr/>
          <p:nvPr/>
        </p:nvSpPr>
        <p:spPr>
          <a:xfrm>
            <a:off x="640702" y="1352921"/>
            <a:ext cx="5862735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public void </a:t>
            </a:r>
            <a:r>
              <a:rPr lang="en-US" altLang="ko-KR" dirty="0" err="1"/>
              <a:t>method_name</a:t>
            </a:r>
            <a:r>
              <a:rPr lang="en-US" altLang="ko-KR" dirty="0"/>
              <a:t>() throw Exception {</a:t>
            </a:r>
          </a:p>
          <a:p>
            <a:r>
              <a:rPr lang="en-US" altLang="ko-KR" dirty="0"/>
              <a:t>    // 1. DB Connection </a:t>
            </a:r>
            <a:r>
              <a:rPr lang="ko-KR" altLang="en-US" dirty="0"/>
              <a:t>생성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// 2. </a:t>
            </a:r>
            <a:r>
              <a:rPr lang="ko-KR" altLang="en-US" dirty="0"/>
              <a:t>트랜잭션</a:t>
            </a:r>
            <a:r>
              <a:rPr lang="en-US" altLang="ko-KR" dirty="0"/>
              <a:t>(Transaction) </a:t>
            </a:r>
            <a:r>
              <a:rPr lang="ko-KR" altLang="en-US" dirty="0"/>
              <a:t>시작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try {</a:t>
            </a:r>
          </a:p>
          <a:p>
            <a:r>
              <a:rPr lang="en-US" altLang="ko-KR" dirty="0"/>
              <a:t>        // 3. DB </a:t>
            </a:r>
            <a:r>
              <a:rPr lang="ko-KR" altLang="en-US" dirty="0"/>
              <a:t>쿼리 실행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 4. </a:t>
            </a:r>
            <a:r>
              <a:rPr lang="ko-KR" altLang="en-US" dirty="0"/>
              <a:t>트랜잭션 </a:t>
            </a:r>
            <a:r>
              <a:rPr lang="ko-KR" altLang="en-US" dirty="0" err="1"/>
              <a:t>커밋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} catch(Exception e) {</a:t>
            </a:r>
          </a:p>
          <a:p>
            <a:r>
              <a:rPr lang="en-US" altLang="ko-KR" dirty="0"/>
              <a:t>        // 5. </a:t>
            </a:r>
            <a:r>
              <a:rPr lang="ko-KR" altLang="en-US" dirty="0"/>
              <a:t>트랜잭션 롤백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throw e;</a:t>
            </a:r>
          </a:p>
          <a:p>
            <a:r>
              <a:rPr lang="en-US" altLang="ko-KR" dirty="0"/>
              <a:t>    } finally {</a:t>
            </a:r>
          </a:p>
          <a:p>
            <a:r>
              <a:rPr lang="en-US" altLang="ko-KR" dirty="0"/>
              <a:t>        // 6. DB Connection </a:t>
            </a:r>
            <a:r>
              <a:rPr lang="ko-KR" altLang="en-US" dirty="0"/>
              <a:t>종료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6D492C-825A-478F-869D-C68290ABC49E}"/>
              </a:ext>
            </a:extLst>
          </p:cNvPr>
          <p:cNvSpPr/>
          <p:nvPr/>
        </p:nvSpPr>
        <p:spPr>
          <a:xfrm>
            <a:off x="6615942" y="1352921"/>
            <a:ext cx="52456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@Transactional</a:t>
            </a:r>
          </a:p>
          <a:p>
            <a:r>
              <a:rPr lang="en-US" altLang="ko-KR" dirty="0"/>
              <a:t>public void </a:t>
            </a:r>
            <a:r>
              <a:rPr lang="en-US" altLang="ko-KR" dirty="0" err="1"/>
              <a:t>method_name</a:t>
            </a:r>
            <a:r>
              <a:rPr lang="en-US" altLang="ko-KR" dirty="0"/>
              <a:t>() throw Exception {</a:t>
            </a:r>
          </a:p>
          <a:p>
            <a:r>
              <a:rPr lang="en-US" altLang="ko-KR" dirty="0"/>
              <a:t>   // 3. DB </a:t>
            </a:r>
            <a:r>
              <a:rPr lang="ko-KR" altLang="en-US" dirty="0"/>
              <a:t>쿼리 실행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1500C-D3AD-4533-BF2B-96676EEC2456}"/>
              </a:ext>
            </a:extLst>
          </p:cNvPr>
          <p:cNvSpPr txBox="1"/>
          <p:nvPr/>
        </p:nvSpPr>
        <p:spPr>
          <a:xfrm>
            <a:off x="6729726" y="2761861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dirty="0"/>
              <a:t>@Transactional</a:t>
            </a:r>
            <a:r>
              <a:rPr lang="ko-KR" altLang="en-US" dirty="0"/>
              <a:t>을 이용하여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번을 제외한 부분은 자동으로 해결</a:t>
            </a:r>
          </a:p>
        </p:txBody>
      </p:sp>
    </p:spTree>
    <p:extLst>
      <p:ext uri="{BB962C8B-B14F-4D97-AF65-F5344CB8AC3E}">
        <p14:creationId xmlns:p14="http://schemas.microsoft.com/office/powerpoint/2010/main" val="7247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PSA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JDBC</a:t>
            </a:r>
            <a:r>
              <a:rPr lang="ko-KR" altLang="en-US" sz="2000" dirty="0">
                <a:solidFill>
                  <a:prstClr val="black"/>
                </a:solidFill>
              </a:rPr>
              <a:t>를 사용할 때와 </a:t>
            </a:r>
            <a:r>
              <a:rPr lang="en-US" altLang="ko-KR" sz="2000" dirty="0">
                <a:solidFill>
                  <a:prstClr val="black"/>
                </a:solidFill>
              </a:rPr>
              <a:t>JPA</a:t>
            </a:r>
            <a:r>
              <a:rPr lang="ko-KR" altLang="en-US" sz="2000" dirty="0">
                <a:solidFill>
                  <a:prstClr val="black"/>
                </a:solidFill>
              </a:rPr>
              <a:t>를 사용할 때 방식이 다르다 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 @Transactional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에도 여러 종류가 있나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?</a:t>
            </a:r>
          </a:p>
          <a:p>
            <a:pPr marL="0" lvl="0" indent="0"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 No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 descr="https://blog.kakaocdn.net/dn/bOLvvy/btqN9MtzKKO/mkJukSC9T4xy74ZoOGJmu0/img.png">
            <a:extLst>
              <a:ext uri="{FF2B5EF4-FFF2-40B4-BE49-F238E27FC236}">
                <a16:creationId xmlns:a16="http://schemas.microsoft.com/office/drawing/2014/main" id="{E297EE79-01AB-41B0-9BD1-3561DD3E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2" t="8040" r="17191" b="15563"/>
          <a:stretch/>
        </p:blipFill>
        <p:spPr bwMode="auto">
          <a:xfrm>
            <a:off x="1101012" y="1761240"/>
            <a:ext cx="9144000" cy="41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0CB0E-13CF-446F-B550-139A05787A95}"/>
              </a:ext>
            </a:extLst>
          </p:cNvPr>
          <p:cNvSpPr/>
          <p:nvPr/>
        </p:nvSpPr>
        <p:spPr>
          <a:xfrm>
            <a:off x="3978687" y="3010281"/>
            <a:ext cx="2147679" cy="196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6AD94C-4F6E-43DE-9728-30D423DE7D79}"/>
              </a:ext>
            </a:extLst>
          </p:cNvPr>
          <p:cNvSpPr/>
          <p:nvPr/>
        </p:nvSpPr>
        <p:spPr>
          <a:xfrm>
            <a:off x="834639" y="6036149"/>
            <a:ext cx="10136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@Transactional</a:t>
            </a:r>
            <a:r>
              <a:rPr lang="ko-KR" altLang="en-US" dirty="0"/>
              <a:t>은 각 </a:t>
            </a:r>
            <a:r>
              <a:rPr lang="en-US" altLang="ko-KR" dirty="0" err="1"/>
              <a:t>TransactionManager</a:t>
            </a:r>
            <a:r>
              <a:rPr lang="ko-KR" altLang="en-US" dirty="0"/>
              <a:t>를 각각 구현하고 있는 것이 아니라 최상위 </a:t>
            </a:r>
            <a:r>
              <a:rPr lang="en-US" altLang="ko-KR" dirty="0" err="1"/>
              <a:t>PlatformTransactionManager</a:t>
            </a:r>
            <a:r>
              <a:rPr lang="ko-KR" altLang="en-US" dirty="0"/>
              <a:t>를 이용하고 필요한 </a:t>
            </a:r>
            <a:r>
              <a:rPr lang="en-US" altLang="ko-KR" dirty="0" err="1"/>
              <a:t>TransactionManager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주입 받아 사용</a:t>
            </a:r>
          </a:p>
        </p:txBody>
      </p:sp>
    </p:spTree>
    <p:extLst>
      <p:ext uri="{BB962C8B-B14F-4D97-AF65-F5344CB8AC3E}">
        <p14:creationId xmlns:p14="http://schemas.microsoft.com/office/powerpoint/2010/main" val="16164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PSA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dirty="0" err="1">
                <a:solidFill>
                  <a:prstClr val="black"/>
                </a:solidFill>
              </a:rPr>
              <a:t>PlatformTransactioManager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4098" name="Picture 2" descr="https://blog.kakaocdn.net/dn/bNlyj6/btqOdNSs6Ie/gk6eTWv3jcrDLzvVcJDmKK/img.png">
            <a:extLst>
              <a:ext uri="{FF2B5EF4-FFF2-40B4-BE49-F238E27FC236}">
                <a16:creationId xmlns:a16="http://schemas.microsoft.com/office/drawing/2014/main" id="{EAFD86D3-432D-4708-BE77-83188CBA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3"/>
          <a:stretch/>
        </p:blipFill>
        <p:spPr bwMode="auto">
          <a:xfrm>
            <a:off x="885480" y="1787937"/>
            <a:ext cx="9647853" cy="45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2EF12C-428B-42EF-9225-A07291638720}"/>
              </a:ext>
            </a:extLst>
          </p:cNvPr>
          <p:cNvSpPr/>
          <p:nvPr/>
        </p:nvSpPr>
        <p:spPr>
          <a:xfrm>
            <a:off x="764084" y="1327577"/>
            <a:ext cx="1086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</a:rPr>
              <a:t>public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</a:rPr>
              <a:t>PlatformTransactionManager</a:t>
            </a:r>
            <a:r>
              <a:rPr lang="en-US" altLang="ko-KR" dirty="0">
                <a:latin typeface="Courier New" panose="02070309020205020404" pitchFamily="49" charset="0"/>
              </a:rPr>
              <a:t> extends </a:t>
            </a:r>
            <a:r>
              <a:rPr lang="en-US" altLang="ko-KR" dirty="0" err="1">
                <a:latin typeface="Courier New" panose="02070309020205020404" pitchFamily="49" charset="0"/>
              </a:rPr>
              <a:t>TransactionManager</a:t>
            </a:r>
            <a:r>
              <a:rPr lang="en-US" altLang="ko-KR" dirty="0">
                <a:latin typeface="Courier New" panose="02070309020205020404" pitchFamily="49" charset="0"/>
              </a:rPr>
              <a:t> 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AF8CA-1DC9-45EF-B5BB-024C66F33C15}"/>
              </a:ext>
            </a:extLst>
          </p:cNvPr>
          <p:cNvSpPr txBox="1"/>
          <p:nvPr/>
        </p:nvSpPr>
        <p:spPr>
          <a:xfrm>
            <a:off x="3582955" y="6354247"/>
            <a:ext cx="463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PlatformTransactionManager</a:t>
            </a:r>
            <a:r>
              <a:rPr lang="ko-KR" altLang="en-US" dirty="0"/>
              <a:t>의 구현 클래스들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A06C39-4007-429C-83C2-6437ED65BA14}"/>
              </a:ext>
            </a:extLst>
          </p:cNvPr>
          <p:cNvSpPr/>
          <p:nvPr/>
        </p:nvSpPr>
        <p:spPr>
          <a:xfrm>
            <a:off x="6726350" y="446049"/>
            <a:ext cx="2714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PSA = </a:t>
            </a:r>
            <a:r>
              <a:rPr lang="ko-KR" altLang="en-US" dirty="0"/>
              <a:t>잘 만든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1755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PSA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438A7F-9224-436E-A420-203B053B4EE6}"/>
              </a:ext>
            </a:extLst>
          </p:cNvPr>
          <p:cNvSpPr/>
          <p:nvPr/>
        </p:nvSpPr>
        <p:spPr>
          <a:xfrm>
            <a:off x="2273557" y="1546477"/>
            <a:ext cx="7850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 Demilight"/>
              </a:rPr>
              <a:t>"</a:t>
            </a:r>
            <a:r>
              <a:rPr lang="ko-KR" altLang="en-US" sz="2400" b="1" dirty="0">
                <a:solidFill>
                  <a:srgbClr val="000000"/>
                </a:solidFill>
                <a:latin typeface="Noto Sans Demilight"/>
              </a:rPr>
              <a:t>잘 만든 인터페이스 하나가 열 클래스 부럽지 않다</a:t>
            </a:r>
            <a:r>
              <a:rPr lang="en-US" altLang="ko-KR" sz="2400" b="1" dirty="0">
                <a:solidFill>
                  <a:srgbClr val="000000"/>
                </a:solidFill>
                <a:latin typeface="Noto Sans Demilight"/>
              </a:rPr>
              <a:t>“</a:t>
            </a:r>
          </a:p>
          <a:p>
            <a:pPr algn="ctr"/>
            <a:r>
              <a:rPr lang="en-US" altLang="ko-KR" sz="2400" b="1" dirty="0"/>
              <a:t>PSA = </a:t>
            </a:r>
            <a:r>
              <a:rPr lang="ko-KR" altLang="en-US" sz="2400" b="1" dirty="0"/>
              <a:t>잘 만든 인터페이스</a:t>
            </a:r>
            <a:endParaRPr lang="ko-KR" altLang="en-US" sz="2400" dirty="0">
              <a:solidFill>
                <a:srgbClr val="000000"/>
              </a:solidFill>
              <a:latin typeface="Acme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ECB01-265A-418F-A50E-94BAB0627EDD}"/>
              </a:ext>
            </a:extLst>
          </p:cNvPr>
          <p:cNvSpPr/>
          <p:nvPr/>
        </p:nvSpPr>
        <p:spPr>
          <a:xfrm>
            <a:off x="780660" y="4138379"/>
            <a:ext cx="10835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Acme"/>
              </a:rPr>
              <a:t>기존 코드는 변경하지 않은 채로 트랜잭션을 실제로 처리하는 구현체를 사용 기술에 따라 바꿀 수 있는 것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FD0C0-6419-4F2D-9B03-BD870C7CA31D}"/>
              </a:ext>
            </a:extLst>
          </p:cNvPr>
          <p:cNvSpPr txBox="1"/>
          <p:nvPr/>
        </p:nvSpPr>
        <p:spPr>
          <a:xfrm>
            <a:off x="780661" y="3562197"/>
            <a:ext cx="1015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Portable(</a:t>
            </a:r>
            <a:r>
              <a:rPr lang="ko-KR" altLang="en-US" dirty="0" err="1">
                <a:solidFill>
                  <a:srgbClr val="FF0000"/>
                </a:solidFill>
              </a:rPr>
              <a:t>이식성</a:t>
            </a:r>
            <a:r>
              <a:rPr lang="en-US" altLang="ko-KR" dirty="0">
                <a:solidFill>
                  <a:srgbClr val="FF0000"/>
                </a:solidFill>
              </a:rPr>
              <a:t>): </a:t>
            </a:r>
            <a:r>
              <a:rPr lang="ko-KR" altLang="en-US" dirty="0"/>
              <a:t>지금 사용하는 코드를 그대로 들고가서</a:t>
            </a:r>
            <a:r>
              <a:rPr lang="en-US" altLang="ko-KR" dirty="0"/>
              <a:t>(</a:t>
            </a:r>
            <a:r>
              <a:rPr lang="ko-KR" altLang="en-US" dirty="0"/>
              <a:t>조금만 수정해서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저기서도</a:t>
            </a:r>
            <a:r>
              <a:rPr lang="ko-KR" altLang="en-US" dirty="0"/>
              <a:t> 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4283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dirty="0"/>
          </a:p>
          <a:p>
            <a:pPr lvl="1"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lvl="1">
              <a:defRPr/>
            </a:pPr>
            <a:endParaRPr lang="en-US" sz="1800" dirty="0"/>
          </a:p>
          <a:p>
            <a:pPr lvl="0">
              <a:defRPr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9698" name="Picture 2" descr="spring overview"/>
          <p:cNvPicPr>
            <a:picLocks noChangeAspect="1" noChangeArrowheads="1"/>
          </p:cNvPicPr>
          <p:nvPr/>
        </p:nvPicPr>
        <p:blipFill>
          <a:blip r:embed="rId3" cstate="print"/>
          <a:srcRect t="3649"/>
          <a:stretch>
            <a:fillRect/>
          </a:stretch>
        </p:blipFill>
        <p:spPr bwMode="auto">
          <a:xfrm>
            <a:off x="547836" y="654521"/>
            <a:ext cx="7578885" cy="547677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071988" y="5761963"/>
            <a:ext cx="8717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https://docs.spring.io/spring/docs/4.0.x/spring-framework-reference/html/overview.html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50921" y="1705643"/>
            <a:ext cx="1291905" cy="4781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7741357" y="1382643"/>
            <a:ext cx="26329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MVC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Security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AOP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ORM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Test</a:t>
            </a: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Boot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523935"/>
            <a:ext cx="11331011" cy="620423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000" b="1" dirty="0"/>
              <a:t>Spring Boot</a:t>
            </a:r>
            <a:r>
              <a:rPr lang="ko-KR" altLang="en-US" sz="2000" b="1" dirty="0"/>
              <a:t>의 장점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hlinkClick r:id="rId2"/>
              </a:rPr>
              <a:t>https://elevatingcodingclub.tistory.com/25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라이브러리 관리 자동화</a:t>
            </a:r>
            <a:endParaRPr lang="en-US" altLang="ko-KR" sz="18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 err="1"/>
              <a:t>스타터</a:t>
            </a:r>
            <a:r>
              <a:rPr lang="en-US" altLang="ko-KR" dirty="0"/>
              <a:t>(Starter)</a:t>
            </a:r>
            <a:r>
              <a:rPr lang="ko-KR" altLang="en-US" dirty="0"/>
              <a:t>라는 것을 이용해 특정 기능에 필요한 라이브러리 의존성을 더욱 간단히 처리</a:t>
            </a:r>
            <a:endParaRPr lang="en-US" altLang="ko-KR" sz="16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설정의 자동화</a:t>
            </a:r>
            <a:endParaRPr lang="en-US" altLang="ko-KR" sz="18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개발자들은 복잡한 설정을 하지 않고도 개발이 가능</a:t>
            </a:r>
            <a:endParaRPr lang="en-US" altLang="ko-KR" sz="16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라이브러리 버전 자동 관리</a:t>
            </a:r>
            <a:endParaRPr lang="en-US" altLang="ko-KR" sz="18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스프링 라이브러리 외에 </a:t>
            </a:r>
            <a:r>
              <a:rPr lang="ko-KR" altLang="en-US" dirty="0" err="1"/>
              <a:t>서드파티</a:t>
            </a:r>
            <a:r>
              <a:rPr lang="ko-KR" altLang="en-US" dirty="0"/>
              <a:t> 라이브러리 사용 시 호환되는 버전으로 다운로드</a:t>
            </a:r>
            <a:endParaRPr lang="en-US" altLang="ko-KR" sz="16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테스트 환경과 내장 </a:t>
            </a:r>
            <a:r>
              <a:rPr lang="en-US" altLang="ko-KR" sz="1800" dirty="0"/>
              <a:t>Tomcat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JUnit</a:t>
            </a:r>
            <a:r>
              <a:rPr lang="ko-KR" altLang="en-US" dirty="0"/>
              <a:t>을 비롯한 테스트 관련 라이브러리들이 기본적으로 포함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Tomcat </a:t>
            </a:r>
            <a:r>
              <a:rPr lang="ko-KR" altLang="en-US" dirty="0"/>
              <a:t>서버를 내장</a:t>
            </a:r>
            <a:r>
              <a:rPr lang="en-US" altLang="ko-KR" dirty="0"/>
              <a:t>(</a:t>
            </a:r>
            <a:r>
              <a:rPr lang="en-US" dirty="0"/>
              <a:t>embed Tomcat</a:t>
            </a:r>
            <a:r>
              <a:rPr lang="en-US" altLang="ko-KR" dirty="0"/>
              <a:t>)</a:t>
            </a:r>
            <a:r>
              <a:rPr lang="ko-KR" altLang="en-US" dirty="0"/>
              <a:t>하고 있기 때문에 단지 </a:t>
            </a:r>
            <a:r>
              <a:rPr lang="en-US" altLang="ko-KR" dirty="0"/>
              <a:t>main() </a:t>
            </a:r>
            <a:r>
              <a:rPr lang="ko-KR" altLang="en-US" dirty="0" err="1"/>
              <a:t>메소드를</a:t>
            </a:r>
            <a:r>
              <a:rPr lang="ko-KR" altLang="en-US" dirty="0"/>
              <a:t> 가진 클래스를 실행하는 방식으로 서버를 구동</a:t>
            </a:r>
            <a:endParaRPr lang="en-US" altLang="ko-KR" sz="16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독립적으로 실행 가능한 </a:t>
            </a:r>
            <a:r>
              <a:rPr lang="en-US" altLang="ko-KR" sz="1800" dirty="0"/>
              <a:t>JAR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웹 애플리케이션도 </a:t>
            </a:r>
            <a:r>
              <a:rPr lang="en-US" altLang="ko-KR" dirty="0"/>
              <a:t>WAR</a:t>
            </a:r>
            <a:r>
              <a:rPr lang="ko-KR" altLang="en-US" dirty="0"/>
              <a:t>가 아닌 </a:t>
            </a:r>
            <a:r>
              <a:rPr lang="en-US" altLang="ko-KR" dirty="0"/>
              <a:t>JAR</a:t>
            </a:r>
            <a:r>
              <a:rPr lang="ko-KR" altLang="en-US" dirty="0"/>
              <a:t>파일로 </a:t>
            </a:r>
            <a:r>
              <a:rPr lang="ko-KR" altLang="en-US" dirty="0" err="1"/>
              <a:t>패키징</a:t>
            </a:r>
            <a:r>
              <a:rPr lang="ko-KR" altLang="en-US" dirty="0"/>
              <a:t> 하여 사용</a:t>
            </a:r>
            <a:endParaRPr 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Boot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523935"/>
            <a:ext cx="11331011" cy="620423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000" b="1" dirty="0"/>
              <a:t>Spring </a:t>
            </a:r>
            <a:r>
              <a:rPr lang="en-US" altLang="ko-KR" sz="2000" b="1" dirty="0"/>
              <a:t>and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Spring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Boot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050" name="Picture 2" descr="Spring Boot in Con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05" y="1327491"/>
            <a:ext cx="5352651" cy="521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강의소개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요즘 대학생과 </a:t>
            </a:r>
            <a:r>
              <a:rPr lang="ko-KR" altLang="en-US" b="1" dirty="0" err="1"/>
              <a:t>취준생들은</a:t>
            </a:r>
            <a:r>
              <a:rPr lang="ko-KR" altLang="en-US" b="1" dirty="0"/>
              <a:t> 어떤 언어와 프레임워크로 웹 개발을 하는가</a:t>
            </a:r>
            <a:r>
              <a:rPr lang="en-US" altLang="ko-KR" b="1" dirty="0"/>
              <a:t>?</a:t>
            </a:r>
            <a:endParaRPr lang="en-US" b="1" dirty="0"/>
          </a:p>
          <a:p>
            <a:pPr lvl="1"/>
            <a:r>
              <a:rPr lang="en-US" altLang="ko-KR" dirty="0"/>
              <a:t>PHP</a:t>
            </a:r>
          </a:p>
          <a:p>
            <a:pPr lvl="1"/>
            <a:r>
              <a:rPr lang="en-US" altLang="ko-KR" dirty="0" err="1"/>
              <a:t>NodeJs</a:t>
            </a:r>
            <a:r>
              <a:rPr lang="ko-KR" altLang="en-US" dirty="0"/>
              <a:t>와 </a:t>
            </a:r>
            <a:r>
              <a:rPr lang="en-US" altLang="ko-KR" dirty="0"/>
              <a:t>Express </a:t>
            </a:r>
            <a:r>
              <a:rPr lang="ko-KR" altLang="en-US" dirty="0"/>
              <a:t>프레임워크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/>
              <a:t>Django </a:t>
            </a:r>
            <a:r>
              <a:rPr lang="ko-KR" altLang="en-US" dirty="0"/>
              <a:t>프레임워크</a:t>
            </a:r>
          </a:p>
          <a:p>
            <a:pPr lvl="1"/>
            <a:r>
              <a:rPr lang="en-US" altLang="ko-KR" dirty="0"/>
              <a:t>Ruby</a:t>
            </a:r>
            <a:r>
              <a:rPr lang="ko-KR" altLang="en-US" dirty="0"/>
              <a:t>와 </a:t>
            </a:r>
            <a:r>
              <a:rPr lang="en-US" altLang="ko-KR" dirty="0"/>
              <a:t>Rails </a:t>
            </a:r>
            <a:r>
              <a:rPr lang="ko-KR" altLang="en-US" dirty="0"/>
              <a:t>프레임워크</a:t>
            </a:r>
          </a:p>
          <a:p>
            <a:pPr lvl="1"/>
            <a:r>
              <a:rPr lang="en-US" altLang="ko-KR" dirty="0"/>
              <a:t>Why?</a:t>
            </a:r>
            <a:r>
              <a:rPr lang="ko-KR" altLang="en-US" dirty="0"/>
              <a:t>스프링프레임워크는 어렵고</a:t>
            </a:r>
            <a:r>
              <a:rPr lang="en-US" altLang="ko-KR" dirty="0"/>
              <a:t>, </a:t>
            </a:r>
            <a:r>
              <a:rPr lang="ko-KR" altLang="en-US" dirty="0"/>
              <a:t>복잡하고</a:t>
            </a:r>
            <a:r>
              <a:rPr lang="en-US" altLang="ko-KR" dirty="0"/>
              <a:t>, </a:t>
            </a:r>
            <a:r>
              <a:rPr lang="ko-KR" altLang="en-US" dirty="0"/>
              <a:t>거추장스럽다</a:t>
            </a:r>
          </a:p>
          <a:p>
            <a:pPr lvl="1"/>
            <a:r>
              <a:rPr lang="ko-KR" altLang="en-US" dirty="0"/>
              <a:t>대표적으로 스프링을 사용하는 회사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/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쿠팡</a:t>
            </a:r>
            <a:r>
              <a:rPr lang="en-US" altLang="ko-KR" dirty="0"/>
              <a:t>/</a:t>
            </a:r>
            <a:r>
              <a:rPr lang="ko-KR" altLang="en-US" dirty="0"/>
              <a:t>우아한형제들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스프링은</a:t>
            </a:r>
            <a:r>
              <a:rPr lang="en-US" altLang="ko-KR" dirty="0"/>
              <a:t> </a:t>
            </a:r>
            <a:r>
              <a:rPr lang="ko-KR" altLang="en-US" dirty="0"/>
              <a:t>전자정부 프레임워크</a:t>
            </a:r>
            <a:r>
              <a:rPr lang="en-US" altLang="ko-KR" dirty="0"/>
              <a:t>(</a:t>
            </a:r>
            <a:r>
              <a:rPr lang="ko-KR" altLang="en-US" dirty="0"/>
              <a:t>공공기관 프로젝트 진행 시 지켜야할 사항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SOLID: The First 5 Principles of Object Oriented Design</a:t>
            </a:r>
          </a:p>
          <a:p>
            <a:r>
              <a:rPr lang="ko-KR" altLang="en-US" b="1" dirty="0"/>
              <a:t> 로버트 마틴이 </a:t>
            </a:r>
            <a:r>
              <a:rPr lang="en-US" altLang="ko-KR" b="1" dirty="0"/>
              <a:t>2000</a:t>
            </a:r>
            <a:r>
              <a:rPr lang="ko-KR" altLang="en-US" b="1" dirty="0"/>
              <a:t>년대 초반에 명명한 객체 지향 프로그래밍 및 설계의 다섯 가지 기본 원칙</a:t>
            </a:r>
            <a:endParaRPr lang="en-US" altLang="ko-KR" b="1" dirty="0"/>
          </a:p>
          <a:p>
            <a:pPr lvl="1"/>
            <a:r>
              <a:rPr lang="en-US" sz="1800" dirty="0"/>
              <a:t>S - Single-</a:t>
            </a:r>
            <a:r>
              <a:rPr lang="en-US" sz="1800" dirty="0" err="1"/>
              <a:t>responsiblity</a:t>
            </a:r>
            <a:r>
              <a:rPr lang="en-US" sz="1800" dirty="0"/>
              <a:t> Principle</a:t>
            </a:r>
          </a:p>
          <a:p>
            <a:pPr lvl="1"/>
            <a:r>
              <a:rPr lang="en-US" sz="1800" dirty="0"/>
              <a:t>O - Open-closed Principle</a:t>
            </a:r>
          </a:p>
          <a:p>
            <a:pPr lvl="1"/>
            <a:r>
              <a:rPr lang="en-US" sz="1800" dirty="0"/>
              <a:t>L - </a:t>
            </a:r>
            <a:r>
              <a:rPr lang="en-US" sz="1800" dirty="0" err="1"/>
              <a:t>Liskov</a:t>
            </a:r>
            <a:r>
              <a:rPr lang="en-US" sz="1800" dirty="0"/>
              <a:t> Substitution Principle</a:t>
            </a:r>
          </a:p>
          <a:p>
            <a:pPr lvl="1"/>
            <a:r>
              <a:rPr lang="en-US" sz="1800" dirty="0"/>
              <a:t>I - Interface Segregation Principle</a:t>
            </a:r>
          </a:p>
          <a:p>
            <a:pPr lvl="1"/>
            <a:r>
              <a:rPr lang="en-US" sz="1800" dirty="0"/>
              <a:t>D - Dependency Inversion Principle</a:t>
            </a:r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8B58D3-4FB2-40C0-AEE6-C9018BDFE8B4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13417844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Single-Responsibility Principle</a:t>
            </a:r>
          </a:p>
          <a:p>
            <a:pPr lvl="1"/>
            <a:r>
              <a:rPr lang="ko-KR" altLang="en-US" dirty="0"/>
              <a:t>하나의 클래스는 하나의 책임만을 부여 받아야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지향설계에서 가장 중요한 것은 책임이다</a:t>
            </a:r>
            <a:r>
              <a:rPr lang="en-US" altLang="ko-KR" dirty="0"/>
              <a:t>. </a:t>
            </a:r>
            <a:r>
              <a:rPr lang="ko-KR" altLang="en-US" dirty="0"/>
              <a:t>객체에게 얼마나 적절한 책임을 할당하느냐가 설계의 전체적인 품질을 결정한다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A class should have one and only one reason to change, meaning that a class should have only one job</a:t>
            </a:r>
          </a:p>
          <a:p>
            <a:pPr lvl="2"/>
            <a:r>
              <a:rPr lang="en-US" altLang="ko-KR" dirty="0"/>
              <a:t>There must be ONLY ONE REASON to make changes</a:t>
            </a:r>
          </a:p>
          <a:p>
            <a:pPr lvl="2"/>
            <a:r>
              <a:rPr lang="en-US" altLang="ko-KR" dirty="0"/>
              <a:t>A function (or method) should only do one thing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232A2B-0ADE-4AB5-A032-CA5295FABE9A}"/>
              </a:ext>
            </a:extLst>
          </p:cNvPr>
          <p:cNvGrpSpPr/>
          <p:nvPr/>
        </p:nvGrpSpPr>
        <p:grpSpPr>
          <a:xfrm>
            <a:off x="1655280" y="4632005"/>
            <a:ext cx="3059008" cy="1133284"/>
            <a:chOff x="1138335" y="2500935"/>
            <a:chExt cx="4478694" cy="11332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C1AB11-E2BC-4297-B953-8D852A8BAC26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6CFCCB-3444-468E-BFB2-D2EB4F4EF17E}"/>
                </a:ext>
              </a:extLst>
            </p:cNvPr>
            <p:cNvSpPr/>
            <p:nvPr/>
          </p:nvSpPr>
          <p:spPr>
            <a:xfrm>
              <a:off x="1138335" y="2500935"/>
              <a:ext cx="4478694" cy="703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Amount(</a:t>
              </a:r>
              <a:r>
                <a:rPr lang="ko-KR" altLang="en-US" dirty="0">
                  <a:solidFill>
                    <a:schemeClr val="tx1"/>
                  </a:solidFill>
                </a:rPr>
                <a:t>정량할인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DiscountPolicy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CCF9A1-9A3F-4BEF-8E8D-9342E0E130F7}"/>
              </a:ext>
            </a:extLst>
          </p:cNvPr>
          <p:cNvSpPr txBox="1"/>
          <p:nvPr/>
        </p:nvSpPr>
        <p:spPr>
          <a:xfrm>
            <a:off x="1759489" y="5335237"/>
            <a:ext cx="28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calculateDiscountAmount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9D98C-1A21-4FF0-B1C0-DF9C8B35DBB4}"/>
              </a:ext>
            </a:extLst>
          </p:cNvPr>
          <p:cNvSpPr txBox="1"/>
          <p:nvPr/>
        </p:nvSpPr>
        <p:spPr>
          <a:xfrm>
            <a:off x="4818498" y="4739693"/>
            <a:ext cx="715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고객등급에 따라</a:t>
            </a:r>
            <a:r>
              <a:rPr lang="en-US" altLang="ko-KR" dirty="0"/>
              <a:t>)</a:t>
            </a:r>
            <a:r>
              <a:rPr lang="ko-KR" altLang="en-US" dirty="0"/>
              <a:t>정량할인금액을 계산하는 </a:t>
            </a:r>
            <a:r>
              <a:rPr lang="en-US" altLang="ko-KR" dirty="0"/>
              <a:t>Amount</a:t>
            </a:r>
            <a:r>
              <a:rPr lang="ko-KR" altLang="en-US" dirty="0"/>
              <a:t>는 할인정책 변경에 의해서만</a:t>
            </a:r>
            <a:r>
              <a:rPr lang="en-US" altLang="ko-KR" dirty="0"/>
              <a:t> </a:t>
            </a:r>
            <a:r>
              <a:rPr lang="ko-KR" altLang="en-US" dirty="0"/>
              <a:t>수정되어야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배달료</a:t>
            </a:r>
            <a:r>
              <a:rPr lang="ko-KR" altLang="en-US" dirty="0"/>
              <a:t> 인상이 </a:t>
            </a:r>
            <a:r>
              <a:rPr lang="en-US" altLang="ko-KR" dirty="0" err="1"/>
              <a:t>AmountDiscountPolicy</a:t>
            </a:r>
            <a:r>
              <a:rPr lang="ko-KR" altLang="en-US" dirty="0"/>
              <a:t>에 영향을 줄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74AD3-ECF8-4334-82F9-D3597F6DD8EB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33268555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Open-closed Principle</a:t>
            </a:r>
          </a:p>
          <a:p>
            <a:pPr lvl="1"/>
            <a:r>
              <a:rPr lang="ko-KR" altLang="en-US" dirty="0"/>
              <a:t>소프트웨어 개체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</a:t>
            </a:r>
            <a:r>
              <a:rPr lang="ko-KR" altLang="en-US" dirty="0"/>
              <a:t>는 확장에 대해 열려 있어야 하고</a:t>
            </a:r>
            <a:r>
              <a:rPr lang="en-US" altLang="ko-KR" dirty="0"/>
              <a:t>, </a:t>
            </a:r>
            <a:r>
              <a:rPr lang="ko-KR" altLang="en-US" dirty="0"/>
              <a:t>수정에 대해서는 닫혀 있어야 한다</a:t>
            </a:r>
            <a:endParaRPr lang="en-US" altLang="ko-KR" dirty="0"/>
          </a:p>
          <a:p>
            <a:pPr lvl="1"/>
            <a:r>
              <a:rPr lang="ko-KR" altLang="en-US" dirty="0"/>
              <a:t>확장에 대해 열려 있다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애플리케이션의 요구사항이 변경될 때 이 변경에 맞게 새로운 동작을 추가해서 애플리케이션의 기능을 확장할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수정에 대해 닫혀 있다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기존의 </a:t>
            </a:r>
            <a:r>
              <a:rPr lang="en-US" altLang="ko-KR" dirty="0"/>
              <a:t>‘</a:t>
            </a:r>
            <a:r>
              <a:rPr lang="ko-KR" altLang="en-US" dirty="0"/>
              <a:t>코드</a:t>
            </a:r>
            <a:r>
              <a:rPr lang="en-US" altLang="ko-KR" dirty="0"/>
              <a:t>’</a:t>
            </a:r>
            <a:r>
              <a:rPr lang="ko-KR" altLang="en-US" dirty="0"/>
              <a:t>를 수정하지 않고도 애플리케이션의 동작을 추가하거나 변경할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1782D-A186-4C98-BDE1-4ACE54281737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24209221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컴파일타임 의존성을 고정시키고 런타임 의존성을 변경하라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C1FA6-FCD4-410C-939F-ED560321BA61}"/>
              </a:ext>
            </a:extLst>
          </p:cNvPr>
          <p:cNvSpPr/>
          <p:nvPr/>
        </p:nvSpPr>
        <p:spPr>
          <a:xfrm>
            <a:off x="3040337" y="1552520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7111A7-DE0B-469C-93C8-9DE5774FA072}"/>
              </a:ext>
            </a:extLst>
          </p:cNvPr>
          <p:cNvSpPr/>
          <p:nvPr/>
        </p:nvSpPr>
        <p:spPr>
          <a:xfrm>
            <a:off x="578888" y="2916262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1E8DD4-D4F8-4E68-BC24-D1457854A61F}"/>
              </a:ext>
            </a:extLst>
          </p:cNvPr>
          <p:cNvSpPr/>
          <p:nvPr/>
        </p:nvSpPr>
        <p:spPr>
          <a:xfrm>
            <a:off x="3789579" y="2902695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A5D688-61DE-4EEA-9EBC-73323C67BBD9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108392" y="2578116"/>
            <a:ext cx="2461449" cy="3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FDF7DD-4EB4-4EA1-9B72-088EB05A7FC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569841" y="2578116"/>
            <a:ext cx="749242" cy="32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6FF1AE-2206-463C-89F1-C4FF921844A7}"/>
              </a:ext>
            </a:extLst>
          </p:cNvPr>
          <p:cNvGrpSpPr/>
          <p:nvPr/>
        </p:nvGrpSpPr>
        <p:grpSpPr>
          <a:xfrm>
            <a:off x="225366" y="1557078"/>
            <a:ext cx="2298277" cy="1133283"/>
            <a:chOff x="1138335" y="2500936"/>
            <a:chExt cx="4478694" cy="11332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027072-259D-4A80-B1A2-7B0D35E2646C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2BDBD51-8A09-4FFA-965F-8D1913247212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Movie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588915-1B1F-4266-9ACC-BA20FF16E718}"/>
              </a:ext>
            </a:extLst>
          </p:cNvPr>
          <p:cNvSpPr txBox="1"/>
          <p:nvPr/>
        </p:nvSpPr>
        <p:spPr>
          <a:xfrm>
            <a:off x="260058" y="2081537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calculateMovieFee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031C8B-545B-42C4-90DB-5086E8BF4B3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23643" y="1748190"/>
            <a:ext cx="516694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6607C7-B1C5-465C-B1C5-9512300C881B}"/>
              </a:ext>
            </a:extLst>
          </p:cNvPr>
          <p:cNvSpPr/>
          <p:nvPr/>
        </p:nvSpPr>
        <p:spPr>
          <a:xfrm>
            <a:off x="3305509" y="1686857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DBB31-9A06-4E35-9C1B-9C47609ECCEB}"/>
              </a:ext>
            </a:extLst>
          </p:cNvPr>
          <p:cNvSpPr txBox="1"/>
          <p:nvPr/>
        </p:nvSpPr>
        <p:spPr>
          <a:xfrm>
            <a:off x="4519753" y="414240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컴파일타임 의존성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2FEF5A-1BDC-4D62-8164-077D45E3A89D}"/>
              </a:ext>
            </a:extLst>
          </p:cNvPr>
          <p:cNvSpPr/>
          <p:nvPr/>
        </p:nvSpPr>
        <p:spPr>
          <a:xfrm>
            <a:off x="6693249" y="1558160"/>
            <a:ext cx="1680360" cy="382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DDA6E-3C0D-45DE-912C-5BE4B43256F5}"/>
              </a:ext>
            </a:extLst>
          </p:cNvPr>
          <p:cNvSpPr/>
          <p:nvPr/>
        </p:nvSpPr>
        <p:spPr>
          <a:xfrm>
            <a:off x="8967513" y="1396574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B9563-BCE2-49FD-8A2D-6BA00C93876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8373609" y="1748190"/>
            <a:ext cx="593904" cy="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220AF-BAFF-4DAE-9319-019ABB41F0BC}"/>
              </a:ext>
            </a:extLst>
          </p:cNvPr>
          <p:cNvSpPr/>
          <p:nvPr/>
        </p:nvSpPr>
        <p:spPr>
          <a:xfrm>
            <a:off x="6703948" y="2475868"/>
            <a:ext cx="1680360" cy="382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D03864-D828-4A4C-8685-4FFE981586E6}"/>
              </a:ext>
            </a:extLst>
          </p:cNvPr>
          <p:cNvSpPr/>
          <p:nvPr/>
        </p:nvSpPr>
        <p:spPr>
          <a:xfrm>
            <a:off x="8978212" y="2314282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B7236E-207D-4FCD-99EE-F6AB980326BD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8384308" y="2665898"/>
            <a:ext cx="593904" cy="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64199C-0F7D-4847-A055-FC12555ECC03}"/>
              </a:ext>
            </a:extLst>
          </p:cNvPr>
          <p:cNvSpPr txBox="1"/>
          <p:nvPr/>
        </p:nvSpPr>
        <p:spPr>
          <a:xfrm>
            <a:off x="8043070" y="320040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런타임 의존성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C6BBC9-753C-4C8A-9478-46F2A681D211}"/>
              </a:ext>
            </a:extLst>
          </p:cNvPr>
          <p:cNvSpPr/>
          <p:nvPr/>
        </p:nvSpPr>
        <p:spPr>
          <a:xfrm>
            <a:off x="3393859" y="4179895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013763-4361-493D-88FE-64A658F9F440}"/>
              </a:ext>
            </a:extLst>
          </p:cNvPr>
          <p:cNvSpPr/>
          <p:nvPr/>
        </p:nvSpPr>
        <p:spPr>
          <a:xfrm>
            <a:off x="3393859" y="5741257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695D3C9-A71F-4B51-8535-F1DFD669A203}"/>
              </a:ext>
            </a:extLst>
          </p:cNvPr>
          <p:cNvSpPr/>
          <p:nvPr/>
        </p:nvSpPr>
        <p:spPr>
          <a:xfrm>
            <a:off x="6755917" y="5715692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9A126-41A3-4D72-9617-B714DF00196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4923363" y="5205491"/>
            <a:ext cx="0" cy="53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F61944-B082-4702-8063-74CEB52945B6}"/>
              </a:ext>
            </a:extLst>
          </p:cNvPr>
          <p:cNvCxnSpPr>
            <a:cxnSpLocks/>
            <a:stCxn id="54" idx="0"/>
            <a:endCxn id="52" idx="2"/>
          </p:cNvCxnSpPr>
          <p:nvPr/>
        </p:nvCxnSpPr>
        <p:spPr>
          <a:xfrm flipH="1" flipV="1">
            <a:off x="4923363" y="5205491"/>
            <a:ext cx="3362058" cy="51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805366-8995-45DF-9880-0E0DE157AD9E}"/>
              </a:ext>
            </a:extLst>
          </p:cNvPr>
          <p:cNvGrpSpPr/>
          <p:nvPr/>
        </p:nvGrpSpPr>
        <p:grpSpPr>
          <a:xfrm>
            <a:off x="578888" y="4184453"/>
            <a:ext cx="2298277" cy="1133283"/>
            <a:chOff x="1138335" y="2500936"/>
            <a:chExt cx="4478694" cy="113328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433103D-ADB6-4FE3-8CBB-4640101318FC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5935BEC-829A-4F19-BFBC-195BC94E67F7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Movie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E2E8F45-366F-4052-9866-4F7FC116FBF1}"/>
              </a:ext>
            </a:extLst>
          </p:cNvPr>
          <p:cNvSpPr txBox="1"/>
          <p:nvPr/>
        </p:nvSpPr>
        <p:spPr>
          <a:xfrm>
            <a:off x="613580" y="4708912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calculateMovieFee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0552D28-DA5D-4186-A1C7-FEF570D5049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877165" y="4375565"/>
            <a:ext cx="516694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60DB48-FA19-43EC-967A-DF0D3B393FA9}"/>
              </a:ext>
            </a:extLst>
          </p:cNvPr>
          <p:cNvSpPr/>
          <p:nvPr/>
        </p:nvSpPr>
        <p:spPr>
          <a:xfrm>
            <a:off x="3659031" y="4314232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3E562B7-5C48-41D4-9A98-88DCAE066799}"/>
              </a:ext>
            </a:extLst>
          </p:cNvPr>
          <p:cNvSpPr/>
          <p:nvPr/>
        </p:nvSpPr>
        <p:spPr>
          <a:xfrm>
            <a:off x="690096" y="5748984"/>
            <a:ext cx="2528105" cy="7032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Overlapped(</a:t>
            </a:r>
            <a:r>
              <a:rPr lang="ko-KR" altLang="en-US" dirty="0">
                <a:solidFill>
                  <a:schemeClr val="tx1"/>
                </a:solidFill>
              </a:rPr>
              <a:t>중복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2B39857-48F5-4518-8C64-17F43024643B}"/>
              </a:ext>
            </a:extLst>
          </p:cNvPr>
          <p:cNvCxnSpPr>
            <a:cxnSpLocks/>
            <a:stCxn id="66" idx="0"/>
            <a:endCxn id="52" idx="2"/>
          </p:cNvCxnSpPr>
          <p:nvPr/>
        </p:nvCxnSpPr>
        <p:spPr>
          <a:xfrm flipV="1">
            <a:off x="1954149" y="5205491"/>
            <a:ext cx="2969214" cy="54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562342-B4C5-4692-802C-ED9C20E86EAA}"/>
              </a:ext>
            </a:extLst>
          </p:cNvPr>
          <p:cNvSpPr txBox="1"/>
          <p:nvPr/>
        </p:nvSpPr>
        <p:spPr>
          <a:xfrm>
            <a:off x="969349" y="6536809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기능의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확장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(open)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이 다른 코드 변경 없이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(closed)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수행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D687F9-AE01-49EA-8975-24F9E5A0C931}"/>
              </a:ext>
            </a:extLst>
          </p:cNvPr>
          <p:cNvSpPr txBox="1"/>
          <p:nvPr/>
        </p:nvSpPr>
        <p:spPr>
          <a:xfrm>
            <a:off x="2685466" y="363058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컴파일타임 의존성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5EDE76-4894-492E-A92E-4622146DBF59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37301476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역할과 협력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A6E82B-8B10-4463-AE1A-397478EB2685}"/>
              </a:ext>
            </a:extLst>
          </p:cNvPr>
          <p:cNvGrpSpPr/>
          <p:nvPr/>
        </p:nvGrpSpPr>
        <p:grpSpPr>
          <a:xfrm>
            <a:off x="3922028" y="2387229"/>
            <a:ext cx="2298277" cy="1133283"/>
            <a:chOff x="1138335" y="2500936"/>
            <a:chExt cx="4478694" cy="11332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B41465-C044-4CBD-8532-4A5A49DB54BC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605F28A-695B-4A5B-88FF-951D7B83F026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Movie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2B38B5-B1E8-4B85-9B08-0F734C6BC85F}"/>
              </a:ext>
            </a:extLst>
          </p:cNvPr>
          <p:cNvSpPr txBox="1"/>
          <p:nvPr/>
        </p:nvSpPr>
        <p:spPr>
          <a:xfrm>
            <a:off x="3956720" y="2911688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calculateMovieFee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4F136B-D568-4FB9-8614-F6D96C657C25}"/>
              </a:ext>
            </a:extLst>
          </p:cNvPr>
          <p:cNvGrpSpPr/>
          <p:nvPr/>
        </p:nvGrpSpPr>
        <p:grpSpPr>
          <a:xfrm>
            <a:off x="7200229" y="2275259"/>
            <a:ext cx="3059008" cy="1133283"/>
            <a:chOff x="1138335" y="2500936"/>
            <a:chExt cx="4478694" cy="113328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2CBA27-04CC-44CC-AA9A-EA1F8485FD1E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3E6589-7D2D-47EF-AB04-AF6F836F7787}"/>
                </a:ext>
              </a:extLst>
            </p:cNvPr>
            <p:cNvSpPr/>
            <p:nvPr/>
          </p:nvSpPr>
          <p:spPr>
            <a:xfrm>
              <a:off x="1138335" y="2500936"/>
              <a:ext cx="4478694" cy="6084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DiscountPolicy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F62C0E-0625-4E7A-8354-7B10E1519C2E}"/>
              </a:ext>
            </a:extLst>
          </p:cNvPr>
          <p:cNvSpPr txBox="1"/>
          <p:nvPr/>
        </p:nvSpPr>
        <p:spPr>
          <a:xfrm>
            <a:off x="7270056" y="2883695"/>
            <a:ext cx="28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calculateDiscountAmount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3143058-B40C-4358-A0B4-4D2F11EC7C55}"/>
              </a:ext>
            </a:extLst>
          </p:cNvPr>
          <p:cNvGrpSpPr/>
          <p:nvPr/>
        </p:nvGrpSpPr>
        <p:grpSpPr>
          <a:xfrm>
            <a:off x="5670725" y="4003787"/>
            <a:ext cx="3059008" cy="1133284"/>
            <a:chOff x="1138335" y="2500935"/>
            <a:chExt cx="4478694" cy="11332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13DB12A-AEDF-4959-8526-78E8BF492D21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6F1EC22-9F43-4A8E-8731-81068FB8E932}"/>
                </a:ext>
              </a:extLst>
            </p:cNvPr>
            <p:cNvSpPr/>
            <p:nvPr/>
          </p:nvSpPr>
          <p:spPr>
            <a:xfrm>
              <a:off x="1138335" y="2500935"/>
              <a:ext cx="4478694" cy="703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Amount(</a:t>
              </a:r>
              <a:r>
                <a:rPr lang="ko-KR" altLang="en-US" dirty="0">
                  <a:solidFill>
                    <a:schemeClr val="tx1"/>
                  </a:solidFill>
                </a:rPr>
                <a:t>정량할인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DiscountPolicy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2FFB2F-E335-48CE-B9BF-0E9107588F5D}"/>
              </a:ext>
            </a:extLst>
          </p:cNvPr>
          <p:cNvSpPr txBox="1"/>
          <p:nvPr/>
        </p:nvSpPr>
        <p:spPr>
          <a:xfrm>
            <a:off x="5774934" y="4734961"/>
            <a:ext cx="28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calculateDiscountAmount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906063-3911-4F21-A878-635F9021C72C}"/>
              </a:ext>
            </a:extLst>
          </p:cNvPr>
          <p:cNvGrpSpPr/>
          <p:nvPr/>
        </p:nvGrpSpPr>
        <p:grpSpPr>
          <a:xfrm>
            <a:off x="9069144" y="4003787"/>
            <a:ext cx="3059008" cy="1133284"/>
            <a:chOff x="1138335" y="2500935"/>
            <a:chExt cx="4478694" cy="113328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71282EF-9670-41EE-A19E-A50FA8E3130C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3AED99-F121-4EBC-8265-62734FC53FFB}"/>
                </a:ext>
              </a:extLst>
            </p:cNvPr>
            <p:cNvSpPr/>
            <p:nvPr/>
          </p:nvSpPr>
          <p:spPr>
            <a:xfrm>
              <a:off x="1138335" y="2500935"/>
              <a:ext cx="4478694" cy="703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Percent(</a:t>
              </a:r>
              <a:r>
                <a:rPr lang="ko-KR" altLang="en-US" dirty="0">
                  <a:solidFill>
                    <a:schemeClr val="tx1"/>
                  </a:solidFill>
                </a:rPr>
                <a:t>정률할인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DiscountPolicy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1D80B33-6AAC-4945-99A5-AB49F5BB5675}"/>
              </a:ext>
            </a:extLst>
          </p:cNvPr>
          <p:cNvSpPr txBox="1"/>
          <p:nvPr/>
        </p:nvSpPr>
        <p:spPr>
          <a:xfrm>
            <a:off x="9173353" y="4734961"/>
            <a:ext cx="28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calculateDiscountAmount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9AE272-15B3-44A5-B544-0F3D3D0A2C4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220305" y="2578341"/>
            <a:ext cx="979924" cy="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6D636-D8ED-4AB5-91EE-DD5D0C2F3562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7200229" y="3408542"/>
            <a:ext cx="1529504" cy="59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8E6EEA-C220-4E0B-B65A-6D0EC502D425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H="1" flipV="1">
            <a:off x="8729733" y="3408542"/>
            <a:ext cx="1868915" cy="59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3B32EF-1856-41D0-BF0F-8CCD413036A5}"/>
              </a:ext>
            </a:extLst>
          </p:cNvPr>
          <p:cNvGrpSpPr/>
          <p:nvPr/>
        </p:nvGrpSpPr>
        <p:grpSpPr>
          <a:xfrm>
            <a:off x="903974" y="2382946"/>
            <a:ext cx="2298277" cy="1133283"/>
            <a:chOff x="1138335" y="2500936"/>
            <a:chExt cx="4478694" cy="113328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E6B729-D256-4433-A812-F61D6EEF44C5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36EC3B-B985-4721-9BCF-8C934E633BDA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Screening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6D6417-2D1D-407D-A390-415B95049611}"/>
              </a:ext>
            </a:extLst>
          </p:cNvPr>
          <p:cNvCxnSpPr>
            <a:cxnSpLocks/>
            <a:stCxn id="33" idx="3"/>
            <a:endCxn id="7" idx="1"/>
          </p:cNvCxnSpPr>
          <p:nvPr/>
        </p:nvCxnSpPr>
        <p:spPr>
          <a:xfrm>
            <a:off x="3202251" y="2574058"/>
            <a:ext cx="719777" cy="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1A5A21F-5CC4-4602-9F18-416F9545C59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43243" y="2569775"/>
            <a:ext cx="760731" cy="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6899BC-DD67-4CD8-BAD8-B7C6B7ABE8BB}"/>
              </a:ext>
            </a:extLst>
          </p:cNvPr>
          <p:cNvSpPr txBox="1"/>
          <p:nvPr/>
        </p:nvSpPr>
        <p:spPr>
          <a:xfrm>
            <a:off x="143243" y="1979175"/>
            <a:ext cx="1107996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예매하라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459B6E-6C8C-43C7-A2DA-8A4745F9F7FF}"/>
              </a:ext>
            </a:extLst>
          </p:cNvPr>
          <p:cNvSpPr txBox="1"/>
          <p:nvPr/>
        </p:nvSpPr>
        <p:spPr>
          <a:xfrm>
            <a:off x="2635443" y="1942497"/>
            <a:ext cx="1853392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가격을 계산하라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05305B-66B4-4161-9D8F-70B7154AE013}"/>
              </a:ext>
            </a:extLst>
          </p:cNvPr>
          <p:cNvSpPr txBox="1"/>
          <p:nvPr/>
        </p:nvSpPr>
        <p:spPr>
          <a:xfrm>
            <a:off x="5388110" y="1877985"/>
            <a:ext cx="2315057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할인요금을 계산하라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73605-6AE6-4B7B-98D8-9BFDAA49A285}"/>
              </a:ext>
            </a:extLst>
          </p:cNvPr>
          <p:cNvSpPr txBox="1"/>
          <p:nvPr/>
        </p:nvSpPr>
        <p:spPr>
          <a:xfrm>
            <a:off x="10664381" y="1105991"/>
            <a:ext cx="997068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B6A348-41E9-4481-ABA4-9887CAC871A8}"/>
              </a:ext>
            </a:extLst>
          </p:cNvPr>
          <p:cNvSpPr txBox="1"/>
          <p:nvPr/>
        </p:nvSpPr>
        <p:spPr>
          <a:xfrm>
            <a:off x="399531" y="4055415"/>
            <a:ext cx="4327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예매하라는 메시지를</a:t>
            </a:r>
            <a:r>
              <a:rPr lang="en-US" altLang="ko-KR" dirty="0"/>
              <a:t> </a:t>
            </a:r>
            <a:r>
              <a:rPr lang="ko-KR" altLang="en-US" dirty="0"/>
              <a:t>처리하기 위해</a:t>
            </a:r>
            <a:r>
              <a:rPr lang="en-US" altLang="ko-KR" dirty="0"/>
              <a:t> Screening</a:t>
            </a:r>
            <a:r>
              <a:rPr lang="ko-KR" altLang="en-US" dirty="0"/>
              <a:t>이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Screening</a:t>
            </a:r>
            <a:r>
              <a:rPr lang="ko-KR" altLang="en-US" dirty="0"/>
              <a:t>의 역할은 예매를 처리하는 것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09FFC7-2D60-4ECC-BF1F-FEA4B71B5958}"/>
              </a:ext>
            </a:extLst>
          </p:cNvPr>
          <p:cNvSpPr txBox="1"/>
          <p:nvPr/>
        </p:nvSpPr>
        <p:spPr>
          <a:xfrm>
            <a:off x="3241892" y="2799356"/>
            <a:ext cx="64633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협력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A09632-B6A4-44BC-8538-66E3F2E06126}"/>
              </a:ext>
            </a:extLst>
          </p:cNvPr>
          <p:cNvSpPr/>
          <p:nvPr/>
        </p:nvSpPr>
        <p:spPr>
          <a:xfrm>
            <a:off x="10664381" y="1692258"/>
            <a:ext cx="997068" cy="3783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역할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79D1A8-4CDC-449D-8463-6AC418B96A79}"/>
              </a:ext>
            </a:extLst>
          </p:cNvPr>
          <p:cNvSpPr txBox="1"/>
          <p:nvPr/>
        </p:nvSpPr>
        <p:spPr>
          <a:xfrm>
            <a:off x="6271743" y="5382677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역할은 다른 것으로 교체할 수 있는 책임의 집합이다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2310D4-77FA-4900-8065-CF88A3F63DF5}"/>
              </a:ext>
            </a:extLst>
          </p:cNvPr>
          <p:cNvSpPr txBox="1"/>
          <p:nvPr/>
        </p:nvSpPr>
        <p:spPr>
          <a:xfrm>
            <a:off x="216768" y="5810432"/>
            <a:ext cx="7154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역할의 구현 방법</a:t>
            </a:r>
            <a:r>
              <a:rPr lang="en-US" altLang="ko-KR" dirty="0"/>
              <a:t>: 1) </a:t>
            </a:r>
            <a:r>
              <a:rPr lang="ko-KR" altLang="en-US" dirty="0"/>
              <a:t>추상 클래스</a:t>
            </a:r>
            <a:r>
              <a:rPr lang="en-US" altLang="ko-KR" dirty="0"/>
              <a:t> 2)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추상 클래스와 인터페이스 사용이 추상화</a:t>
            </a:r>
            <a:r>
              <a:rPr lang="en-US" altLang="ko-KR" dirty="0"/>
              <a:t>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r>
              <a:rPr lang="ko-KR" altLang="en-US" dirty="0"/>
              <a:t>의 핵심은 아니며</a:t>
            </a:r>
            <a:endParaRPr lang="en-US" altLang="ko-KR" dirty="0"/>
          </a:p>
          <a:p>
            <a:r>
              <a:rPr lang="ko-KR" altLang="en-US" dirty="0"/>
              <a:t>변하는 것과 변하지 않는 것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u="sng" dirty="0"/>
              <a:t>변하지 않는 것을 추상적</a:t>
            </a:r>
            <a:r>
              <a:rPr lang="ko-KR" altLang="en-US" dirty="0"/>
              <a:t>이라고 표현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1DEBB0B-AC70-40A6-A8D5-5F11D224196F}"/>
              </a:ext>
            </a:extLst>
          </p:cNvPr>
          <p:cNvCxnSpPr>
            <a:cxnSpLocks/>
          </p:cNvCxnSpPr>
          <p:nvPr/>
        </p:nvCxnSpPr>
        <p:spPr>
          <a:xfrm flipH="1">
            <a:off x="3217394" y="3338009"/>
            <a:ext cx="65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772993-7509-4F5D-90F6-07C2C42B96EB}"/>
              </a:ext>
            </a:extLst>
          </p:cNvPr>
          <p:cNvSpPr txBox="1"/>
          <p:nvPr/>
        </p:nvSpPr>
        <p:spPr>
          <a:xfrm>
            <a:off x="3096052" y="35849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요금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42BD0D3-DD98-43AE-8FB6-A30041A5C1D5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22318967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추상클래스와 인터페이스</a:t>
            </a:r>
            <a:endParaRPr lang="en-US" altLang="ko-KR" b="1" dirty="0"/>
          </a:p>
          <a:p>
            <a:pPr lvl="1"/>
            <a:r>
              <a:rPr lang="ko-KR" altLang="en-US" dirty="0"/>
              <a:t>구현 클래스들이 따라야 하는 책임의 집합을 서술한 것</a:t>
            </a:r>
            <a:endParaRPr lang="en-US" altLang="ko-KR" dirty="0"/>
          </a:p>
          <a:p>
            <a:pPr lvl="1"/>
            <a:r>
              <a:rPr lang="ko-KR" altLang="en-US" dirty="0"/>
              <a:t>추상클래스는 책임의 일부를 구현해 놓은 것이고 인터페이스는 일체의 구현 없이 책임의 집합만을 나열해 놓았다는 차이가 있지만 </a:t>
            </a:r>
            <a:r>
              <a:rPr lang="ko-KR" altLang="en-US" u="sng" dirty="0"/>
              <a:t>협력의 관점에서는 둘 모두 역할을 정의할 수 있는 구현 방법</a:t>
            </a:r>
            <a:r>
              <a:rPr lang="ko-KR" altLang="en-US" dirty="0"/>
              <a:t>이라는 공통점을 가짐</a:t>
            </a:r>
            <a:endParaRPr lang="en-US" altLang="ko-KR" dirty="0"/>
          </a:p>
          <a:p>
            <a:pPr marL="457200" lvl="1" indent="0">
              <a:buNone/>
            </a:pPr>
            <a:br>
              <a:rPr lang="en-US" altLang="ko-KR" dirty="0"/>
            </a:br>
            <a:endParaRPr lang="en-US" altLang="ko-KR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5BBAD3-3144-4476-B4D4-2ABE9A6BB241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24180015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DIP(Dependency inversion principle, feat. SOLID)</a:t>
            </a:r>
          </a:p>
          <a:p>
            <a:pPr lvl="1"/>
            <a:r>
              <a:rPr lang="en-US" altLang="ko-KR" dirty="0"/>
              <a:t>classes should depend on abstractions, not on specific implementations of those abstractions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1714447" y="2458916"/>
            <a:ext cx="520117" cy="478173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이등변 삼각형 21"/>
          <p:cNvSpPr/>
          <p:nvPr/>
        </p:nvSpPr>
        <p:spPr>
          <a:xfrm>
            <a:off x="1768974" y="2937089"/>
            <a:ext cx="411061" cy="637563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2319318" y="3156577"/>
            <a:ext cx="1481089" cy="322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319318" y="3156577"/>
            <a:ext cx="907450" cy="100647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9009" y="271854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90982" y="33430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744D17-2D99-452C-B67C-B3D8FF6616A8}"/>
              </a:ext>
            </a:extLst>
          </p:cNvPr>
          <p:cNvSpPr/>
          <p:nvPr/>
        </p:nvSpPr>
        <p:spPr>
          <a:xfrm>
            <a:off x="6684396" y="2717253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2E138-5536-41E3-9090-57E4061FCEF5}"/>
              </a:ext>
            </a:extLst>
          </p:cNvPr>
          <p:cNvSpPr/>
          <p:nvPr/>
        </p:nvSpPr>
        <p:spPr>
          <a:xfrm>
            <a:off x="4222947" y="4323590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274804-30C5-47E8-87BA-2B562A257AB2}"/>
              </a:ext>
            </a:extLst>
          </p:cNvPr>
          <p:cNvSpPr/>
          <p:nvPr/>
        </p:nvSpPr>
        <p:spPr>
          <a:xfrm>
            <a:off x="7433638" y="4310023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05A9AF-278C-4500-BA40-10E3CF043162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5752451" y="3742849"/>
            <a:ext cx="2461449" cy="58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493DD1-9F7D-4CE7-A47A-B0944EC652FB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H="1" flipV="1">
            <a:off x="8213900" y="3742849"/>
            <a:ext cx="749242" cy="5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976BE9-0E1E-477C-AE8F-98CCF429AB08}"/>
              </a:ext>
            </a:extLst>
          </p:cNvPr>
          <p:cNvGrpSpPr/>
          <p:nvPr/>
        </p:nvGrpSpPr>
        <p:grpSpPr>
          <a:xfrm>
            <a:off x="3869425" y="2721811"/>
            <a:ext cx="2298277" cy="1133283"/>
            <a:chOff x="1138335" y="2500936"/>
            <a:chExt cx="4478694" cy="113328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1EC856-0AF0-47B4-A769-A41FE4334264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EFD01B-5167-4349-8557-05CC81E10E46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Movie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23D108D-D631-4737-B6CA-C6BF5531B6C3}"/>
              </a:ext>
            </a:extLst>
          </p:cNvPr>
          <p:cNvSpPr txBox="1"/>
          <p:nvPr/>
        </p:nvSpPr>
        <p:spPr>
          <a:xfrm>
            <a:off x="3904117" y="3246270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calculateMovieFee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A743F00-E89F-47E7-88BB-6CE7D759768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167702" y="2912923"/>
            <a:ext cx="516694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C1A4E-F96B-4316-85E2-27283C7C0F54}"/>
              </a:ext>
            </a:extLst>
          </p:cNvPr>
          <p:cNvSpPr/>
          <p:nvPr/>
        </p:nvSpPr>
        <p:spPr>
          <a:xfrm>
            <a:off x="6949568" y="2851590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8A4151-EBB6-48F7-93CC-E6DE14235389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220236180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생성 사용 분리</a:t>
            </a:r>
            <a:endParaRPr lang="en-US" altLang="ko-KR" b="1" dirty="0"/>
          </a:p>
          <a:p>
            <a:pPr lvl="1"/>
            <a:r>
              <a:rPr lang="ko-KR" altLang="en-US" dirty="0"/>
              <a:t>생성과 사용을 분리해야 한다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B35683-ED6B-432D-A46D-650FF6177647}"/>
              </a:ext>
            </a:extLst>
          </p:cNvPr>
          <p:cNvSpPr/>
          <p:nvPr/>
        </p:nvSpPr>
        <p:spPr>
          <a:xfrm>
            <a:off x="4675597" y="1972103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9BB237-C8CD-4FF9-9F43-AB2B973E217B}"/>
              </a:ext>
            </a:extLst>
          </p:cNvPr>
          <p:cNvSpPr/>
          <p:nvPr/>
        </p:nvSpPr>
        <p:spPr>
          <a:xfrm>
            <a:off x="4675597" y="3533465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47B008-4A58-4093-9237-CA3CD10D3D16}"/>
              </a:ext>
            </a:extLst>
          </p:cNvPr>
          <p:cNvSpPr/>
          <p:nvPr/>
        </p:nvSpPr>
        <p:spPr>
          <a:xfrm>
            <a:off x="8037655" y="3507900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4CEEDF-A3E6-49D5-8634-1876879D2E1C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6205101" y="2997699"/>
            <a:ext cx="0" cy="53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8D9883-4FAC-4491-BBED-846494E3BEDC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H="1" flipV="1">
            <a:off x="6205101" y="2997699"/>
            <a:ext cx="3362058" cy="51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DA040E-916A-45B5-ACF2-09BE7CE3CBCE}"/>
              </a:ext>
            </a:extLst>
          </p:cNvPr>
          <p:cNvSpPr/>
          <p:nvPr/>
        </p:nvSpPr>
        <p:spPr>
          <a:xfrm>
            <a:off x="775685" y="1975700"/>
            <a:ext cx="2298277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Movie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978E296-B54F-4CB7-9B02-F56BC4567571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 flipV="1">
            <a:off x="3073962" y="2484901"/>
            <a:ext cx="1601635" cy="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8A7B42-8790-4858-AB23-D0605C02125C}"/>
              </a:ext>
            </a:extLst>
          </p:cNvPr>
          <p:cNvSpPr/>
          <p:nvPr/>
        </p:nvSpPr>
        <p:spPr>
          <a:xfrm>
            <a:off x="4940769" y="2106440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DFF0E4B-8D03-4933-A73F-567CBB9C1E51}"/>
              </a:ext>
            </a:extLst>
          </p:cNvPr>
          <p:cNvCxnSpPr>
            <a:stCxn id="36" idx="2"/>
            <a:endCxn id="26" idx="1"/>
          </p:cNvCxnSpPr>
          <p:nvPr/>
        </p:nvCxnSpPr>
        <p:spPr>
          <a:xfrm rot="16200000" flipH="1">
            <a:off x="2858318" y="2067801"/>
            <a:ext cx="883785" cy="275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32436E-22B7-43A6-BE74-1398FD42E55D}"/>
              </a:ext>
            </a:extLst>
          </p:cNvPr>
          <p:cNvSpPr txBox="1"/>
          <p:nvPr/>
        </p:nvSpPr>
        <p:spPr>
          <a:xfrm>
            <a:off x="3508310" y="21064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&lt;&lt;use&gt;&gt;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8743B7-D664-42FA-8982-2C6C57DFA78A}"/>
              </a:ext>
            </a:extLst>
          </p:cNvPr>
          <p:cNvSpPr txBox="1"/>
          <p:nvPr/>
        </p:nvSpPr>
        <p:spPr>
          <a:xfrm>
            <a:off x="3005118" y="3487373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&lt;&lt;create&gt;&gt;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330158-7EE6-4F04-94C8-5454CA267574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04D7DF-D167-4E23-9F52-5F45F946AAC1}"/>
              </a:ext>
            </a:extLst>
          </p:cNvPr>
          <p:cNvSpPr/>
          <p:nvPr/>
        </p:nvSpPr>
        <p:spPr>
          <a:xfrm>
            <a:off x="6205101" y="4378699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7EB0E23-63E8-41C2-9732-01C5A672A7DE}"/>
              </a:ext>
            </a:extLst>
          </p:cNvPr>
          <p:cNvSpPr/>
          <p:nvPr/>
        </p:nvSpPr>
        <p:spPr>
          <a:xfrm>
            <a:off x="4675597" y="5949190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3F294E-D099-4DAC-BCCB-6024DE406D40}"/>
              </a:ext>
            </a:extLst>
          </p:cNvPr>
          <p:cNvSpPr/>
          <p:nvPr/>
        </p:nvSpPr>
        <p:spPr>
          <a:xfrm>
            <a:off x="8037655" y="5923625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F0088B1-4D2D-4FC9-99CD-B82FEFF546E4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6205101" y="5404295"/>
            <a:ext cx="1529504" cy="54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8843EE-5559-4E1D-A736-BE7205F5789C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H="1" flipV="1">
            <a:off x="7734605" y="5404295"/>
            <a:ext cx="1832554" cy="5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CED8F-1B8B-45E4-ABB1-2121D6DF9937}"/>
              </a:ext>
            </a:extLst>
          </p:cNvPr>
          <p:cNvSpPr/>
          <p:nvPr/>
        </p:nvSpPr>
        <p:spPr>
          <a:xfrm>
            <a:off x="3502711" y="4373268"/>
            <a:ext cx="1154737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Movie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F054D53-346E-4B18-A61E-65F8D0FC2570}"/>
              </a:ext>
            </a:extLst>
          </p:cNvPr>
          <p:cNvCxnSpPr>
            <a:cxnSpLocks/>
            <a:stCxn id="60" idx="3"/>
            <a:endCxn id="55" idx="1"/>
          </p:cNvCxnSpPr>
          <p:nvPr/>
        </p:nvCxnSpPr>
        <p:spPr>
          <a:xfrm>
            <a:off x="4657448" y="4886066"/>
            <a:ext cx="1547653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BBBE0F-5651-45EA-A18B-49DA2F889BC3}"/>
              </a:ext>
            </a:extLst>
          </p:cNvPr>
          <p:cNvSpPr/>
          <p:nvPr/>
        </p:nvSpPr>
        <p:spPr>
          <a:xfrm>
            <a:off x="6502645" y="4553570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1AE8A1C-7F42-4377-AC59-E9A1F55FF0E8}"/>
              </a:ext>
            </a:extLst>
          </p:cNvPr>
          <p:cNvCxnSpPr>
            <a:cxnSpLocks/>
            <a:stCxn id="66" idx="2"/>
            <a:endCxn id="56" idx="1"/>
          </p:cNvCxnSpPr>
          <p:nvPr/>
        </p:nvCxnSpPr>
        <p:spPr>
          <a:xfrm rot="16200000" flipH="1">
            <a:off x="2323538" y="3948747"/>
            <a:ext cx="901942" cy="3802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CEA9153-A9C1-46FB-9741-4D56E0FC9694}"/>
              </a:ext>
            </a:extLst>
          </p:cNvPr>
          <p:cNvSpPr txBox="1"/>
          <p:nvPr/>
        </p:nvSpPr>
        <p:spPr>
          <a:xfrm>
            <a:off x="5001228" y="452216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&lt;&lt;use&gt;&gt;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AB25CB-E3E0-40AD-9978-0E1575C80512}"/>
              </a:ext>
            </a:extLst>
          </p:cNvPr>
          <p:cNvSpPr txBox="1"/>
          <p:nvPr/>
        </p:nvSpPr>
        <p:spPr>
          <a:xfrm>
            <a:off x="1924823" y="633207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&lt;&lt;create&gt;&gt;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404FACC-6EE5-4EE7-BBA2-101BD192D458}"/>
              </a:ext>
            </a:extLst>
          </p:cNvPr>
          <p:cNvSpPr/>
          <p:nvPr/>
        </p:nvSpPr>
        <p:spPr>
          <a:xfrm>
            <a:off x="243491" y="4373268"/>
            <a:ext cx="1259862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B3E763D-FFD1-4839-89AC-AF1D718E8005}"/>
              </a:ext>
            </a:extLst>
          </p:cNvPr>
          <p:cNvCxnSpPr>
            <a:cxnSpLocks/>
            <a:stCxn id="66" idx="3"/>
            <a:endCxn id="60" idx="1"/>
          </p:cNvCxnSpPr>
          <p:nvPr/>
        </p:nvCxnSpPr>
        <p:spPr>
          <a:xfrm>
            <a:off x="1503353" y="4886066"/>
            <a:ext cx="199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52AF7BA-760B-4F6B-94DE-8E1445493679}"/>
              </a:ext>
            </a:extLst>
          </p:cNvPr>
          <p:cNvSpPr/>
          <p:nvPr/>
        </p:nvSpPr>
        <p:spPr>
          <a:xfrm>
            <a:off x="1675619" y="5015978"/>
            <a:ext cx="1624591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695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의존성 주입</a:t>
            </a:r>
            <a:endParaRPr lang="en-US" altLang="ko-KR" b="1" dirty="0"/>
          </a:p>
          <a:p>
            <a:pPr lvl="1"/>
            <a:r>
              <a:rPr lang="ko-KR" altLang="en-US" dirty="0"/>
              <a:t>생성과 사용을 분리해야 한다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330158-7EE6-4F04-94C8-5454CA267574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61651-E9D2-4D78-8F2C-AAD570EB3D66}"/>
              </a:ext>
            </a:extLst>
          </p:cNvPr>
          <p:cNvSpPr txBox="1"/>
          <p:nvPr/>
        </p:nvSpPr>
        <p:spPr>
          <a:xfrm>
            <a:off x="684246" y="3859516"/>
            <a:ext cx="39267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Client(){</a:t>
            </a:r>
          </a:p>
          <a:p>
            <a:r>
              <a:rPr lang="en-US" altLang="ko-KR" dirty="0"/>
              <a:t>    public Money </a:t>
            </a:r>
            <a:r>
              <a:rPr lang="en-US" altLang="ko-KR" dirty="0" err="1"/>
              <a:t>getMovieFee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Movie </a:t>
            </a:r>
            <a:r>
              <a:rPr lang="en-US" altLang="ko-KR" dirty="0" err="1"/>
              <a:t>movie</a:t>
            </a:r>
            <a:r>
              <a:rPr lang="en-US" altLang="ko-KR" dirty="0"/>
              <a:t>  = new </a:t>
            </a:r>
            <a:r>
              <a:rPr lang="en-US" altLang="ko-KR" dirty="0">
                <a:solidFill>
                  <a:srgbClr val="FF0000"/>
                </a:solidFill>
              </a:rPr>
              <a:t>Movie</a:t>
            </a:r>
            <a:r>
              <a:rPr lang="en-US" altLang="ko-KR" dirty="0"/>
              <a:t>(“</a:t>
            </a:r>
            <a:r>
              <a:rPr lang="ko-KR" altLang="en-US" dirty="0"/>
              <a:t>아바타</a:t>
            </a:r>
            <a:r>
              <a:rPr lang="en-US" altLang="ko-KR" dirty="0"/>
              <a:t>”,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Duration.ofMinutes</a:t>
            </a:r>
            <a:r>
              <a:rPr lang="en-US" altLang="ko-KR" dirty="0"/>
              <a:t>(120),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Money.wons</a:t>
            </a:r>
            <a:r>
              <a:rPr lang="en-US" altLang="ko-KR" dirty="0"/>
              <a:t>(10000),</a:t>
            </a:r>
          </a:p>
          <a:p>
            <a:r>
              <a:rPr lang="en-US" altLang="ko-KR" dirty="0"/>
              <a:t>            </a:t>
            </a:r>
            <a:r>
              <a:rPr lang="en-US" altLang="ko-KR" dirty="0">
                <a:solidFill>
                  <a:srgbClr val="FF0000"/>
                </a:solidFill>
              </a:rPr>
              <a:t>New </a:t>
            </a:r>
            <a:r>
              <a:rPr lang="en-US" altLang="ko-KR" dirty="0" err="1">
                <a:solidFill>
                  <a:srgbClr val="FF0000"/>
                </a:solidFill>
              </a:rPr>
              <a:t>AmountDiscountPolicy</a:t>
            </a:r>
            <a:r>
              <a:rPr lang="en-US" altLang="ko-KR" dirty="0">
                <a:solidFill>
                  <a:srgbClr val="FF0000"/>
                </a:solidFill>
              </a:rPr>
              <a:t>(…)</a:t>
            </a:r>
          </a:p>
          <a:p>
            <a:r>
              <a:rPr lang="en-US" altLang="ko-KR" dirty="0"/>
              <a:t>    )  </a:t>
            </a:r>
          </a:p>
          <a:p>
            <a:r>
              <a:rPr lang="en-US" altLang="ko-KR" dirty="0"/>
              <a:t>    }	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E4653-4A44-4812-9973-101C73EE22A9}"/>
              </a:ext>
            </a:extLst>
          </p:cNvPr>
          <p:cNvSpPr txBox="1"/>
          <p:nvPr/>
        </p:nvSpPr>
        <p:spPr>
          <a:xfrm>
            <a:off x="684246" y="2062065"/>
            <a:ext cx="66479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Movie{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DiscountPolicy</a:t>
            </a:r>
            <a:r>
              <a:rPr lang="en-US" altLang="ko-KR" dirty="0"/>
              <a:t> </a:t>
            </a:r>
            <a:r>
              <a:rPr lang="en-US" altLang="ko-KR" dirty="0" err="1"/>
              <a:t>discountPolicy</a:t>
            </a:r>
            <a:r>
              <a:rPr lang="en-US" altLang="ko-KR" dirty="0"/>
              <a:t>  = new </a:t>
            </a:r>
            <a:r>
              <a:rPr lang="en-US" altLang="ko-KR" dirty="0" err="1"/>
              <a:t>DiscountPolicy</a:t>
            </a:r>
            <a:r>
              <a:rPr lang="en-US" altLang="ko-KR" dirty="0"/>
              <a:t>(…)	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969A626-E715-4EB9-9823-8B0837BFF60C}"/>
              </a:ext>
            </a:extLst>
          </p:cNvPr>
          <p:cNvSpPr/>
          <p:nvPr/>
        </p:nvSpPr>
        <p:spPr>
          <a:xfrm>
            <a:off x="2995127" y="3429000"/>
            <a:ext cx="503853" cy="3219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F7190-57E6-461A-ACD2-D548C8C3CB6A}"/>
              </a:ext>
            </a:extLst>
          </p:cNvPr>
          <p:cNvSpPr/>
          <p:nvPr/>
        </p:nvSpPr>
        <p:spPr>
          <a:xfrm>
            <a:off x="7964033" y="2037078"/>
            <a:ext cx="3265715" cy="85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989238-0DF5-4DB1-8C4E-6CFD20819C51}"/>
              </a:ext>
            </a:extLst>
          </p:cNvPr>
          <p:cNvSpPr/>
          <p:nvPr/>
        </p:nvSpPr>
        <p:spPr>
          <a:xfrm>
            <a:off x="9060216" y="2297104"/>
            <a:ext cx="1903793" cy="365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DiscountPolicy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E9BA9-FE97-4E29-A125-C2A0518F6AD3}"/>
              </a:ext>
            </a:extLst>
          </p:cNvPr>
          <p:cNvSpPr txBox="1"/>
          <p:nvPr/>
        </p:nvSpPr>
        <p:spPr>
          <a:xfrm>
            <a:off x="7964033" y="1539551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27A82D-D03A-4E1A-863C-2B8979DD3F3C}"/>
              </a:ext>
            </a:extLst>
          </p:cNvPr>
          <p:cNvSpPr/>
          <p:nvPr/>
        </p:nvSpPr>
        <p:spPr>
          <a:xfrm>
            <a:off x="9666420" y="4748118"/>
            <a:ext cx="1379732" cy="85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236678-0C4D-4172-B2FC-69E45541B184}"/>
              </a:ext>
            </a:extLst>
          </p:cNvPr>
          <p:cNvSpPr/>
          <p:nvPr/>
        </p:nvSpPr>
        <p:spPr>
          <a:xfrm>
            <a:off x="7213543" y="4928767"/>
            <a:ext cx="1903793" cy="365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DiscountPolicy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C94B6-5764-4C07-89E5-0A12375022B3}"/>
              </a:ext>
            </a:extLst>
          </p:cNvPr>
          <p:cNvSpPr txBox="1"/>
          <p:nvPr/>
        </p:nvSpPr>
        <p:spPr>
          <a:xfrm>
            <a:off x="9883908" y="4310081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EF4F28-76D8-40BE-82BE-906CC0679574}"/>
              </a:ext>
            </a:extLst>
          </p:cNvPr>
          <p:cNvSpPr/>
          <p:nvPr/>
        </p:nvSpPr>
        <p:spPr>
          <a:xfrm>
            <a:off x="5284728" y="4748118"/>
            <a:ext cx="1379732" cy="85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FF56C-4465-44F5-9EF0-91CC15BBD0B3}"/>
              </a:ext>
            </a:extLst>
          </p:cNvPr>
          <p:cNvSpPr txBox="1"/>
          <p:nvPr/>
        </p:nvSpPr>
        <p:spPr>
          <a:xfrm>
            <a:off x="5502216" y="4310081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F31B9EB-5155-43DC-9124-682A725152C7}"/>
              </a:ext>
            </a:extLst>
          </p:cNvPr>
          <p:cNvSpPr/>
          <p:nvPr/>
        </p:nvSpPr>
        <p:spPr>
          <a:xfrm rot="16200000">
            <a:off x="8032453" y="4454909"/>
            <a:ext cx="265971" cy="20672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364A8-84C7-40BD-BCD1-8EBBD76C6A24}"/>
              </a:ext>
            </a:extLst>
          </p:cNvPr>
          <p:cNvSpPr txBox="1"/>
          <p:nvPr/>
        </p:nvSpPr>
        <p:spPr>
          <a:xfrm>
            <a:off x="7540430" y="56493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의존성 주입</a:t>
            </a:r>
          </a:p>
        </p:txBody>
      </p:sp>
    </p:spTree>
    <p:extLst>
      <p:ext uri="{BB962C8B-B14F-4D97-AF65-F5344CB8AC3E}">
        <p14:creationId xmlns:p14="http://schemas.microsoft.com/office/powerpoint/2010/main" val="28956714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강의소개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4390333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sz="2000" b="1" dirty="0"/>
              <a:t>스프링 프레임워크 이해하기</a:t>
            </a:r>
            <a:endParaRPr lang="en-US" sz="1600" b="1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ko-KR" altLang="en-US" sz="1800" dirty="0"/>
              <a:t>스프링 프레임워크의 역사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800" dirty="0" err="1"/>
              <a:t>IoC</a:t>
            </a:r>
            <a:r>
              <a:rPr lang="en-US" altLang="ko-KR" sz="1800" dirty="0"/>
              <a:t>(Inversion of Control)/DI(Dependency Injection)</a:t>
            </a:r>
          </a:p>
          <a:p>
            <a:pPr lvl="1">
              <a:defRPr/>
            </a:pPr>
            <a:r>
              <a:rPr lang="en-US" altLang="ko-KR" sz="1800" dirty="0"/>
              <a:t>AOP(Aspect-oriented programming)</a:t>
            </a:r>
          </a:p>
          <a:p>
            <a:pPr lvl="1">
              <a:defRPr/>
            </a:pPr>
            <a:r>
              <a:rPr lang="ko-KR" altLang="en-US" sz="1800"/>
              <a:t>스프링 </a:t>
            </a:r>
            <a:r>
              <a:rPr lang="en-US" altLang="ko-KR" sz="1800"/>
              <a:t>MVC</a:t>
            </a:r>
          </a:p>
          <a:p>
            <a:pPr lvl="1">
              <a:defRPr/>
            </a:pPr>
            <a:r>
              <a:rPr lang="ko-KR" altLang="en-US" sz="1800"/>
              <a:t>스프링 </a:t>
            </a:r>
            <a:r>
              <a:rPr lang="en-US" altLang="ko-KR" sz="1800" dirty="0"/>
              <a:t>Data JPA</a:t>
            </a:r>
          </a:p>
          <a:p>
            <a:pPr lvl="1">
              <a:defRPr/>
            </a:pPr>
            <a:r>
              <a:rPr lang="ko-KR" altLang="en-US" sz="1800"/>
              <a:t>스프링 </a:t>
            </a:r>
            <a:r>
              <a:rPr lang="en-US" altLang="ko-KR" sz="1800"/>
              <a:t>Security</a:t>
            </a:r>
          </a:p>
          <a:p>
            <a:pPr lvl="0">
              <a:defRPr/>
            </a:pPr>
            <a:r>
              <a:rPr lang="ko-KR" altLang="en-US" sz="2000" b="1"/>
              <a:t>스프링 부트</a:t>
            </a:r>
            <a:r>
              <a:rPr lang="en-US" altLang="ko-KR" sz="2000" b="1"/>
              <a:t> </a:t>
            </a:r>
            <a:r>
              <a:rPr lang="ko-KR" altLang="en-US" sz="2000" b="1"/>
              <a:t>이해하기</a:t>
            </a:r>
            <a:endParaRPr lang="en-US" altLang="ko-KR" sz="2000" b="1"/>
          </a:p>
          <a:p>
            <a:pPr>
              <a:defRPr/>
            </a:pPr>
            <a:r>
              <a:rPr lang="en-US" altLang="ko-KR" sz="1900" b="1"/>
              <a:t>CI/CD </a:t>
            </a:r>
            <a:r>
              <a:rPr lang="ko-KR" altLang="en-US" sz="1900" b="1"/>
              <a:t>이해하기</a:t>
            </a:r>
            <a:endParaRPr lang="en-US" altLang="ko-KR" sz="1900" b="1"/>
          </a:p>
          <a:p>
            <a:pPr lvl="0">
              <a:defRPr/>
            </a:pPr>
            <a:r>
              <a:rPr lang="ko-KR" altLang="en-US" sz="2000" b="1"/>
              <a:t>빠르게 강의 진행 후 프로젝트 수행</a:t>
            </a:r>
            <a:r>
              <a:rPr lang="en-US" altLang="ko-KR" sz="2000" b="1"/>
              <a:t>-&gt;</a:t>
            </a:r>
            <a:r>
              <a:rPr lang="ko-KR" altLang="en-US" sz="2000" b="1"/>
              <a:t>팀별 진도체크</a:t>
            </a:r>
            <a:endParaRPr lang="en-US" altLang="ko-KR" sz="16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DIP(</a:t>
            </a:r>
            <a:r>
              <a:rPr lang="ko-KR" altLang="en-US" b="1" dirty="0"/>
              <a:t>의존성 역전</a:t>
            </a:r>
            <a:r>
              <a:rPr lang="en-US" altLang="ko-KR" b="1" dirty="0"/>
              <a:t> </a:t>
            </a:r>
            <a:r>
              <a:rPr lang="ko-KR" altLang="en-US" b="1" dirty="0"/>
              <a:t>원칙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수년 동안</a:t>
            </a:r>
            <a:r>
              <a:rPr lang="en-US" altLang="ko-KR" dirty="0"/>
              <a:t>, </a:t>
            </a:r>
            <a:r>
              <a:rPr lang="ko-KR" altLang="en-US" dirty="0"/>
              <a:t>많은 사람들이 왜 필자가 이 원칙의 이름에 </a:t>
            </a:r>
            <a:r>
              <a:rPr lang="en-US" altLang="ko-KR" dirty="0"/>
              <a:t>“</a:t>
            </a:r>
            <a:r>
              <a:rPr lang="ko-KR" altLang="en-US" dirty="0"/>
              <a:t>역전</a:t>
            </a:r>
            <a:r>
              <a:rPr lang="en-US" altLang="ko-KR" dirty="0"/>
              <a:t>”</a:t>
            </a:r>
            <a:r>
              <a:rPr lang="ko-KR" altLang="en-US" dirty="0"/>
              <a:t>이란 단어를 사용했는지 질문해 왔다</a:t>
            </a:r>
            <a:r>
              <a:rPr lang="en-US" altLang="ko-KR" dirty="0"/>
              <a:t>. </a:t>
            </a:r>
            <a:r>
              <a:rPr lang="ko-KR" altLang="en-US" dirty="0"/>
              <a:t>이것은 구조적 분석 설계와 같은 좀 더 전통적인 소프트웨어 개발 방법에서는 소프트웨어 고조에서 상위 수준의 모듈</a:t>
            </a:r>
            <a:r>
              <a:rPr lang="en-US" altLang="ko-KR" dirty="0"/>
              <a:t>(Movie)</a:t>
            </a:r>
            <a:r>
              <a:rPr lang="ko-KR" altLang="en-US" dirty="0"/>
              <a:t>이 하위 수준의 모듈</a:t>
            </a:r>
            <a:r>
              <a:rPr lang="en-US" altLang="ko-KR" dirty="0"/>
              <a:t>(Amount </a:t>
            </a:r>
            <a:r>
              <a:rPr lang="en-US" altLang="ko-KR" dirty="0" err="1"/>
              <a:t>DiscountPolicy</a:t>
            </a:r>
            <a:r>
              <a:rPr lang="en-US" altLang="ko-KR" dirty="0"/>
              <a:t>, Percent </a:t>
            </a:r>
            <a:r>
              <a:rPr lang="en-US" altLang="ko-KR" dirty="0" err="1"/>
              <a:t>DiscountPolicy</a:t>
            </a:r>
            <a:r>
              <a:rPr lang="en-US" altLang="ko-KR" dirty="0"/>
              <a:t>)</a:t>
            </a:r>
            <a:r>
              <a:rPr lang="ko-KR" altLang="en-US" dirty="0"/>
              <a:t>에 의존하는</a:t>
            </a:r>
            <a:r>
              <a:rPr lang="en-US" altLang="ko-KR" dirty="0"/>
              <a:t>(</a:t>
            </a:r>
            <a:r>
              <a:rPr lang="ko-KR" altLang="en-US" dirty="0"/>
              <a:t>사용하는</a:t>
            </a:r>
            <a:r>
              <a:rPr lang="en-US" altLang="ko-KR" dirty="0"/>
              <a:t>, </a:t>
            </a:r>
            <a:r>
              <a:rPr lang="ko-KR" altLang="en-US" dirty="0"/>
              <a:t>포함하는</a:t>
            </a:r>
            <a:r>
              <a:rPr lang="en-US" altLang="ko-KR" dirty="0"/>
              <a:t>, </a:t>
            </a:r>
            <a:r>
              <a:rPr lang="ko-KR" altLang="en-US" dirty="0"/>
              <a:t>알고있는</a:t>
            </a:r>
            <a:r>
              <a:rPr lang="en-US" altLang="ko-KR" dirty="0"/>
              <a:t>), </a:t>
            </a:r>
            <a:r>
              <a:rPr lang="ko-KR" altLang="en-US" dirty="0"/>
              <a:t>그리고 정책이 구체적인 것에 의존하는 경향이 있었기 때문이다</a:t>
            </a:r>
            <a:r>
              <a:rPr lang="en-US" altLang="ko-KR" dirty="0"/>
              <a:t>. </a:t>
            </a:r>
            <a:r>
              <a:rPr lang="ko-KR" altLang="en-US" dirty="0"/>
              <a:t>실제로 이런 방법의 목표 중 하나는 상위 수준의 모듈이 하위 수준의 모듈을 호출하는 방법을 묘사하는 서브프로그램의 계층 구조를 정의하는 것이었다</a:t>
            </a:r>
            <a:r>
              <a:rPr lang="en-US" altLang="ko-KR" dirty="0"/>
              <a:t>. --- </a:t>
            </a:r>
            <a:r>
              <a:rPr lang="ko-KR" altLang="en-US" dirty="0"/>
              <a:t>잘 설계된 객체지향 프로그램의 의존성 구조는 전통적인 절차적 방법에 의해 일반적으로 만들어진 의존성 구조에 대한 </a:t>
            </a:r>
            <a:r>
              <a:rPr lang="en-US" altLang="ko-KR" dirty="0"/>
              <a:t>“</a:t>
            </a:r>
            <a:r>
              <a:rPr lang="ko-KR" altLang="en-US" dirty="0"/>
              <a:t>역전</a:t>
            </a:r>
            <a:r>
              <a:rPr lang="en-US" altLang="ko-KR" dirty="0"/>
              <a:t>”</a:t>
            </a:r>
            <a:r>
              <a:rPr lang="ko-KR" altLang="en-US" dirty="0"/>
              <a:t>된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역전을 반대라고 생각해도 될 듯</a:t>
            </a:r>
            <a:endParaRPr lang="en-US" altLang="ko-KR" dirty="0"/>
          </a:p>
          <a:p>
            <a:pPr lvl="2"/>
            <a:r>
              <a:rPr lang="ko-KR" altLang="en-US" dirty="0"/>
              <a:t>기존 의존성</a:t>
            </a:r>
            <a:r>
              <a:rPr lang="en-US" altLang="ko-KR" dirty="0"/>
              <a:t>: Movie</a:t>
            </a:r>
            <a:r>
              <a:rPr lang="ko-KR" altLang="en-US" dirty="0"/>
              <a:t>가 </a:t>
            </a:r>
            <a:r>
              <a:rPr lang="en-US" altLang="ko-KR" dirty="0"/>
              <a:t>Amount </a:t>
            </a:r>
            <a:r>
              <a:rPr lang="en-US" altLang="ko-KR" dirty="0" err="1"/>
              <a:t>DiscountPolicy</a:t>
            </a:r>
            <a:r>
              <a:rPr lang="ko-KR" altLang="en-US" dirty="0"/>
              <a:t>를 내부적으로 의존함</a:t>
            </a:r>
            <a:endParaRPr lang="en-US" altLang="ko-KR" dirty="0"/>
          </a:p>
          <a:p>
            <a:pPr lvl="2"/>
            <a:r>
              <a:rPr lang="ko-KR" altLang="en-US" dirty="0"/>
              <a:t>의존성이 역전된다면</a:t>
            </a:r>
            <a:r>
              <a:rPr lang="en-US" altLang="ko-KR" dirty="0"/>
              <a:t>: Movie</a:t>
            </a:r>
            <a:r>
              <a:rPr lang="ko-KR" altLang="en-US" dirty="0"/>
              <a:t>가 의존하는 </a:t>
            </a:r>
            <a:r>
              <a:rPr lang="en-US" altLang="ko-KR" dirty="0" err="1"/>
              <a:t>DiscountPolicy</a:t>
            </a:r>
            <a:r>
              <a:rPr lang="ko-KR" altLang="en-US" dirty="0"/>
              <a:t>가 외부에서 들어옴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330158-7EE6-4F04-94C8-5454CA267574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12408712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2751590" y="2493438"/>
            <a:ext cx="682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https://javajee.com/introduction-and-history-of-the-spring-framework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1530" y="3263050"/>
            <a:ext cx="770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https://javajee.com/ejb-programming-model-and-pojo-programming-model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050" y="4032662"/>
            <a:ext cx="7810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https://dzone.com/articles/history-of-spring-framework-spring-boot-framework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0611" y="4724910"/>
            <a:ext cx="8623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https://spring.io/blog/2006/11/09/spring-framework-the-origins-of-a-project-and-a-name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59895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/>
              <a:t>Spring has become a popular alternative to the </a:t>
            </a:r>
            <a:r>
              <a:rPr lang="en-US" sz="2000" b="1" dirty="0">
                <a:solidFill>
                  <a:srgbClr val="0000FF"/>
                </a:solidFill>
              </a:rPr>
              <a:t>Enterprise</a:t>
            </a:r>
            <a:r>
              <a:rPr lang="en-US" sz="2000" b="1" dirty="0"/>
              <a:t> JavaBean (</a:t>
            </a:r>
            <a:r>
              <a:rPr lang="en-US" sz="2000" b="1" dirty="0">
                <a:solidFill>
                  <a:srgbClr val="FF0000"/>
                </a:solidFill>
              </a:rPr>
              <a:t>EJB</a:t>
            </a:r>
            <a:r>
              <a:rPr lang="en-US" sz="2000" b="1" dirty="0"/>
              <a:t>) model</a:t>
            </a:r>
          </a:p>
          <a:p>
            <a:pPr lvl="0">
              <a:defRPr/>
            </a:pPr>
            <a:r>
              <a:rPr lang="en-US" sz="2000" b="1" dirty="0">
                <a:solidFill>
                  <a:prstClr val="black"/>
                </a:solidFill>
              </a:rPr>
              <a:t>EJB(</a:t>
            </a:r>
            <a:r>
              <a:rPr lang="en-US" sz="2000" b="1" dirty="0">
                <a:solidFill>
                  <a:prstClr val="black"/>
                </a:solidFill>
                <a:hlinkClick r:id="rId2"/>
              </a:rPr>
              <a:t>https://www.edureka.co/blog/ejb-in-java/</a:t>
            </a:r>
            <a:r>
              <a:rPr lang="en-US" sz="2000" b="1" dirty="0">
                <a:solidFill>
                  <a:prstClr val="black"/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Server-side software to help to implement enterprise application</a:t>
            </a:r>
          </a:p>
          <a:p>
            <a:pPr lvl="1">
              <a:defRPr/>
            </a:pPr>
            <a:r>
              <a:rPr lang="en-US" dirty="0"/>
              <a:t>What are the functions of EJB?</a:t>
            </a:r>
          </a:p>
          <a:p>
            <a:pPr lvl="2"/>
            <a:r>
              <a:rPr lang="en-US" dirty="0"/>
              <a:t>Life-cycle management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Transaction management</a:t>
            </a:r>
          </a:p>
          <a:p>
            <a:pPr lvl="2"/>
            <a:r>
              <a:rPr lang="en-US" dirty="0"/>
              <a:t>Object pooling</a:t>
            </a:r>
          </a:p>
          <a:p>
            <a:pPr lvl="2"/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lvl="1">
              <a:defRPr/>
            </a:pPr>
            <a:endParaRPr lang="en-US" sz="1800" dirty="0"/>
          </a:p>
          <a:p>
            <a:pPr lvl="0">
              <a:defRPr/>
            </a:pP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b="1" dirty="0"/>
              <a:t>Problems with the older EJB Model</a:t>
            </a:r>
          </a:p>
          <a:p>
            <a:pPr lvl="1"/>
            <a:r>
              <a:rPr lang="en-US" altLang="ko-KR" dirty="0"/>
              <a:t>Too slow because of serialization(for distributed application) </a:t>
            </a:r>
          </a:p>
          <a:p>
            <a:pPr lvl="1"/>
            <a:r>
              <a:rPr lang="en-US" altLang="ko-KR" dirty="0"/>
              <a:t>T</a:t>
            </a:r>
            <a:r>
              <a:rPr lang="en-US" dirty="0"/>
              <a:t>ight coupling with EJB framework package</a:t>
            </a:r>
            <a:r>
              <a:rPr lang="en-US" altLang="ko-KR" dirty="0"/>
              <a:t>( then OOP? )</a:t>
            </a:r>
            <a:endParaRPr lang="en-US" dirty="0"/>
          </a:p>
          <a:p>
            <a:pPr lvl="1"/>
            <a:r>
              <a:rPr lang="en-US" altLang="ko-KR" dirty="0"/>
              <a:t>R</a:t>
            </a:r>
            <a:r>
              <a:rPr lang="en-US" dirty="0"/>
              <a:t>equired to implement several callback methods</a:t>
            </a:r>
          </a:p>
          <a:p>
            <a:pPr lvl="1"/>
            <a:r>
              <a:rPr lang="en-US" altLang="ko-KR" dirty="0"/>
              <a:t>Complex and Costive</a:t>
            </a:r>
            <a:endParaRPr lang="en-US" dirty="0"/>
          </a:p>
          <a:p>
            <a:pPr lvl="1"/>
            <a:r>
              <a:rPr lang="en-US" altLang="ko-KR" dirty="0"/>
              <a:t>D</a:t>
            </a:r>
            <a:r>
              <a:rPr lang="en-US" dirty="0"/>
              <a:t>ifficult to unit test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Immaturity of ORM technique(Entity Bean)-&gt;</a:t>
            </a:r>
            <a:r>
              <a:rPr lang="ko-KR" altLang="en-US" dirty="0" err="1">
                <a:solidFill>
                  <a:srgbClr val="FF0000"/>
                </a:solidFill>
              </a:rPr>
              <a:t>하이버네이트</a:t>
            </a:r>
            <a:r>
              <a:rPr lang="en-US" altLang="ko-KR" dirty="0">
                <a:solidFill>
                  <a:srgbClr val="FF0000"/>
                </a:solidFill>
              </a:rPr>
              <a:t>-&gt;JPA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b="1" dirty="0"/>
              <a:t>POJO</a:t>
            </a:r>
            <a:r>
              <a:rPr lang="en-US" altLang="ko-KR" b="1" dirty="0"/>
              <a:t>(Plain Old Java Object)</a:t>
            </a:r>
            <a:r>
              <a:rPr lang="en-US" b="1" dirty="0"/>
              <a:t> Programming Model</a:t>
            </a:r>
          </a:p>
          <a:p>
            <a:pPr lvl="1"/>
            <a:r>
              <a:rPr lang="en-US" dirty="0"/>
              <a:t>Rod Johnson came up with the idea of </a:t>
            </a:r>
            <a:r>
              <a:rPr lang="en-US" dirty="0">
                <a:solidFill>
                  <a:srgbClr val="FF0000"/>
                </a:solidFill>
              </a:rPr>
              <a:t>Spring</a:t>
            </a:r>
            <a:r>
              <a:rPr lang="en-US" dirty="0"/>
              <a:t> in 2002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8" y="1955472"/>
            <a:ext cx="10089211" cy="34809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59365" y="5505112"/>
            <a:ext cx="314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30,000 lines of framework code</a:t>
            </a:r>
          </a:p>
        </p:txBody>
      </p:sp>
    </p:spTree>
    <p:extLst>
      <p:ext uri="{BB962C8B-B14F-4D97-AF65-F5344CB8AC3E}">
        <p14:creationId xmlns:p14="http://schemas.microsoft.com/office/powerpoint/2010/main" val="13908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b="1" dirty="0"/>
              <a:t>POJO Programming Model</a:t>
            </a:r>
            <a:r>
              <a:rPr lang="en-US" altLang="ko-KR" b="1" dirty="0"/>
              <a:t>(Plain Old Java Object)</a:t>
            </a:r>
            <a:endParaRPr lang="en-US" b="1" dirty="0"/>
          </a:p>
          <a:p>
            <a:pPr lvl="1"/>
            <a:r>
              <a:rPr lang="en-US" dirty="0"/>
              <a:t>The following year, </a:t>
            </a:r>
            <a:r>
              <a:rPr lang="en-US" dirty="0" err="1"/>
              <a:t>Jonhnson</a:t>
            </a:r>
            <a:r>
              <a:rPr lang="en-US" dirty="0"/>
              <a:t>, along with </a:t>
            </a:r>
            <a:r>
              <a:rPr lang="en-US" dirty="0" err="1"/>
              <a:t>Juergen</a:t>
            </a:r>
            <a:r>
              <a:rPr lang="en-US" dirty="0"/>
              <a:t> </a:t>
            </a:r>
            <a:r>
              <a:rPr lang="en-US" dirty="0" err="1"/>
              <a:t>Hoeller</a:t>
            </a:r>
            <a:r>
              <a:rPr lang="en-US" dirty="0"/>
              <a:t> and Yann </a:t>
            </a:r>
            <a:r>
              <a:rPr lang="en-US" dirty="0" err="1"/>
              <a:t>Caroff</a:t>
            </a:r>
            <a:r>
              <a:rPr lang="en-US" dirty="0"/>
              <a:t>, developed Spring as an open source framework</a:t>
            </a:r>
          </a:p>
          <a:p>
            <a:pPr lvl="1"/>
            <a:r>
              <a:rPr lang="en-US" altLang="ko-KR" dirty="0"/>
              <a:t>T</a:t>
            </a:r>
            <a:r>
              <a:rPr lang="en-US" dirty="0"/>
              <a:t>he fourth 'Most Loved Framework' in Stack Overflow's 2019 developer survey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629395" y="3325201"/>
            <a:ext cx="291465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Business Logic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46557" y="4211524"/>
            <a:ext cx="2578428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POJO</a:t>
            </a:r>
          </a:p>
          <a:p>
            <a:pPr algn="ctr">
              <a:defRPr/>
            </a:pPr>
            <a:r>
              <a:rPr lang="en-US" dirty="0"/>
              <a:t>Hibernate, Spring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52926" y="5066771"/>
            <a:ext cx="3746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extends, implements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excessive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dependency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hard to test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high complexity</a:t>
            </a:r>
            <a:r>
              <a:rPr lang="en-US" altLang="ko-KR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over-spec</a:t>
            </a:r>
            <a:r>
              <a:rPr lang="en-US" altLang="ko-KR" dirty="0">
                <a:solidFill>
                  <a:srgbClr val="000000"/>
                </a:solidFill>
                <a:latin typeface="Arial"/>
              </a:rPr>
              <a:t>)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9580" y="3951038"/>
            <a:ext cx="2619866" cy="52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EE(</a:t>
            </a:r>
            <a:r>
              <a:rPr lang="en-US" altLang="ko-KR" dirty="0"/>
              <a:t>Enterprise edition</a:t>
            </a:r>
            <a:r>
              <a:rPr lang="en-US" dirty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52926" y="4566186"/>
            <a:ext cx="2619866" cy="4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EJB(Enterprise JavaBeans)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629636" y="4651721"/>
            <a:ext cx="707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99177" y="5126486"/>
            <a:ext cx="3471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POJO framework</a:t>
            </a:r>
          </a:p>
          <a:p>
            <a:pPr lvl="0">
              <a:defRPr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Keeping benefits of OOP</a:t>
            </a:r>
            <a:endParaRPr lang="en-US" dirty="0">
              <a:solidFill>
                <a:srgbClr val="FF0000"/>
              </a:solidFill>
              <a:latin typeface="Arial"/>
            </a:endParaRP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Easy to test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Taking pros. of EJB</a:t>
            </a:r>
          </a:p>
        </p:txBody>
      </p:sp>
      <p:sp>
        <p:nvSpPr>
          <p:cNvPr id="26" name="직사각형 5"/>
          <p:cNvSpPr/>
          <p:nvPr/>
        </p:nvSpPr>
        <p:spPr>
          <a:xfrm>
            <a:off x="638919" y="4087201"/>
            <a:ext cx="2933700" cy="128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 dirty="0"/>
              <a:t>Low level</a:t>
            </a:r>
          </a:p>
          <a:p>
            <a:pPr algn="ctr">
              <a:defRPr/>
            </a:pPr>
            <a:endParaRPr lang="en-US" altLang="ko-KR" dirty="0"/>
          </a:p>
        </p:txBody>
      </p:sp>
      <p:sp>
        <p:nvSpPr>
          <p:cNvPr id="27" name="TextBox 13"/>
          <p:cNvSpPr txBox="1"/>
          <p:nvPr/>
        </p:nvSpPr>
        <p:spPr>
          <a:xfrm>
            <a:off x="916777" y="4483021"/>
            <a:ext cx="12534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Transaction</a:t>
            </a:r>
          </a:p>
        </p:txBody>
      </p:sp>
      <p:sp>
        <p:nvSpPr>
          <p:cNvPr id="28" name="TextBox 13"/>
          <p:cNvSpPr txBox="1"/>
          <p:nvPr/>
        </p:nvSpPr>
        <p:spPr>
          <a:xfrm>
            <a:off x="923268" y="4869345"/>
            <a:ext cx="16344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Multi threading</a:t>
            </a:r>
          </a:p>
        </p:txBody>
      </p:sp>
      <p:sp>
        <p:nvSpPr>
          <p:cNvPr id="29" name="TextBox 13"/>
          <p:cNvSpPr txBox="1"/>
          <p:nvPr/>
        </p:nvSpPr>
        <p:spPr>
          <a:xfrm>
            <a:off x="2302416" y="4494179"/>
            <a:ext cx="9391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Security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439636" y="4646805"/>
            <a:ext cx="707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b="1" dirty="0"/>
              <a:t>POJO Programming Model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Plain</a:t>
            </a:r>
            <a:r>
              <a:rPr lang="en-US" altLang="ko-KR" b="1" dirty="0"/>
              <a:t> Old Java Object)</a:t>
            </a:r>
            <a:endParaRPr lang="en-US" b="1" dirty="0"/>
          </a:p>
          <a:p>
            <a:pPr lvl="1"/>
            <a:r>
              <a:rPr lang="en-US" altLang="ko-KR" dirty="0"/>
              <a:t>Do not include any particular frameworks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해서는 </a:t>
            </a:r>
            <a:r>
              <a:rPr lang="ko-KR" altLang="en-US"/>
              <a:t>안되는 것</a:t>
            </a:r>
            <a:r>
              <a:rPr lang="en-US" altLang="ko-KR"/>
              <a:t>(</a:t>
            </a:r>
            <a:r>
              <a:rPr lang="en-US" altLang="ko-KR">
                <a:sym typeface="Wingdings" panose="05000000000000000000" pitchFamily="2" charset="2"/>
              </a:rPr>
              <a:t>=</a:t>
            </a:r>
            <a:r>
              <a:rPr lang="ko-KR" altLang="en-US">
                <a:sym typeface="Wingdings" panose="05000000000000000000" pitchFamily="2" charset="2"/>
              </a:rPr>
              <a:t>다른 코드와 의존하지 않게 작성</a:t>
            </a:r>
            <a:r>
              <a:rPr lang="en-US" altLang="ko-KR"/>
              <a:t>)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미리</a:t>
            </a:r>
            <a:r>
              <a:rPr lang="ko-KR" altLang="en-US" dirty="0"/>
              <a:t> 지정된 클래스를 </a:t>
            </a:r>
            <a:r>
              <a:rPr lang="en-US" altLang="ko-KR" dirty="0"/>
              <a:t>extends 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미리</a:t>
            </a:r>
            <a:r>
              <a:rPr lang="ko-KR" altLang="en-US" dirty="0"/>
              <a:t> 정의된 인터페이스를 </a:t>
            </a:r>
            <a:r>
              <a:rPr lang="en-US" altLang="ko-KR" dirty="0"/>
              <a:t>implement 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미리</a:t>
            </a:r>
            <a:r>
              <a:rPr lang="ko-KR" altLang="en-US" dirty="0"/>
              <a:t> 정의된 </a:t>
            </a:r>
            <a:r>
              <a:rPr lang="en-US" altLang="ko-KR" dirty="0"/>
              <a:t>Annotation</a:t>
            </a:r>
            <a:r>
              <a:rPr lang="ko-KR" altLang="en-US" dirty="0"/>
              <a:t>을 포함하는 것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0" name="직사각형 19"/>
          <p:cNvSpPr/>
          <p:nvPr/>
        </p:nvSpPr>
        <p:spPr>
          <a:xfrm>
            <a:off x="1076447" y="1861630"/>
            <a:ext cx="614562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POJO</a:t>
            </a:r>
          </a:p>
          <a:p>
            <a:pPr algn="ctr">
              <a:defRPr/>
            </a:pPr>
            <a:r>
              <a:rPr lang="en-US" dirty="0"/>
              <a:t>Hibernate, Spring</a:t>
            </a:r>
          </a:p>
        </p:txBody>
      </p:sp>
    </p:spTree>
    <p:extLst>
      <p:ext uri="{BB962C8B-B14F-4D97-AF65-F5344CB8AC3E}">
        <p14:creationId xmlns:p14="http://schemas.microsoft.com/office/powerpoint/2010/main" val="20468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1904</Words>
  <Application>Microsoft Macintosh PowerPoint</Application>
  <PresentationFormat>와이드스크린</PresentationFormat>
  <Paragraphs>396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Acme</vt:lpstr>
      <vt:lpstr>Noto Sans Demilight</vt:lpstr>
      <vt:lpstr>Arial</vt:lpstr>
      <vt:lpstr>Calibri</vt:lpstr>
      <vt:lpstr>Calibri Light</vt:lpstr>
      <vt:lpstr>Courier New</vt:lpstr>
      <vt:lpstr>raleway</vt:lpstr>
      <vt:lpstr>Wingdings</vt:lpstr>
      <vt:lpstr>Office 테마</vt:lpstr>
      <vt:lpstr>강의소개</vt:lpstr>
      <vt:lpstr>강의소개</vt:lpstr>
      <vt:lpstr>강의소개</vt:lpstr>
      <vt:lpstr>History of Spring Framework</vt:lpstr>
      <vt:lpstr>History of Spring Framework</vt:lpstr>
      <vt:lpstr>History of Spring Framework</vt:lpstr>
      <vt:lpstr>History of Spring Framework</vt:lpstr>
      <vt:lpstr>History of Spring Framework</vt:lpstr>
      <vt:lpstr>History of Spring Framework</vt:lpstr>
      <vt:lpstr>History of Spring Framework</vt:lpstr>
      <vt:lpstr>Spring Framework</vt:lpstr>
      <vt:lpstr>Spring?</vt:lpstr>
      <vt:lpstr>PSA</vt:lpstr>
      <vt:lpstr>PSA</vt:lpstr>
      <vt:lpstr>PSA</vt:lpstr>
      <vt:lpstr>PSA</vt:lpstr>
      <vt:lpstr>Spring</vt:lpstr>
      <vt:lpstr>Spring Boot</vt:lpstr>
      <vt:lpstr>Spring Boot</vt:lpstr>
      <vt:lpstr>Spring for OOP</vt:lpstr>
      <vt:lpstr>SOLID원칙</vt:lpstr>
      <vt:lpstr>SOLID원칙</vt:lpstr>
      <vt:lpstr>SOLID원칙</vt:lpstr>
      <vt:lpstr>SOLID원칙</vt:lpstr>
      <vt:lpstr>SOLID원칙</vt:lpstr>
      <vt:lpstr>SOLID원칙</vt:lpstr>
      <vt:lpstr>Spring for OOP</vt:lpstr>
      <vt:lpstr>Spring for OOP</vt:lpstr>
      <vt:lpstr>Spring for OOP</vt:lpstr>
      <vt:lpstr>Spring for OOP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김진우</cp:lastModifiedBy>
  <cp:revision>4016</cp:revision>
  <dcterms:created xsi:type="dcterms:W3CDTF">2020-03-06T01:35:43Z</dcterms:created>
  <dcterms:modified xsi:type="dcterms:W3CDTF">2024-10-04T00:26:14Z</dcterms:modified>
  <cp:version>1000.0000.01</cp:version>
</cp:coreProperties>
</file>