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8"/>
  </p:notesMasterIdLst>
  <p:sldIdLst>
    <p:sldId id="322" r:id="rId2"/>
    <p:sldId id="326" r:id="rId3"/>
    <p:sldId id="360" r:id="rId4"/>
    <p:sldId id="361" r:id="rId5"/>
    <p:sldId id="362" r:id="rId6"/>
    <p:sldId id="363" r:id="rId7"/>
    <p:sldId id="366" r:id="rId8"/>
    <p:sldId id="367" r:id="rId9"/>
    <p:sldId id="368" r:id="rId10"/>
    <p:sldId id="364" r:id="rId11"/>
    <p:sldId id="370" r:id="rId12"/>
    <p:sldId id="397" r:id="rId13"/>
    <p:sldId id="371" r:id="rId14"/>
    <p:sldId id="372" r:id="rId15"/>
    <p:sldId id="373" r:id="rId16"/>
    <p:sldId id="377" r:id="rId17"/>
    <p:sldId id="378" r:id="rId18"/>
    <p:sldId id="379" r:id="rId19"/>
    <p:sldId id="381" r:id="rId20"/>
    <p:sldId id="382" r:id="rId21"/>
    <p:sldId id="383" r:id="rId22"/>
    <p:sldId id="384" r:id="rId23"/>
    <p:sldId id="385" r:id="rId24"/>
    <p:sldId id="391" r:id="rId25"/>
    <p:sldId id="394" r:id="rId26"/>
    <p:sldId id="392" r:id="rId27"/>
    <p:sldId id="395" r:id="rId28"/>
    <p:sldId id="393" r:id="rId29"/>
    <p:sldId id="396" r:id="rId30"/>
    <p:sldId id="376" r:id="rId31"/>
    <p:sldId id="375" r:id="rId32"/>
    <p:sldId id="386" r:id="rId33"/>
    <p:sldId id="387" r:id="rId34"/>
    <p:sldId id="388" r:id="rId35"/>
    <p:sldId id="389" r:id="rId36"/>
    <p:sldId id="3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4723" autoAdjust="0"/>
  </p:normalViewPr>
  <p:slideViewPr>
    <p:cSldViewPr snapToGrid="0">
      <p:cViewPr varScale="1">
        <p:scale>
          <a:sx n="113" d="100"/>
          <a:sy n="113" d="100"/>
        </p:scale>
        <p:origin x="81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3/13/2023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30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85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65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3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3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1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16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7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23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65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3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01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67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2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6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0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9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33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79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53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2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3/13/2023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탐색 대상 지정</a:t>
            </a:r>
            <a:r>
              <a:rPr lang="en-US" altLang="ko-KR" b="1" dirty="0"/>
              <a:t>(</a:t>
            </a:r>
            <a:r>
              <a:rPr lang="en-US" altLang="ko-KR" b="1" dirty="0" err="1"/>
              <a:t>basePackages</a:t>
            </a:r>
            <a:r>
              <a:rPr lang="en-US" altLang="ko-KR" b="1" dirty="0"/>
              <a:t>)</a:t>
            </a:r>
          </a:p>
          <a:p>
            <a:pPr lvl="1" latinLnBrk="1"/>
            <a:r>
              <a:rPr lang="ko-KR" altLang="en-US" sz="1800" dirty="0"/>
              <a:t>모든</a:t>
            </a:r>
            <a:r>
              <a:rPr lang="en-US" altLang="ko-KR" sz="1800" dirty="0"/>
              <a:t> </a:t>
            </a:r>
            <a:r>
              <a:rPr lang="ko-KR" altLang="en-US" sz="1800" dirty="0"/>
              <a:t>자바 클래스를 모두 스캔하여</a:t>
            </a:r>
            <a:r>
              <a:rPr lang="en-US" altLang="ko-KR" sz="1800" dirty="0"/>
              <a:t>(</a:t>
            </a:r>
            <a:r>
              <a:rPr lang="ko-KR" altLang="en-US" sz="1800" dirty="0"/>
              <a:t>라이브러리 포함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@Component</a:t>
            </a:r>
            <a:r>
              <a:rPr lang="ko-KR" altLang="en-US" sz="1800" dirty="0"/>
              <a:t>가 있는지 검사하는 것은 비효율적</a:t>
            </a:r>
            <a:endParaRPr lang="en-US" altLang="ko-KR" sz="1800" dirty="0"/>
          </a:p>
          <a:p>
            <a:pPr lvl="1" latinLnBrk="1"/>
            <a:r>
              <a:rPr lang="ko-KR" altLang="en-US" sz="1800" dirty="0"/>
              <a:t>스캔 대상의 위치를 </a:t>
            </a:r>
            <a:r>
              <a:rPr lang="en-US" altLang="ko-KR" sz="1800" b="1" dirty="0" err="1"/>
              <a:t>basePackages</a:t>
            </a:r>
            <a:r>
              <a:rPr lang="en-US" altLang="ko-KR" sz="1800" dirty="0"/>
              <a:t> </a:t>
            </a:r>
            <a:r>
              <a:rPr lang="ko-KR" altLang="en-US" sz="1800" dirty="0"/>
              <a:t>옵션으로 설정할 수 있음</a:t>
            </a:r>
            <a:endParaRPr lang="en-US" altLang="ko-KR" sz="1800" dirty="0"/>
          </a:p>
          <a:p>
            <a:pPr lvl="1" latinLnBrk="1"/>
            <a:r>
              <a:rPr lang="ko-KR" altLang="en-US" sz="1800" dirty="0"/>
              <a:t>패키지가 여러 개일 경우 </a:t>
            </a:r>
            <a:r>
              <a:rPr lang="en-US" altLang="ko-KR" sz="1800" dirty="0"/>
              <a:t>1) </a:t>
            </a:r>
            <a:r>
              <a:rPr lang="ko-KR" altLang="en-US" sz="1800" dirty="0"/>
              <a:t>배열로 지정 </a:t>
            </a:r>
            <a:r>
              <a:rPr lang="en-US" altLang="ko-KR" sz="1800" dirty="0"/>
              <a:t>2) @</a:t>
            </a:r>
            <a:r>
              <a:rPr lang="en-US" altLang="ko-KR" sz="1800" dirty="0" err="1"/>
              <a:t>ComponentScan</a:t>
            </a:r>
            <a:r>
              <a:rPr lang="ko-KR" altLang="en-US" sz="1800" dirty="0"/>
              <a:t>을 여러 개</a:t>
            </a:r>
            <a:endParaRPr lang="en-US" altLang="ko-KR" sz="1800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r>
              <a:rPr lang="en-US" altLang="ko-KR" sz="1800" dirty="0" err="1"/>
              <a:t>basePackages</a:t>
            </a:r>
            <a:r>
              <a:rPr lang="ko-KR" altLang="en-US" sz="1800" dirty="0"/>
              <a:t>의 기본값</a:t>
            </a:r>
            <a:endParaRPr lang="en-US" altLang="ko-KR" sz="1800" dirty="0"/>
          </a:p>
          <a:p>
            <a:pPr lvl="2" latinLnBrk="1"/>
            <a:r>
              <a:rPr lang="en-US" altLang="ko-KR" sz="1600" dirty="0"/>
              <a:t>@</a:t>
            </a:r>
            <a:r>
              <a:rPr lang="en-US" altLang="ko-KR" sz="1600" dirty="0" err="1"/>
              <a:t>ComponentScan</a:t>
            </a:r>
            <a:r>
              <a:rPr lang="ko-KR" altLang="en-US" sz="1600" dirty="0"/>
              <a:t>이 붙은 설정 정보 클래스의 패키지</a:t>
            </a:r>
            <a:endParaRPr lang="en-US" altLang="ko-KR" sz="1600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008185" y="2818211"/>
            <a:ext cx="1074713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C9B9B"/>
                </a:solidFill>
                <a:latin typeface="Menlo"/>
              </a:rPr>
              <a:t>@Configuration</a:t>
            </a:r>
          </a:p>
          <a:p>
            <a:r>
              <a:rPr lang="en-US" altLang="ko-KR" sz="1600" dirty="0">
                <a:solidFill>
                  <a:srgbClr val="FC9B9B"/>
                </a:solidFill>
                <a:latin typeface="Menlo"/>
              </a:rPr>
              <a:t>@</a:t>
            </a:r>
            <a:r>
              <a:rPr lang="en-US" sz="1600" dirty="0" err="1">
                <a:solidFill>
                  <a:srgbClr val="FC9B9B"/>
                </a:solidFill>
                <a:latin typeface="Menlo"/>
              </a:rPr>
              <a:t>ComponentScan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Menlo"/>
              </a:rPr>
              <a:t>basePackages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 = "</a:t>
            </a:r>
            <a:r>
              <a:rPr lang="en-US" sz="1600" dirty="0" err="1">
                <a:solidFill>
                  <a:srgbClr val="A2FCA2"/>
                </a:solidFill>
                <a:latin typeface="Menlo"/>
              </a:rPr>
              <a:t>com.kit.dormitory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")</a:t>
            </a:r>
            <a:endParaRPr lang="en-US" altLang="ko-KR" sz="1600" dirty="0">
              <a:solidFill>
                <a:srgbClr val="FFFFFF"/>
              </a:solidFill>
              <a:latin typeface="Menlo"/>
            </a:endParaRPr>
          </a:p>
          <a:p>
            <a:r>
              <a:rPr lang="en-US" altLang="ko-KR" sz="1600" dirty="0">
                <a:solidFill>
                  <a:srgbClr val="FC9B9B"/>
                </a:solidFill>
                <a:latin typeface="Menlo"/>
              </a:rPr>
              <a:t>@</a:t>
            </a:r>
            <a:r>
              <a:rPr lang="en-US" sz="1600" dirty="0" err="1">
                <a:solidFill>
                  <a:srgbClr val="FC9B9B"/>
                </a:solidFill>
                <a:latin typeface="Menlo"/>
              </a:rPr>
              <a:t>ComponentScan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Menlo"/>
              </a:rPr>
              <a:t>basePackages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 = {</a:t>
            </a:r>
            <a:r>
              <a:rPr lang="en-US" sz="1600" dirty="0">
                <a:solidFill>
                  <a:srgbClr val="A2FCA2"/>
                </a:solidFill>
                <a:latin typeface="Menlo"/>
              </a:rPr>
              <a:t>"</a:t>
            </a:r>
            <a:r>
              <a:rPr lang="en-US" sz="1600" dirty="0" err="1">
                <a:solidFill>
                  <a:srgbClr val="A2FCA2"/>
                </a:solidFill>
                <a:latin typeface="Menlo"/>
              </a:rPr>
              <a:t>com.atoz_develop.beans</a:t>
            </a:r>
            <a:r>
              <a:rPr lang="en-US" sz="1600" dirty="0">
                <a:solidFill>
                  <a:srgbClr val="A2FCA2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A2FCA2"/>
                </a:solidFill>
                <a:latin typeface="Menlo"/>
              </a:rPr>
              <a:t>"com.atoz_develop.bean1"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}) </a:t>
            </a:r>
            <a:r>
              <a:rPr lang="en-US" sz="1600" dirty="0">
                <a:solidFill>
                  <a:srgbClr val="FC9B9B"/>
                </a:solidFill>
                <a:latin typeface="Menlo"/>
              </a:rPr>
              <a:t>@</a:t>
            </a:r>
            <a:r>
              <a:rPr lang="en-US" sz="1600" dirty="0" err="1">
                <a:solidFill>
                  <a:srgbClr val="FC9B9B"/>
                </a:solidFill>
                <a:latin typeface="Menlo"/>
              </a:rPr>
              <a:t>ComponentScan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Menlo"/>
              </a:rPr>
              <a:t>basePackages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 = </a:t>
            </a:r>
            <a:r>
              <a:rPr lang="en-US" sz="1600" dirty="0">
                <a:solidFill>
                  <a:srgbClr val="A2FCA2"/>
                </a:solidFill>
                <a:latin typeface="Menlo"/>
              </a:rPr>
              <a:t>"com.atoz_develop.beans3"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) </a:t>
            </a:r>
          </a:p>
          <a:p>
            <a:r>
              <a:rPr lang="en-US" sz="1600" dirty="0">
                <a:solidFill>
                  <a:srgbClr val="FC9B9B"/>
                </a:solidFill>
                <a:latin typeface="Menlo"/>
              </a:rPr>
              <a:t>@</a:t>
            </a:r>
            <a:r>
              <a:rPr lang="en-US" sz="1600" dirty="0" err="1">
                <a:solidFill>
                  <a:srgbClr val="FC9B9B"/>
                </a:solidFill>
                <a:latin typeface="Menlo"/>
              </a:rPr>
              <a:t>ComponentScan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Menlo"/>
              </a:rPr>
              <a:t>basePackages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 = </a:t>
            </a:r>
            <a:r>
              <a:rPr lang="en-US" sz="1600" dirty="0">
                <a:solidFill>
                  <a:srgbClr val="A2FCA2"/>
                </a:solidFill>
                <a:latin typeface="Menlo"/>
              </a:rPr>
              <a:t>"com.atoz_develop.beans4"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) </a:t>
            </a:r>
          </a:p>
          <a:p>
            <a:r>
              <a:rPr lang="en-US" sz="1600" dirty="0">
                <a:solidFill>
                  <a:srgbClr val="FCC28C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CC28C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FFFFAA"/>
                </a:solidFill>
                <a:latin typeface="Menlo"/>
              </a:rPr>
              <a:t>BeanConfigClass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 { }</a:t>
            </a:r>
            <a:endParaRPr lang="en-US" sz="16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534918" y="4442239"/>
            <a:ext cx="303961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com.kit.dormitory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…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ComponentScan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ComAppConfig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26232" y="4504577"/>
            <a:ext cx="3274006" cy="304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3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추천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설정 정보 클래스를 </a:t>
            </a:r>
            <a:r>
              <a:rPr lang="ko-KR" altLang="en-US" sz="2000" b="1" dirty="0">
                <a:solidFill>
                  <a:srgbClr val="FF0000"/>
                </a:solidFill>
              </a:rPr>
              <a:t>프로젝트 구조의 </a:t>
            </a:r>
            <a:r>
              <a:rPr lang="ko-KR" altLang="en-US" sz="2000" b="1" dirty="0" err="1">
                <a:solidFill>
                  <a:srgbClr val="FF0000"/>
                </a:solidFill>
              </a:rPr>
              <a:t>최상단</a:t>
            </a:r>
            <a:r>
              <a:rPr lang="ko-KR" altLang="en-US" sz="2000" b="1" dirty="0" err="1"/>
              <a:t>에</a:t>
            </a:r>
            <a:r>
              <a:rPr lang="ko-KR" altLang="en-US" sz="2000" b="1" dirty="0"/>
              <a:t> 두기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dirty="0"/>
              <a:t>정리</a:t>
            </a:r>
            <a:r>
              <a:rPr lang="en-US" altLang="ko-KR" dirty="0"/>
              <a:t>: </a:t>
            </a:r>
            <a:r>
              <a:rPr lang="en-US" altLang="ko-KR" dirty="0" err="1"/>
              <a:t>basePackages</a:t>
            </a:r>
            <a:r>
              <a:rPr lang="ko-KR" altLang="en-US" dirty="0"/>
              <a:t>를 직접 지정하기보다는 설정 정보 클래스를 </a:t>
            </a:r>
            <a:r>
              <a:rPr lang="ko-KR" altLang="en-US" dirty="0" err="1"/>
              <a:t>최상단에</a:t>
            </a:r>
            <a:r>
              <a:rPr lang="ko-KR" altLang="en-US" dirty="0"/>
              <a:t> 둘 것</a:t>
            </a:r>
            <a:endParaRPr lang="en-US" altLang="ko-KR" dirty="0"/>
          </a:p>
          <a:p>
            <a:pPr lvl="1"/>
            <a:r>
              <a:rPr lang="ko-KR" altLang="en-US" dirty="0"/>
              <a:t>스프링 부트의 전략도 이와 같음</a:t>
            </a:r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56" y="1262429"/>
            <a:ext cx="3431197" cy="3013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9100" y="2347546"/>
            <a:ext cx="4682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com.kit.dormitory</a:t>
            </a:r>
            <a:r>
              <a:rPr lang="ko-KR" altLang="en-US" dirty="0"/>
              <a:t> 아래에 있는 모든 클래스가 </a:t>
            </a:r>
            <a:endParaRPr lang="en-US" altLang="ko-KR" dirty="0"/>
          </a:p>
          <a:p>
            <a:r>
              <a:rPr lang="ko-KR" altLang="en-US" dirty="0"/>
              <a:t>컴포넌트 스캔의 대상이 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sz="2000" b="1"/>
              <a:t>Exclusions</a:t>
            </a:r>
          </a:p>
          <a:p>
            <a:pPr lvl="1"/>
            <a:r>
              <a:rPr lang="ko-KR" altLang="en-US" sz="1800"/>
              <a:t>컴포넌트 스캔에서 제외시킬 대상 지정 가능</a:t>
            </a:r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r>
              <a:rPr lang="ko-KR" altLang="en-US" sz="1800"/>
              <a:t>필터 타입 변경 가능</a:t>
            </a:r>
            <a:endParaRPr lang="en-US" altLang="ko-KR" sz="1800"/>
          </a:p>
          <a:p>
            <a:pPr lvl="1"/>
            <a:endParaRPr lang="en-US" altLang="ko-KR" sz="1800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D4FB8F-9EB4-45C8-81E7-49B5D3FE8A05}"/>
              </a:ext>
            </a:extLst>
          </p:cNvPr>
          <p:cNvSpPr/>
          <p:nvPr/>
        </p:nvSpPr>
        <p:spPr>
          <a:xfrm>
            <a:off x="984822" y="1977147"/>
            <a:ext cx="1042246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1F7199"/>
                </a:solidFill>
                <a:latin typeface="Source Code Pro"/>
              </a:rPr>
              <a:t>@ComponentScan(excludeFilters = </a:t>
            </a:r>
          </a:p>
          <a:p>
            <a:r>
              <a:rPr lang="en-US" altLang="ko-KR">
                <a:solidFill>
                  <a:srgbClr val="1F7199"/>
                </a:solidFill>
                <a:latin typeface="Source Code Pro"/>
              </a:rPr>
              <a:t>   @ComponentScan.Filter(type=FilterType.REGEX, pattern="com\\.baeldung\\.componentscan\\.springapp\\.flowers\\..*"))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712834-2D59-4E3B-885E-F27F5AF5F847}"/>
              </a:ext>
            </a:extLst>
          </p:cNvPr>
          <p:cNvSpPr/>
          <p:nvPr/>
        </p:nvSpPr>
        <p:spPr>
          <a:xfrm>
            <a:off x="6786059" y="6340030"/>
            <a:ext cx="48819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/>
              <a:t>https://www.baeldung.com/spring-component-scanning</a:t>
            </a:r>
          </a:p>
        </p:txBody>
      </p:sp>
    </p:spTree>
    <p:extLst>
      <p:ext uri="{BB962C8B-B14F-4D97-AF65-F5344CB8AC3E}">
        <p14:creationId xmlns:p14="http://schemas.microsoft.com/office/powerpoint/2010/main" val="117874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컴포넌트 대상 지정을 위한 추가 </a:t>
            </a:r>
            <a:r>
              <a:rPr lang="ko-KR" altLang="en-US" sz="2000" b="1" dirty="0" err="1"/>
              <a:t>어노테이션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lvl="1"/>
            <a:r>
              <a:rPr lang="en-US" altLang="ko-KR" sz="1800" dirty="0"/>
              <a:t>@Component : </a:t>
            </a:r>
            <a:r>
              <a:rPr lang="ko-KR" altLang="en-US" sz="1800" dirty="0"/>
              <a:t>컴포넌트 스캔에서 사용 </a:t>
            </a:r>
            <a:endParaRPr lang="en-US" altLang="ko-KR" sz="1800" dirty="0"/>
          </a:p>
          <a:p>
            <a:pPr lvl="1"/>
            <a:r>
              <a:rPr lang="en-US" altLang="ko-KR" sz="1800" dirty="0"/>
              <a:t>@Controller : </a:t>
            </a:r>
            <a:r>
              <a:rPr lang="ko-KR" altLang="en-US" sz="1800" dirty="0"/>
              <a:t>스프링 </a:t>
            </a:r>
            <a:r>
              <a:rPr lang="en-US" altLang="ko-KR" sz="1800" dirty="0"/>
              <a:t>MVC </a:t>
            </a:r>
            <a:r>
              <a:rPr lang="ko-KR" altLang="en-US" sz="1800" dirty="0"/>
              <a:t>컨트롤러</a:t>
            </a:r>
            <a:endParaRPr lang="en-US" altLang="ko-KR" sz="1800" dirty="0"/>
          </a:p>
          <a:p>
            <a:pPr lvl="1"/>
            <a:r>
              <a:rPr lang="en-US" altLang="ko-KR" sz="1800" dirty="0"/>
              <a:t>@Repository : </a:t>
            </a:r>
            <a:r>
              <a:rPr lang="ko-KR" altLang="en-US" sz="1800" dirty="0"/>
              <a:t>스프링 데이터 접근 계층</a:t>
            </a:r>
            <a:endParaRPr lang="en-US" altLang="ko-KR" sz="1800" dirty="0"/>
          </a:p>
          <a:p>
            <a:pPr lvl="1"/>
            <a:r>
              <a:rPr lang="en-US" altLang="ko-KR" sz="1800" dirty="0"/>
              <a:t>@Service : </a:t>
            </a:r>
            <a:r>
              <a:rPr lang="ko-KR" altLang="en-US" sz="1800" dirty="0"/>
              <a:t>스프링 비즈니스 </a:t>
            </a:r>
            <a:r>
              <a:rPr lang="ko-KR" altLang="en-US" sz="1800" dirty="0" err="1"/>
              <a:t>로직</a:t>
            </a:r>
            <a:r>
              <a:rPr lang="en-US" altLang="ko-KR" sz="1800" dirty="0"/>
              <a:t>(</a:t>
            </a:r>
            <a:r>
              <a:rPr lang="ko-KR" altLang="en-US" sz="1800" dirty="0"/>
              <a:t>특별한 기능이 있는 것은 아니고 빈의 역할을 분명하게 나타내기 위해</a:t>
            </a:r>
            <a:r>
              <a:rPr lang="en-US" altLang="ko-KR" sz="1800" dirty="0"/>
              <a:t>)</a:t>
            </a:r>
          </a:p>
          <a:p>
            <a:pPr lvl="1"/>
            <a:endParaRPr lang="en-US" altLang="ko-KR" sz="18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3335537" y="1511295"/>
            <a:ext cx="2426677" cy="59787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@Component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8200" y="2750270"/>
            <a:ext cx="2426677" cy="59787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@Controller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35538" y="2753203"/>
            <a:ext cx="2426677" cy="59787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@Service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1330" y="2750270"/>
            <a:ext cx="2426677" cy="59787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@Repository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9906" y="3416852"/>
            <a:ext cx="13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9655" y="3432326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5657" y="3427433"/>
            <a:ext cx="177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Persistence</a:t>
            </a:r>
            <a:r>
              <a:rPr lang="en-US" altLang="ko-KR" dirty="0"/>
              <a:t>, DAO</a:t>
            </a:r>
            <a:endParaRPr lang="en-US" dirty="0"/>
          </a:p>
        </p:txBody>
      </p:sp>
      <p:cxnSp>
        <p:nvCxnSpPr>
          <p:cNvPr id="14" name="직선 화살표 연결선 13"/>
          <p:cNvCxnSpPr>
            <a:stCxn id="8" idx="0"/>
            <a:endCxn id="7" idx="2"/>
          </p:cNvCxnSpPr>
          <p:nvPr/>
        </p:nvCxnSpPr>
        <p:spPr>
          <a:xfrm flipV="1">
            <a:off x="1811539" y="2109172"/>
            <a:ext cx="2737337" cy="64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0"/>
            <a:endCxn id="7" idx="2"/>
          </p:cNvCxnSpPr>
          <p:nvPr/>
        </p:nvCxnSpPr>
        <p:spPr>
          <a:xfrm flipH="1" flipV="1">
            <a:off x="4548876" y="2109172"/>
            <a:ext cx="1" cy="64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0"/>
            <a:endCxn id="7" idx="2"/>
          </p:cNvCxnSpPr>
          <p:nvPr/>
        </p:nvCxnSpPr>
        <p:spPr>
          <a:xfrm flipH="1" flipV="1">
            <a:off x="4548876" y="2109172"/>
            <a:ext cx="2675793" cy="64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1330" y="1921573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어노테이션에</a:t>
            </a:r>
            <a:r>
              <a:rPr lang="ko-KR" altLang="en-US" dirty="0"/>
              <a:t> 상속과 같은 개념이 있는 것은 아님</a:t>
            </a:r>
            <a:endParaRPr lang="en-US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8229600" y="4542313"/>
            <a:ext cx="314380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Service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7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동일한 이름을 가지는 빈의 등록</a:t>
            </a:r>
            <a:endParaRPr lang="en-US" altLang="ko-KR" sz="2000" b="1" dirty="0"/>
          </a:p>
          <a:p>
            <a:pPr lvl="1"/>
            <a:r>
              <a:rPr lang="ko-KR" altLang="en-US" dirty="0"/>
              <a:t>자동 빈 등록 </a:t>
            </a:r>
            <a:r>
              <a:rPr lang="en-US" altLang="ko-KR" dirty="0"/>
              <a:t>+ </a:t>
            </a:r>
            <a:r>
              <a:rPr lang="ko-KR" altLang="en-US" dirty="0"/>
              <a:t>자동 빈 등록</a:t>
            </a:r>
            <a:endParaRPr lang="en-US" altLang="ko-KR" dirty="0"/>
          </a:p>
          <a:p>
            <a:pPr lvl="2"/>
            <a:r>
              <a:rPr lang="ko-KR" altLang="en-US" dirty="0"/>
              <a:t>예외 발생</a:t>
            </a:r>
            <a:endParaRPr lang="en-US" altLang="ko-KR" dirty="0"/>
          </a:p>
          <a:p>
            <a:pPr lvl="1"/>
            <a:r>
              <a:rPr lang="ko-KR" altLang="en-US" dirty="0"/>
              <a:t>자동 빈 등록</a:t>
            </a:r>
            <a:r>
              <a:rPr lang="en-US" altLang="ko-KR" dirty="0"/>
              <a:t>(@component scan)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직접 빈 등록</a:t>
            </a:r>
            <a:r>
              <a:rPr lang="en-US" altLang="ko-KR" dirty="0"/>
              <a:t>(@bean)</a:t>
            </a:r>
          </a:p>
          <a:p>
            <a:pPr lvl="2"/>
            <a:r>
              <a:rPr lang="ko-KR" altLang="en-US" dirty="0"/>
              <a:t>직접 등록한 빈만 컨테이너에서 관리 됨</a:t>
            </a:r>
            <a:endParaRPr lang="en-US" altLang="ko-KR" dirty="0"/>
          </a:p>
          <a:p>
            <a:pPr lvl="2"/>
            <a:r>
              <a:rPr lang="ko-KR" altLang="en-US" dirty="0"/>
              <a:t>그러나 이러한 </a:t>
            </a:r>
            <a:r>
              <a:rPr lang="en-US" altLang="ko-KR" dirty="0"/>
              <a:t>"</a:t>
            </a:r>
            <a:r>
              <a:rPr lang="ko-KR" altLang="en-US" dirty="0"/>
              <a:t>허용</a:t>
            </a:r>
            <a:r>
              <a:rPr lang="en-US" altLang="ko-KR" dirty="0"/>
              <a:t>"</a:t>
            </a:r>
            <a:r>
              <a:rPr lang="ko-KR" altLang="en-US" dirty="0"/>
              <a:t>은 위험</a:t>
            </a:r>
            <a:r>
              <a:rPr lang="en-US" altLang="ko-KR" dirty="0"/>
              <a:t>: </a:t>
            </a:r>
            <a:r>
              <a:rPr lang="ko-KR" altLang="en-US" dirty="0"/>
              <a:t>프로그래머가 의도적으로 직접 등록하더라도 다른 사람과 협업 시 인지하지 못할 가능성이 높음</a:t>
            </a:r>
            <a:endParaRPr lang="en-US" altLang="ko-KR" dirty="0"/>
          </a:p>
          <a:p>
            <a:pPr lvl="2"/>
            <a:r>
              <a:rPr lang="ko-KR" altLang="en-US" dirty="0"/>
              <a:t>스프링 부트에서는 이러한 상황에서 그냥 에러를 발생시킴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9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2708" y="838518"/>
            <a:ext cx="10937630" cy="175521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br>
              <a:rPr lang="en-US" altLang="ko-KR" dirty="0"/>
            </a:br>
            <a:r>
              <a:rPr lang="ko-KR" altLang="en-US" dirty="0"/>
              <a:t>의존관계 자동 주입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  <a:endParaRPr lang="en-US" altLang="ko-KR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 주입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의존관계 주입 방법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Autowired</a:t>
            </a:r>
            <a:r>
              <a:rPr lang="ko-KR" altLang="en-US" sz="2000" b="1" dirty="0"/>
              <a:t>의 위치에 따른 주입 방법 구분</a:t>
            </a:r>
            <a:r>
              <a:rPr lang="en-US" altLang="ko-KR" sz="2000" b="1" dirty="0"/>
              <a:t>)</a:t>
            </a:r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주입</a:t>
            </a:r>
            <a:r>
              <a:rPr lang="en-US" altLang="ko-KR" dirty="0"/>
              <a:t>(</a:t>
            </a:r>
            <a:r>
              <a:rPr lang="ko-KR" altLang="en-US" dirty="0"/>
              <a:t>가장 추천되는 방법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수정자</a:t>
            </a:r>
            <a:r>
              <a:rPr lang="ko-KR" altLang="en-US" dirty="0"/>
              <a:t> 주입</a:t>
            </a:r>
            <a:endParaRPr lang="en-US" altLang="ko-KR" dirty="0"/>
          </a:p>
          <a:p>
            <a:pPr lvl="1"/>
            <a:r>
              <a:rPr lang="ko-KR" altLang="en-US" dirty="0"/>
              <a:t>필드 주입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 주입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의존관계 주입 방법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생성자</a:t>
            </a:r>
            <a:r>
              <a:rPr lang="ko-KR" altLang="en-US" sz="2000" b="1" dirty="0"/>
              <a:t> 주입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생성자에서</a:t>
            </a:r>
            <a:r>
              <a:rPr lang="ko-KR" altLang="en-US" dirty="0"/>
              <a:t> 의존관계를 설정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ComponentScan</a:t>
            </a:r>
            <a:r>
              <a:rPr lang="ko-KR" altLang="en-US" dirty="0"/>
              <a:t>이 아닌 </a:t>
            </a:r>
            <a:r>
              <a:rPr lang="en-US" altLang="ko-KR" dirty="0"/>
              <a:t>@Bean</a:t>
            </a:r>
            <a:r>
              <a:rPr lang="ko-KR" altLang="en-US" dirty="0"/>
              <a:t>으로 등록해도 동일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 err="1"/>
              <a:t>생성자</a:t>
            </a:r>
            <a:r>
              <a:rPr lang="ko-KR" altLang="en-US" dirty="0"/>
              <a:t> 주입은 빈을 생성할 때 의존성 주입도 같이 발생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6285" y="1870475"/>
            <a:ext cx="684354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Autowired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 주입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587635"/>
            <a:ext cx="11331011" cy="58782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의존관계 주입 방법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생성자</a:t>
            </a:r>
            <a:r>
              <a:rPr lang="ko-KR" altLang="en-US" sz="2000" b="1" dirty="0"/>
              <a:t> 주입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/>
              <a:t>@</a:t>
            </a:r>
            <a:r>
              <a:rPr lang="en-US" altLang="ko-KR" sz="1800" b="1" dirty="0" err="1"/>
              <a:t>Autowired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생략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생성자가 하나일 경우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Autowired</a:t>
            </a:r>
            <a:r>
              <a:rPr lang="ko-KR" altLang="en-US" sz="1600" dirty="0"/>
              <a:t>는 생략 가능</a:t>
            </a:r>
            <a:r>
              <a:rPr lang="en-US" altLang="ko-KR" sz="1600" dirty="0"/>
              <a:t>(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스프링 빈으로 등록된 객체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스프링 빈인데 생성자가 하나일 경우 </a:t>
            </a:r>
            <a:r>
              <a:rPr lang="en-US" altLang="ko-KR" sz="1600" dirty="0" err="1"/>
              <a:t>autowired</a:t>
            </a:r>
            <a:r>
              <a:rPr lang="ko-KR" altLang="en-US" sz="1600" dirty="0"/>
              <a:t>가 적용됨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59839" y="3340367"/>
            <a:ext cx="6122189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Autowired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59839" y="2454365"/>
            <a:ext cx="6122189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59839" y="5239736"/>
            <a:ext cx="612218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91928" y="2639030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91928" y="4017475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35210" y="5793733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613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 주입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의존관계 주입 방법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수정자</a:t>
            </a:r>
            <a:r>
              <a:rPr lang="en-US" altLang="ko-KR" sz="2000" b="1" dirty="0"/>
              <a:t>(setter)</a:t>
            </a:r>
            <a:r>
              <a:rPr lang="ko-KR" altLang="en-US" sz="2000" b="1" dirty="0"/>
              <a:t> 주입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setter</a:t>
            </a:r>
            <a:r>
              <a:rPr lang="ko-KR" altLang="en-US" dirty="0"/>
              <a:t>를 이용하여 의존관계 주입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/>
              <a:t>변경 가능성이 있는 의존관계에 사용</a:t>
            </a:r>
            <a:r>
              <a:rPr lang="en-US" altLang="ko-KR" dirty="0"/>
              <a:t>: 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r>
              <a:rPr lang="ko-KR" altLang="en-US" dirty="0"/>
              <a:t> 서비스 중에 의존관계가 변경되는 경우는 많지 않음 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setter</a:t>
            </a:r>
            <a:r>
              <a:rPr lang="ko-KR" altLang="en-US" dirty="0"/>
              <a:t>의 이름은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set+</a:t>
            </a:r>
            <a:r>
              <a:rPr lang="ko-KR" altLang="en-US" dirty="0" err="1">
                <a:solidFill>
                  <a:srgbClr val="FF0000"/>
                </a:solidFill>
              </a:rPr>
              <a:t>주입대상</a:t>
            </a:r>
            <a:r>
              <a:rPr lang="ko-KR" altLang="en-US" dirty="0">
                <a:solidFill>
                  <a:srgbClr val="FF0000"/>
                </a:solidFill>
              </a:rPr>
              <a:t> 이름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메서드 이름이 </a:t>
            </a:r>
            <a:r>
              <a:rPr lang="ko-KR" altLang="en-US" dirty="0" err="1"/>
              <a:t>수정자</a:t>
            </a:r>
            <a:r>
              <a:rPr lang="ko-KR" altLang="en-US" dirty="0"/>
              <a:t> </a:t>
            </a:r>
            <a:r>
              <a:rPr lang="ko-KR" altLang="en-US" dirty="0" err="1"/>
              <a:t>네이밍</a:t>
            </a:r>
            <a:r>
              <a:rPr lang="ko-KR" altLang="en-US" dirty="0"/>
              <a:t> 패턴</a:t>
            </a:r>
            <a:r>
              <a:rPr lang="en-US" altLang="ko-KR" dirty="0"/>
              <a:t>(</a:t>
            </a:r>
            <a:r>
              <a:rPr lang="en-US" altLang="ko-KR" dirty="0" err="1"/>
              <a:t>setXXXX</a:t>
            </a:r>
            <a:r>
              <a:rPr lang="en-US" altLang="ko-KR" dirty="0"/>
              <a:t>)</a:t>
            </a:r>
            <a:r>
              <a:rPr lang="ko-KR" altLang="en-US" dirty="0"/>
              <a:t>이 아니어도 동일한 기능을 하면 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But, </a:t>
            </a:r>
            <a:r>
              <a:rPr lang="ko-KR" altLang="en-US" dirty="0"/>
              <a:t>일관성과 명확한 코드를 만들기 위해서 정확한 이름을 사용하는 것을 추천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67254" y="2705661"/>
            <a:ext cx="727314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Autowired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setMemberStoragy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8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@Bean</a:t>
            </a:r>
            <a:r>
              <a:rPr lang="ko-KR" altLang="en-US" b="1" dirty="0"/>
              <a:t>을 이용한 빈 등록과 의존관계 주입</a:t>
            </a:r>
            <a:endParaRPr lang="en-US" altLang="ko-KR" b="1" dirty="0"/>
          </a:p>
          <a:p>
            <a:pPr lvl="1"/>
            <a:r>
              <a:rPr lang="en-US" altLang="ko-KR" dirty="0" err="1"/>
              <a:t>AppConfig</a:t>
            </a:r>
            <a:r>
              <a:rPr lang="ko-KR" altLang="en-US" dirty="0"/>
              <a:t>와 같은 자바 </a:t>
            </a:r>
            <a:r>
              <a:rPr lang="ko-KR" altLang="en-US" dirty="0" err="1"/>
              <a:t>설정파일에</a:t>
            </a:r>
            <a:r>
              <a:rPr lang="ko-KR" altLang="en-US" dirty="0"/>
              <a:t> </a:t>
            </a:r>
            <a:r>
              <a:rPr lang="en-US" altLang="ko-KR" dirty="0"/>
              <a:t>Application</a:t>
            </a:r>
            <a:r>
              <a:rPr lang="ko-KR" altLang="en-US" dirty="0"/>
              <a:t>에서 동작하는 모든 빈을 명시하는 것은 불편함</a:t>
            </a:r>
            <a:endParaRPr lang="en-US" altLang="ko-KR" dirty="0"/>
          </a:p>
          <a:p>
            <a:pPr lvl="1"/>
            <a:r>
              <a:rPr lang="ko-KR" altLang="en-US" dirty="0"/>
              <a:t>실수로 빈 등록이 빠질 수 있음</a:t>
            </a:r>
            <a:endParaRPr lang="en-US" altLang="ko-KR" dirty="0"/>
          </a:p>
          <a:p>
            <a:pPr lvl="1"/>
            <a:r>
              <a:rPr lang="ko-KR" altLang="en-US" dirty="0"/>
              <a:t>컴포넌트 스캔을 이용하면 클래스를 작성하는 </a:t>
            </a:r>
            <a:r>
              <a:rPr lang="ko-KR" altLang="en-US" dirty="0">
                <a:solidFill>
                  <a:srgbClr val="0000FF"/>
                </a:solidFill>
              </a:rPr>
              <a:t>동시에</a:t>
            </a:r>
            <a:r>
              <a:rPr lang="ko-KR" altLang="en-US" dirty="0"/>
              <a:t> 빈 등록 및 의존관계 설정을 할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 주입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의존관계 주입 방법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필드</a:t>
            </a:r>
            <a:r>
              <a:rPr lang="en-US" altLang="ko-KR" sz="2000" b="1" dirty="0"/>
              <a:t>(field)</a:t>
            </a:r>
            <a:r>
              <a:rPr lang="ko-KR" altLang="en-US" sz="2000" b="1" dirty="0"/>
              <a:t> 주입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필드에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 err="1"/>
              <a:t>어노테이션을</a:t>
            </a:r>
            <a:r>
              <a:rPr lang="ko-KR" altLang="en-US" dirty="0"/>
              <a:t> 붙여주면 자동으로 의존성이 주입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간단한 방법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94692" y="3676568"/>
            <a:ext cx="7428637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bean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bean.getMemberStoragy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94692" y="2463997"/>
            <a:ext cx="451758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Autowired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592" y="6031523"/>
            <a:ext cx="809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테스트 시 다른 </a:t>
            </a:r>
            <a:r>
              <a:rPr lang="en-US" altLang="ko-KR" dirty="0" err="1"/>
              <a:t>MemberService</a:t>
            </a:r>
            <a:r>
              <a:rPr lang="ko-KR" altLang="en-US" dirty="0"/>
              <a:t>의 </a:t>
            </a:r>
            <a:r>
              <a:rPr lang="ko-KR" altLang="en-US" dirty="0" err="1"/>
              <a:t>생성자를</a:t>
            </a:r>
            <a:r>
              <a:rPr lang="ko-KR" altLang="en-US" dirty="0"/>
              <a:t> 사용하는 코드 잠시 주석 처리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5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 주입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생성자</a:t>
            </a:r>
            <a:r>
              <a:rPr lang="ko-KR" altLang="en-US" sz="2000" b="1" dirty="0"/>
              <a:t> 주입을 써라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dirty="0"/>
              <a:t>immutable(final </a:t>
            </a:r>
            <a:r>
              <a:rPr lang="ko-KR" altLang="en-US" dirty="0"/>
              <a:t>키워드</a:t>
            </a:r>
            <a:r>
              <a:rPr lang="en-US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final </a:t>
            </a:r>
            <a:r>
              <a:rPr lang="ko-KR" altLang="en-US" dirty="0"/>
              <a:t>키워드 사용 가능</a:t>
            </a:r>
            <a:r>
              <a:rPr lang="en-US" dirty="0"/>
              <a:t> 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setter</a:t>
            </a:r>
            <a:r>
              <a:rPr lang="ko-KR" altLang="en-US" dirty="0"/>
              <a:t>를 </a:t>
            </a:r>
            <a:r>
              <a:rPr lang="en-US" altLang="ko-KR" dirty="0"/>
              <a:t>public</a:t>
            </a:r>
            <a:r>
              <a:rPr lang="ko-KR" altLang="en-US" dirty="0"/>
              <a:t>으로 지정할 필요 없음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테스트 코드 작성이 편리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프레임워크의 독립적으로 인스턴스화가 가능한 </a:t>
            </a:r>
            <a:r>
              <a:rPr lang="en-US" altLang="ko-KR" dirty="0"/>
              <a:t>POJO(Plain Old Java </a:t>
            </a:r>
            <a:r>
              <a:rPr lang="en-US" altLang="ko-KR" dirty="0" err="1"/>
              <a:t>Ojbect</a:t>
            </a:r>
            <a:r>
              <a:rPr lang="en-US" altLang="ko-KR" dirty="0"/>
              <a:t>)</a:t>
            </a:r>
            <a:r>
              <a:rPr lang="ko-KR" altLang="en-US" dirty="0"/>
              <a:t> 여야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테스트</a:t>
            </a:r>
            <a:r>
              <a:rPr lang="en-US" altLang="ko-KR" dirty="0"/>
              <a:t>: </a:t>
            </a:r>
            <a:r>
              <a:rPr lang="ko-KR" altLang="en-US" dirty="0"/>
              <a:t>프레임워크 도움 없는 단위 테스트</a:t>
            </a:r>
            <a:r>
              <a:rPr lang="en-US" altLang="ko-KR" dirty="0"/>
              <a:t>, </a:t>
            </a:r>
            <a:r>
              <a:rPr lang="ko-KR" altLang="en-US" dirty="0"/>
              <a:t>프레임워크 기반 통합 테스트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Single Responsibility Principle(</a:t>
            </a:r>
            <a:r>
              <a:rPr lang="ko-KR" altLang="en-US" dirty="0"/>
              <a:t>단일 책임 원칙</a:t>
            </a:r>
            <a:r>
              <a:rPr lang="en-US" altLang="ko-KR" dirty="0"/>
              <a:t>: </a:t>
            </a:r>
            <a:r>
              <a:rPr lang="ko-KR" altLang="en-US" dirty="0"/>
              <a:t>하나의 클래스는 하나의 임무에 집중하라</a:t>
            </a:r>
            <a:r>
              <a:rPr lang="en-US" altLang="ko-KR" dirty="0"/>
              <a:t>) 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생성자를</a:t>
            </a:r>
            <a:r>
              <a:rPr lang="ko-KR" altLang="en-US" dirty="0"/>
              <a:t> 작성할 때</a:t>
            </a:r>
            <a:r>
              <a:rPr lang="en-US" altLang="ko-KR" dirty="0"/>
              <a:t>, </a:t>
            </a:r>
            <a:r>
              <a:rPr lang="ko-KR" altLang="en-US" dirty="0"/>
              <a:t>많은 인자가 필요하다면</a:t>
            </a:r>
            <a:r>
              <a:rPr lang="en-US" altLang="ko-KR" dirty="0"/>
              <a:t> </a:t>
            </a:r>
            <a:r>
              <a:rPr lang="ko-KR" altLang="en-US" dirty="0"/>
              <a:t>이는 </a:t>
            </a:r>
            <a:r>
              <a:rPr lang="en-US" altLang="ko-KR" dirty="0"/>
              <a:t>SRP</a:t>
            </a:r>
            <a:r>
              <a:rPr lang="ko-KR" altLang="en-US" dirty="0"/>
              <a:t>위반을 알리는 신호가 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순환 참조를 방지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필드</a:t>
            </a:r>
            <a:r>
              <a:rPr lang="en-US" altLang="ko-KR" dirty="0"/>
              <a:t>/</a:t>
            </a:r>
            <a:r>
              <a:rPr lang="ko-KR" altLang="en-US" dirty="0" err="1"/>
              <a:t>수정자</a:t>
            </a:r>
            <a:r>
              <a:rPr lang="ko-KR" altLang="en-US" dirty="0"/>
              <a:t> 주입은 </a:t>
            </a:r>
            <a:r>
              <a:rPr lang="en-US" altLang="ko-KR" dirty="0"/>
              <a:t>runtime</a:t>
            </a:r>
            <a:r>
              <a:rPr lang="ko-KR" altLang="en-US" dirty="0"/>
              <a:t>시에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주입은 컴파일 시에 발견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825285" y="757400"/>
            <a:ext cx="2781300" cy="1749471"/>
            <a:chOff x="1276350" y="5041854"/>
            <a:chExt cx="2781300" cy="1749471"/>
          </a:xfrm>
        </p:grpSpPr>
        <p:sp>
          <p:nvSpPr>
            <p:cNvPr id="11" name="직사각형 10"/>
            <p:cNvSpPr/>
            <p:nvPr/>
          </p:nvSpPr>
          <p:spPr>
            <a:xfrm>
              <a:off x="1415231" y="5548422"/>
              <a:ext cx="968808" cy="4394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94029" y="5538971"/>
              <a:ext cx="968808" cy="4394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77561" y="6250823"/>
              <a:ext cx="968808" cy="4394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384039" y="5653164"/>
              <a:ext cx="609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2384039" y="5904748"/>
              <a:ext cx="606811" cy="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2" idx="2"/>
              <a:endCxn id="13" idx="3"/>
            </p:cNvCxnSpPr>
            <p:nvPr/>
          </p:nvCxnSpPr>
          <p:spPr>
            <a:xfrm flipH="1">
              <a:off x="3146369" y="5978411"/>
              <a:ext cx="332064" cy="492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3" idx="1"/>
              <a:endCxn id="11" idx="2"/>
            </p:cNvCxnSpPr>
            <p:nvPr/>
          </p:nvCxnSpPr>
          <p:spPr>
            <a:xfrm flipH="1" flipV="1">
              <a:off x="1899635" y="5987862"/>
              <a:ext cx="277926" cy="482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276350" y="5391150"/>
              <a:ext cx="2781300" cy="140017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76350" y="5041854"/>
              <a:ext cx="2781300" cy="3445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circular 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76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 주입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의존 관계를 설정하는 시기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b="1" dirty="0" err="1"/>
              <a:t>수정자</a:t>
            </a:r>
            <a:r>
              <a:rPr lang="ko-KR" altLang="en-US" b="1" dirty="0"/>
              <a:t> 주입</a:t>
            </a:r>
            <a:r>
              <a:rPr lang="en-US" altLang="ko-KR" b="1" dirty="0"/>
              <a:t>, </a:t>
            </a:r>
            <a:r>
              <a:rPr lang="ko-KR" altLang="en-US" b="1" dirty="0"/>
              <a:t>필드 주입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객체를 만들고 이후에 의존 관계 설정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 err="1"/>
              <a:t>생성자</a:t>
            </a:r>
            <a:r>
              <a:rPr lang="ko-KR" altLang="en-US" b="1" dirty="0"/>
              <a:t> 주입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자신의 생성과 연관관계 설정이 </a:t>
            </a:r>
            <a:r>
              <a:rPr lang="ko-KR" altLang="en-US" dirty="0">
                <a:solidFill>
                  <a:srgbClr val="FF0000"/>
                </a:solidFill>
              </a:rPr>
              <a:t>동시에 발생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가 필요하고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가 필요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만들기 위해 </a:t>
            </a:r>
            <a:r>
              <a:rPr lang="en-US" altLang="ko-KR" dirty="0"/>
              <a:t>B</a:t>
            </a:r>
            <a:r>
              <a:rPr lang="ko-KR" altLang="en-US" dirty="0"/>
              <a:t>를 생성하러 감</a:t>
            </a:r>
            <a:r>
              <a:rPr lang="en-US" altLang="ko-KR" dirty="0">
                <a:sym typeface="Wingdings" panose="05000000000000000000" pitchFamily="2" charset="2"/>
              </a:rPr>
              <a:t>B</a:t>
            </a:r>
            <a:r>
              <a:rPr lang="ko-KR" altLang="en-US" dirty="0">
                <a:sym typeface="Wingdings" panose="05000000000000000000" pitchFamily="2" charset="2"/>
              </a:rPr>
              <a:t>를 생성하러 가니 </a:t>
            </a:r>
            <a:r>
              <a:rPr lang="en-US" altLang="ko-KR" dirty="0">
                <a:sym typeface="Wingdings" panose="05000000000000000000" pitchFamily="2" charset="2"/>
              </a:rPr>
              <a:t>A</a:t>
            </a:r>
            <a:r>
              <a:rPr lang="ko-KR" altLang="en-US" dirty="0">
                <a:sym typeface="Wingdings" panose="05000000000000000000" pitchFamily="2" charset="2"/>
              </a:rPr>
              <a:t>가 필요하여 </a:t>
            </a:r>
            <a:r>
              <a:rPr lang="en-US" altLang="ko-KR" dirty="0">
                <a:sym typeface="Wingdings" panose="05000000000000000000" pitchFamily="2" charset="2"/>
              </a:rPr>
              <a:t>A</a:t>
            </a:r>
            <a:r>
              <a:rPr lang="ko-KR" altLang="en-US" dirty="0">
                <a:sym typeface="Wingdings" panose="05000000000000000000" pitchFamily="2" charset="2"/>
              </a:rPr>
              <a:t>를 생성하러 감</a:t>
            </a:r>
            <a:r>
              <a:rPr lang="en-US" altLang="ko-KR" dirty="0">
                <a:sym typeface="Wingdings" panose="05000000000000000000" pitchFamily="2" charset="2"/>
              </a:rPr>
              <a:t>  …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6895019" y="1019907"/>
            <a:ext cx="2110154" cy="74734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9751408" y="1019907"/>
            <a:ext cx="2110154" cy="74734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9047286" y="1239715"/>
            <a:ext cx="677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9005173" y="1502223"/>
            <a:ext cx="746235" cy="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39864" y="2029760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의존 관계</a:t>
            </a:r>
            <a:r>
              <a:rPr lang="en-US" altLang="ko-KR" dirty="0"/>
              <a:t>: A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B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C</a:t>
            </a:r>
          </a:p>
          <a:p>
            <a:r>
              <a:rPr lang="ko-KR" altLang="en-US" dirty="0"/>
              <a:t>생성 순서</a:t>
            </a:r>
            <a:r>
              <a:rPr lang="en-US" altLang="ko-KR" dirty="0"/>
              <a:t>: C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B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540560" y="507431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순환 참조 모습</a:t>
            </a:r>
            <a:endParaRPr lang="en-US" dirty="0"/>
          </a:p>
        </p:txBody>
      </p:sp>
      <p:pic>
        <p:nvPicPr>
          <p:cNvPr id="25602" name="Picture 2" descr="닭이 먼저냐 달걀이 먼저냐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446" y="4479925"/>
            <a:ext cx="36766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1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 주입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6714311" cy="58782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Possible Solution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Refactor the design to remove circular dependency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@Lazy </a:t>
            </a:r>
            <a:r>
              <a:rPr lang="en-US" dirty="0" err="1"/>
              <a:t>autowiring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Use Setter Injection instead of constructor injection</a:t>
            </a:r>
          </a:p>
          <a:p>
            <a:pPr lvl="1">
              <a:lnSpc>
                <a:spcPct val="150000"/>
              </a:lnSpc>
            </a:pPr>
            <a:endParaRPr lang="en-US" b="1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362410" y="1485706"/>
            <a:ext cx="4493538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Bean1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Bean2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bean2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Autowired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Bean1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(@Lazy Bean2 bean2)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bean2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bean2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362410" y="4269577"/>
            <a:ext cx="279756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Bean1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@Lazy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Autowired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Bean2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bean2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37331" y="986322"/>
            <a:ext cx="203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@Lazy </a:t>
            </a:r>
            <a:r>
              <a:rPr lang="en-US" altLang="ko-KR" sz="2000" dirty="0" err="1"/>
              <a:t>autowiring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4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여러 개의 빈 조회 문제 해결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4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정보 이외의 추가 매칭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중복 매칭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중복 매칭 해결방법</a:t>
            </a:r>
            <a:endParaRPr lang="en-US" altLang="ko-KR" b="1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/>
              <a:t>필드 명</a:t>
            </a:r>
            <a:r>
              <a:rPr lang="en-US" altLang="ko-KR" dirty="0"/>
              <a:t>, </a:t>
            </a:r>
            <a:r>
              <a:rPr lang="ko-KR" altLang="en-US" dirty="0" err="1"/>
              <a:t>파라미터</a:t>
            </a:r>
            <a:r>
              <a:rPr lang="ko-KR" altLang="en-US" dirty="0"/>
              <a:t> 이름</a:t>
            </a:r>
            <a:endParaRPr lang="en-US" altLang="ko-KR" dirty="0"/>
          </a:p>
          <a:p>
            <a:pPr lvl="1"/>
            <a:r>
              <a:rPr lang="en-US" altLang="ko-KR" dirty="0"/>
              <a:t>@Qualifier</a:t>
            </a:r>
          </a:p>
          <a:p>
            <a:pPr lvl="1"/>
            <a:r>
              <a:rPr lang="en-US" altLang="ko-KR" dirty="0"/>
              <a:t>@Primary</a:t>
            </a:r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en-US" altLang="ko-KR" sz="2000" dirty="0"/>
          </a:p>
          <a:p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1788" y="1216078"/>
            <a:ext cx="677232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86216" y="1966411"/>
            <a:ext cx="677232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1788" y="2874983"/>
            <a:ext cx="678669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RequiredArgsConstructor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fileMemberStoragy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5374" y="4136624"/>
            <a:ext cx="808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fileMemberStoragy</a:t>
            </a:r>
            <a:r>
              <a:rPr lang="en-US" dirty="0"/>
              <a:t>? </a:t>
            </a:r>
            <a:r>
              <a:rPr lang="en-US" dirty="0" err="1"/>
              <a:t>dBMemberStoragy</a:t>
            </a:r>
            <a:r>
              <a:rPr lang="en-US" dirty="0"/>
              <a:t>? 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프레임워크는 포기하지 않고 최대한 사용자의 의도를 파악하려고 노력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3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정보 이외의 추가 매칭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@</a:t>
            </a:r>
            <a:r>
              <a:rPr lang="en-US" altLang="ko-KR" b="1" dirty="0" err="1"/>
              <a:t>Autowired</a:t>
            </a:r>
            <a:r>
              <a:rPr lang="en-US" altLang="ko-KR" b="1" dirty="0"/>
              <a:t> </a:t>
            </a:r>
            <a:r>
              <a:rPr lang="ko-KR" altLang="en-US" b="1" dirty="0"/>
              <a:t>필드 명</a:t>
            </a:r>
            <a:r>
              <a:rPr lang="en-US" altLang="ko-KR" b="1" dirty="0"/>
              <a:t>, </a:t>
            </a:r>
            <a:r>
              <a:rPr lang="ko-KR" altLang="en-US" b="1" dirty="0" err="1"/>
              <a:t>파라미터</a:t>
            </a:r>
            <a:r>
              <a:rPr lang="ko-KR" altLang="en-US" b="1" dirty="0"/>
              <a:t> 이름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r>
              <a:rPr lang="ko-KR" altLang="en-US" dirty="0"/>
              <a:t>위 예시는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err="1"/>
              <a:t>주입을하고</a:t>
            </a:r>
            <a:r>
              <a:rPr lang="ko-KR" altLang="en-US" dirty="0"/>
              <a:t> 있으며 </a:t>
            </a:r>
            <a:r>
              <a:rPr lang="en-US" altLang="ko-KR" dirty="0"/>
              <a:t>@</a:t>
            </a:r>
            <a:r>
              <a:rPr lang="en-US" altLang="ko-KR" dirty="0" err="1"/>
              <a:t>RequiredArgsConstructor</a:t>
            </a:r>
            <a:r>
              <a:rPr lang="ko-KR" altLang="en-US" dirty="0"/>
              <a:t>에 의해 만들어진 생성자의 </a:t>
            </a:r>
            <a:r>
              <a:rPr lang="ko-KR" altLang="en-US" dirty="0" err="1"/>
              <a:t>파라미터</a:t>
            </a:r>
            <a:r>
              <a:rPr lang="ko-KR" altLang="en-US" dirty="0"/>
              <a:t> 명이 </a:t>
            </a:r>
            <a:r>
              <a:rPr lang="en-US" altLang="ko-KR" dirty="0" err="1"/>
              <a:t>dbMemberStoragy</a:t>
            </a:r>
            <a:endParaRPr lang="en-US" altLang="ko-KR" dirty="0"/>
          </a:p>
          <a:p>
            <a:pPr lvl="1"/>
            <a:r>
              <a:rPr lang="ko-KR" altLang="en-US" sz="2000" dirty="0"/>
              <a:t>필드 주입도 동일한 원리</a:t>
            </a:r>
            <a:endParaRPr lang="en-US" altLang="ko-KR" sz="2000" dirty="0"/>
          </a:p>
          <a:p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0551" y="1427144"/>
            <a:ext cx="6816290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RequiredArgsConstructor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register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member.getId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A05E65-02A7-4450-A057-4A6207DCE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181" y="1427144"/>
            <a:ext cx="455506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@RequiredArgsConstructor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final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이 붙거나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@NotNull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이 붙은 필드의 생성자를 </a:t>
            </a:r>
            <a:endParaRPr kumimoji="0" lang="en-US" altLang="ko-KR" sz="16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자동 생성해주는 롬복 어노테이션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79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정보 이외의 추가 매칭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@Qualifier</a:t>
            </a:r>
          </a:p>
          <a:p>
            <a:pPr lvl="1"/>
            <a:r>
              <a:rPr lang="ko-KR" altLang="en-US" dirty="0"/>
              <a:t>주입을 위한 전용 이름을 별도 지정</a:t>
            </a:r>
            <a:endParaRPr lang="en-US" altLang="ko-KR" dirty="0"/>
          </a:p>
          <a:p>
            <a:pPr lvl="1"/>
            <a:r>
              <a:rPr lang="ko-KR" altLang="en-US" u="sng" dirty="0"/>
              <a:t>스프링 컨테이너에서 관리되는 빈 이름이 변경되는 것은 아님</a:t>
            </a:r>
            <a:r>
              <a:rPr lang="en-US" altLang="ko-KR" dirty="0"/>
              <a:t>. </a:t>
            </a:r>
            <a:r>
              <a:rPr lang="ko-KR" altLang="en-US" dirty="0"/>
              <a:t>단지 중복 매칭의 회피 방안</a:t>
            </a:r>
            <a:endParaRPr lang="en-US" altLang="ko-KR" dirty="0"/>
          </a:p>
          <a:p>
            <a:pPr lvl="1"/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 err="1"/>
              <a:t>수정자</a:t>
            </a:r>
            <a:r>
              <a:rPr lang="ko-KR" altLang="en-US" dirty="0"/>
              <a:t> 주입에서도 동일하게 사용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7812" y="4965651"/>
            <a:ext cx="9736961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@Qualifier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47812" y="4048871"/>
            <a:ext cx="6080511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@Qualifier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"subMemberStoragy"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FileMemberStoragy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MemberStoragy{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47812" y="2872768"/>
            <a:ext cx="6016391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@Qualifier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정보 이외의 추가 매칭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@Primary</a:t>
            </a:r>
          </a:p>
          <a:p>
            <a:pPr lvl="1"/>
            <a:r>
              <a:rPr lang="ko-KR" altLang="en-US" dirty="0"/>
              <a:t>우선 순위를 정하는 방법</a:t>
            </a:r>
            <a:endParaRPr lang="en-US" altLang="ko-KR" dirty="0"/>
          </a:p>
          <a:p>
            <a:pPr lvl="1"/>
            <a:r>
              <a:rPr lang="ko-KR" altLang="en-US" dirty="0"/>
              <a:t>여러 개의 빈이 조회되면 </a:t>
            </a:r>
            <a:r>
              <a:rPr lang="en-US" altLang="ko-KR" dirty="0"/>
              <a:t>@Primary</a:t>
            </a:r>
            <a:r>
              <a:rPr lang="ko-KR" altLang="en-US" dirty="0"/>
              <a:t>가 붙은 빈이 선택됨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@Qualifier</a:t>
            </a:r>
            <a:r>
              <a:rPr lang="ko-KR" altLang="en-US" dirty="0"/>
              <a:t>를 붙이지 않아도 되므로 간편</a:t>
            </a:r>
            <a:endParaRPr lang="en-US" altLang="ko-KR" dirty="0"/>
          </a:p>
          <a:p>
            <a:pPr lvl="1"/>
            <a:r>
              <a:rPr lang="ko-KR" altLang="en-US" dirty="0"/>
              <a:t>동일한 타입의 여러 빈 중</a:t>
            </a:r>
            <a:r>
              <a:rPr lang="en-US" altLang="ko-KR" dirty="0"/>
              <a:t>, </a:t>
            </a:r>
            <a:r>
              <a:rPr lang="ko-KR" altLang="en-US" dirty="0"/>
              <a:t>주로 사용하는 빈에 </a:t>
            </a:r>
            <a:r>
              <a:rPr lang="en-US" altLang="ko-KR" dirty="0"/>
              <a:t>@Primary</a:t>
            </a:r>
            <a:r>
              <a:rPr lang="ko-KR" altLang="en-US" dirty="0"/>
              <a:t>를 붙이고 가끔 사용하는 빈에 </a:t>
            </a:r>
            <a:r>
              <a:rPr lang="en-US" altLang="ko-KR" dirty="0"/>
              <a:t>Qualifier</a:t>
            </a:r>
            <a:r>
              <a:rPr lang="ko-KR" altLang="en-US" dirty="0"/>
              <a:t>를 붙여서 명시적으로 사용하는 것이 바람직함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90569" y="2375911"/>
            <a:ext cx="6729727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@Primary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90569" y="3470756"/>
            <a:ext cx="680186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FileMemberStoragy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MemberStoragy{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73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@</a:t>
            </a:r>
            <a:r>
              <a:rPr lang="en-US" altLang="ko-KR" b="1" dirty="0" err="1"/>
              <a:t>Autowired</a:t>
            </a:r>
            <a:r>
              <a:rPr lang="en-US" altLang="ko-KR" b="1" dirty="0"/>
              <a:t>(required = false)</a:t>
            </a:r>
          </a:p>
          <a:p>
            <a:pPr lvl="1"/>
            <a:r>
              <a:rPr lang="ko-KR" altLang="en-US" dirty="0"/>
              <a:t>의존성을 </a:t>
            </a:r>
            <a:r>
              <a:rPr lang="en-US" altLang="ko-KR" dirty="0"/>
              <a:t>'Optional'</a:t>
            </a:r>
            <a:r>
              <a:rPr lang="ko-KR" altLang="en-US" dirty="0"/>
              <a:t>로 설정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반드시 주입 받지 않아도 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의존 객체를 주입하지 않아도 빈 생성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9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새로운 </a:t>
            </a:r>
            <a:r>
              <a:rPr lang="en-US" altLang="ko-KR" b="1" dirty="0" err="1"/>
              <a:t>Config</a:t>
            </a:r>
            <a:r>
              <a:rPr lang="ko-KR" altLang="en-US" b="1" dirty="0"/>
              <a:t>파일 만들기</a:t>
            </a:r>
            <a:endParaRPr lang="en-US" altLang="ko-KR" b="1" dirty="0"/>
          </a:p>
          <a:p>
            <a:pPr lvl="1"/>
            <a:r>
              <a:rPr lang="en-US" altLang="ko-KR" dirty="0" err="1"/>
              <a:t>AppConfig</a:t>
            </a:r>
            <a:r>
              <a:rPr lang="ko-KR" altLang="en-US" dirty="0"/>
              <a:t>와 같은 자바 </a:t>
            </a:r>
            <a:r>
              <a:rPr lang="ko-KR" altLang="en-US" dirty="0" err="1"/>
              <a:t>설정파일에</a:t>
            </a:r>
            <a:r>
              <a:rPr lang="ko-KR" altLang="en-US" dirty="0"/>
              <a:t> </a:t>
            </a:r>
            <a:r>
              <a:rPr lang="en-US" altLang="ko-KR" dirty="0"/>
              <a:t>Application</a:t>
            </a:r>
            <a:r>
              <a:rPr lang="ko-KR" altLang="en-US" dirty="0"/>
              <a:t>에서 동작하는 모든 빈을 명시하는 것은 불편함</a:t>
            </a:r>
            <a:endParaRPr lang="en-US" altLang="ko-KR" dirty="0"/>
          </a:p>
          <a:p>
            <a:pPr lvl="1"/>
            <a:r>
              <a:rPr lang="en-US" altLang="ko-KR" dirty="0" err="1"/>
              <a:t>com.kit.dormitory</a:t>
            </a:r>
            <a:r>
              <a:rPr lang="ko-KR" altLang="en-US" dirty="0"/>
              <a:t> 패키지 아래에 </a:t>
            </a:r>
            <a:r>
              <a:rPr lang="en-US" altLang="ko-KR" dirty="0" err="1"/>
              <a:t>ComAppConfig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@Configuration: </a:t>
            </a:r>
            <a:r>
              <a:rPr lang="ko-KR" altLang="en-US" dirty="0" err="1"/>
              <a:t>설정파일로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ComponentScan</a:t>
            </a:r>
            <a:r>
              <a:rPr lang="en-US" altLang="ko-KR" dirty="0"/>
              <a:t>: @Component</a:t>
            </a:r>
            <a:r>
              <a:rPr lang="ko-KR" altLang="en-US" dirty="0"/>
              <a:t>가 명시된 클래스를 스캔하여 </a:t>
            </a:r>
            <a:r>
              <a:rPr lang="ko-KR" altLang="en-US" dirty="0">
                <a:solidFill>
                  <a:srgbClr val="0000FF"/>
                </a:solidFill>
              </a:rPr>
              <a:t>자동으로 빈을 등록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81454" y="2982660"/>
            <a:ext cx="338426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ComponentScan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34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 주입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b="1" dirty="0"/>
              <a:t>의존관계 주입을 위해 사용하는 </a:t>
            </a:r>
            <a:r>
              <a:rPr lang="ko-KR" altLang="en-US" sz="2000" b="1" dirty="0" err="1"/>
              <a:t>어노테이션</a:t>
            </a:r>
            <a:endParaRPr lang="en-US" altLang="ko-KR" sz="2000" b="1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en-US" altLang="ko-KR" dirty="0"/>
          </a:p>
          <a:p>
            <a:pPr lvl="2"/>
            <a:r>
              <a:rPr lang="ko-KR" altLang="en-US"/>
              <a:t>찾는 순서</a:t>
            </a:r>
            <a:r>
              <a:rPr lang="en-US" altLang="ko-KR"/>
              <a:t>: </a:t>
            </a:r>
            <a:r>
              <a:rPr lang="ko-KR" altLang="en-US"/>
              <a:t>타입 </a:t>
            </a:r>
            <a:r>
              <a:rPr lang="en-US" altLang="ko-KR"/>
              <a:t>-&gt; </a:t>
            </a:r>
            <a:r>
              <a:rPr lang="ko-KR" altLang="en-US"/>
              <a:t>이름 </a:t>
            </a:r>
            <a:r>
              <a:rPr lang="en-US" altLang="ko-KR"/>
              <a:t>-&gt; @Qualifier -&gt; </a:t>
            </a:r>
            <a:r>
              <a:rPr lang="ko-KR" altLang="en-US"/>
              <a:t>실패</a:t>
            </a:r>
            <a:endParaRPr lang="en-US" altLang="ko-KR"/>
          </a:p>
          <a:p>
            <a:pPr lvl="2" latinLnBrk="1"/>
            <a:r>
              <a:rPr lang="en-US" altLang="ko-KR"/>
              <a:t>Spring</a:t>
            </a:r>
            <a:r>
              <a:rPr lang="ko-KR" altLang="en-US" dirty="0"/>
              <a:t>에만 존재하기 때문에 타 프레임워크에서 사용 불가</a:t>
            </a:r>
            <a:endParaRPr lang="en-US" altLang="ko-KR" dirty="0"/>
          </a:p>
          <a:p>
            <a:pPr lvl="2" latinLnBrk="1"/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ko-KR" altLang="en-US" dirty="0"/>
              <a:t>는 기본적으로 특정 빈을 찾지 못하면 예외를 던짐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required </a:t>
            </a:r>
            <a:r>
              <a:rPr lang="ko-KR" altLang="en-US"/>
              <a:t>속성으로 선택값으로 변경 가능</a:t>
            </a:r>
            <a:r>
              <a:rPr lang="en-US" altLang="ko-KR"/>
              <a:t>)</a:t>
            </a:r>
            <a:endParaRPr lang="en-US" altLang="ko-KR" dirty="0"/>
          </a:p>
          <a:p>
            <a:pPr lvl="1"/>
            <a:r>
              <a:rPr lang="en-US" altLang="ko-KR" dirty="0"/>
              <a:t>@Resource</a:t>
            </a:r>
          </a:p>
          <a:p>
            <a:pPr lvl="2"/>
            <a:r>
              <a:rPr lang="ko-KR" altLang="en-US"/>
              <a:t>찾는 순서</a:t>
            </a:r>
            <a:r>
              <a:rPr lang="en-US" altLang="ko-KR"/>
              <a:t>: </a:t>
            </a:r>
            <a:r>
              <a:rPr lang="ko-KR" altLang="en-US"/>
              <a:t>이름 </a:t>
            </a:r>
            <a:r>
              <a:rPr lang="en-US" altLang="ko-KR"/>
              <a:t>-&gt; </a:t>
            </a:r>
            <a:r>
              <a:rPr lang="ko-KR" altLang="en-US"/>
              <a:t>타입 </a:t>
            </a:r>
            <a:r>
              <a:rPr lang="en-US" altLang="ko-KR"/>
              <a:t>-&gt; @Qualifier -&gt; </a:t>
            </a:r>
            <a:r>
              <a:rPr lang="ko-KR" altLang="en-US"/>
              <a:t>실패</a:t>
            </a:r>
            <a:endParaRPr lang="en-US" altLang="ko-KR"/>
          </a:p>
          <a:p>
            <a:pPr lvl="2"/>
            <a:r>
              <a:rPr lang="ko-KR" altLang="en-US"/>
              <a:t>자바 </a:t>
            </a:r>
            <a:r>
              <a:rPr lang="ko-KR" altLang="en-US" dirty="0"/>
              <a:t>진영에서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ko-KR" altLang="en-US" dirty="0"/>
              <a:t>를 참고 해 만든 </a:t>
            </a:r>
            <a:r>
              <a:rPr lang="ko-KR" altLang="en-US" dirty="0" err="1"/>
              <a:t>어노테이션</a:t>
            </a:r>
            <a:endParaRPr lang="en-US" altLang="ko-KR" dirty="0"/>
          </a:p>
          <a:p>
            <a:pPr lvl="2"/>
            <a:r>
              <a:rPr lang="ko-KR" altLang="en-US" dirty="0"/>
              <a:t>이름을 통한 검색 방식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POJO</a:t>
            </a:r>
            <a:r>
              <a:rPr lang="ko-KR" altLang="en-US" dirty="0"/>
              <a:t>가 여럿일 때 대상이 모호하지 않고</a:t>
            </a:r>
            <a:r>
              <a:rPr lang="en-US" altLang="ko-KR" dirty="0"/>
              <a:t>, </a:t>
            </a:r>
            <a:r>
              <a:rPr lang="ko-KR" altLang="en-US" dirty="0"/>
              <a:t>명확</a:t>
            </a:r>
            <a:endParaRPr lang="en-US" altLang="ko-KR" dirty="0"/>
          </a:p>
          <a:p>
            <a:pPr lvl="2"/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+ </a:t>
            </a:r>
            <a:r>
              <a:rPr lang="en-US"/>
              <a:t>@Qualifier</a:t>
            </a:r>
          </a:p>
          <a:p>
            <a:pPr lvl="1"/>
            <a:r>
              <a:rPr lang="en-US" altLang="ko-KR"/>
              <a:t>@</a:t>
            </a:r>
            <a:r>
              <a:rPr lang="en-US" altLang="ko-KR" dirty="0"/>
              <a:t>Inject</a:t>
            </a:r>
          </a:p>
          <a:p>
            <a:pPr lvl="2"/>
            <a:r>
              <a:rPr lang="ko-KR" altLang="en-US"/>
              <a:t>찾는 순서</a:t>
            </a:r>
            <a:r>
              <a:rPr lang="en-US" altLang="ko-KR"/>
              <a:t>: </a:t>
            </a:r>
            <a:r>
              <a:rPr lang="ko-KR" altLang="en-US"/>
              <a:t>타입 </a:t>
            </a:r>
            <a:r>
              <a:rPr lang="en-US" altLang="ko-KR"/>
              <a:t>-&gt; @Qualifier-&gt; </a:t>
            </a:r>
            <a:r>
              <a:rPr lang="ko-KR" altLang="en-US"/>
              <a:t>이름 </a:t>
            </a:r>
            <a:r>
              <a:rPr lang="en-US" altLang="ko-KR"/>
              <a:t>-&gt; </a:t>
            </a:r>
            <a:r>
              <a:rPr lang="ko-KR" altLang="en-US"/>
              <a:t>실패</a:t>
            </a:r>
            <a:endParaRPr lang="en-US" altLang="ko-KR"/>
          </a:p>
          <a:p>
            <a:pPr lvl="2"/>
            <a:r>
              <a:rPr lang="ko-KR" altLang="en-US"/>
              <a:t>자바 </a:t>
            </a:r>
            <a:r>
              <a:rPr lang="ko-KR" altLang="en-US" dirty="0"/>
              <a:t>진영에서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ko-KR" altLang="en-US" dirty="0"/>
              <a:t>를 참고 해 만든 </a:t>
            </a:r>
            <a:r>
              <a:rPr lang="ko-KR" altLang="en-US" dirty="0" err="1"/>
              <a:t>어노테이션</a:t>
            </a:r>
            <a:endParaRPr lang="en-US" altLang="ko-KR" dirty="0"/>
          </a:p>
          <a:p>
            <a:pPr lvl="2"/>
            <a:r>
              <a:rPr lang="ko-KR" altLang="en-US"/>
              <a:t>타입이 </a:t>
            </a:r>
            <a:r>
              <a:rPr lang="ko-KR" altLang="en-US" dirty="0"/>
              <a:t>같은 </a:t>
            </a:r>
            <a:r>
              <a:rPr lang="en-US" altLang="ko-KR" dirty="0"/>
              <a:t>POJO</a:t>
            </a:r>
            <a:r>
              <a:rPr lang="ko-KR" altLang="en-US" dirty="0"/>
              <a:t>가 여럿일 때 </a:t>
            </a:r>
            <a:r>
              <a:rPr lang="ko-KR" altLang="en-US" dirty="0" err="1"/>
              <a:t>커스텀</a:t>
            </a:r>
            <a:r>
              <a:rPr lang="ko-KR" altLang="en-US" dirty="0"/>
              <a:t> </a:t>
            </a:r>
            <a:r>
              <a:rPr lang="ko-KR" altLang="en-US" dirty="0" err="1"/>
              <a:t>어노테이션</a:t>
            </a:r>
            <a:r>
              <a:rPr lang="en-US" altLang="ko-KR" dirty="0"/>
              <a:t>(custom annotation)</a:t>
            </a:r>
            <a:r>
              <a:rPr lang="ko-KR" altLang="en-US" dirty="0"/>
              <a:t>을 작성</a:t>
            </a:r>
          </a:p>
          <a:p>
            <a:pPr lvl="2"/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 주입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의존관계 주입을 위해 사용하는 </a:t>
            </a:r>
            <a:r>
              <a:rPr lang="ko-KR" altLang="en-US" sz="2000" b="1" dirty="0" err="1"/>
              <a:t>어노테이션</a:t>
            </a:r>
            <a:endParaRPr lang="en-US" altLang="ko-KR" sz="2000" b="1" dirty="0"/>
          </a:p>
          <a:p>
            <a:pPr lvl="2"/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15362" name="Picture 2" descr="https://blog.kakaocdn.net/dn/u7tS3/btqFDwlSqpy/QuJByGJUPtsLpthWQl8kn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0" y="1627799"/>
            <a:ext cx="5923642" cy="452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052473" y="4950042"/>
            <a:ext cx="71152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KR"/>
              </a:rPr>
              <a:t>타 프레임워크로도 호환을 원한다면 </a:t>
            </a:r>
            <a:r>
              <a:rPr lang="en-US" altLang="ko-KR" b="1" dirty="0">
                <a:latin typeface="Noto Sans KR"/>
              </a:rPr>
              <a:t>@Resource, @Inject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이름으로 검색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dirty="0"/>
              <a:t>@Resource</a:t>
            </a:r>
            <a:r>
              <a:rPr lang="en-US" altLang="ko-KR" dirty="0"/>
              <a:t>, </a:t>
            </a:r>
            <a:r>
              <a:rPr lang="ko-KR" altLang="en-US" dirty="0"/>
              <a:t>타입으로 검색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, @Inject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6106491" y="1959073"/>
          <a:ext cx="6013225" cy="152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432">
                  <a:extLst>
                    <a:ext uri="{9D8B030D-6E8A-4147-A177-3AD203B41FA5}">
                      <a16:colId xmlns:a16="http://schemas.microsoft.com/office/drawing/2014/main" val="1898474074"/>
                    </a:ext>
                  </a:extLst>
                </a:gridCol>
                <a:gridCol w="1661746">
                  <a:extLst>
                    <a:ext uri="{9D8B030D-6E8A-4147-A177-3AD203B41FA5}">
                      <a16:colId xmlns:a16="http://schemas.microsoft.com/office/drawing/2014/main" val="370341852"/>
                    </a:ext>
                  </a:extLst>
                </a:gridCol>
                <a:gridCol w="1784839">
                  <a:extLst>
                    <a:ext uri="{9D8B030D-6E8A-4147-A177-3AD203B41FA5}">
                      <a16:colId xmlns:a16="http://schemas.microsoft.com/office/drawing/2014/main" val="742918023"/>
                    </a:ext>
                  </a:extLst>
                </a:gridCol>
                <a:gridCol w="1727208">
                  <a:extLst>
                    <a:ext uri="{9D8B030D-6E8A-4147-A177-3AD203B41FA5}">
                      <a16:colId xmlns:a16="http://schemas.microsoft.com/office/drawing/2014/main" val="369471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@</a:t>
                      </a:r>
                      <a:r>
                        <a:rPr lang="en-US" altLang="ko-KR" sz="1600" dirty="0" err="1"/>
                        <a:t>Autowired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@Resource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@Inject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지원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스프링 프레임워크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자바</a:t>
                      </a:r>
                      <a:endParaRPr lang="en-US" altLang="ko-KR" sz="1600" dirty="0"/>
                    </a:p>
                    <a:p>
                      <a:pPr algn="ctr"/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javax.annotation</a:t>
                      </a:r>
                      <a:r>
                        <a:rPr lang="en-US" altLang="ko-KR" sz="1600" dirty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자바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javax.annotation</a:t>
                      </a:r>
                      <a:r>
                        <a:rPr lang="en-US" altLang="ko-KR" sz="1600" dirty="0"/>
                        <a:t>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3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검색 방식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타입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이름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이름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605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롬복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롬복</a:t>
            </a:r>
            <a:r>
              <a:rPr lang="en-US" altLang="ko-KR" b="1" dirty="0"/>
              <a:t>(LOMBOK)</a:t>
            </a:r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라이브러리로 반복되는 </a:t>
            </a:r>
            <a:r>
              <a:rPr lang="en-US" altLang="ko-KR" dirty="0"/>
              <a:t>getter, setter, </a:t>
            </a:r>
            <a:r>
              <a:rPr lang="en-US" altLang="ko-KR" dirty="0" err="1"/>
              <a:t>toString</a:t>
            </a:r>
            <a:r>
              <a:rPr lang="en-US" altLang="ko-KR" dirty="0"/>
              <a:t> </a:t>
            </a:r>
            <a:r>
              <a:rPr lang="ko-KR" altLang="en-US" dirty="0"/>
              <a:t>등의 메서드 작성 코드를 줄여주는 라이브러리</a:t>
            </a:r>
            <a:endParaRPr lang="en-US" altLang="ko-KR" dirty="0"/>
          </a:p>
          <a:p>
            <a:pPr lvl="1"/>
            <a:r>
              <a:rPr lang="en-US" altLang="ko-KR" dirty="0"/>
              <a:t>Model </a:t>
            </a:r>
            <a:r>
              <a:rPr lang="ko-KR" altLang="en-US" dirty="0"/>
              <a:t>클래스나 </a:t>
            </a:r>
            <a:r>
              <a:rPr lang="en-US" altLang="ko-KR" dirty="0"/>
              <a:t>Entity </a:t>
            </a:r>
            <a:r>
              <a:rPr lang="ko-KR" altLang="en-US" dirty="0"/>
              <a:t>같은 도메인 클래스 등 멤버 변수가</a:t>
            </a:r>
            <a:r>
              <a:rPr lang="en-US" altLang="ko-KR" dirty="0"/>
              <a:t> </a:t>
            </a:r>
            <a:r>
              <a:rPr lang="ko-KR" altLang="en-US" dirty="0"/>
              <a:t>많은 곳에서 유용</a:t>
            </a:r>
            <a:endParaRPr lang="en-US" altLang="ko-KR" dirty="0"/>
          </a:p>
          <a:p>
            <a:pPr lvl="1"/>
            <a:r>
              <a:rPr lang="ko-KR" altLang="en-US" dirty="0"/>
              <a:t>주의</a:t>
            </a:r>
            <a:endParaRPr lang="en-US" altLang="ko-KR" dirty="0"/>
          </a:p>
          <a:p>
            <a:pPr lvl="2"/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  <a:r>
              <a:rPr lang="ko-KR" altLang="en-US" dirty="0"/>
              <a:t>메서드는 순환 참조 또는 무한 재귀 호출 문제로 인해 </a:t>
            </a:r>
            <a:r>
              <a:rPr lang="en-US" altLang="ko-KR" dirty="0" err="1"/>
              <a:t>StackOverflowError</a:t>
            </a:r>
            <a:r>
              <a:rPr lang="ko-KR" altLang="en-US" dirty="0"/>
              <a:t>가 발생</a:t>
            </a:r>
            <a:endParaRPr lang="en-US" altLang="ko-KR" dirty="0"/>
          </a:p>
          <a:p>
            <a:pPr lvl="2"/>
            <a:r>
              <a:rPr lang="en-US" dirty="0"/>
              <a:t>@Setter</a:t>
            </a:r>
            <a:r>
              <a:rPr lang="ko-KR" altLang="en-US" dirty="0"/>
              <a:t>를</a:t>
            </a:r>
            <a:r>
              <a:rPr lang="en-US" dirty="0"/>
              <a:t> </a:t>
            </a:r>
            <a:r>
              <a:rPr lang="ko-KR" altLang="en-US" dirty="0"/>
              <a:t>사용하면 </a:t>
            </a:r>
            <a:r>
              <a:rPr lang="en-US" altLang="ko-KR" dirty="0"/>
              <a:t>setter</a:t>
            </a:r>
            <a:r>
              <a:rPr lang="ko-KR" altLang="en-US" dirty="0"/>
              <a:t>가 필요 없는 필드의 </a:t>
            </a:r>
            <a:r>
              <a:rPr lang="en-US" altLang="ko-KR" dirty="0"/>
              <a:t>setter</a:t>
            </a:r>
            <a:r>
              <a:rPr lang="ko-KR" altLang="en-US" dirty="0"/>
              <a:t>도 생성됨</a:t>
            </a:r>
            <a:endParaRPr lang="en-US" altLang="ko-KR" dirty="0"/>
          </a:p>
          <a:p>
            <a:pPr lvl="2"/>
            <a:endParaRPr lang="en-US" altLang="ko-KR" sz="2000" dirty="0"/>
          </a:p>
          <a:p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7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롬복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롬복</a:t>
            </a:r>
            <a:r>
              <a:rPr lang="en-US" altLang="ko-KR" b="1" dirty="0"/>
              <a:t> </a:t>
            </a:r>
            <a:r>
              <a:rPr lang="ko-KR" altLang="en-US" b="1" dirty="0"/>
              <a:t>설정</a:t>
            </a:r>
            <a:r>
              <a:rPr lang="en-US" altLang="ko-KR" b="1" dirty="0"/>
              <a:t>(</a:t>
            </a:r>
            <a:r>
              <a:rPr lang="ko-KR" altLang="en-US" b="1" dirty="0" err="1"/>
              <a:t>인텔리제이</a:t>
            </a:r>
            <a:r>
              <a:rPr lang="ko-KR" altLang="en-US" b="1" dirty="0"/>
              <a:t> 기준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 err="1"/>
              <a:t>build.gradle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(</a:t>
            </a:r>
            <a:r>
              <a:rPr lang="ko-KR" altLang="en-US" dirty="0"/>
              <a:t>수정 후 </a:t>
            </a:r>
            <a:r>
              <a:rPr lang="en-US" altLang="ko-KR" dirty="0" err="1"/>
              <a:t>gradle</a:t>
            </a:r>
            <a:r>
              <a:rPr lang="en-US" altLang="ko-KR" dirty="0"/>
              <a:t> Reload)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lvl="2"/>
            <a:endParaRPr lang="en-US" altLang="ko-KR" sz="2000" dirty="0"/>
          </a:p>
          <a:p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5402" y="2010585"/>
            <a:ext cx="3884397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group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'com.kit'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version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'0.0.1-SNAPSHOT'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sourceCompatibility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'11'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configurations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compileOnly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extendsFrom annotationProcessor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65402" y="4417932"/>
            <a:ext cx="733566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dependencies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implementation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org.springframework.boot:spring-boot-starter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testImplementation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org.springframework.boot:spring-boot-starter-test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compileOnly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org.projectlombok:lombok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annotationProcessor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org.projectlombok:lombok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testCompileOnly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org.projectlombok:lombok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testAnnotationProcessor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org.projectlombok:lombok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520" y="2010585"/>
            <a:ext cx="2943225" cy="16383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652470" y="2297817"/>
            <a:ext cx="260058" cy="294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롬복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롬복</a:t>
            </a:r>
            <a:r>
              <a:rPr lang="en-US" altLang="ko-KR" b="1" dirty="0"/>
              <a:t> </a:t>
            </a:r>
            <a:r>
              <a:rPr lang="ko-KR" altLang="en-US" b="1" dirty="0"/>
              <a:t>설정</a:t>
            </a:r>
            <a:r>
              <a:rPr lang="en-US" altLang="ko-KR" b="1" dirty="0"/>
              <a:t>(</a:t>
            </a:r>
            <a:r>
              <a:rPr lang="ko-KR" altLang="en-US" b="1" dirty="0" err="1"/>
              <a:t>인텔리제이</a:t>
            </a:r>
            <a:r>
              <a:rPr lang="ko-KR" altLang="en-US" b="1" dirty="0"/>
              <a:t> 기준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플러그인 설치</a:t>
            </a:r>
            <a:r>
              <a:rPr lang="en-US" altLang="ko-KR" dirty="0"/>
              <a:t>: File </a:t>
            </a:r>
            <a:r>
              <a:rPr lang="en-US" altLang="ko-KR" dirty="0">
                <a:sym typeface="Wingdings" panose="05000000000000000000" pitchFamily="2" charset="2"/>
              </a:rPr>
              <a:t> Settings  Plugins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lvl="2"/>
            <a:endParaRPr lang="en-US" altLang="ko-KR" sz="2000" dirty="0"/>
          </a:p>
          <a:p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34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38" y="2043112"/>
            <a:ext cx="49339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롬복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롬복</a:t>
            </a:r>
            <a:r>
              <a:rPr lang="en-US" altLang="ko-KR" b="1" dirty="0"/>
              <a:t> </a:t>
            </a:r>
            <a:r>
              <a:rPr lang="ko-KR" altLang="en-US" b="1" dirty="0"/>
              <a:t>설정</a:t>
            </a:r>
            <a:r>
              <a:rPr lang="en-US" altLang="ko-KR" b="1" dirty="0"/>
              <a:t>(</a:t>
            </a:r>
            <a:r>
              <a:rPr lang="ko-KR" altLang="en-US" b="1" dirty="0" err="1"/>
              <a:t>인텔리제이</a:t>
            </a:r>
            <a:r>
              <a:rPr lang="ko-KR" altLang="en-US" b="1" dirty="0"/>
              <a:t> 기준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/>
              <a:t>Settings </a:t>
            </a:r>
            <a:r>
              <a:rPr lang="en-US" altLang="ko-KR" dirty="0">
                <a:sym typeface="Wingdings" panose="05000000000000000000" pitchFamily="2" charset="2"/>
              </a:rPr>
              <a:t> Build, Execution, Deployment  Annotation Processors  Enable annotation processing</a:t>
            </a:r>
            <a:r>
              <a:rPr lang="en-US" altLang="ko-KR" dirty="0"/>
              <a:t> </a:t>
            </a:r>
          </a:p>
          <a:p>
            <a:pPr lvl="2"/>
            <a:endParaRPr lang="en-US" altLang="ko-KR" sz="2000" dirty="0"/>
          </a:p>
          <a:p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35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02" y="2467289"/>
            <a:ext cx="9763125" cy="37623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69571" y="3052826"/>
            <a:ext cx="1870796" cy="294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롬복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롬복</a:t>
            </a:r>
            <a:r>
              <a:rPr lang="en-US" altLang="ko-KR" b="1" dirty="0"/>
              <a:t>(LOMBOK) </a:t>
            </a:r>
            <a:r>
              <a:rPr lang="ko-KR" altLang="en-US" b="1" dirty="0"/>
              <a:t>적용</a:t>
            </a:r>
            <a:endParaRPr lang="en-US" altLang="ko-KR" b="1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RequiredArgsConstructor</a:t>
            </a:r>
            <a:r>
              <a:rPr lang="en-US" altLang="ko-KR" dirty="0"/>
              <a:t>: </a:t>
            </a:r>
            <a:r>
              <a:rPr lang="ko-KR" altLang="en-US" dirty="0"/>
              <a:t>초기화 되지않은 </a:t>
            </a:r>
            <a:r>
              <a:rPr lang="en-US" altLang="ko-KR" dirty="0"/>
              <a:t>final </a:t>
            </a:r>
            <a:r>
              <a:rPr lang="ko-KR" altLang="en-US" dirty="0"/>
              <a:t>필드나</a:t>
            </a:r>
            <a:r>
              <a:rPr lang="en-US" altLang="ko-KR" dirty="0"/>
              <a:t>, @</a:t>
            </a:r>
            <a:r>
              <a:rPr lang="en-US" altLang="ko-KR" dirty="0" err="1"/>
              <a:t>NonNull</a:t>
            </a:r>
            <a:r>
              <a:rPr lang="en-US" altLang="ko-KR" dirty="0"/>
              <a:t> </a:t>
            </a:r>
            <a:r>
              <a:rPr lang="ko-KR" altLang="en-US" dirty="0"/>
              <a:t>이 붙은 필드에 대해 </a:t>
            </a:r>
            <a:r>
              <a:rPr lang="ko-KR" altLang="en-US" dirty="0" err="1"/>
              <a:t>생성자를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생성자가 하나일 때 사용</a:t>
            </a:r>
            <a:endParaRPr lang="en-US" altLang="ko-KR" sz="2000" dirty="0"/>
          </a:p>
          <a:p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5736" y="2816253"/>
            <a:ext cx="681629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RequiredArgsConstructor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8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Bean</a:t>
            </a:r>
            <a:r>
              <a:rPr lang="ko-KR" altLang="en-US" b="1" dirty="0"/>
              <a:t>으로 등록할 클래스에 </a:t>
            </a:r>
            <a:r>
              <a:rPr lang="en-US" altLang="ko-KR" b="1" dirty="0"/>
              <a:t>@Component </a:t>
            </a:r>
            <a:r>
              <a:rPr lang="ko-KR" altLang="en-US" b="1" dirty="0"/>
              <a:t>붙이기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r>
              <a:rPr lang="en-US" altLang="en-US" dirty="0" err="1">
                <a:solidFill>
                  <a:srgbClr val="FF0000"/>
                </a:solidFill>
                <a:latin typeface="Arial Unicode MS"/>
                <a:ea typeface="JetBrains Mono"/>
              </a:rPr>
              <a:t>MemberServiceImpl</a:t>
            </a:r>
            <a:endParaRPr lang="en-US" altLang="en-US" dirty="0">
              <a:solidFill>
                <a:srgbClr val="FF0000"/>
              </a:solidFill>
              <a:latin typeface="Arial Unicode MS"/>
              <a:ea typeface="JetBrains Mono"/>
            </a:endParaRPr>
          </a:p>
          <a:p>
            <a:pPr lvl="1"/>
            <a:r>
              <a:rPr lang="en-US" altLang="en-US" dirty="0" err="1">
                <a:solidFill>
                  <a:srgbClr val="FF0000"/>
                </a:solidFill>
                <a:latin typeface="Arial Unicode MS"/>
                <a:ea typeface="JetBrains Mono"/>
              </a:rPr>
              <a:t>BookServiceImpl</a:t>
            </a:r>
            <a:endParaRPr lang="en-US" altLang="en-US" dirty="0">
              <a:solidFill>
                <a:srgbClr val="FF0000"/>
              </a:solidFill>
              <a:latin typeface="Arial Unicode MS"/>
              <a:ea typeface="JetBrains Mono"/>
            </a:endParaRPr>
          </a:p>
          <a:p>
            <a:pPr lvl="1"/>
            <a:r>
              <a:rPr lang="en-US" altLang="en-US" dirty="0" err="1">
                <a:solidFill>
                  <a:srgbClr val="FF0000"/>
                </a:solidFill>
                <a:latin typeface="Arial Unicode MS"/>
                <a:ea typeface="JetBrains Mono"/>
              </a:rPr>
              <a:t>DbMemberStoragy</a:t>
            </a:r>
            <a:endParaRPr lang="en-US" altLang="en-US" dirty="0">
              <a:solidFill>
                <a:srgbClr val="FF0000"/>
              </a:solidFill>
              <a:latin typeface="Arial Unicode MS"/>
              <a:ea typeface="JetBrains Mono"/>
            </a:endParaRPr>
          </a:p>
          <a:p>
            <a:pPr lvl="1"/>
            <a:r>
              <a:rPr lang="en-US" altLang="en-US" dirty="0" err="1">
                <a:solidFill>
                  <a:srgbClr val="FF0000"/>
                </a:solidFill>
                <a:latin typeface="Arial Unicode MS"/>
                <a:ea typeface="JetBrains Mono"/>
              </a:rPr>
              <a:t>OldFeePolicy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084" y="1438906"/>
            <a:ext cx="989084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OldFeePolicy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Bean</a:t>
            </a:r>
            <a:r>
              <a:rPr lang="ko-KR" altLang="en-US" b="1" dirty="0"/>
              <a:t>으로 등록할 클래스에 </a:t>
            </a:r>
            <a:r>
              <a:rPr lang="en-US" altLang="ko-KR" b="1" dirty="0"/>
              <a:t>@Component </a:t>
            </a:r>
            <a:r>
              <a:rPr lang="ko-KR" altLang="en-US" b="1" dirty="0"/>
              <a:t>붙이기</a:t>
            </a:r>
            <a:endParaRPr lang="en-US" altLang="ko-KR" dirty="0"/>
          </a:p>
          <a:p>
            <a:pPr lvl="1"/>
            <a:r>
              <a:rPr lang="en-US" altLang="ko-KR" dirty="0" err="1"/>
              <a:t>FileMemberStoragy</a:t>
            </a:r>
            <a:r>
              <a:rPr lang="ko-KR" altLang="en-US" dirty="0"/>
              <a:t>나 </a:t>
            </a:r>
            <a:r>
              <a:rPr lang="en-US" altLang="ko-KR" dirty="0" err="1"/>
              <a:t>NewFeePolicy</a:t>
            </a:r>
            <a:r>
              <a:rPr lang="ko-KR" altLang="en-US" dirty="0"/>
              <a:t>는 지금 단계에서는 </a:t>
            </a:r>
            <a:r>
              <a:rPr lang="en-US" altLang="ko-KR" dirty="0"/>
              <a:t>@Component</a:t>
            </a:r>
            <a:r>
              <a:rPr lang="ko-KR" altLang="en-US" dirty="0"/>
              <a:t>를 붙이지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b="1" dirty="0" err="1"/>
              <a:t>의존관계는</a:t>
            </a:r>
            <a:r>
              <a:rPr lang="ko-KR" altLang="en-US" b="1" dirty="0"/>
              <a:t> 어디서 설정</a:t>
            </a:r>
            <a:r>
              <a:rPr lang="en-US" altLang="ko-KR" b="1" dirty="0"/>
              <a:t>?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위에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ko-KR" altLang="en-US" dirty="0"/>
              <a:t>붙이기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84611" y="1918873"/>
            <a:ext cx="681629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84611" y="2803858"/>
            <a:ext cx="618470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BookServiceImpl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BookService{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84611" y="3671257"/>
            <a:ext cx="672972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DbMemberStoragy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MemberStoragy{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84611" y="4547451"/>
            <a:ext cx="551144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OldFeePolicy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FeePolicy{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1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Test</a:t>
            </a:r>
            <a:r>
              <a:rPr lang="ko-KR" altLang="en-US" b="1" dirty="0"/>
              <a:t>에 </a:t>
            </a:r>
            <a:r>
              <a:rPr lang="en-US" altLang="ko-KR" b="1" dirty="0" err="1"/>
              <a:t>ComponentScan</a:t>
            </a:r>
            <a:r>
              <a:rPr lang="ko-KR" altLang="en-US" b="1" dirty="0"/>
              <a:t>패키지 생성 후 </a:t>
            </a:r>
            <a:r>
              <a:rPr lang="en-US" altLang="ko-KR" b="1" dirty="0" err="1"/>
              <a:t>ComponentScanTest</a:t>
            </a:r>
            <a:r>
              <a:rPr lang="ko-KR" altLang="en-US" b="1" dirty="0"/>
              <a:t>생성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r>
              <a:rPr lang="en-US" altLang="ko-KR" dirty="0" err="1"/>
              <a:t>getBean</a:t>
            </a:r>
            <a:r>
              <a:rPr lang="ko-KR" altLang="en-US" dirty="0"/>
              <a:t>에서 타입으로 조회</a:t>
            </a:r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3046" y="1564840"/>
            <a:ext cx="10779369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ComponentScanTest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comScanTest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ac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ComAppConfig.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isInstanceOf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4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expected single matching bean but found 2</a:t>
            </a:r>
          </a:p>
          <a:p>
            <a:pPr lvl="1"/>
            <a:r>
              <a:rPr lang="en-US" altLang="ko-KR" dirty="0" err="1"/>
              <a:t>MemberService</a:t>
            </a:r>
            <a:r>
              <a:rPr lang="ko-KR" altLang="en-US" dirty="0"/>
              <a:t>타입을 반환하는 것은 </a:t>
            </a:r>
            <a:r>
              <a:rPr lang="en-US" altLang="ko-KR" dirty="0" err="1"/>
              <a:t>MemberServiceImpl</a:t>
            </a:r>
            <a:r>
              <a:rPr lang="en-US" altLang="ko-KR" dirty="0"/>
              <a:t> </a:t>
            </a:r>
            <a:r>
              <a:rPr lang="ko-KR" altLang="en-US" dirty="0"/>
              <a:t>밖에 없다고 예상</a:t>
            </a:r>
            <a:endParaRPr lang="en-US" altLang="ko-KR" dirty="0"/>
          </a:p>
          <a:p>
            <a:pPr lvl="1"/>
            <a:r>
              <a:rPr lang="ko-KR" altLang="en-US" dirty="0"/>
              <a:t>이전에 </a:t>
            </a:r>
            <a:r>
              <a:rPr lang="ko-KR" altLang="en-US"/>
              <a:t>만든 </a:t>
            </a:r>
            <a:r>
              <a:rPr lang="en-US" altLang="ko-KR"/>
              <a:t>AppConfig </a:t>
            </a:r>
            <a:r>
              <a:rPr lang="ko-KR" altLang="en-US" dirty="0"/>
              <a:t>또한 컴포넌트스캔 대상이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@Configuration</a:t>
            </a:r>
            <a:r>
              <a:rPr lang="ko-KR" altLang="en-US" dirty="0"/>
              <a:t> </a:t>
            </a:r>
            <a:r>
              <a:rPr lang="ko-KR" altLang="en-US" dirty="0" err="1"/>
              <a:t>어노테이션을</a:t>
            </a:r>
            <a:r>
              <a:rPr lang="ko-KR" altLang="en-US" dirty="0"/>
              <a:t> 확인하면 여기에도 </a:t>
            </a:r>
            <a:r>
              <a:rPr lang="en-US" altLang="ko-KR" dirty="0"/>
              <a:t>@Component</a:t>
            </a:r>
            <a:r>
              <a:rPr lang="ko-KR" altLang="en-US" dirty="0"/>
              <a:t>가 있음</a:t>
            </a:r>
            <a:endParaRPr lang="en-US" altLang="ko-KR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@Configuration</a:t>
            </a:r>
            <a:r>
              <a:rPr lang="ko-KR" altLang="en-US" dirty="0"/>
              <a:t> </a:t>
            </a:r>
            <a:r>
              <a:rPr lang="ko-KR" altLang="en-US" dirty="0" err="1"/>
              <a:t>어노테이션이</a:t>
            </a:r>
            <a:r>
              <a:rPr lang="ko-KR" altLang="en-US" dirty="0"/>
              <a:t> 붙은 자바 파일을 제거하거나 </a:t>
            </a:r>
            <a:r>
              <a:rPr lang="en-US" altLang="ko-KR" dirty="0"/>
              <a:t>@Configuration</a:t>
            </a:r>
            <a:r>
              <a:rPr lang="ko-KR" altLang="en-US" dirty="0"/>
              <a:t>이 붙은 클래스는 스캔 대상에서 제외되어야 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9039" y="2470529"/>
            <a:ext cx="436850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@Target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(ElementType.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@Retention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(RetentionPolicy.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RUNTIME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@Documented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Configuration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expected single matching bean but found 2</a:t>
            </a:r>
          </a:p>
          <a:p>
            <a:pPr lvl="1"/>
            <a:r>
              <a:rPr lang="en-US" altLang="ko-KR" dirty="0" err="1"/>
              <a:t>ComponentScan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 err="1"/>
              <a:t>제외필터를</a:t>
            </a:r>
            <a:r>
              <a:rPr lang="ko-KR" altLang="en-US" dirty="0"/>
              <a:t> 사용하여 스캔 대상에서 제외할 기준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includeFilters</a:t>
            </a:r>
            <a:r>
              <a:rPr lang="en-US" altLang="ko-KR" dirty="0"/>
              <a:t>(</a:t>
            </a:r>
            <a:r>
              <a:rPr lang="ko-KR" altLang="en-US" dirty="0"/>
              <a:t>포함</a:t>
            </a:r>
            <a:r>
              <a:rPr lang="en-US" altLang="ko-KR" dirty="0"/>
              <a:t>), </a:t>
            </a:r>
            <a:r>
              <a:rPr lang="en-US" altLang="ko-KR" dirty="0" err="1"/>
              <a:t>excludeFilters</a:t>
            </a:r>
            <a:r>
              <a:rPr lang="en-US" altLang="ko-KR" dirty="0"/>
              <a:t>(</a:t>
            </a:r>
            <a:r>
              <a:rPr lang="ko-KR" altLang="en-US" dirty="0"/>
              <a:t>배제</a:t>
            </a:r>
            <a:r>
              <a:rPr lang="en-US" altLang="ko-KR" dirty="0"/>
              <a:t>): </a:t>
            </a:r>
            <a:r>
              <a:rPr lang="ko-KR" altLang="en-US" dirty="0"/>
              <a:t>둘다 사용하는 방법은 같음</a:t>
            </a:r>
            <a:endParaRPr lang="en-US" altLang="ko-KR" dirty="0"/>
          </a:p>
          <a:p>
            <a:pPr lvl="2"/>
            <a:r>
              <a:rPr lang="en-US" altLang="ko-KR" dirty="0" err="1"/>
              <a:t>FilterType.ANNOTATION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FilterType.ASPECTJ</a:t>
            </a:r>
            <a:endParaRPr lang="en-US" altLang="ko-KR" dirty="0"/>
          </a:p>
          <a:p>
            <a:pPr lvl="2"/>
            <a:r>
              <a:rPr lang="en-US" altLang="ko-KR" dirty="0" err="1"/>
              <a:t>FilterType.ASSIGNABLE_TYPE</a:t>
            </a:r>
            <a:endParaRPr lang="en-US" altLang="ko-KR" dirty="0"/>
          </a:p>
          <a:p>
            <a:pPr lvl="2"/>
            <a:r>
              <a:rPr lang="en-US" altLang="ko-KR" dirty="0" err="1"/>
              <a:t>FilterType.REGEX</a:t>
            </a:r>
            <a:endParaRPr lang="en-US" altLang="ko-KR" dirty="0"/>
          </a:p>
          <a:p>
            <a:pPr lvl="2"/>
            <a:r>
              <a:rPr lang="en-US" altLang="ko-KR" dirty="0" err="1"/>
              <a:t>FilterType.CUSTOM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3869" y="1942220"/>
            <a:ext cx="983955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ComponentScan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excludeFilters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ComponentScan.Filter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(type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FilterType.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classes =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Configuration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11120" y="2567354"/>
            <a:ext cx="9268249" cy="596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dirty="0"/>
              <a:t>빈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r>
              <a:rPr lang="en-US" altLang="ko-KR" dirty="0"/>
              <a:t>(</a:t>
            </a:r>
            <a:r>
              <a:rPr lang="ko-KR" altLang="en-US" dirty="0"/>
              <a:t>빈의 이름은 어떻게 지정될까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@Component</a:t>
            </a:r>
            <a:r>
              <a:rPr lang="ko-KR" altLang="en-US" dirty="0"/>
              <a:t>를 붙여 빈을 등록하면 클래스 이름의 첫 문자를 소문자로 바꾼 것이 빈의 이름</a:t>
            </a:r>
            <a:r>
              <a:rPr lang="en-US" altLang="ko-KR" dirty="0"/>
              <a:t>(id)</a:t>
            </a:r>
          </a:p>
          <a:p>
            <a:pPr lvl="1"/>
            <a:r>
              <a:rPr lang="ko-KR" altLang="en-US" dirty="0"/>
              <a:t>빈 이름을 직접 지정</a:t>
            </a:r>
            <a:endParaRPr lang="en-US" altLang="ko-KR" dirty="0"/>
          </a:p>
          <a:p>
            <a:pPr lvl="2"/>
            <a:r>
              <a:rPr lang="en-US" dirty="0"/>
              <a:t>@Component("</a:t>
            </a:r>
            <a:r>
              <a:rPr lang="ko-KR" altLang="en-US" dirty="0" err="1"/>
              <a:t>빈이름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1838" y="1435296"/>
            <a:ext cx="681629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1838" y="2153227"/>
            <a:ext cx="618470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1838" y="2853573"/>
            <a:ext cx="672972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41838" y="3562712"/>
            <a:ext cx="551144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OldFeePolicy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83038" y="1458328"/>
            <a:ext cx="230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Arial Unicode MS"/>
                <a:ea typeface="JetBrains Mono"/>
              </a:rPr>
              <a:t>memberServiceImpl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983038" y="2296313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Arial Unicode MS"/>
                <a:ea typeface="JetBrains Mono"/>
              </a:rPr>
              <a:t>bookServiceImpl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983038" y="3035846"/>
            <a:ext cx="217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Arial Unicode MS"/>
                <a:ea typeface="JetBrains Mono"/>
              </a:rPr>
              <a:t>dbMemberStoragy</a:t>
            </a:r>
            <a:endParaRPr 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983038" y="3775379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Arial Unicode MS"/>
                <a:ea typeface="JetBrains Mono"/>
              </a:rPr>
              <a:t>oldFeePolicy</a:t>
            </a:r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593782" y="98896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Arial Unicode MS"/>
              </a:rPr>
              <a:t>빈 이름</a:t>
            </a:r>
            <a:endParaRPr lang="en-US" b="1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293465" y="5131368"/>
            <a:ext cx="756809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isInstanceOf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2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27063</TotalTime>
  <Words>2502</Words>
  <Application>Microsoft Office PowerPoint</Application>
  <PresentationFormat>와이드스크린</PresentationFormat>
  <Paragraphs>506</Paragraphs>
  <Slides>36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9" baseType="lpstr">
      <vt:lpstr>-apple-system</vt:lpstr>
      <vt:lpstr>Arial Unicode MS</vt:lpstr>
      <vt:lpstr>Fira Mono</vt:lpstr>
      <vt:lpstr>JetBrains Mono</vt:lpstr>
      <vt:lpstr>Menlo</vt:lpstr>
      <vt:lpstr>Noto Sans KR</vt:lpstr>
      <vt:lpstr>Source Code Pro</vt:lpstr>
      <vt:lpstr>맑은 고딕</vt:lpstr>
      <vt:lpstr>Arial</vt:lpstr>
      <vt:lpstr>Calibri</vt:lpstr>
      <vt:lpstr>Calibri Light</vt:lpstr>
      <vt:lpstr>Wingdings</vt:lpstr>
      <vt:lpstr>Office 테마</vt:lpstr>
      <vt:lpstr>컴포넌트 스캔</vt:lpstr>
      <vt:lpstr>컴포넌트 스캔</vt:lpstr>
      <vt:lpstr>컴포넌트 스캔</vt:lpstr>
      <vt:lpstr>컴포넌트 스캔</vt:lpstr>
      <vt:lpstr>컴포넌트 스캔</vt:lpstr>
      <vt:lpstr>컴포넌트 스캔</vt:lpstr>
      <vt:lpstr>컴포넌트 스캔</vt:lpstr>
      <vt:lpstr>컴포넌트 스캔</vt:lpstr>
      <vt:lpstr>컴포넌트 스캔</vt:lpstr>
      <vt:lpstr>컴포넌트 스캔</vt:lpstr>
      <vt:lpstr>컴포넌트 스캔</vt:lpstr>
      <vt:lpstr>컴포넌트 스캔</vt:lpstr>
      <vt:lpstr>컴포넌트 스캔</vt:lpstr>
      <vt:lpstr>컴포넌트 스캔</vt:lpstr>
      <vt:lpstr> 의존관계 자동 주입 (Autowired)</vt:lpstr>
      <vt:lpstr>의존관계 주입</vt:lpstr>
      <vt:lpstr>의존관계 주입</vt:lpstr>
      <vt:lpstr>의존관계 주입</vt:lpstr>
      <vt:lpstr>의존관계 주입</vt:lpstr>
      <vt:lpstr>의존관계 주입</vt:lpstr>
      <vt:lpstr>의존관계 주입</vt:lpstr>
      <vt:lpstr>의존관계 주입</vt:lpstr>
      <vt:lpstr>의존관계 주입</vt:lpstr>
      <vt:lpstr>여러 개의 빈 조회 문제 해결</vt:lpstr>
      <vt:lpstr>타입 정보 이외의 추가 매칭</vt:lpstr>
      <vt:lpstr>타입 정보 이외의 추가 매칭</vt:lpstr>
      <vt:lpstr>타입 정보 이외의 추가 매칭</vt:lpstr>
      <vt:lpstr>타입 정보 이외의 추가 매칭</vt:lpstr>
      <vt:lpstr>참고</vt:lpstr>
      <vt:lpstr>의존관계 주입</vt:lpstr>
      <vt:lpstr>의존관계 주입</vt:lpstr>
      <vt:lpstr>롬복</vt:lpstr>
      <vt:lpstr>롬복</vt:lpstr>
      <vt:lpstr>롬복</vt:lpstr>
      <vt:lpstr>롬복</vt:lpstr>
      <vt:lpstr>롬복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5644</cp:revision>
  <dcterms:created xsi:type="dcterms:W3CDTF">2020-03-06T01:35:43Z</dcterms:created>
  <dcterms:modified xsi:type="dcterms:W3CDTF">2023-03-13T06:55:37Z</dcterms:modified>
  <cp:version>1000.0000.01</cp:version>
</cp:coreProperties>
</file>