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1"/>
  </p:notesMasterIdLst>
  <p:sldIdLst>
    <p:sldId id="343" r:id="rId2"/>
    <p:sldId id="34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404" r:id="rId22"/>
    <p:sldId id="398" r:id="rId23"/>
    <p:sldId id="402" r:id="rId24"/>
    <p:sldId id="403" r:id="rId25"/>
    <p:sldId id="401" r:id="rId26"/>
    <p:sldId id="405" r:id="rId27"/>
    <p:sldId id="406" r:id="rId28"/>
    <p:sldId id="408" r:id="rId29"/>
    <p:sldId id="410" r:id="rId30"/>
    <p:sldId id="409" r:id="rId31"/>
    <p:sldId id="411" r:id="rId32"/>
    <p:sldId id="413" r:id="rId33"/>
    <p:sldId id="399" r:id="rId34"/>
    <p:sldId id="414" r:id="rId35"/>
    <p:sldId id="415" r:id="rId36"/>
    <p:sldId id="416" r:id="rId37"/>
    <p:sldId id="417" r:id="rId38"/>
    <p:sldId id="418" r:id="rId39"/>
    <p:sldId id="412" r:id="rId40"/>
    <p:sldId id="419" r:id="rId41"/>
    <p:sldId id="420" r:id="rId42"/>
    <p:sldId id="428" r:id="rId43"/>
    <p:sldId id="421" r:id="rId44"/>
    <p:sldId id="422" r:id="rId45"/>
    <p:sldId id="423" r:id="rId46"/>
    <p:sldId id="427" r:id="rId47"/>
    <p:sldId id="424" r:id="rId48"/>
    <p:sldId id="425" r:id="rId49"/>
    <p:sldId id="4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723" autoAdjust="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3/20/2023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mber/hell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utgo-letsgo.tistory.com/15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프로젝트 준비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sz="2000" b="1" dirty="0"/>
              <a:t>HTTP Request Method </a:t>
            </a:r>
            <a:r>
              <a:rPr lang="ko-KR" altLang="en-US" sz="2000" b="1" dirty="0"/>
              <a:t>지정</a:t>
            </a:r>
            <a:r>
              <a:rPr lang="en-US" altLang="ko-KR" sz="2000" b="1" dirty="0"/>
              <a:t> </a:t>
            </a:r>
          </a:p>
          <a:p>
            <a:pPr lvl="1"/>
            <a:r>
              <a:rPr lang="en-US" altLang="ko-KR" sz="1800" dirty="0"/>
              <a:t>HTTP </a:t>
            </a:r>
            <a:r>
              <a:rPr lang="ko-KR" altLang="en-US" sz="1800" dirty="0"/>
              <a:t>요청은 여러 가지 방법이 존재</a:t>
            </a:r>
            <a:endParaRPr lang="en-US" altLang="ko-KR" sz="1800" dirty="0"/>
          </a:p>
          <a:p>
            <a:pPr lvl="2"/>
            <a:r>
              <a:rPr lang="en-US" altLang="ko-KR" sz="1600" dirty="0"/>
              <a:t>GET, HEAD, POST, PUT, DELETE, PATCH</a:t>
            </a:r>
          </a:p>
          <a:p>
            <a:pPr lvl="1"/>
            <a:r>
              <a:rPr lang="ko-KR" altLang="en-US" sz="1800" dirty="0"/>
              <a:t>대표적으로 </a:t>
            </a:r>
            <a:r>
              <a:rPr lang="en-US" altLang="ko-KR" sz="1800" dirty="0"/>
              <a:t>GET</a:t>
            </a:r>
            <a:r>
              <a:rPr lang="ko-KR" altLang="en-US" sz="1800" dirty="0"/>
              <a:t>방식과 </a:t>
            </a:r>
            <a:r>
              <a:rPr lang="en-US" altLang="ko-KR" sz="1800" dirty="0"/>
              <a:t>POST</a:t>
            </a:r>
            <a:r>
              <a:rPr lang="ko-KR" altLang="en-US" sz="1800" dirty="0"/>
              <a:t>방식이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예제에서는 </a:t>
            </a:r>
            <a:r>
              <a:rPr lang="en-US" altLang="ko-KR" sz="1800" dirty="0"/>
              <a:t>Request Method</a:t>
            </a:r>
            <a:r>
              <a:rPr lang="ko-KR" altLang="en-US" sz="1800" dirty="0"/>
              <a:t>를 구분하지 않고 요청 매핑이 수행됨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RequestMapping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어노테이션에</a:t>
            </a:r>
            <a:r>
              <a:rPr lang="ko-KR" altLang="en-US" sz="1800" dirty="0"/>
              <a:t> </a:t>
            </a:r>
            <a:r>
              <a:rPr lang="en-US" altLang="ko-KR" sz="1800" dirty="0"/>
              <a:t>Request Method</a:t>
            </a:r>
            <a:r>
              <a:rPr lang="ko-KR" altLang="en-US" sz="1800" dirty="0"/>
              <a:t>를 지정할 수 있음</a:t>
            </a:r>
            <a:br>
              <a:rPr lang="en-US" sz="1600" dirty="0"/>
            </a:br>
            <a:endParaRPr 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10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09132" y="4070590"/>
            <a:ext cx="62060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http://localhost:8080/member/add?name=</a:t>
            </a:r>
            <a:r>
              <a:rPr lang="en-US" altLang="ko-KR" dirty="0"/>
              <a:t>kim</a:t>
            </a:r>
            <a:r>
              <a:rPr lang="en-US" dirty="0"/>
              <a:t>&amp;age=3</a:t>
            </a:r>
            <a:r>
              <a:rPr lang="en-US" altLang="ko-KR" dirty="0"/>
              <a:t>6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9132" y="3530885"/>
            <a:ext cx="51828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="/member/add"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09132" y="5078792"/>
            <a:ext cx="956223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"method: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req.getMethod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7341" y="3529285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  <a:r>
              <a:rPr lang="ko-KR" altLang="en-US" dirty="0"/>
              <a:t>방식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15199" y="4070590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방식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5F996-B541-41AB-8084-B2BA47DDE209}"/>
              </a:ext>
            </a:extLst>
          </p:cNvPr>
          <p:cNvSpPr txBox="1"/>
          <p:nvPr/>
        </p:nvSpPr>
        <p:spPr>
          <a:xfrm>
            <a:off x="1109132" y="470946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현재는 아래코드가 가능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sz="1800" b="1" dirty="0"/>
              <a:t>HTTP Request Method </a:t>
            </a:r>
            <a:r>
              <a:rPr lang="ko-KR" altLang="en-US" sz="1800" b="1" dirty="0"/>
              <a:t>지정</a:t>
            </a:r>
            <a:r>
              <a:rPr lang="en-US" altLang="ko-KR" sz="1800" b="1" dirty="0"/>
              <a:t> </a:t>
            </a: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 err="1">
                <a:solidFill>
                  <a:srgbClr val="0000FF"/>
                </a:solidFill>
              </a:rPr>
              <a:t>RequestMapping</a:t>
            </a:r>
            <a:r>
              <a:rPr lang="ko-KR" altLang="en-US" sz="1800" b="1" dirty="0">
                <a:solidFill>
                  <a:srgbClr val="0000FF"/>
                </a:solidFill>
              </a:rPr>
              <a:t>의 </a:t>
            </a:r>
            <a:r>
              <a:rPr lang="en-US" altLang="ko-KR" sz="1800" b="1" dirty="0">
                <a:solidFill>
                  <a:srgbClr val="0000FF"/>
                </a:solidFill>
              </a:rPr>
              <a:t>method</a:t>
            </a:r>
            <a:r>
              <a:rPr lang="ko-KR" altLang="en-US" sz="1800" b="1" dirty="0">
                <a:solidFill>
                  <a:srgbClr val="0000FF"/>
                </a:solidFill>
              </a:rPr>
              <a:t>를 지정하는 대신</a:t>
            </a:r>
            <a:r>
              <a:rPr lang="en-US" altLang="ko-KR" sz="1800" b="1" dirty="0">
                <a:solidFill>
                  <a:srgbClr val="0000FF"/>
                </a:solidFill>
              </a:rPr>
              <a:t>, </a:t>
            </a:r>
            <a:r>
              <a:rPr lang="ko-KR" altLang="en-US" sz="1800" b="1" dirty="0">
                <a:solidFill>
                  <a:srgbClr val="0000FF"/>
                </a:solidFill>
              </a:rPr>
              <a:t>특정 </a:t>
            </a:r>
            <a:r>
              <a:rPr lang="en-US" altLang="ko-KR" sz="1800" b="1" dirty="0">
                <a:solidFill>
                  <a:srgbClr val="0000FF"/>
                </a:solidFill>
              </a:rPr>
              <a:t>method</a:t>
            </a:r>
            <a:r>
              <a:rPr lang="ko-KR" altLang="en-US" sz="1800" b="1" dirty="0">
                <a:solidFill>
                  <a:srgbClr val="0000FF"/>
                </a:solidFill>
              </a:rPr>
              <a:t> 전용 </a:t>
            </a:r>
            <a:r>
              <a:rPr lang="en-US" altLang="ko-KR" sz="1800" b="1" dirty="0">
                <a:solidFill>
                  <a:srgbClr val="0000FF"/>
                </a:solidFill>
              </a:rPr>
              <a:t>Mapping </a:t>
            </a:r>
            <a:r>
              <a:rPr lang="ko-KR" altLang="en-US" sz="1800" b="1" dirty="0" err="1">
                <a:solidFill>
                  <a:srgbClr val="0000FF"/>
                </a:solidFill>
              </a:rPr>
              <a:t>어노테이션이</a:t>
            </a:r>
            <a:r>
              <a:rPr lang="ko-KR" altLang="en-US" sz="1800" b="1" dirty="0">
                <a:solidFill>
                  <a:srgbClr val="0000FF"/>
                </a:solidFill>
              </a:rPr>
              <a:t> 존재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 lvl="1"/>
            <a:r>
              <a:rPr lang="en-US" altLang="ko-KR" sz="1800" dirty="0" err="1"/>
              <a:t>GetMapping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PostMapping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PutMapping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DeleteMapping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PatchMapping</a:t>
            </a:r>
            <a:endParaRPr lang="en-US" altLang="ko-KR" sz="1800" dirty="0"/>
          </a:p>
          <a:p>
            <a:pPr lvl="1"/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 dirty="0" err="1">
                <a:solidFill>
                  <a:srgbClr val="242729"/>
                </a:solidFill>
                <a:cs typeface="Arial" panose="020B0604020202020204" pitchFamily="34" charset="0"/>
              </a:rPr>
              <a:t>HeadMapping</a:t>
            </a:r>
            <a:r>
              <a:rPr lang="ko-KR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은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없음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): It is a Request Method that is similar to </a:t>
            </a:r>
            <a:r>
              <a:rPr lang="en-US" altLang="en-US" sz="1800" dirty="0">
                <a:solidFill>
                  <a:srgbClr val="242729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1800" dirty="0">
                <a:solidFill>
                  <a:srgbClr val="242729"/>
                </a:solidFill>
                <a:cs typeface="Arial" panose="020B0604020202020204" pitchFamily="34" charset="0"/>
              </a:rPr>
              <a:t> but should not return a Body</a:t>
            </a:r>
          </a:p>
          <a:p>
            <a:r>
              <a:rPr lang="ko-KR" altLang="en-US" sz="1800" b="1" dirty="0"/>
              <a:t>하나의 </a:t>
            </a:r>
            <a:r>
              <a:rPr lang="en-US" altLang="ko-KR" sz="1800" b="1" dirty="0" err="1"/>
              <a:t>RequestMapping</a:t>
            </a:r>
            <a:r>
              <a:rPr lang="ko-KR" altLang="en-US" sz="1800" b="1" dirty="0"/>
              <a:t>으로 다수의 </a:t>
            </a:r>
            <a:r>
              <a:rPr lang="en-US" altLang="ko-KR" sz="1800" b="1" dirty="0"/>
              <a:t>URL</a:t>
            </a:r>
            <a:r>
              <a:rPr lang="ko-KR" altLang="en-US" sz="1800" b="1" dirty="0"/>
              <a:t>을 매핑</a:t>
            </a:r>
            <a:endParaRPr lang="en-US" altLang="ko-KR" sz="1800" b="1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11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933" y="1322398"/>
            <a:ext cx="75648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method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RequestMethod.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54800" y="3726418"/>
            <a:ext cx="267413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1933" y="1916929"/>
            <a:ext cx="1001267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add"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RequestMethod.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RequestMethod.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51933" y="6064685"/>
            <a:ext cx="42546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"/new"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"/new2"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1800" b="1" dirty="0" err="1"/>
              <a:t>ModelAndView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이외에 다양한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타입으로 반환 가능</a:t>
            </a:r>
            <a:endParaRPr lang="en-US" altLang="ko-KR" sz="1800" b="1" dirty="0"/>
          </a:p>
          <a:p>
            <a:pPr lvl="1"/>
            <a:r>
              <a:rPr lang="en-US" altLang="ko-KR" sz="1800" dirty="0"/>
              <a:t>String: view</a:t>
            </a:r>
            <a:r>
              <a:rPr lang="ko-KR" altLang="en-US" sz="1800" dirty="0"/>
              <a:t>의 이름으로 사용 </a:t>
            </a:r>
            <a:endParaRPr lang="en-US" altLang="ko-KR" sz="1800" dirty="0"/>
          </a:p>
          <a:p>
            <a:pPr lvl="1"/>
            <a:r>
              <a:rPr lang="en-US" altLang="ko-KR" sz="1800" dirty="0"/>
              <a:t>void</a:t>
            </a:r>
          </a:p>
          <a:p>
            <a:pPr lvl="2"/>
            <a:r>
              <a:rPr lang="en-US" altLang="ko-KR" sz="1600" dirty="0"/>
              <a:t>view</a:t>
            </a:r>
            <a:r>
              <a:rPr lang="ko-KR" altLang="en-US" sz="1600" dirty="0"/>
              <a:t>명을 입력하지 않아도 기본적으로 해당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을 이용해서 </a:t>
            </a:r>
            <a:r>
              <a:rPr lang="ko-KR" altLang="en-US" sz="1600" dirty="0" err="1"/>
              <a:t>뷰네임을</a:t>
            </a:r>
            <a:r>
              <a:rPr lang="ko-KR" altLang="en-US" sz="1600" dirty="0"/>
              <a:t> 결정</a:t>
            </a:r>
            <a:endParaRPr lang="en-US" altLang="ko-KR" sz="1400" dirty="0"/>
          </a:p>
          <a:p>
            <a:pPr lvl="2"/>
            <a:r>
              <a:rPr lang="en-US" altLang="ko-KR" sz="1600" dirty="0" err="1"/>
              <a:t>RequestToViewNameResolver</a:t>
            </a:r>
            <a:r>
              <a:rPr lang="ko-KR" altLang="en-US" sz="1600" dirty="0"/>
              <a:t>를 통해 자동생성되는 </a:t>
            </a:r>
            <a:r>
              <a:rPr lang="en-US" altLang="ko-KR" sz="1600" dirty="0"/>
              <a:t>View </a:t>
            </a:r>
            <a:r>
              <a:rPr lang="ko-KR" altLang="en-US" sz="1600" dirty="0"/>
              <a:t>이름이 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URL</a:t>
            </a:r>
            <a:r>
              <a:rPr lang="ko-KR" altLang="en-US" sz="1600" dirty="0"/>
              <a:t>과 </a:t>
            </a:r>
            <a:r>
              <a:rPr lang="en-US" altLang="ko-KR" sz="1600" dirty="0"/>
              <a:t>View </a:t>
            </a:r>
            <a:r>
              <a:rPr lang="ko-KR" altLang="en-US" sz="1600" dirty="0"/>
              <a:t>이름이 같아야 함</a:t>
            </a:r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: /member/new, </a:t>
            </a:r>
            <a:r>
              <a:rPr lang="ko-KR" altLang="en-US" sz="1600" dirty="0"/>
              <a:t>실행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templates</a:t>
            </a:r>
            <a:r>
              <a:rPr lang="en-US" altLang="ko-KR" sz="1600" dirty="0"/>
              <a:t>/member/</a:t>
            </a:r>
            <a:r>
              <a:rPr lang="en-US" altLang="ko-KR" sz="1600" err="1"/>
              <a:t>new</a:t>
            </a:r>
            <a:r>
              <a:rPr lang="en-US" altLang="ko-KR" sz="1600"/>
              <a:t>.html)</a:t>
            </a:r>
            <a:endParaRPr lang="en-US" altLang="ko-KR" sz="1600" dirty="0"/>
          </a:p>
          <a:p>
            <a:pPr lvl="1"/>
            <a:r>
              <a:rPr lang="en-US" altLang="ko-KR" sz="1800" dirty="0"/>
              <a:t>Object</a:t>
            </a:r>
          </a:p>
          <a:p>
            <a:pPr lvl="2"/>
            <a:r>
              <a:rPr lang="en-US" altLang="ko-KR" sz="1600" dirty="0" err="1"/>
              <a:t>RequestToViewNameResolver</a:t>
            </a:r>
            <a:r>
              <a:rPr lang="ko-KR" altLang="en-US" sz="1600" dirty="0"/>
              <a:t>를 통해 자동생성되는 </a:t>
            </a:r>
            <a:r>
              <a:rPr lang="en-US" altLang="ko-KR" sz="1600" dirty="0"/>
              <a:t>View </a:t>
            </a:r>
            <a:r>
              <a:rPr lang="ko-KR" altLang="en-US" sz="1600" dirty="0"/>
              <a:t>이름이 사용</a:t>
            </a:r>
            <a:endParaRPr lang="en-US" altLang="ko-KR" sz="16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ResposeBody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메소드레벨에</a:t>
            </a:r>
            <a:r>
              <a:rPr lang="ko-KR" altLang="en-US" sz="1800" dirty="0"/>
              <a:t> 부여된 경우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메시지 컨버터를 통해 바로 </a:t>
            </a:r>
            <a:r>
              <a:rPr lang="en-US" altLang="ko-KR" sz="1600" dirty="0"/>
              <a:t>HTTP </a:t>
            </a:r>
            <a:r>
              <a:rPr lang="ko-KR" altLang="en-US" sz="1600" dirty="0"/>
              <a:t>응답의 메시지 본문으로 전환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04087" y="6381558"/>
            <a:ext cx="323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https://sambalim.tistory.com/69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7352" y="5060518"/>
            <a:ext cx="836959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ResponseBody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"&lt;html&gt;&lt;body&gt;&lt;h1&gt;Hello,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ResponseBody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!&lt;/h1&gt;&lt;/body&gt;&lt;/html&gt;"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8A3F21-A60D-425E-9C6C-548379803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565" y="832992"/>
            <a:ext cx="2704587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"/new"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newMember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"new-form"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5EB5DD-BB79-4AC5-BF3A-97F29727BBE3}"/>
              </a:ext>
            </a:extLst>
          </p:cNvPr>
          <p:cNvSpPr/>
          <p:nvPr/>
        </p:nvSpPr>
        <p:spPr>
          <a:xfrm>
            <a:off x="1527352" y="6312853"/>
            <a:ext cx="443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</a:t>
            </a:r>
            <a:r>
              <a:rPr lang="ko-KR" altLang="en-US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member</a:t>
            </a:r>
            <a:r>
              <a:rPr lang="ko-KR" alt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/hello</a:t>
            </a:r>
            <a:r>
              <a:rPr lang="en-US" altLang="ko-KR"/>
              <a:t> </a:t>
            </a:r>
            <a:r>
              <a:rPr lang="ko-KR" altLang="en-US"/>
              <a:t>로 요청</a:t>
            </a:r>
          </a:p>
        </p:txBody>
      </p:sp>
    </p:spTree>
    <p:extLst>
      <p:ext uri="{BB962C8B-B14F-4D97-AF65-F5344CB8AC3E}">
        <p14:creationId xmlns:p14="http://schemas.microsoft.com/office/powerpoint/2010/main" val="2040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RequestParam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요청 </a:t>
            </a:r>
            <a:r>
              <a:rPr lang="ko-KR" altLang="en-US" sz="1800" dirty="0" err="1"/>
              <a:t>파라미터의</a:t>
            </a:r>
            <a:r>
              <a:rPr lang="ko-KR" altLang="en-US" sz="1800" dirty="0"/>
              <a:t> 값을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파라미터에</a:t>
            </a:r>
            <a:r>
              <a:rPr lang="ko-KR" altLang="en-US" sz="1800" dirty="0"/>
              <a:t> 넣어주는 </a:t>
            </a:r>
            <a:r>
              <a:rPr lang="ko-KR" altLang="en-US" sz="1800" dirty="0" err="1"/>
              <a:t>어노테이션</a:t>
            </a:r>
            <a:endParaRPr lang="en-US" altLang="ko-KR" sz="1800" dirty="0"/>
          </a:p>
          <a:p>
            <a:pPr lvl="1"/>
            <a:r>
              <a:rPr lang="ko-KR" altLang="en-US" sz="1800" dirty="0"/>
              <a:t>해당 </a:t>
            </a:r>
            <a:r>
              <a:rPr lang="ko-KR" altLang="en-US" sz="1800" dirty="0" err="1"/>
              <a:t>파라미터가</a:t>
            </a:r>
            <a:r>
              <a:rPr lang="ko-KR" altLang="en-US" sz="1800" dirty="0"/>
              <a:t> 반드시 있어야 함</a:t>
            </a:r>
            <a:r>
              <a:rPr lang="en-US" altLang="ko-KR" sz="1800" dirty="0"/>
              <a:t>. </a:t>
            </a:r>
            <a:r>
              <a:rPr lang="ko-KR" altLang="en-US" sz="1800" dirty="0"/>
              <a:t>없다면 </a:t>
            </a:r>
            <a:r>
              <a:rPr lang="en-US" altLang="ko-KR" sz="1800" dirty="0"/>
              <a:t>HTTP 400 - Bad Request</a:t>
            </a:r>
            <a:r>
              <a:rPr lang="ko-KR" altLang="en-US" sz="1800" dirty="0"/>
              <a:t>를 받음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파라미터를</a:t>
            </a:r>
            <a:r>
              <a:rPr lang="ko-KR" altLang="en-US" sz="1800" dirty="0"/>
              <a:t> 필수가 아니라 선택적으로 제공하게 하려면</a:t>
            </a:r>
            <a:r>
              <a:rPr lang="en-US" altLang="ko-KR" sz="1800" dirty="0"/>
              <a:t>, required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</a:t>
            </a:r>
            <a:r>
              <a:rPr lang="en-US" altLang="ko-KR" sz="1800" dirty="0"/>
              <a:t>false </a:t>
            </a:r>
            <a:r>
              <a:rPr lang="ko-KR" altLang="en-US" sz="1800" dirty="0"/>
              <a:t>로 설정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요청 </a:t>
            </a:r>
            <a:r>
              <a:rPr lang="ko-KR" altLang="en-US" sz="1800" dirty="0" err="1"/>
              <a:t>파라미터와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파라미터의</a:t>
            </a:r>
            <a:r>
              <a:rPr lang="ko-KR" altLang="en-US" sz="1800" dirty="0"/>
              <a:t> 이름이 같다면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RequestParam</a:t>
            </a:r>
            <a:r>
              <a:rPr lang="ko-KR" altLang="en-US" sz="1800" dirty="0"/>
              <a:t>에 이름을 지정하지 않아도 됨</a:t>
            </a:r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3734" y="2780601"/>
            <a:ext cx="762420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String 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(username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"add-result"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RequestParam</a:t>
            </a:r>
            <a:endParaRPr lang="en-US" altLang="ko-KR" sz="2000" b="1" dirty="0"/>
          </a:p>
          <a:p>
            <a:pPr lvl="1"/>
            <a:r>
              <a:rPr lang="en-US" altLang="ko-KR" dirty="0"/>
              <a:t>Map&lt;</a:t>
            </a:r>
            <a:r>
              <a:rPr lang="en-US" altLang="ko-KR" dirty="0" err="1"/>
              <a:t>String,String</a:t>
            </a:r>
            <a:r>
              <a:rPr lang="en-US" altLang="ko-KR" dirty="0"/>
              <a:t>&gt;</a:t>
            </a:r>
            <a:r>
              <a:rPr lang="ko-KR" altLang="en-US" dirty="0"/>
              <a:t>타입</a:t>
            </a:r>
            <a:r>
              <a:rPr lang="en-US" altLang="ko-KR" dirty="0"/>
              <a:t>: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ko-KR" altLang="en-US" dirty="0" err="1"/>
              <a:t>파라미터</a:t>
            </a:r>
            <a:r>
              <a:rPr lang="ko-KR" altLang="en-US" dirty="0"/>
              <a:t> 이름을 지정하지 않고 요청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으로 받을 </a:t>
            </a:r>
            <a:r>
              <a:rPr lang="ko-KR" altLang="en-US"/>
              <a:t>수 있음</a:t>
            </a:r>
            <a:endParaRPr lang="en-US" altLang="ko-KR"/>
          </a:p>
          <a:p>
            <a:pPr lvl="1"/>
            <a:r>
              <a:rPr lang="ko-KR" altLang="en-US"/>
              <a:t>파라미터의 개수를 정확히 알 수 없을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/>
          </a:p>
          <a:p>
            <a:pPr lvl="1"/>
            <a:r>
              <a:rPr lang="ko-KR" altLang="en-US"/>
              <a:t>모델로 </a:t>
            </a:r>
            <a:r>
              <a:rPr lang="ko-KR" altLang="en-US" dirty="0"/>
              <a:t>사용하는 객체와 </a:t>
            </a:r>
            <a:r>
              <a:rPr lang="ko-KR" altLang="en-US"/>
              <a:t>속성의 이름</a:t>
            </a:r>
            <a:r>
              <a:rPr lang="en-US" altLang="ko-KR"/>
              <a:t>(view</a:t>
            </a:r>
            <a:r>
              <a:rPr lang="ko-KR" altLang="en-US"/>
              <a:t>에서 사용되어질 식별자</a:t>
            </a:r>
            <a:r>
              <a:rPr lang="en-US" altLang="ko-KR"/>
              <a:t>)</a:t>
            </a:r>
            <a:r>
              <a:rPr lang="ko-KR" altLang="en-US"/>
              <a:t>이 </a:t>
            </a:r>
            <a:r>
              <a:rPr lang="ko-KR" altLang="en-US" dirty="0"/>
              <a:t>같을 경우</a:t>
            </a:r>
            <a:r>
              <a:rPr lang="en-US" altLang="ko-KR" dirty="0"/>
              <a:t>, </a:t>
            </a:r>
            <a:r>
              <a:rPr lang="ko-KR" altLang="en-US" dirty="0"/>
              <a:t>이름 생략 가능</a:t>
            </a:r>
            <a:endParaRPr lang="en-US" altLang="ko-KR" dirty="0"/>
          </a:p>
          <a:p>
            <a:pPr lvl="2"/>
            <a:r>
              <a:rPr lang="en-US" altLang="ko-KR" dirty="0" err="1"/>
              <a:t>model.addAttribute</a:t>
            </a:r>
            <a:r>
              <a:rPr lang="en-US" altLang="ko-KR" dirty="0"/>
              <a:t>("member", member) = </a:t>
            </a:r>
            <a:r>
              <a:rPr lang="en-US" altLang="ko-KR" dirty="0" err="1"/>
              <a:t>model.addAttribute</a:t>
            </a:r>
            <a:r>
              <a:rPr lang="en-US" altLang="ko-KR" dirty="0"/>
              <a:t>(member)</a:t>
            </a:r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27696" y="2719025"/>
            <a:ext cx="1030763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RequestParam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HashMap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params.get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"add-result"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ModelAttribute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/>
              <a:t>도메인 오브젝트나 </a:t>
            </a:r>
            <a:r>
              <a:rPr lang="en-US" altLang="ko-KR" sz="1800" dirty="0"/>
              <a:t>DTO </a:t>
            </a:r>
            <a:r>
              <a:rPr lang="ko-KR" altLang="en-US" sz="1800" dirty="0" err="1"/>
              <a:t>프로퍼티에</a:t>
            </a:r>
            <a:r>
              <a:rPr lang="ko-KR" altLang="en-US" sz="1800" dirty="0"/>
              <a:t> 요청 </a:t>
            </a:r>
            <a:r>
              <a:rPr lang="ko-KR" altLang="en-US" sz="1800" dirty="0" err="1"/>
              <a:t>파라미터를</a:t>
            </a:r>
            <a:r>
              <a:rPr lang="ko-KR" altLang="en-US" sz="1800" dirty="0"/>
              <a:t> 바인딩해서 한 번에 받을</a:t>
            </a:r>
            <a:r>
              <a:rPr lang="en-US" altLang="ko-KR" sz="1800" dirty="0"/>
              <a:t> </a:t>
            </a:r>
            <a:r>
              <a:rPr lang="ko-KR" altLang="en-US" sz="1800" dirty="0"/>
              <a:t>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요청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파라미터</a:t>
            </a:r>
            <a:r>
              <a:rPr lang="ko-KR" altLang="en-US" sz="1800" dirty="0"/>
              <a:t> 이름으로 해당 객체의</a:t>
            </a:r>
            <a:r>
              <a:rPr lang="en-US" altLang="ko-KR" sz="1800" dirty="0"/>
              <a:t>(Member) </a:t>
            </a:r>
            <a:r>
              <a:rPr lang="ko-KR" altLang="en-US" sz="1800" dirty="0"/>
              <a:t>속성을 찾음</a:t>
            </a:r>
            <a:endParaRPr lang="en-US" altLang="ko-KR" sz="1800" dirty="0"/>
          </a:p>
          <a:p>
            <a:pPr lvl="1"/>
            <a:r>
              <a:rPr lang="en-US" altLang="ko-KR" sz="1800" dirty="0"/>
              <a:t>Setter</a:t>
            </a:r>
            <a:r>
              <a:rPr lang="ko-KR" altLang="en-US" sz="1800" dirty="0"/>
              <a:t>를 이용하여 바인딩</a:t>
            </a:r>
            <a:r>
              <a:rPr lang="en-US" altLang="ko-KR" sz="1800" dirty="0"/>
              <a:t>: ex) name </a:t>
            </a:r>
            <a:r>
              <a:rPr lang="en-US" altLang="ko-KR" sz="1800">
                <a:sym typeface="Wingdings" panose="05000000000000000000" pitchFamily="2" charset="2"/>
              </a:rPr>
              <a:t> setName(setter</a:t>
            </a:r>
            <a:r>
              <a:rPr lang="ko-KR" altLang="en-US" sz="1800">
                <a:sym typeface="Wingdings" panose="05000000000000000000" pitchFamily="2" charset="2"/>
              </a:rPr>
              <a:t>가 없어도 내부적으로 처리하여 동작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RequestParam</a:t>
            </a:r>
            <a:r>
              <a:rPr lang="en-US" altLang="ko-KR" sz="2000" b="1" dirty="0"/>
              <a:t>, @</a:t>
            </a:r>
            <a:r>
              <a:rPr lang="en-US" altLang="ko-KR" sz="2000" b="1" dirty="0" err="1"/>
              <a:t>ModelAttribute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두 가지 모두 생략 가능</a:t>
            </a:r>
            <a:endParaRPr lang="en-US" altLang="ko-KR" dirty="0"/>
          </a:p>
          <a:p>
            <a:pPr lvl="1"/>
            <a:r>
              <a:rPr lang="en-US" altLang="ko-KR" sz="1800" dirty="0"/>
              <a:t>String, </a:t>
            </a:r>
            <a:r>
              <a:rPr lang="en-US" altLang="ko-KR" sz="1800" dirty="0" err="1"/>
              <a:t>int</a:t>
            </a:r>
            <a:r>
              <a:rPr lang="ko-KR" altLang="en-US" sz="1800" dirty="0"/>
              <a:t>와 같은 단순 타입은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RequestParam</a:t>
            </a:r>
            <a:r>
              <a:rPr lang="ko-KR" altLang="en-US" sz="1800" dirty="0"/>
              <a:t>으로 취급</a:t>
            </a:r>
            <a:endParaRPr lang="en-US" altLang="ko-KR" sz="1800" dirty="0"/>
          </a:p>
          <a:p>
            <a:pPr lvl="1"/>
            <a:r>
              <a:rPr lang="ko-KR" altLang="en-US" sz="1800" dirty="0"/>
              <a:t>그 외의 오브젝트는 모두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ModelAttribute</a:t>
            </a:r>
            <a:r>
              <a:rPr lang="ko-KR" altLang="en-US" sz="1800" dirty="0"/>
              <a:t>가 생략된 것으로 간주</a:t>
            </a:r>
            <a:endParaRPr lang="en-US" altLang="ko-KR" sz="1800" dirty="0"/>
          </a:p>
          <a:p>
            <a:pPr lvl="1"/>
            <a:r>
              <a:rPr lang="ko-KR" altLang="en-US" sz="1800"/>
              <a:t>단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ko-KR" altLang="en-US" sz="1800" dirty="0"/>
              <a:t>명시하는 것을 권장</a:t>
            </a:r>
            <a:endParaRPr lang="en-US" altLang="ko-KR" sz="1800" dirty="0"/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sz="2000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15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4123" y="2553073"/>
            <a:ext cx="673133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ModelAttribute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"add-result"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PathVariable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URL</a:t>
            </a:r>
            <a:r>
              <a:rPr lang="ko-KR" altLang="en-US" sz="1800" dirty="0"/>
              <a:t>에 </a:t>
            </a:r>
            <a:r>
              <a:rPr lang="en-US" altLang="ko-KR" sz="1800" dirty="0"/>
              <a:t>{ }</a:t>
            </a:r>
            <a:r>
              <a:rPr lang="ko-KR" altLang="en-US" sz="1800" dirty="0"/>
              <a:t>로 들어가는 패스 변수를 받음</a:t>
            </a:r>
            <a:endParaRPr lang="en-US" altLang="ko-KR" sz="1800" dirty="0"/>
          </a:p>
          <a:p>
            <a:pPr lvl="1"/>
            <a:r>
              <a:rPr lang="ko-KR" altLang="en-US" sz="1800" dirty="0"/>
              <a:t>하나의 </a:t>
            </a:r>
            <a:r>
              <a:rPr lang="en-US" altLang="ko-KR" sz="1800" dirty="0"/>
              <a:t>URI</a:t>
            </a:r>
            <a:r>
              <a:rPr lang="ko-KR" altLang="en-US" sz="1800" dirty="0"/>
              <a:t>템플릿 안에 여러 개를 선언할 수도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일치하지 않는 타입의 값이 들어오면 </a:t>
            </a:r>
            <a:r>
              <a:rPr lang="en-US" altLang="ko-KR" sz="1800" dirty="0"/>
              <a:t>'HTTP 400 - Bad Request'</a:t>
            </a:r>
            <a:r>
              <a:rPr lang="ko-KR" altLang="en-US" sz="1800" dirty="0"/>
              <a:t>를 발생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58333" y="3170304"/>
            <a:ext cx="633859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.filter(member -&gt;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findAny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8333" y="2740082"/>
            <a:ext cx="4824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MemberRepository</a:t>
            </a:r>
            <a:r>
              <a:rPr lang="ko-KR" altLang="en-US">
                <a:solidFill>
                  <a:srgbClr val="0000FF"/>
                </a:solidFill>
              </a:rPr>
              <a:t>에 </a:t>
            </a:r>
            <a:r>
              <a:rPr lang="en-US">
                <a:solidFill>
                  <a:srgbClr val="0000FF"/>
                </a:solidFill>
              </a:rPr>
              <a:t>findById </a:t>
            </a:r>
            <a:r>
              <a:rPr lang="ko-KR" altLang="en-US" dirty="0" err="1">
                <a:solidFill>
                  <a:srgbClr val="0000FF"/>
                </a:solidFill>
              </a:rPr>
              <a:t>메소드</a:t>
            </a:r>
            <a:r>
              <a:rPr lang="ko-KR" altLang="en-US" dirty="0">
                <a:solidFill>
                  <a:srgbClr val="0000FF"/>
                </a:solidFill>
              </a:rPr>
              <a:t> 추가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8333" y="5262519"/>
            <a:ext cx="603883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ResponseBody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id){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7166" y="5816517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MemberController</a:t>
            </a:r>
            <a:r>
              <a:rPr lang="ko-KR" altLang="en-US" dirty="0">
                <a:solidFill>
                  <a:srgbClr val="0000FF"/>
                </a:solidFill>
              </a:rPr>
              <a:t>에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getMemberById</a:t>
            </a:r>
            <a:r>
              <a:rPr lang="ko-KR" altLang="en-US" dirty="0">
                <a:solidFill>
                  <a:srgbClr val="0000FF"/>
                </a:solidFill>
              </a:rPr>
              <a:t>추가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A1C8C9-7BE3-4F25-BD09-D63B20DDA1B2}"/>
              </a:ext>
            </a:extLst>
          </p:cNvPr>
          <p:cNvSpPr/>
          <p:nvPr/>
        </p:nvSpPr>
        <p:spPr>
          <a:xfrm>
            <a:off x="7097166" y="6381558"/>
            <a:ext cx="366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http://localhost:8080/member/api/1</a:t>
            </a:r>
          </a:p>
        </p:txBody>
      </p:sp>
    </p:spTree>
    <p:extLst>
      <p:ext uri="{BB962C8B-B14F-4D97-AF65-F5344CB8AC3E}">
        <p14:creationId xmlns:p14="http://schemas.microsoft.com/office/powerpoint/2010/main" val="25887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PathVariable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PathVariable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메소드의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파라미터</a:t>
            </a:r>
            <a:r>
              <a:rPr lang="ko-KR" altLang="en-US" sz="1800" dirty="0"/>
              <a:t> 명이 다를 경우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PathVariable</a:t>
            </a:r>
            <a:r>
              <a:rPr lang="ko-KR" altLang="en-US" sz="1800" dirty="0"/>
              <a:t>에 이름을 지정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Multiple Path Variables in a Single Request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8333" y="1821300"/>
            <a:ext cx="74639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933" y="1848271"/>
            <a:ext cx="414867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6781258" y="2168731"/>
            <a:ext cx="1076060" cy="248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58333" y="3494669"/>
            <a:ext cx="645561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/{id}/{age}"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lang="en-US" altLang="en-US" dirty="0" err="1">
                <a:solidFill>
                  <a:srgbClr val="A9B7C6"/>
                </a:solidFill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age){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age: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17337D-F7D9-4E74-8FAC-A79F0BCA4675}"/>
              </a:ext>
            </a:extLst>
          </p:cNvPr>
          <p:cNvSpPr/>
          <p:nvPr/>
        </p:nvSpPr>
        <p:spPr>
          <a:xfrm>
            <a:off x="5648148" y="2130605"/>
            <a:ext cx="552188" cy="3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PathVariable</a:t>
            </a:r>
            <a:endParaRPr lang="en-US" altLang="ko-KR" sz="2000" b="1" dirty="0"/>
          </a:p>
          <a:p>
            <a:pPr lvl="1"/>
            <a:r>
              <a:rPr lang="en-US" altLang="ko-KR" sz="1800"/>
              <a:t>PathVariable</a:t>
            </a:r>
            <a:r>
              <a:rPr lang="ko-KR" altLang="en-US" sz="1800"/>
              <a:t>이 없으면 에러가 발생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PathVariable</a:t>
            </a:r>
            <a:r>
              <a:rPr lang="ko-KR" altLang="en-US" sz="1800" dirty="0"/>
              <a:t>을 </a:t>
            </a:r>
            <a:r>
              <a:rPr lang="en-US" altLang="ko-KR" sz="1800" dirty="0"/>
              <a:t>optional</a:t>
            </a:r>
            <a:r>
              <a:rPr lang="ko-KR" altLang="en-US" sz="1800" dirty="0"/>
              <a:t>하게 설정하고 싶다면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6800" y="1728394"/>
            <a:ext cx="779732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/{id}/{age}"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age"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Integer age){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(age!=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age: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66799" y="4431523"/>
            <a:ext cx="888153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&lt;Integer&gt; age){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age.isPresent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age: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10516-2C8B-4C72-AB57-777AAD5AF8FA}"/>
              </a:ext>
            </a:extLst>
          </p:cNvPr>
          <p:cNvSpPr/>
          <p:nvPr/>
        </p:nvSpPr>
        <p:spPr>
          <a:xfrm>
            <a:off x="5416208" y="2293624"/>
            <a:ext cx="1432236" cy="248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의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PathVariable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Optional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조금 더 활용하는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sz="1800" dirty="0"/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267" y="1741439"/>
            <a:ext cx="878958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/{id}/{age}"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getMemberById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(value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required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age){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Optional.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ofNullable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age).         //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일수도 있는 </a:t>
            </a:r>
            <a:r>
              <a:rPr lang="ko-KR" altLang="en-US">
                <a:solidFill>
                  <a:srgbClr val="A9B7C6"/>
                </a:solidFill>
                <a:latin typeface="Arial Unicode MS"/>
                <a:ea typeface="JetBrains Mono"/>
              </a:rPr>
              <a:t>객체로 </a:t>
            </a:r>
            <a:r>
              <a:rPr lang="en-US" altLang="ko-KR">
                <a:solidFill>
                  <a:srgbClr val="A9B7C6"/>
                </a:solidFill>
                <a:latin typeface="Arial Unicode MS"/>
                <a:ea typeface="JetBrains Mono"/>
              </a:rPr>
              <a:t>optional</a:t>
            </a:r>
            <a:r>
              <a:rPr lang="ko-KR" altLang="en-US">
                <a:solidFill>
                  <a:srgbClr val="A9B7C6"/>
                </a:solidFill>
                <a:latin typeface="Arial Unicode MS"/>
                <a:ea typeface="JetBrains Mono"/>
              </a:rPr>
              <a:t>객체를 생성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map(x-&gt;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age: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x).   //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그 값이 있다면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을 통해 변환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orElseGet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만약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Arial Unicode MS"/>
                <a:ea typeface="JetBrains Mono"/>
              </a:rPr>
              <a:t> null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Arial Unicode MS"/>
                <a:ea typeface="JetBrains Mono"/>
              </a:rPr>
              <a:t>이라면 기본값 지정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rial Unicode MS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Spring Initializer</a:t>
            </a:r>
          </a:p>
          <a:p>
            <a:pPr lvl="1"/>
            <a:r>
              <a:rPr lang="en-US" altLang="ko-KR" dirty="0">
                <a:hlinkClick r:id="rId2"/>
              </a:rPr>
              <a:t>https://start.spring.</a:t>
            </a:r>
            <a:r>
              <a:rPr lang="en-US" altLang="ko-KR">
                <a:hlinkClick r:id="rId2"/>
              </a:rPr>
              <a:t>io/</a:t>
            </a:r>
            <a:endParaRPr lang="en-US" sz="1200" dirty="0"/>
          </a:p>
          <a:p>
            <a:r>
              <a:rPr lang="en-US" altLang="ko-KR" sz="2000" b="1" dirty="0"/>
              <a:t>Dependencies</a:t>
            </a:r>
          </a:p>
          <a:p>
            <a:pPr lvl="1"/>
            <a:endParaRPr 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01FD5-98D0-4A2F-8286-790DEF70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27" y="2315734"/>
            <a:ext cx="5185537" cy="3811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E5F6B3-D82D-48B3-8494-DA7D240BA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0" y="2385584"/>
            <a:ext cx="4854447" cy="38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6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7"/>
            <a:ext cx="9700846" cy="218151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컨트롤러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데이터 주고 받기</a:t>
            </a:r>
            <a:r>
              <a:rPr lang="en-US" altLang="ko-KR" dirty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9117" y="5978604"/>
            <a:ext cx="1171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Postman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포스트맨</a:t>
            </a:r>
            <a:endParaRPr lang="en-US" altLang="ko-KR" sz="2000" b="1" dirty="0"/>
          </a:p>
          <a:p>
            <a:pPr lvl="1"/>
            <a:r>
              <a:rPr lang="ko-KR" altLang="en-US" dirty="0"/>
              <a:t>개발한 </a:t>
            </a:r>
            <a:r>
              <a:rPr lang="en-US" altLang="ko-KR" dirty="0"/>
              <a:t>API</a:t>
            </a:r>
            <a:r>
              <a:rPr lang="ko-KR" altLang="en-US" dirty="0"/>
              <a:t>를 테스트하고</a:t>
            </a:r>
            <a:r>
              <a:rPr lang="en-US" altLang="ko-KR" dirty="0"/>
              <a:t>, </a:t>
            </a:r>
            <a:r>
              <a:rPr lang="ko-KR" altLang="en-US" dirty="0"/>
              <a:t>테스트 결과를 공유하여 </a:t>
            </a:r>
            <a:r>
              <a:rPr lang="en-US" altLang="ko-KR" dirty="0"/>
              <a:t>API </a:t>
            </a:r>
            <a:r>
              <a:rPr lang="ko-KR" altLang="en-US" dirty="0"/>
              <a:t>개발의 생산성을 높여주는 플랫폼</a:t>
            </a:r>
            <a:endParaRPr lang="ko-KR" altLang="en-US" sz="1400" b="1" dirty="0"/>
          </a:p>
          <a:p>
            <a:pPr lvl="1"/>
            <a:r>
              <a:rPr lang="ko-KR" altLang="en-US" dirty="0" err="1"/>
              <a:t>포스트맨</a:t>
            </a:r>
            <a:r>
              <a:rPr lang="ko-KR" altLang="en-US" dirty="0"/>
              <a:t> 설치 </a:t>
            </a:r>
            <a:endParaRPr lang="en-US" altLang="ko-KR" dirty="0"/>
          </a:p>
          <a:p>
            <a:pPr lvl="2"/>
            <a:r>
              <a:rPr lang="en-US" altLang="ko-KR" dirty="0"/>
              <a:t>https://devjjo.tistory.com/26</a:t>
            </a:r>
            <a:endParaRPr lang="en-US" altLang="ko-KR" sz="1600" dirty="0"/>
          </a:p>
          <a:p>
            <a:pPr marL="914400" lvl="2" indent="0">
              <a:lnSpc>
                <a:spcPct val="150000"/>
              </a:lnSpc>
              <a:buNone/>
            </a:pPr>
            <a:br>
              <a:rPr lang="ko-KR" altLang="en-US" sz="1600" dirty="0"/>
            </a:br>
            <a:endParaRPr lang="en-US" altLang="en-US" sz="16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메시지 바디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@</a:t>
            </a:r>
            <a:r>
              <a:rPr lang="en-US" altLang="ko-KR" sz="1800" b="1" dirty="0" err="1"/>
              <a:t>RequestBody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어노테이션과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@</a:t>
            </a:r>
            <a:r>
              <a:rPr lang="en-US" altLang="ko-KR" sz="1800" b="1" dirty="0" err="1"/>
              <a:t>ReponseBody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어노테이션</a:t>
            </a:r>
            <a:endParaRPr lang="ko-KR" altLang="en-US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웹 서비스와 </a:t>
            </a:r>
            <a:r>
              <a:rPr lang="en-US" altLang="ko-KR" sz="1800" dirty="0"/>
              <a:t>REST </a:t>
            </a:r>
            <a:r>
              <a:rPr lang="ko-KR" altLang="en-US" sz="1800" dirty="0"/>
              <a:t>방식이 시스템을 구성하는 주요 요소로 자리 잡으면서 웹 시스템간에 </a:t>
            </a:r>
            <a:r>
              <a:rPr lang="en-US" altLang="ko-KR" sz="1800" dirty="0"/>
              <a:t>XML</a:t>
            </a:r>
            <a:r>
              <a:rPr lang="ko-KR" altLang="en-US" sz="1800" dirty="0"/>
              <a:t>이나 </a:t>
            </a:r>
            <a:r>
              <a:rPr lang="en-US" altLang="ko-KR" sz="1800" dirty="0"/>
              <a:t>JSON </a:t>
            </a:r>
            <a:r>
              <a:rPr lang="ko-KR" altLang="en-US" sz="1800" dirty="0"/>
              <a:t>등의 형식으로 데이터를 주고 받는 경우가 증가</a:t>
            </a:r>
            <a:r>
              <a:rPr lang="en-US" altLang="ko-KR" sz="1800" dirty="0"/>
              <a:t>(RESTful API 6</a:t>
            </a:r>
            <a:r>
              <a:rPr lang="ko-KR" altLang="en-US" sz="1800" dirty="0"/>
              <a:t>가지 제약 조건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linkClick r:id="rId2"/>
              </a:rPr>
              <a:t>https://rutgo-letsgo.tistory.com/158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en-US" altLang="ko-KR" sz="1800" dirty="0"/>
              <a:t>: HTTP </a:t>
            </a:r>
            <a:r>
              <a:rPr lang="ko-KR" altLang="en-US" sz="1800" dirty="0"/>
              <a:t>요청 몸체를 자바 객체로 변환</a:t>
            </a:r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ResponseBody</a:t>
            </a:r>
            <a:r>
              <a:rPr lang="en-US" altLang="ko-KR" sz="1800" dirty="0"/>
              <a:t>: </a:t>
            </a:r>
            <a:r>
              <a:rPr lang="ko-KR" altLang="en-US" sz="1800" dirty="0"/>
              <a:t>자바 객체를 </a:t>
            </a:r>
            <a:r>
              <a:rPr lang="en-US" altLang="ko-KR" sz="1800" dirty="0"/>
              <a:t>HTTP </a:t>
            </a:r>
            <a:r>
              <a:rPr lang="ko-KR" altLang="en-US" sz="1800" dirty="0"/>
              <a:t>응답 몸체로 변환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br>
              <a:rPr lang="ko-KR" altLang="en-US" sz="1600" dirty="0"/>
            </a:br>
            <a:endParaRPr lang="en-US" altLang="en-US" sz="16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22</a:t>
            </a:fld>
            <a:endParaRPr lang="en-US" dirty="0"/>
          </a:p>
        </p:txBody>
      </p:sp>
      <p:pic>
        <p:nvPicPr>
          <p:cNvPr id="1028" name="Picture 4" descr="Network] REST란? REST API란? RESTful이란? - Heee's Developmen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4" y="3556909"/>
            <a:ext cx="8499103" cy="279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1800" b="1"/>
              <a:t>@RequestBody(@ModelAttribute</a:t>
            </a:r>
            <a:r>
              <a:rPr lang="ko-KR" altLang="en-US" sz="1800" b="1"/>
              <a:t>와 사용 용도가 전혀 다름</a:t>
            </a:r>
            <a:r>
              <a:rPr lang="en-US" altLang="ko-KR" sz="1800" b="1"/>
              <a:t>)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클라이언트가 전송하는 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(application/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) </a:t>
            </a:r>
            <a:r>
              <a:rPr lang="ko-KR" altLang="en-US" sz="1800" dirty="0"/>
              <a:t>형태의 </a:t>
            </a:r>
            <a:r>
              <a:rPr lang="en-US" altLang="ko-KR" sz="1800" dirty="0">
                <a:solidFill>
                  <a:srgbClr val="FF0000"/>
                </a:solidFill>
              </a:rPr>
              <a:t>HTTP Body</a:t>
            </a:r>
            <a:r>
              <a:rPr lang="en-US" altLang="ko-KR" sz="1800" dirty="0"/>
              <a:t> </a:t>
            </a:r>
            <a:r>
              <a:rPr lang="ko-KR" altLang="en-US" sz="1800" dirty="0"/>
              <a:t>내용을 </a:t>
            </a:r>
            <a:r>
              <a:rPr lang="en-US" altLang="ko-KR" sz="1800" dirty="0">
                <a:solidFill>
                  <a:srgbClr val="FF0000"/>
                </a:solidFill>
              </a:rPr>
              <a:t>Java Object</a:t>
            </a:r>
            <a:r>
              <a:rPr lang="ko-KR" altLang="en-US" sz="1800" dirty="0"/>
              <a:t>로 변환</a:t>
            </a:r>
            <a:endParaRPr lang="en-US" altLang="ko-KR" sz="1800" dirty="0"/>
          </a:p>
          <a:p>
            <a:pPr lvl="1"/>
            <a:r>
              <a:rPr lang="en-US" altLang="ko-KR" sz="1800" dirty="0"/>
              <a:t>JSON</a:t>
            </a:r>
            <a:r>
              <a:rPr lang="ko-KR" altLang="en-US" sz="1800" dirty="0"/>
              <a:t>이나 </a:t>
            </a:r>
            <a:r>
              <a:rPr lang="en-US" altLang="ko-KR" sz="1800" dirty="0"/>
              <a:t>XML</a:t>
            </a:r>
            <a:r>
              <a:rPr lang="ko-KR" altLang="en-US" sz="1800" dirty="0"/>
              <a:t>과 같은 데이터를 받거나 </a:t>
            </a:r>
            <a:r>
              <a:rPr lang="en-US" altLang="ko-KR" sz="1800" dirty="0"/>
              <a:t>DTO/VO </a:t>
            </a:r>
            <a:r>
              <a:rPr lang="ko-KR" altLang="en-US" sz="1800" dirty="0"/>
              <a:t>객체 전체를 받을 경우 사용</a:t>
            </a:r>
            <a:endParaRPr lang="en-US" altLang="ko-KR" sz="1800" dirty="0"/>
          </a:p>
          <a:p>
            <a:pPr lvl="1"/>
            <a:r>
              <a:rPr lang="en-US" altLang="ko-KR" sz="1800" dirty="0"/>
              <a:t>Body</a:t>
            </a:r>
            <a:r>
              <a:rPr lang="ko-KR" altLang="en-US" sz="1800" dirty="0"/>
              <a:t>가 존재하지 않는 </a:t>
            </a:r>
            <a:r>
              <a:rPr lang="en-US" altLang="ko-KR" sz="1800" dirty="0"/>
              <a:t>Get </a:t>
            </a:r>
            <a:r>
              <a:rPr lang="ko-KR" altLang="en-US" sz="1800" dirty="0" err="1"/>
              <a:t>메소드에</a:t>
            </a:r>
            <a:r>
              <a:rPr lang="ko-KR" altLang="en-US" sz="1800" dirty="0"/>
              <a:t>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ko-KR" altLang="en-US" sz="1800" dirty="0"/>
              <a:t>를 활용하려고 한다면 에러가 발생</a:t>
            </a:r>
            <a:endParaRPr lang="en-US" altLang="ko-KR" sz="1800" dirty="0"/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따라서 </a:t>
            </a:r>
            <a:r>
              <a:rPr lang="en-US" altLang="ko-KR" sz="1800" dirty="0">
                <a:solidFill>
                  <a:srgbClr val="FF0000"/>
                </a:solidFill>
              </a:rPr>
              <a:t>@</a:t>
            </a:r>
            <a:r>
              <a:rPr lang="en-US" altLang="ko-KR" sz="1800" dirty="0" err="1">
                <a:solidFill>
                  <a:srgbClr val="FF0000"/>
                </a:solidFill>
              </a:rPr>
              <a:t>RequestBody</a:t>
            </a:r>
            <a:r>
              <a:rPr lang="ko-KR" altLang="en-US" sz="1800" dirty="0">
                <a:solidFill>
                  <a:srgbClr val="FF0000"/>
                </a:solidFill>
              </a:rPr>
              <a:t>로 받으려면 반드시 </a:t>
            </a:r>
            <a:r>
              <a:rPr lang="en-US" altLang="ko-KR" sz="1800" dirty="0">
                <a:solidFill>
                  <a:srgbClr val="FF0000"/>
                </a:solidFill>
              </a:rPr>
              <a:t>POST </a:t>
            </a:r>
            <a:r>
              <a:rPr lang="ko-KR" altLang="en-US" sz="1800" dirty="0">
                <a:solidFill>
                  <a:srgbClr val="FF0000"/>
                </a:solidFill>
              </a:rPr>
              <a:t>방식을 사용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800" dirty="0"/>
          </a:p>
          <a:p>
            <a:r>
              <a:rPr lang="en-US" altLang="ko-KR" sz="1800" b="1" dirty="0" err="1"/>
              <a:t>HttpEntity</a:t>
            </a:r>
            <a:endParaRPr lang="en-US" altLang="ko-KR" sz="1800" b="1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ko-KR" altLang="en-US" sz="1800" dirty="0"/>
              <a:t>는 </a:t>
            </a:r>
            <a:r>
              <a:rPr lang="en-US" altLang="ko-KR" sz="1800" dirty="0"/>
              <a:t>Body </a:t>
            </a:r>
            <a:r>
              <a:rPr lang="ko-KR" altLang="en-US" sz="1800" dirty="0"/>
              <a:t>정보만 접근이 가능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HttpEntity</a:t>
            </a:r>
            <a:r>
              <a:rPr lang="ko-KR" altLang="en-US" sz="1800" dirty="0"/>
              <a:t>는 </a:t>
            </a:r>
            <a:r>
              <a:rPr lang="en-US" altLang="ko-KR" sz="1800" dirty="0"/>
              <a:t>Body </a:t>
            </a:r>
            <a:r>
              <a:rPr lang="ko-KR" altLang="en-US" sz="1800" dirty="0"/>
              <a:t>정보 </a:t>
            </a:r>
            <a:r>
              <a:rPr lang="en-US" altLang="ko-KR" sz="1800" dirty="0"/>
              <a:t>+ Header </a:t>
            </a:r>
            <a:r>
              <a:rPr lang="ko-KR" altLang="en-US" sz="1800" dirty="0"/>
              <a:t>정보까지 접근이 가능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HttpEntitiy</a:t>
            </a:r>
            <a:r>
              <a:rPr lang="ko-KR" altLang="en-US" sz="1800" dirty="0"/>
              <a:t> 타입을 </a:t>
            </a:r>
            <a:r>
              <a:rPr lang="ko-KR" altLang="en-US" sz="1800" dirty="0" err="1"/>
              <a:t>파라미터로</a:t>
            </a:r>
            <a:r>
              <a:rPr lang="ko-KR" altLang="en-US" sz="1800" dirty="0"/>
              <a:t> 사용할 경우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RequestBody</a:t>
            </a:r>
            <a:r>
              <a:rPr lang="ko-KR" altLang="en-US" sz="1800" dirty="0"/>
              <a:t>를 사용하지 않아도 됨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@</a:t>
            </a:r>
            <a:r>
              <a:rPr lang="en-US" altLang="ko-KR" sz="1800" b="1" dirty="0" err="1"/>
              <a:t>RequestBody</a:t>
            </a:r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ko-KR" altLang="en-US" sz="1800" b="1" dirty="0"/>
              <a:t>포스트맨으로 테스트</a:t>
            </a:r>
            <a:endParaRPr lang="en-US" altLang="ko-KR" sz="1800" b="1" dirty="0"/>
          </a:p>
          <a:p>
            <a:pPr lvl="1"/>
            <a:r>
              <a:rPr lang="en-US" altLang="ko-KR" sz="1800" dirty="0"/>
              <a:t>Method: Post</a:t>
            </a:r>
          </a:p>
          <a:p>
            <a:pPr lvl="1"/>
            <a:r>
              <a:rPr lang="en-US" altLang="ko-KR" sz="1800" dirty="0"/>
              <a:t>Headers</a:t>
            </a:r>
            <a:r>
              <a:rPr lang="ko-KR" altLang="en-US" sz="1800" dirty="0"/>
              <a:t>의</a:t>
            </a:r>
            <a:r>
              <a:rPr lang="en-US" altLang="ko-KR" sz="1800" dirty="0"/>
              <a:t> Content-type: application/</a:t>
            </a:r>
            <a:r>
              <a:rPr lang="en-US" altLang="ko-KR" sz="1800" dirty="0" err="1"/>
              <a:t>json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lvl="1"/>
            <a:r>
              <a:rPr lang="en-US" altLang="ko-KR" sz="1800" dirty="0"/>
              <a:t>Body: Law, 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 </a:t>
            </a:r>
            <a:r>
              <a:rPr lang="ko-KR" altLang="en-US" sz="1800" dirty="0"/>
              <a:t>선택 후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입력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24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9535" y="5335607"/>
            <a:ext cx="111489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construct instance of `</a:t>
            </a:r>
            <a:r>
              <a:rPr lang="en-US" dirty="0" err="1">
                <a:solidFill>
                  <a:srgbClr val="FF0000"/>
                </a:solidFill>
              </a:rPr>
              <a:t>jpabook.jpashop.study.controller.Member</a:t>
            </a:r>
            <a:r>
              <a:rPr lang="en-US" dirty="0">
                <a:solidFill>
                  <a:srgbClr val="FF0000"/>
                </a:solidFill>
              </a:rPr>
              <a:t>` (no Creators, like default constructor, exist)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9535" y="5816517"/>
            <a:ext cx="7545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/>
                <a:ea typeface="JetBrains Mono"/>
              </a:rPr>
              <a:t>JSON</a:t>
            </a:r>
            <a:r>
              <a:rPr lang="ko-KR" altLang="en-US" dirty="0">
                <a:latin typeface="Arial Unicode MS"/>
                <a:ea typeface="JetBrains Mono"/>
              </a:rPr>
              <a:t>으로 데이터가 넘어올 경우 </a:t>
            </a:r>
            <a:endParaRPr lang="en-US" altLang="ko-KR" dirty="0">
              <a:latin typeface="Arial Unicode MS"/>
              <a:ea typeface="JetBrains Mono"/>
            </a:endParaRPr>
          </a:p>
          <a:p>
            <a:r>
              <a:rPr lang="en-US" altLang="ko-KR" dirty="0">
                <a:latin typeface="Arial Unicode MS"/>
                <a:ea typeface="JetBrains Mono"/>
              </a:rPr>
              <a:t>Jackson2HttpMessageConverter</a:t>
            </a:r>
            <a:r>
              <a:rPr lang="ko-KR" altLang="en-US" dirty="0">
                <a:latin typeface="Arial Unicode MS"/>
                <a:ea typeface="JetBrains Mono"/>
              </a:rPr>
              <a:t>의 </a:t>
            </a:r>
            <a:r>
              <a:rPr lang="en-US" altLang="ko-KR" dirty="0" err="1">
                <a:latin typeface="Arial Unicode MS"/>
                <a:ea typeface="JetBrains Mono"/>
              </a:rPr>
              <a:t>ObjectMapper</a:t>
            </a:r>
            <a:r>
              <a:rPr lang="ko-KR" altLang="en-US" dirty="0">
                <a:latin typeface="Arial Unicode MS"/>
                <a:ea typeface="JetBrains Mono"/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  <a:latin typeface="Arial Unicode MS"/>
                <a:ea typeface="JetBrains Mono"/>
              </a:rPr>
              <a:t>생성자를</a:t>
            </a:r>
            <a:r>
              <a:rPr lang="ko-KR" altLang="en-US" dirty="0">
                <a:solidFill>
                  <a:srgbClr val="FF0000"/>
                </a:solidFill>
                <a:latin typeface="Arial Unicode MS"/>
                <a:ea typeface="JetBrains Mono"/>
              </a:rPr>
              <a:t> 사용하여 </a:t>
            </a:r>
            <a:endParaRPr lang="en-US" altLang="ko-KR" dirty="0">
              <a:solidFill>
                <a:srgbClr val="FF0000"/>
              </a:solidFill>
              <a:latin typeface="Arial Unicode MS"/>
              <a:ea typeface="JetBrains Mono"/>
            </a:endParaRPr>
          </a:p>
          <a:p>
            <a:r>
              <a:rPr lang="en-US" altLang="ko-KR" dirty="0">
                <a:latin typeface="Arial Unicode MS"/>
                <a:ea typeface="JetBrains Mono"/>
              </a:rPr>
              <a:t>Setter</a:t>
            </a:r>
            <a:r>
              <a:rPr lang="ko-KR" altLang="en-US" dirty="0">
                <a:latin typeface="Arial Unicode MS"/>
                <a:ea typeface="JetBrains Mono"/>
              </a:rPr>
              <a:t>가 없어도 </a:t>
            </a:r>
            <a:r>
              <a:rPr lang="ko-KR" altLang="en-US">
                <a:latin typeface="Arial Unicode MS"/>
                <a:ea typeface="JetBrains Mono"/>
              </a:rPr>
              <a:t>값이 할당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283303" y="4023700"/>
            <a:ext cx="26052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@NoArgsConstructor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17171" y="4623864"/>
            <a:ext cx="2387087" cy="30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3671" y="1396523"/>
            <a:ext cx="764985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ResponseBody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requestBodyHandler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13810" y="739096"/>
            <a:ext cx="6554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메시지 컨버터가 문자</a:t>
            </a:r>
            <a:r>
              <a:rPr lang="en-US" altLang="ko-KR"/>
              <a:t>, JSON</a:t>
            </a:r>
            <a:r>
              <a:rPr lang="ko-KR" altLang="en-US"/>
              <a:t> </a:t>
            </a:r>
            <a:r>
              <a:rPr lang="ko-KR" altLang="en-US" dirty="0"/>
              <a:t>형태의 데이터를 객체로 변환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326466" y="1970480"/>
            <a:ext cx="1719743" cy="401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직선 화살표 연결선 16"/>
          <p:cNvCxnSpPr>
            <a:cxnSpLocks/>
            <a:stCxn id="16" idx="0"/>
          </p:cNvCxnSpPr>
          <p:nvPr/>
        </p:nvCxnSpPr>
        <p:spPr>
          <a:xfrm flipV="1">
            <a:off x="5186338" y="1108428"/>
            <a:ext cx="3397593" cy="86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HttpEntity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요청과 응답 모두에 사용할 수 있음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RestAPI</a:t>
            </a:r>
            <a:r>
              <a:rPr lang="ko-KR" altLang="en-US" sz="1800" dirty="0"/>
              <a:t> 작성 시 자주 사용되는 </a:t>
            </a:r>
            <a:r>
              <a:rPr lang="en-US" altLang="ko-KR" sz="1800" dirty="0" err="1"/>
              <a:t>restTemplate</a:t>
            </a:r>
            <a:r>
              <a:rPr lang="ko-KR" altLang="en-US" sz="1800" dirty="0"/>
              <a:t>을 사용할 때 주로 다룸</a:t>
            </a:r>
            <a:endParaRPr lang="en-US" altLang="ko-KR" sz="1800" dirty="0"/>
          </a:p>
          <a:p>
            <a:pPr lvl="2"/>
            <a:r>
              <a:rPr lang="en-US" altLang="ko-KR" dirty="0" err="1"/>
              <a:t>restTemplate</a:t>
            </a:r>
            <a:r>
              <a:rPr lang="ko-KR" altLang="en-US" dirty="0"/>
              <a:t>은 </a:t>
            </a:r>
            <a:r>
              <a:rPr lang="en-US" altLang="ko-KR" dirty="0" err="1"/>
              <a:t>webclient</a:t>
            </a:r>
            <a:r>
              <a:rPr lang="ko-KR" altLang="en-US" dirty="0"/>
              <a:t>로 대체됨</a:t>
            </a:r>
            <a:endParaRPr lang="en-US" altLang="ko-KR" dirty="0"/>
          </a:p>
          <a:p>
            <a:pPr lvl="2"/>
            <a:r>
              <a:rPr lang="en-US" altLang="ko-KR" dirty="0" err="1"/>
              <a:t>webclient</a:t>
            </a:r>
            <a:r>
              <a:rPr lang="ko-KR" altLang="en-US" dirty="0"/>
              <a:t>는 </a:t>
            </a:r>
            <a:r>
              <a:rPr lang="en-US" altLang="ko-KR" dirty="0" err="1"/>
              <a:t>WebFlux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다룰 때 주로 사용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/>
              <a:t>반환 타입이 </a:t>
            </a:r>
            <a:r>
              <a:rPr lang="en-US" altLang="ko-KR" sz="1800" dirty="0" err="1"/>
              <a:t>HttpEntity</a:t>
            </a:r>
            <a:r>
              <a:rPr lang="ko-KR" altLang="en-US" sz="1800" dirty="0"/>
              <a:t>일 경우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ResponseBody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어노테이션이</a:t>
            </a:r>
            <a:r>
              <a:rPr lang="ko-KR" altLang="en-US" sz="1800" dirty="0"/>
              <a:t> 없어도 </a:t>
            </a:r>
            <a:r>
              <a:rPr lang="en-US" altLang="ko-KR" sz="1800" dirty="0"/>
              <a:t>HTTP Body</a:t>
            </a:r>
            <a:r>
              <a:rPr lang="ko-KR" altLang="en-US" sz="1800" dirty="0"/>
              <a:t>에 데이터를 직접 실을 수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참고</a:t>
            </a:r>
            <a:r>
              <a:rPr lang="en-US" altLang="ko-KR" sz="1800" dirty="0"/>
              <a:t>)</a:t>
            </a:r>
            <a:r>
              <a:rPr lang="en-US" altLang="ko-KR" sz="1800" dirty="0" err="1"/>
              <a:t>HttpEntity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클래스를 상속받아 구현한 </a:t>
            </a:r>
            <a:r>
              <a:rPr lang="en-US" altLang="ko-KR" sz="1800" dirty="0" err="1"/>
              <a:t>RequestEntity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ResponseEntity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클래스가 있음</a:t>
            </a: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25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3227" y="4475339"/>
            <a:ext cx="860684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"/requestbody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&lt;String&gt;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requestBodyHandler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&lt;String&gt;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body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httpEntity.getBody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httpBody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body)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요청 </a:t>
            </a:r>
            <a:r>
              <a:rPr lang="ko-KR" altLang="en-US" sz="1800" dirty="0" err="1">
                <a:solidFill>
                  <a:srgbClr val="FF0000"/>
                </a:solidFill>
              </a:rPr>
              <a:t>파라미터와</a:t>
            </a:r>
            <a:r>
              <a:rPr lang="en-US" altLang="ko-KR" sz="1800" dirty="0">
                <a:solidFill>
                  <a:srgbClr val="FF0000"/>
                </a:solidFill>
              </a:rPr>
              <a:t> HTTP </a:t>
            </a:r>
            <a:r>
              <a:rPr lang="ko-KR" altLang="en-US" sz="1800" dirty="0">
                <a:solidFill>
                  <a:srgbClr val="FF0000"/>
                </a:solidFill>
              </a:rPr>
              <a:t>메시지 바디는 전혀 다름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/>
              <a:t>요청 </a:t>
            </a:r>
            <a:r>
              <a:rPr lang="ko-KR" altLang="en-US" sz="1800" dirty="0" err="1"/>
              <a:t>파라미터의</a:t>
            </a:r>
            <a:r>
              <a:rPr lang="ko-KR" altLang="en-US" sz="1800" dirty="0"/>
              <a:t> 종류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쿼리스트링</a:t>
            </a:r>
            <a:endParaRPr lang="en-US" altLang="ko-KR" sz="1800" dirty="0"/>
          </a:p>
          <a:p>
            <a:pPr lvl="1"/>
            <a:r>
              <a:rPr lang="en-US" altLang="ko-KR" sz="1800" dirty="0"/>
              <a:t>Get</a:t>
            </a:r>
          </a:p>
          <a:p>
            <a:pPr lvl="1"/>
            <a:r>
              <a:rPr lang="en-US" altLang="ko-KR" sz="1800" dirty="0"/>
              <a:t>Post</a:t>
            </a:r>
          </a:p>
          <a:p>
            <a:r>
              <a:rPr lang="ko-KR" altLang="en-US" sz="1800" dirty="0"/>
              <a:t>요청 </a:t>
            </a:r>
            <a:r>
              <a:rPr lang="ko-KR" altLang="en-US" sz="1800" dirty="0" err="1"/>
              <a:t>파라미터</a:t>
            </a:r>
            <a:r>
              <a:rPr lang="ko-KR" altLang="en-US" sz="1800" dirty="0"/>
              <a:t> 조회 방법</a:t>
            </a:r>
            <a:endParaRPr lang="en-US" altLang="ko-KR" sz="18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RequestParam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ModelAttribute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1800" dirty="0"/>
              <a:t>HTTP </a:t>
            </a:r>
            <a:r>
              <a:rPr lang="ko-KR" altLang="en-US" sz="1800" dirty="0"/>
              <a:t>메시지 바디를 조회하는 방법</a:t>
            </a:r>
            <a:endParaRPr lang="en-US" altLang="ko-KR" sz="18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HttpEntity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98244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ResponseBody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@</a:t>
            </a:r>
            <a:r>
              <a:rPr lang="en-US" altLang="ko-KR" sz="2000" b="1" dirty="0" err="1"/>
              <a:t>RestController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RestController</a:t>
            </a:r>
            <a:r>
              <a:rPr lang="ko-KR" altLang="en-US" sz="1800" dirty="0"/>
              <a:t>를 사용하면 기본으로 하위에 있는 </a:t>
            </a:r>
            <a:r>
              <a:rPr lang="ko-KR" altLang="en-US" sz="1800" dirty="0" err="1"/>
              <a:t>메소드들은</a:t>
            </a:r>
            <a:r>
              <a:rPr lang="ko-KR" altLang="en-US" sz="1800" dirty="0"/>
              <a:t> 모두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ResponseBody</a:t>
            </a:r>
            <a:r>
              <a:rPr lang="ko-KR" altLang="en-US" sz="1800" dirty="0"/>
              <a:t>를 가지게 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String </a:t>
            </a:r>
            <a:r>
              <a:rPr lang="ko-KR" altLang="en-US" sz="1800" dirty="0"/>
              <a:t>타입의 반환</a:t>
            </a:r>
            <a:r>
              <a:rPr lang="en-US" altLang="ko-KR" sz="1800" dirty="0"/>
              <a:t>: @Controller </a:t>
            </a:r>
            <a:r>
              <a:rPr lang="en-US" altLang="ko-KR" sz="1800" dirty="0">
                <a:sym typeface="Wingdings" panose="05000000000000000000" pitchFamily="2" charset="2"/>
              </a:rPr>
              <a:t> view</a:t>
            </a:r>
            <a:r>
              <a:rPr lang="ko-KR" altLang="en-US" sz="1800" dirty="0">
                <a:sym typeface="Wingdings" panose="05000000000000000000" pitchFamily="2" charset="2"/>
              </a:rPr>
              <a:t>의 논리 이름</a:t>
            </a:r>
            <a:r>
              <a:rPr lang="en-US" altLang="ko-KR" sz="1800" dirty="0">
                <a:sym typeface="Wingdings" panose="05000000000000000000" pitchFamily="2" charset="2"/>
              </a:rPr>
              <a:t>, @</a:t>
            </a:r>
            <a:r>
              <a:rPr lang="en-US" altLang="ko-KR" sz="1800" dirty="0" err="1">
                <a:sym typeface="Wingdings" panose="05000000000000000000" pitchFamily="2" charset="2"/>
              </a:rPr>
              <a:t>RestController</a:t>
            </a:r>
            <a:r>
              <a:rPr lang="en-US" altLang="ko-KR" sz="1800" dirty="0">
                <a:sym typeface="Wingdings" panose="05000000000000000000" pitchFamily="2" charset="2"/>
              </a:rPr>
              <a:t>  </a:t>
            </a:r>
            <a:r>
              <a:rPr lang="ko-KR" altLang="en-US" sz="1800" dirty="0">
                <a:sym typeface="Wingdings" panose="05000000000000000000" pitchFamily="2" charset="2"/>
              </a:rPr>
              <a:t>데이터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endParaRPr lang="en-US" altLang="ko-KR" sz="1800" dirty="0"/>
          </a:p>
          <a:p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4007" y="1343741"/>
            <a:ext cx="802335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"/responsebody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ResponseBody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requestBodyHandler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15735" y="4552740"/>
            <a:ext cx="364715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RestController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3669" y="4552740"/>
            <a:ext cx="469551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"/responsebody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requestBodyHandler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응답의 종류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정적 리소스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/main/resources</a:t>
            </a:r>
            <a:r>
              <a:rPr lang="ko-KR" altLang="en-US" sz="1800" dirty="0"/>
              <a:t>가 클래스패스의 시작 경로</a:t>
            </a:r>
            <a:r>
              <a:rPr lang="en-US" altLang="ko-KR" sz="1800" dirty="0"/>
              <a:t>)</a:t>
            </a:r>
          </a:p>
          <a:p>
            <a:pPr lvl="2"/>
            <a:r>
              <a:rPr lang="en-US" dirty="0" err="1"/>
              <a:t>classpath</a:t>
            </a:r>
            <a:r>
              <a:rPr lang="en-US" dirty="0"/>
              <a:t>:/META-INF/resources/</a:t>
            </a:r>
          </a:p>
          <a:p>
            <a:pPr lvl="2"/>
            <a:r>
              <a:rPr lang="en-US" dirty="0" err="1"/>
              <a:t>classpath</a:t>
            </a:r>
            <a:r>
              <a:rPr lang="en-US" dirty="0"/>
              <a:t>:/resources/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classpath</a:t>
            </a:r>
            <a:r>
              <a:rPr lang="en-US" dirty="0"/>
              <a:t>:/static/"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classpath</a:t>
            </a:r>
            <a:r>
              <a:rPr lang="en-US" dirty="0"/>
              <a:t>:/public/"</a:t>
            </a:r>
            <a:endParaRPr lang="en-US" altLang="ko-KR" sz="1600" dirty="0"/>
          </a:p>
          <a:p>
            <a:pPr lvl="1"/>
            <a:r>
              <a:rPr lang="ko-KR" altLang="en-US" sz="1800" dirty="0"/>
              <a:t>뷰 템플릿</a:t>
            </a:r>
            <a:endParaRPr lang="en-US" altLang="ko-KR" sz="1800" dirty="0"/>
          </a:p>
          <a:p>
            <a:pPr lvl="2"/>
            <a:r>
              <a:rPr lang="en-US" altLang="ko-KR" dirty="0" err="1"/>
              <a:t>src</a:t>
            </a:r>
            <a:r>
              <a:rPr lang="en-US" altLang="ko-KR" dirty="0"/>
              <a:t>/main/resources/templates</a:t>
            </a:r>
            <a:endParaRPr lang="en-US" altLang="ko-KR" sz="1600" dirty="0"/>
          </a:p>
          <a:p>
            <a:pPr lvl="1"/>
            <a:r>
              <a:rPr lang="en-US" altLang="ko-KR" sz="1800" dirty="0"/>
              <a:t>HTTP Body</a:t>
            </a:r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39352" y="5198969"/>
            <a:ext cx="1054584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classpath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9351" y="5574189"/>
            <a:ext cx="7842181" cy="646331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JVM</a:t>
            </a:r>
            <a:r>
              <a:rPr lang="ko-KR" altLang="en-US" dirty="0"/>
              <a:t>이 프로그램을 실행할 때</a:t>
            </a:r>
            <a:r>
              <a:rPr lang="en-US" altLang="ko-KR" dirty="0"/>
              <a:t>, </a:t>
            </a:r>
            <a:r>
              <a:rPr lang="ko-KR" altLang="en-US" dirty="0"/>
              <a:t>클래스파일을 찾는데 기준이 되는 경로</a:t>
            </a:r>
            <a:endParaRPr lang="en-US" altLang="ko-KR" dirty="0"/>
          </a:p>
          <a:p>
            <a:r>
              <a:rPr lang="en-US" altLang="ko-KR" dirty="0" err="1"/>
              <a:t>classpath</a:t>
            </a:r>
            <a:r>
              <a:rPr lang="ko-KR" altLang="en-US" dirty="0"/>
              <a:t>는 콜론</a:t>
            </a:r>
            <a:r>
              <a:rPr lang="en-US" altLang="ko-KR" dirty="0"/>
              <a:t>(:) </a:t>
            </a:r>
            <a:r>
              <a:rPr lang="ko-KR" altLang="en-US" dirty="0"/>
              <a:t>으로 구분된 디렉토리 및 파일 목록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7"/>
            <a:ext cx="9700846" cy="182918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000" dirty="0"/>
              <a:t>컨트롤러 메서드에 </a:t>
            </a:r>
            <a:br>
              <a:rPr lang="en-US" altLang="ko-KR" sz="4000" dirty="0"/>
            </a:br>
            <a:r>
              <a:rPr lang="ko-KR" altLang="en-US" sz="4000" dirty="0"/>
              <a:t>여러 종류의 인자를 사용할 수 있는 이유</a:t>
            </a:r>
            <a:endParaRPr lang="en-US" altLang="ko-KR" sz="4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9117" y="5978604"/>
            <a:ext cx="1171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컨트롤러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9117" y="5978604"/>
            <a:ext cx="1171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메소드에서</a:t>
            </a:r>
            <a:r>
              <a:rPr lang="ko-KR" altLang="en-US" dirty="0"/>
              <a:t> 사용할 수 있는 다양한 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본 장에서 학습한 다양한 형태의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파라미터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HttpServletRequest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HttpServletResponse</a:t>
            </a:r>
            <a:r>
              <a:rPr lang="en-US" altLang="ko-KR" sz="1800" dirty="0"/>
              <a:t>, Model</a:t>
            </a:r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RequestParam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ModelAttribute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PathVariable</a:t>
            </a:r>
            <a:endParaRPr lang="en-US" altLang="ko-KR" sz="1800" dirty="0"/>
          </a:p>
          <a:p>
            <a:pPr lvl="1"/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HttpEntity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종류의 인자</a:t>
            </a:r>
            <a:endParaRPr lang="en-US" altLang="ko-KR" sz="1800" dirty="0"/>
          </a:p>
          <a:p>
            <a:pPr lvl="2"/>
            <a:r>
              <a:rPr lang="en-US" altLang="ko-KR" sz="1400" dirty="0"/>
              <a:t>https://docs.spring.io/spring-framework/docs/current/reference/html/web.html#mvc-ann-arguments</a:t>
            </a:r>
            <a:endParaRPr lang="en-US" altLang="ko-KR" sz="2000" dirty="0"/>
          </a:p>
          <a:p>
            <a:r>
              <a:rPr lang="ko-KR" altLang="en-US" sz="2000" dirty="0"/>
              <a:t>아래와 같은 </a:t>
            </a:r>
            <a:r>
              <a:rPr lang="en-US" altLang="ko-KR" sz="2000" dirty="0"/>
              <a:t>controller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있다고 할 때</a:t>
            </a:r>
            <a:r>
              <a:rPr lang="en-US" altLang="ko-KR" sz="2000" dirty="0"/>
              <a:t>, 1) </a:t>
            </a:r>
            <a:r>
              <a:rPr lang="ko-KR" altLang="en-US" sz="2000" dirty="0"/>
              <a:t>요청 내용을 해석하고</a:t>
            </a:r>
            <a:r>
              <a:rPr lang="en-US" altLang="ko-KR" sz="2000" dirty="0"/>
              <a:t> 2) Member</a:t>
            </a:r>
            <a:r>
              <a:rPr lang="ko-KR" altLang="en-US" sz="2000" dirty="0"/>
              <a:t>객체를 만들어 </a:t>
            </a:r>
            <a:r>
              <a:rPr lang="en-US" altLang="ko-KR" sz="2000" dirty="0"/>
              <a:t>3)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바이딩하여</a:t>
            </a:r>
            <a:r>
              <a:rPr lang="ko-KR" altLang="en-US" sz="2000" dirty="0"/>
              <a:t> </a:t>
            </a:r>
            <a:r>
              <a:rPr lang="en-US" altLang="ko-KR" sz="2000" dirty="0"/>
              <a:t>member</a:t>
            </a:r>
            <a:r>
              <a:rPr lang="ko-KR" altLang="en-US" sz="2000" dirty="0"/>
              <a:t>를 완성해야 함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누가 이러한 작업을 하는가</a:t>
            </a:r>
            <a:r>
              <a:rPr lang="en-US" altLang="ko-KR" sz="2000" dirty="0"/>
              <a:t>? </a:t>
            </a:r>
            <a:r>
              <a:rPr lang="en-US" altLang="ko-KR" sz="2000" dirty="0" err="1"/>
              <a:t>HandlerAdapter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requestmappinghandleradapter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30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99954" y="4498459"/>
            <a:ext cx="673133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ModelAttribute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HandlerMethodArgumentResolver</a:t>
            </a:r>
            <a:r>
              <a:rPr lang="en-US" dirty="0"/>
              <a:t>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HandlerMethodArgumentResolver</a:t>
            </a:r>
            <a:endParaRPr lang="en-US" sz="2000" b="1" dirty="0"/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선택된 </a:t>
            </a:r>
            <a:r>
              <a:rPr lang="en-US" altLang="ko-KR" sz="1800" dirty="0" err="1">
                <a:solidFill>
                  <a:srgbClr val="FF0000"/>
                </a:solidFill>
              </a:rPr>
              <a:t>HandlerApater</a:t>
            </a:r>
            <a:r>
              <a:rPr lang="ko-KR" altLang="en-US" sz="1800" dirty="0">
                <a:solidFill>
                  <a:srgbClr val="FF0000"/>
                </a:solidFill>
              </a:rPr>
              <a:t>가 실제 </a:t>
            </a:r>
            <a:r>
              <a:rPr lang="ko-KR" altLang="en-US" sz="1800" dirty="0" err="1">
                <a:solidFill>
                  <a:srgbClr val="FF0000"/>
                </a:solidFill>
              </a:rPr>
              <a:t>핸들러를</a:t>
            </a:r>
            <a:r>
              <a:rPr lang="ko-KR" altLang="en-US" sz="1800" dirty="0">
                <a:solidFill>
                  <a:srgbClr val="FF0000"/>
                </a:solidFill>
              </a:rPr>
              <a:t> 실행하기 전 필요한 인자를 미리 만듦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/>
              <a:t>이때 </a:t>
            </a:r>
            <a:r>
              <a:rPr lang="en-US" sz="1800" dirty="0" err="1"/>
              <a:t>HandlerMethodArgumentResolver</a:t>
            </a:r>
            <a:r>
              <a:rPr lang="ko-KR" altLang="en-US" sz="1800" dirty="0"/>
              <a:t>가 사용됨</a:t>
            </a:r>
            <a:endParaRPr lang="en-US" altLang="ko-KR" sz="1800" dirty="0"/>
          </a:p>
          <a:p>
            <a:pPr lvl="1"/>
            <a:r>
              <a:rPr lang="ko-KR" altLang="en-US" sz="1800" dirty="0"/>
              <a:t>반환할 때는 </a:t>
            </a:r>
            <a:r>
              <a:rPr lang="en-US" altLang="ko-KR" sz="1800" dirty="0" err="1"/>
              <a:t>ReturnValueHandler</a:t>
            </a:r>
            <a:r>
              <a:rPr lang="ko-KR" altLang="en-US" sz="1800" dirty="0"/>
              <a:t>를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 </a:t>
            </a:r>
            <a:r>
              <a:rPr lang="en-US" altLang="ko-KR" sz="1800" dirty="0"/>
              <a:t>@</a:t>
            </a:r>
            <a:r>
              <a:rPr lang="en-US" altLang="ko-KR" sz="1800" dirty="0" err="1"/>
              <a:t>RequestBody</a:t>
            </a:r>
            <a:r>
              <a:rPr lang="en-US" altLang="ko-KR" sz="1800" dirty="0"/>
              <a:t>/@</a:t>
            </a:r>
            <a:r>
              <a:rPr lang="en-US" altLang="ko-KR" sz="1800" dirty="0" err="1"/>
              <a:t>ResponseBody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어노테이션이</a:t>
            </a:r>
            <a:r>
              <a:rPr lang="ko-KR" altLang="en-US" sz="1800" dirty="0"/>
              <a:t> 없으면 </a:t>
            </a:r>
            <a:r>
              <a:rPr lang="en-US" altLang="ko-KR" sz="1800" dirty="0"/>
              <a:t>Http </a:t>
            </a:r>
            <a:r>
              <a:rPr lang="ko-KR" altLang="en-US" sz="1800" dirty="0"/>
              <a:t>메시지 컨버터</a:t>
            </a:r>
            <a:r>
              <a:rPr lang="en-US" altLang="ko-KR" sz="1800" dirty="0"/>
              <a:t> </a:t>
            </a:r>
            <a:r>
              <a:rPr lang="ko-KR" altLang="en-US" sz="1800" dirty="0"/>
              <a:t>사용 </a:t>
            </a:r>
            <a:r>
              <a:rPr lang="en-US" altLang="ko-KR" sz="1800" dirty="0"/>
              <a:t>X</a:t>
            </a:r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31</a:t>
            </a:fld>
            <a:endParaRPr lang="en-US" dirty="0"/>
          </a:p>
        </p:txBody>
      </p:sp>
      <p:pic>
        <p:nvPicPr>
          <p:cNvPr id="8194" name="Picture 2" descr="https://media.vlpt.us/images/injoon2019/post/9444fa72-6cda-4492-be27-6d2e5309440b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094658"/>
            <a:ext cx="57054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103533" y="3059332"/>
            <a:ext cx="461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, </a:t>
            </a:r>
            <a:r>
              <a:rPr lang="en-US" dirty="0" err="1"/>
              <a:t>HttpEntity</a:t>
            </a:r>
            <a:r>
              <a:rPr lang="ko-KR" altLang="en-US" dirty="0"/>
              <a:t>와 같이 </a:t>
            </a:r>
            <a:endParaRPr lang="en-US" altLang="ko-KR" dirty="0"/>
          </a:p>
          <a:p>
            <a:r>
              <a:rPr lang="en-US" dirty="0"/>
              <a:t>Http </a:t>
            </a:r>
            <a:r>
              <a:rPr lang="ko-KR" altLang="en-US" dirty="0"/>
              <a:t>메시지 바디에 접근할 필요가 있을 경우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79435" y="5458228"/>
            <a:ext cx="391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, </a:t>
            </a:r>
            <a:r>
              <a:rPr lang="en-US" dirty="0" err="1"/>
              <a:t>HttpEntity</a:t>
            </a:r>
            <a:r>
              <a:rPr lang="ko-KR" altLang="en-US" dirty="0"/>
              <a:t>와 같이</a:t>
            </a:r>
            <a:endParaRPr lang="en-US" altLang="ko-KR" dirty="0"/>
          </a:p>
          <a:p>
            <a:r>
              <a:rPr lang="en-US" dirty="0"/>
              <a:t>Http </a:t>
            </a:r>
            <a:r>
              <a:rPr lang="ko-KR" altLang="en-US" dirty="0"/>
              <a:t>메시지 바디에 직접 값을 채울 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HttpMessageConverter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b="1" dirty="0">
                <a:solidFill>
                  <a:prstClr val="black"/>
                </a:solidFill>
              </a:rPr>
              <a:t>종류</a:t>
            </a:r>
            <a:endParaRPr lang="en-US" altLang="ko-KR" sz="2000" b="1" dirty="0">
              <a:solidFill>
                <a:prstClr val="black"/>
              </a:solidFill>
            </a:endParaRPr>
          </a:p>
          <a:p>
            <a:pPr lvl="1"/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ByteArrayHttpMessageConverter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StringHttpMessageConverter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MappingJackson2HttpMessageConverter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예를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들어 </a:t>
            </a:r>
            <a:r>
              <a:rPr lang="en-US" altLang="ko-KR" sz="1800" b="1" dirty="0"/>
              <a:t>JSON</a:t>
            </a:r>
            <a:r>
              <a:rPr lang="ko-KR" altLang="en-US" sz="1800" b="1" dirty="0"/>
              <a:t>으로 데이터가 넘어올 경우 </a:t>
            </a:r>
            <a:r>
              <a:rPr lang="en-US" altLang="ko-KR" sz="1800" b="1" dirty="0"/>
              <a:t>Jackson2HttpMessageConverter</a:t>
            </a:r>
            <a:r>
              <a:rPr lang="ko-KR" altLang="en-US" sz="1800" b="1" dirty="0"/>
              <a:t>의 </a:t>
            </a:r>
            <a:r>
              <a:rPr lang="en-US" altLang="ko-KR" sz="1800" b="1" dirty="0" err="1"/>
              <a:t>ObjectMapper</a:t>
            </a:r>
            <a:r>
              <a:rPr lang="ko-KR" altLang="en-US" sz="1800" b="1" dirty="0"/>
              <a:t>를 사용하여 </a:t>
            </a:r>
            <a:r>
              <a:rPr lang="en-US" altLang="ko-KR" sz="1800" b="1" dirty="0"/>
              <a:t>Setter</a:t>
            </a:r>
            <a:r>
              <a:rPr lang="ko-KR" altLang="en-US" sz="1800" b="1" dirty="0"/>
              <a:t>가 없어도 값이 할당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바인딩</a:t>
            </a:r>
            <a:r>
              <a:rPr lang="en-US" altLang="ko-KR" sz="1800" b="1" dirty="0"/>
              <a:t>)-</a:t>
            </a:r>
            <a:r>
              <a:rPr lang="ko-KR" altLang="en-US" sz="1800" b="1" dirty="0"/>
              <a:t>기본 </a:t>
            </a:r>
            <a:r>
              <a:rPr lang="ko-KR" altLang="en-US" sz="1800" b="1" dirty="0" err="1"/>
              <a:t>생성자</a:t>
            </a:r>
            <a:endParaRPr lang="en-US" altLang="ko-KR" sz="1800" dirty="0">
              <a:solidFill>
                <a:srgbClr val="242729"/>
              </a:solidFill>
              <a:cs typeface="Arial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@Controller VS @</a:t>
            </a:r>
            <a:r>
              <a:rPr lang="en-US" altLang="ko-KR" dirty="0" err="1"/>
              <a:t>RestController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33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82167" y="6353845"/>
            <a:ext cx="345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https://wondongho.tistory.com/76</a:t>
            </a:r>
          </a:p>
        </p:txBody>
      </p:sp>
      <p:pic>
        <p:nvPicPr>
          <p:cNvPr id="10242" name="Picture 2" descr="https://t1.daumcdn.net/cfile/tistory/99D992395B65C17A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6" y="739524"/>
            <a:ext cx="6378046" cy="28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t1.daumcdn.net/cfile/tistory/9981ED475B65C2C9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20" y="3902933"/>
            <a:ext cx="6406092" cy="28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364224" y="739524"/>
            <a:ext cx="14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@Controller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64223" y="3902933"/>
            <a:ext cx="377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@</a:t>
            </a:r>
            <a:r>
              <a:rPr lang="en-US" b="1" dirty="0" err="1">
                <a:solidFill>
                  <a:srgbClr val="000000"/>
                </a:solidFill>
                <a:latin typeface="Ubuntu Condensed"/>
              </a:rPr>
              <a:t>RestController</a:t>
            </a:r>
            <a:r>
              <a:rPr lang="en-US" b="1" dirty="0">
                <a:solidFill>
                  <a:srgbClr val="000000"/>
                </a:solidFill>
                <a:latin typeface="Ubuntu Condensed"/>
              </a:rPr>
              <a:t> @</a:t>
            </a:r>
            <a:r>
              <a:rPr lang="en-US" b="1" dirty="0" err="1">
                <a:solidFill>
                  <a:srgbClr val="000000"/>
                </a:solidFill>
                <a:latin typeface="Ubuntu Condensed"/>
              </a:rPr>
              <a:t>ResponseBody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64223" y="4272265"/>
            <a:ext cx="3585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Ubuntu Condensed"/>
              </a:rPr>
              <a:t>application/</a:t>
            </a:r>
            <a:r>
              <a:rPr lang="en-US" b="1" dirty="0" err="1">
                <a:solidFill>
                  <a:srgbClr val="000000"/>
                </a:solidFill>
                <a:latin typeface="Ubuntu Condensed"/>
              </a:rPr>
              <a:t>json</a:t>
            </a:r>
            <a:r>
              <a:rPr lang="en-US" b="1" dirty="0">
                <a:solidFill>
                  <a:srgbClr val="000000"/>
                </a:solidFill>
                <a:latin typeface="Ubuntu Condensed"/>
              </a:rPr>
              <a:t>, text/plain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등 </a:t>
            </a:r>
            <a:endParaRPr lang="en-US" altLang="ko-KR" b="1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알맞는 형태로 리턴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64223" y="1199183"/>
            <a:ext cx="3726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Ubuntu Condensed"/>
              </a:rPr>
              <a:t>ViewResolver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를 통해 사용자에게  </a:t>
            </a:r>
            <a:endParaRPr lang="en-US" altLang="ko-KR" b="1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Ubuntu Condensed"/>
              </a:rPr>
              <a:t>text/html </a:t>
            </a:r>
            <a:r>
              <a:rPr lang="ko-KR" altLang="en-US" b="1" dirty="0">
                <a:solidFill>
                  <a:srgbClr val="000000"/>
                </a:solidFill>
                <a:latin typeface="Ubuntu Condensed"/>
              </a:rPr>
              <a:t>타입의 응답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b="1" dirty="0"/>
              <a:t>Building REST services with Spring</a:t>
            </a:r>
          </a:p>
          <a:p>
            <a:pPr lvl="1"/>
            <a:r>
              <a:rPr lang="en-US" dirty="0"/>
              <a:t>https://spring.io/guides/tutorials/rest/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34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4462" y="3200417"/>
            <a:ext cx="938109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PutMapping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"/employees/{id}"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replaceEmployee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id)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repository.findById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(id)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.map(employee 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employee.setName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employee.setRole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repository.save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(employee)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orElseGet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(() 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repository.save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4462" y="1932669"/>
            <a:ext cx="753443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"/employees"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repository.save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848596" y="1070895"/>
            <a:ext cx="4250267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Employee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@Id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GeneratedValue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</a:t>
            </a:r>
            <a:r>
              <a:rPr lang="ko-KR" altLang="en-US"/>
              <a:t>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>
                <a:solidFill>
                  <a:prstClr val="black"/>
                </a:solidFill>
              </a:rPr>
              <a:t>API </a:t>
            </a:r>
            <a:r>
              <a:rPr lang="ko-KR" altLang="en-US" sz="2000" b="1">
                <a:solidFill>
                  <a:prstClr val="black"/>
                </a:solidFill>
              </a:rPr>
              <a:t>중심 협업</a:t>
            </a:r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r>
              <a:rPr lang="ko-KR" altLang="en-US" sz="2000" b="1">
                <a:solidFill>
                  <a:prstClr val="black"/>
                </a:solidFill>
              </a:rPr>
              <a:t>개발된 </a:t>
            </a:r>
            <a:r>
              <a:rPr lang="en-US" altLang="ko-KR" sz="2000" b="1">
                <a:solidFill>
                  <a:prstClr val="black"/>
                </a:solidFill>
              </a:rPr>
              <a:t>API</a:t>
            </a:r>
            <a:r>
              <a:rPr lang="ko-KR" altLang="en-US" sz="2000" b="1">
                <a:solidFill>
                  <a:prstClr val="black"/>
                </a:solidFill>
              </a:rPr>
              <a:t>명세를 문서로 전달한다면</a:t>
            </a:r>
            <a:r>
              <a:rPr lang="en-US" altLang="ko-KR" sz="2000" b="1">
                <a:solidFill>
                  <a:prstClr val="black"/>
                </a:solidFill>
              </a:rPr>
              <a:t>? API</a:t>
            </a:r>
            <a:r>
              <a:rPr lang="ko-KR" altLang="en-US" sz="2000" b="1">
                <a:solidFill>
                  <a:prstClr val="black"/>
                </a:solidFill>
              </a:rPr>
              <a:t>가 수정된다면</a:t>
            </a:r>
            <a:r>
              <a:rPr lang="en-US" altLang="ko-KR" sz="2000" b="1">
                <a:solidFill>
                  <a:prstClr val="black"/>
                </a:solidFill>
              </a:rPr>
              <a:t>?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35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3EEFC-649C-41E6-9446-A4BEF4B7704C}"/>
              </a:ext>
            </a:extLst>
          </p:cNvPr>
          <p:cNvSpPr/>
          <p:nvPr/>
        </p:nvSpPr>
        <p:spPr>
          <a:xfrm>
            <a:off x="1679331" y="3270737"/>
            <a:ext cx="2540977" cy="150348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클라이언트 개발자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6B6973-1E77-4938-B862-7B87ECDF65B0}"/>
              </a:ext>
            </a:extLst>
          </p:cNvPr>
          <p:cNvSpPr/>
          <p:nvPr/>
        </p:nvSpPr>
        <p:spPr>
          <a:xfrm>
            <a:off x="6586653" y="3270738"/>
            <a:ext cx="2540977" cy="150348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서버 개발자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47762A-C3EF-4E45-A568-7EABB9F69C1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220308" y="4022480"/>
            <a:ext cx="236634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AF735A-53ED-45A9-9BC4-22C924589E2C}"/>
              </a:ext>
            </a:extLst>
          </p:cNvPr>
          <p:cNvSpPr txBox="1"/>
          <p:nvPr/>
        </p:nvSpPr>
        <p:spPr>
          <a:xfrm>
            <a:off x="4899176" y="352646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API</a:t>
            </a:r>
            <a:r>
              <a:rPr lang="ko-KR" altLang="en-US"/>
              <a:t> 통신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431196-6105-4643-ACE0-0425B4B84A0D}"/>
              </a:ext>
            </a:extLst>
          </p:cNvPr>
          <p:cNvSpPr/>
          <p:nvPr/>
        </p:nvSpPr>
        <p:spPr>
          <a:xfrm>
            <a:off x="6881194" y="2025098"/>
            <a:ext cx="1951893" cy="5187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API</a:t>
            </a:r>
            <a:r>
              <a:rPr lang="ko-KR" altLang="en-US">
                <a:solidFill>
                  <a:schemeClr val="tx1"/>
                </a:solidFill>
              </a:rPr>
              <a:t>개발 문서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6B0590-725A-4617-9A75-FDEAE68740A0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 flipV="1">
            <a:off x="7857141" y="2543845"/>
            <a:ext cx="1" cy="7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C3DC46-5542-4DCE-8500-0B96EA565347}"/>
              </a:ext>
            </a:extLst>
          </p:cNvPr>
          <p:cNvSpPr txBox="1"/>
          <p:nvPr/>
        </p:nvSpPr>
        <p:spPr>
          <a:xfrm>
            <a:off x="7857140" y="2723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EEB0688-7C97-4AC9-8B5F-C53B004935E1}"/>
              </a:ext>
            </a:extLst>
          </p:cNvPr>
          <p:cNvCxnSpPr>
            <a:stCxn id="12" idx="1"/>
            <a:endCxn id="4" idx="0"/>
          </p:cNvCxnSpPr>
          <p:nvPr/>
        </p:nvCxnSpPr>
        <p:spPr>
          <a:xfrm rot="10800000" flipV="1">
            <a:off x="2949820" y="2284471"/>
            <a:ext cx="3931374" cy="986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65B885-E1BB-49A9-A831-3D455F67F6F4}"/>
              </a:ext>
            </a:extLst>
          </p:cNvPr>
          <p:cNvSpPr txBox="1"/>
          <p:nvPr/>
        </p:nvSpPr>
        <p:spPr>
          <a:xfrm>
            <a:off x="5080314" y="18517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22815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</a:t>
            </a:r>
            <a:r>
              <a:rPr lang="ko-KR" altLang="en-US"/>
              <a:t>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>
                <a:solidFill>
                  <a:prstClr val="black"/>
                </a:solidFill>
              </a:rPr>
              <a:t>Swagger</a:t>
            </a: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Swagger(</a:t>
            </a:r>
            <a:r>
              <a:rPr lang="ko-KR" altLang="en-US" sz="1800">
                <a:solidFill>
                  <a:prstClr val="black"/>
                </a:solidFill>
              </a:rPr>
              <a:t>스웨거</a:t>
            </a:r>
            <a:r>
              <a:rPr lang="en-US" altLang="ko-KR" sz="1800">
                <a:solidFill>
                  <a:prstClr val="black"/>
                </a:solidFill>
              </a:rPr>
              <a:t>)</a:t>
            </a:r>
            <a:r>
              <a:rPr lang="ko-KR" altLang="en-US" sz="1800">
                <a:solidFill>
                  <a:prstClr val="black"/>
                </a:solidFill>
              </a:rPr>
              <a:t>는 </a:t>
            </a:r>
            <a:r>
              <a:rPr lang="en-US" altLang="ko-KR" sz="1800">
                <a:solidFill>
                  <a:prstClr val="black"/>
                </a:solidFill>
              </a:rPr>
              <a:t>Open Api Specification(OAS)</a:t>
            </a:r>
            <a:r>
              <a:rPr lang="ko-KR" altLang="en-US" sz="1800">
                <a:solidFill>
                  <a:prstClr val="black"/>
                </a:solidFill>
              </a:rPr>
              <a:t>를 위한 프레임워크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ko-KR" altLang="en-US" sz="1800">
                <a:solidFill>
                  <a:prstClr val="black"/>
                </a:solidFill>
              </a:rPr>
              <a:t> </a:t>
            </a:r>
            <a:r>
              <a:rPr lang="en-US" altLang="ko-KR" sz="1800">
                <a:solidFill>
                  <a:prstClr val="black"/>
                </a:solidFill>
              </a:rPr>
              <a:t>API</a:t>
            </a:r>
            <a:r>
              <a:rPr lang="ko-KR" altLang="en-US" sz="1800">
                <a:solidFill>
                  <a:prstClr val="black"/>
                </a:solidFill>
              </a:rPr>
              <a:t>의 스펙</a:t>
            </a:r>
            <a:r>
              <a:rPr lang="en-US" altLang="ko-KR" sz="1800">
                <a:solidFill>
                  <a:prstClr val="black"/>
                </a:solidFill>
              </a:rPr>
              <a:t>(spec)</a:t>
            </a:r>
            <a:r>
              <a:rPr lang="ko-KR" altLang="en-US" sz="1800">
                <a:solidFill>
                  <a:prstClr val="black"/>
                </a:solidFill>
              </a:rPr>
              <a:t>을 명세</a:t>
            </a:r>
            <a:r>
              <a:rPr lang="en-US" altLang="ko-KR" sz="1800">
                <a:solidFill>
                  <a:prstClr val="black"/>
                </a:solidFill>
              </a:rPr>
              <a:t>, </a:t>
            </a:r>
            <a:r>
              <a:rPr lang="ko-KR" altLang="en-US" sz="1800">
                <a:solidFill>
                  <a:prstClr val="black"/>
                </a:solidFill>
              </a:rPr>
              <a:t>관리</a:t>
            </a:r>
            <a:r>
              <a:rPr lang="en-US" altLang="ko-KR" sz="180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ko-KR" altLang="en-US" sz="1800">
                <a:solidFill>
                  <a:prstClr val="black"/>
                </a:solidFill>
              </a:rPr>
              <a:t>스프링부트의 경우 </a:t>
            </a:r>
            <a:r>
              <a:rPr lang="en-US" altLang="ko-KR" sz="1800">
                <a:solidFill>
                  <a:prstClr val="black"/>
                </a:solidFill>
              </a:rPr>
              <a:t>@RestController</a:t>
            </a:r>
            <a:r>
              <a:rPr lang="ko-KR" altLang="en-US" sz="1800">
                <a:solidFill>
                  <a:prstClr val="black"/>
                </a:solidFill>
              </a:rPr>
              <a:t>가 붙은 컨트롤러에서 작성된 </a:t>
            </a:r>
            <a:r>
              <a:rPr lang="en-US" altLang="ko-KR" sz="1800">
                <a:solidFill>
                  <a:prstClr val="black"/>
                </a:solidFill>
              </a:rPr>
              <a:t>AP</a:t>
            </a:r>
            <a:r>
              <a:rPr lang="ko-KR" altLang="en-US" sz="1800">
                <a:solidFill>
                  <a:prstClr val="black"/>
                </a:solidFill>
              </a:rPr>
              <a:t>를 분석하고 </a:t>
            </a:r>
            <a:r>
              <a:rPr lang="en-US" altLang="ko-KR" sz="1800">
                <a:solidFill>
                  <a:prstClr val="black"/>
                </a:solidFill>
              </a:rPr>
              <a:t>HTML </a:t>
            </a:r>
            <a:r>
              <a:rPr lang="ko-KR" altLang="en-US" sz="1800">
                <a:solidFill>
                  <a:prstClr val="black"/>
                </a:solidFill>
              </a:rPr>
              <a:t>문서를 작성해 서비스를 제공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ko-KR" altLang="en-US" sz="1800">
                <a:solidFill>
                  <a:prstClr val="black"/>
                </a:solidFill>
              </a:rPr>
              <a:t>의존성 설정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2.9.2</a:t>
            </a:r>
            <a:r>
              <a:rPr lang="ko-KR" altLang="en-US" sz="1800">
                <a:solidFill>
                  <a:prstClr val="black"/>
                </a:solidFill>
              </a:rPr>
              <a:t>버전이 가장 많이 사용되었지만 부트의 버전과 호환가능 여부를 파악하여 본 예시에서는 </a:t>
            </a:r>
            <a:r>
              <a:rPr lang="en-US" altLang="ko-KR" sz="1800">
                <a:solidFill>
                  <a:prstClr val="black"/>
                </a:solidFill>
              </a:rPr>
              <a:t>3.0.0 </a:t>
            </a:r>
            <a:r>
              <a:rPr lang="ko-KR" altLang="en-US" sz="1800">
                <a:solidFill>
                  <a:prstClr val="black"/>
                </a:solidFill>
              </a:rPr>
              <a:t>사용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36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0CDA24-71B5-4007-A9F2-401E259AF785}"/>
              </a:ext>
            </a:extLst>
          </p:cNvPr>
          <p:cNvSpPr/>
          <p:nvPr/>
        </p:nvSpPr>
        <p:spPr>
          <a:xfrm>
            <a:off x="1053374" y="3492269"/>
            <a:ext cx="1008525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implementation 'io.springfox:springfox-boot-starter:3.0.0'</a:t>
            </a:r>
          </a:p>
          <a:p>
            <a:r>
              <a:rPr lang="en-US" altLang="ko-KR"/>
              <a:t>implementation group: 'io.springfox', name: 'springfox-swagger2', version: '3.0.0'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7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</a:t>
            </a:r>
            <a:r>
              <a:rPr lang="ko-KR" altLang="en-US"/>
              <a:t>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>
                <a:solidFill>
                  <a:prstClr val="black"/>
                </a:solidFill>
              </a:rPr>
              <a:t>Swagger</a:t>
            </a: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config </a:t>
            </a:r>
            <a:r>
              <a:rPr lang="ko-KR" altLang="en-US" sz="1800">
                <a:solidFill>
                  <a:prstClr val="black"/>
                </a:solidFill>
              </a:rPr>
              <a:t>패지키 아래에 </a:t>
            </a:r>
            <a:r>
              <a:rPr lang="en-US" altLang="ko-KR" sz="1800">
                <a:solidFill>
                  <a:prstClr val="black"/>
                </a:solidFill>
              </a:rPr>
              <a:t>SwaggerConfig </a:t>
            </a:r>
            <a:r>
              <a:rPr lang="ko-KR" altLang="en-US" sz="1800">
                <a:solidFill>
                  <a:prstClr val="black"/>
                </a:solidFill>
              </a:rPr>
              <a:t>클래스 작성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2"/>
            <a:endParaRPr lang="en-US" altLang="ko-KR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37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E202D-D471-43E6-922A-3EDE0D735599}"/>
              </a:ext>
            </a:extLst>
          </p:cNvPr>
          <p:cNvSpPr/>
          <p:nvPr/>
        </p:nvSpPr>
        <p:spPr>
          <a:xfrm>
            <a:off x="1126066" y="1931450"/>
            <a:ext cx="8720667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@Configuration</a:t>
            </a:r>
          </a:p>
          <a:p>
            <a:r>
              <a:rPr lang="en-US" altLang="ko-KR" sz="1400"/>
              <a:t>@EnableSwagger2</a:t>
            </a:r>
          </a:p>
          <a:p>
            <a:r>
              <a:rPr lang="en-US" altLang="ko-KR" sz="1400"/>
              <a:t>public class SwaggerConfig {</a:t>
            </a:r>
          </a:p>
          <a:p>
            <a:endParaRPr lang="en-US" altLang="ko-KR" sz="1400"/>
          </a:p>
          <a:p>
            <a:r>
              <a:rPr lang="en-US" altLang="ko-KR" sz="1400"/>
              <a:t>    @Bean</a:t>
            </a:r>
          </a:p>
          <a:p>
            <a:r>
              <a:rPr lang="en-US" altLang="ko-KR" sz="1400"/>
              <a:t>    public Docket restAPI() {</a:t>
            </a:r>
          </a:p>
          <a:p>
            <a:r>
              <a:rPr lang="en-US" altLang="ko-KR" sz="1400"/>
              <a:t>        return new Docket(DocumentationType.SWAGGER_2)</a:t>
            </a:r>
          </a:p>
          <a:p>
            <a:r>
              <a:rPr lang="en-US" altLang="ko-KR" sz="1400"/>
              <a:t>                .apiInfo(apiInfo())</a:t>
            </a:r>
          </a:p>
          <a:p>
            <a:r>
              <a:rPr lang="en-US" altLang="ko-KR" sz="1400"/>
              <a:t>                .select()</a:t>
            </a:r>
          </a:p>
          <a:p>
            <a:r>
              <a:rPr lang="en-US" altLang="ko-KR" sz="1400"/>
              <a:t>                .apis(RequestHandlerSelectors.basePackage("swagger.test"))</a:t>
            </a:r>
          </a:p>
          <a:p>
            <a:r>
              <a:rPr lang="en-US" altLang="ko-KR" sz="1400"/>
              <a:t>                .paths(PathSelectors.any())</a:t>
            </a:r>
          </a:p>
          <a:p>
            <a:r>
              <a:rPr lang="en-US" altLang="ko-KR" sz="1400"/>
              <a:t>                .build();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  private ApiInfo apiInfo() {</a:t>
            </a:r>
          </a:p>
          <a:p>
            <a:r>
              <a:rPr lang="en-US" altLang="ko-KR" sz="1400"/>
              <a:t>        return new ApiInfoBuilder()</a:t>
            </a:r>
          </a:p>
          <a:p>
            <a:r>
              <a:rPr lang="en-US" altLang="ko-KR" sz="1400"/>
              <a:t>                .title("Rest API DOC")</a:t>
            </a:r>
          </a:p>
          <a:p>
            <a:r>
              <a:rPr lang="en-US" altLang="ko-KR" sz="1400"/>
              <a:t>                .version("1.0.0")</a:t>
            </a:r>
          </a:p>
          <a:p>
            <a:r>
              <a:rPr lang="en-US" altLang="ko-KR" sz="1400"/>
              <a:t>                .description("API Spec Description")</a:t>
            </a:r>
          </a:p>
          <a:p>
            <a:r>
              <a:rPr lang="en-US" altLang="ko-KR" sz="1400"/>
              <a:t>                .build();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604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 </a:t>
            </a:r>
            <a:r>
              <a:rPr lang="en-US" altLang="ko-KR"/>
              <a:t>API </a:t>
            </a:r>
            <a:r>
              <a:rPr lang="ko-KR" altLang="en-US"/>
              <a:t>문서화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b="1">
                <a:solidFill>
                  <a:prstClr val="black"/>
                </a:solidFill>
              </a:rPr>
              <a:t>Swagger</a:t>
            </a:r>
          </a:p>
          <a:p>
            <a:pPr lvl="1"/>
            <a:r>
              <a:rPr lang="ko-KR" altLang="en-US" sz="1800">
                <a:solidFill>
                  <a:prstClr val="black"/>
                </a:solidFill>
              </a:rPr>
              <a:t>빈을 찾지 못하는 문제 발생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resources </a:t>
            </a:r>
            <a:r>
              <a:rPr lang="ko-KR" altLang="en-US" sz="1800">
                <a:solidFill>
                  <a:prstClr val="black"/>
                </a:solidFill>
              </a:rPr>
              <a:t>폴더 아래에 </a:t>
            </a:r>
            <a:r>
              <a:rPr lang="en-US" altLang="ko-KR" sz="1800">
                <a:solidFill>
                  <a:prstClr val="black"/>
                </a:solidFill>
              </a:rPr>
              <a:t>application.yml</a:t>
            </a:r>
            <a:r>
              <a:rPr lang="ko-KR" altLang="en-US" sz="1800">
                <a:solidFill>
                  <a:prstClr val="black"/>
                </a:solidFill>
              </a:rPr>
              <a:t>안에 아래를 작성</a:t>
            </a:r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endParaRPr lang="en-US" altLang="ko-KR" sz="1800">
              <a:solidFill>
                <a:prstClr val="black"/>
              </a:solidFill>
            </a:endParaRPr>
          </a:p>
          <a:p>
            <a:pPr lvl="1"/>
            <a:r>
              <a:rPr lang="en-US" altLang="ko-KR" sz="1800">
                <a:solidFill>
                  <a:prstClr val="black"/>
                </a:solidFill>
              </a:rPr>
              <a:t>springfox</a:t>
            </a:r>
            <a:r>
              <a:rPr lang="ko-KR" altLang="en-US" sz="1800">
                <a:solidFill>
                  <a:prstClr val="black"/>
                </a:solidFill>
              </a:rPr>
              <a:t> </a:t>
            </a:r>
            <a:r>
              <a:rPr lang="en-US" altLang="ko-KR" sz="1800">
                <a:solidFill>
                  <a:prstClr val="black"/>
                </a:solidFill>
              </a:rPr>
              <a:t>3.0.0</a:t>
            </a:r>
            <a:r>
              <a:rPr lang="ko-KR" altLang="en-US" sz="1800">
                <a:solidFill>
                  <a:prstClr val="black"/>
                </a:solidFill>
              </a:rPr>
              <a:t>을 사용할 경우 접속 </a:t>
            </a:r>
            <a:r>
              <a:rPr lang="en-US" altLang="ko-KR" sz="1800">
                <a:solidFill>
                  <a:prstClr val="black"/>
                </a:solidFill>
              </a:rPr>
              <a:t>url</a:t>
            </a:r>
          </a:p>
          <a:p>
            <a:pPr lvl="2"/>
            <a:r>
              <a:rPr lang="en-US" altLang="ko-KR">
                <a:solidFill>
                  <a:prstClr val="black"/>
                </a:solidFill>
              </a:rPr>
              <a:t>http://localhost:8080/</a:t>
            </a:r>
            <a:r>
              <a:rPr lang="en-US" altLang="ko-KR">
                <a:solidFill>
                  <a:srgbClr val="FF0000"/>
                </a:solidFill>
              </a:rPr>
              <a:t>swagger-ui/</a:t>
            </a:r>
          </a:p>
          <a:p>
            <a:pPr lvl="2"/>
            <a:r>
              <a:rPr lang="en-US" altLang="ko-KR">
                <a:solidFill>
                  <a:prstClr val="black"/>
                </a:solidFill>
              </a:rPr>
              <a:t>http://localhost:8080/</a:t>
            </a:r>
            <a:r>
              <a:rPr lang="en-US" altLang="ko-KR">
                <a:solidFill>
                  <a:srgbClr val="FF0000"/>
                </a:solidFill>
              </a:rPr>
              <a:t>swagger-ui/index.html</a:t>
            </a:r>
          </a:p>
          <a:p>
            <a:pPr lvl="2"/>
            <a:r>
              <a:rPr lang="ko-KR" altLang="en-US">
                <a:solidFill>
                  <a:prstClr val="black"/>
                </a:solidFill>
              </a:rPr>
              <a:t>참고</a:t>
            </a:r>
            <a:r>
              <a:rPr lang="en-US" altLang="ko-KR">
                <a:solidFill>
                  <a:prstClr val="black"/>
                </a:solidFill>
              </a:rPr>
              <a:t> 2.9.2) http://localhost:8080/</a:t>
            </a:r>
            <a:r>
              <a:rPr lang="en-US" altLang="ko-KR">
                <a:solidFill>
                  <a:srgbClr val="FF0000"/>
                </a:solidFill>
              </a:rPr>
              <a:t>swagger-ui.html</a:t>
            </a:r>
          </a:p>
          <a:p>
            <a:pPr lvl="2"/>
            <a:endParaRPr lang="en-US" altLang="ko-KR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  <a:p>
            <a:pPr lvl="0"/>
            <a:endParaRPr lang="en-US" altLang="ko-KR" sz="20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38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614EA-608A-4A7C-8336-011DB13E2E1C}"/>
              </a:ext>
            </a:extLst>
          </p:cNvPr>
          <p:cNvSpPr/>
          <p:nvPr/>
        </p:nvSpPr>
        <p:spPr>
          <a:xfrm>
            <a:off x="1117600" y="2228671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spring:</a:t>
            </a:r>
          </a:p>
          <a:p>
            <a:r>
              <a:rPr lang="en-US" altLang="ko-KR"/>
              <a:t>  mvc:</a:t>
            </a:r>
          </a:p>
          <a:p>
            <a:r>
              <a:rPr lang="en-US" altLang="ko-KR"/>
              <a:t>    pathmatch:</a:t>
            </a:r>
          </a:p>
          <a:p>
            <a:r>
              <a:rPr lang="en-US" altLang="ko-KR"/>
              <a:t>      matching-strategy: ant_path_matcher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로그 남기기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5EE0D8-F065-4DE5-976D-B6EFC6C4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49" y="911948"/>
            <a:ext cx="4249881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830CC5-C4DF-4E3E-B835-52EAD7F0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33" y="911948"/>
            <a:ext cx="2581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로그 남기기</a:t>
            </a:r>
            <a:endParaRPr lang="en-US" altLang="ko-KR" sz="2000" b="1" dirty="0"/>
          </a:p>
          <a:p>
            <a:pPr lvl="1"/>
            <a:r>
              <a:rPr lang="en-US" dirty="0" err="1"/>
              <a:t>System.out.println</a:t>
            </a:r>
            <a:endParaRPr lang="en-US" dirty="0"/>
          </a:p>
          <a:p>
            <a:pPr lvl="2"/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실행된 파일과 같은 구체적인 정보를 담고 있지 않음</a:t>
            </a:r>
            <a:endParaRPr lang="en-US" altLang="ko-KR" dirty="0"/>
          </a:p>
          <a:p>
            <a:pPr lvl="2"/>
            <a:r>
              <a:rPr lang="ko-KR" altLang="en-US" dirty="0"/>
              <a:t>항상 표시됨</a:t>
            </a:r>
            <a:r>
              <a:rPr lang="en-US" altLang="ko-KR" dirty="0"/>
              <a:t>(</a:t>
            </a:r>
            <a:r>
              <a:rPr lang="ko-KR" altLang="en-US" dirty="0"/>
              <a:t>개발 단계와</a:t>
            </a:r>
            <a:r>
              <a:rPr lang="en-US" altLang="ko-KR" dirty="0"/>
              <a:t> </a:t>
            </a:r>
            <a:r>
              <a:rPr lang="ko-KR" altLang="en-US" dirty="0"/>
              <a:t>운영 단계에서 보여질 로그를 설정할 필요가 있음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ko-KR" altLang="en-US" sz="2000" b="1" dirty="0"/>
              <a:t>로깅 </a:t>
            </a:r>
            <a:r>
              <a:rPr lang="ko-KR" altLang="en-US" sz="2000" b="1" dirty="0" err="1"/>
              <a:t>퍼사드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VS </a:t>
            </a:r>
            <a:r>
              <a:rPr lang="ko-KR" altLang="en-US" sz="2000" b="1" dirty="0" err="1"/>
              <a:t>로거</a:t>
            </a:r>
            <a:endParaRPr lang="en-US" altLang="ko-KR" sz="2000" b="1" dirty="0"/>
          </a:p>
          <a:p>
            <a:pPr lvl="1"/>
            <a:r>
              <a:rPr lang="ko-KR" altLang="en-US" dirty="0"/>
              <a:t>로깅 </a:t>
            </a:r>
            <a:r>
              <a:rPr lang="ko-KR" altLang="en-US" dirty="0" err="1"/>
              <a:t>퍼사드</a:t>
            </a:r>
            <a:r>
              <a:rPr lang="en-US" altLang="ko-KR" dirty="0"/>
              <a:t>(Logging Facade)</a:t>
            </a:r>
          </a:p>
          <a:p>
            <a:pPr lvl="2"/>
            <a:r>
              <a:rPr lang="ko-KR" altLang="en-US" dirty="0" err="1"/>
              <a:t>로거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추상화 한 인터페이스</a:t>
            </a:r>
            <a:endParaRPr lang="en-US" altLang="ko-KR" dirty="0"/>
          </a:p>
          <a:p>
            <a:pPr lvl="2"/>
            <a:r>
              <a:rPr lang="en-US" altLang="ko-KR" dirty="0"/>
              <a:t>Commons Logging, SLF4j(Simple Logging Facade for Java)</a:t>
            </a:r>
          </a:p>
          <a:p>
            <a:pPr lvl="2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프레임워크가 주로 사용하는 방식</a:t>
            </a:r>
          </a:p>
          <a:p>
            <a:pPr lvl="1"/>
            <a:r>
              <a:rPr lang="ko-KR" altLang="en-US" dirty="0" err="1"/>
              <a:t>로거</a:t>
            </a:r>
            <a:endParaRPr lang="en-US" altLang="ko-KR" dirty="0"/>
          </a:p>
          <a:p>
            <a:pPr lvl="2"/>
            <a:r>
              <a:rPr lang="ko-KR" altLang="en-US" dirty="0"/>
              <a:t>실제로 로그를 남기는 로깅 </a:t>
            </a:r>
            <a:r>
              <a:rPr lang="ko-KR" altLang="en-US" dirty="0" err="1"/>
              <a:t>퍼사드의</a:t>
            </a:r>
            <a:r>
              <a:rPr lang="ko-KR" altLang="en-US" dirty="0"/>
              <a:t> 구현체</a:t>
            </a:r>
            <a:endParaRPr lang="en-US" altLang="ko-KR" dirty="0"/>
          </a:p>
          <a:p>
            <a:pPr lvl="2"/>
            <a:r>
              <a:rPr lang="en-US" altLang="ko-KR" dirty="0"/>
              <a:t>JUL(Java </a:t>
            </a:r>
            <a:r>
              <a:rPr lang="en-US" altLang="ko-KR" dirty="0" err="1"/>
              <a:t>Util</a:t>
            </a:r>
            <a:r>
              <a:rPr lang="en-US" altLang="ko-KR" dirty="0"/>
              <a:t> Logging), Log4j2, </a:t>
            </a:r>
            <a:r>
              <a:rPr lang="en-US" altLang="ko-KR" b="1" dirty="0" err="1"/>
              <a:t>Logback</a:t>
            </a:r>
            <a:r>
              <a:rPr lang="en-US" altLang="ko-KR" b="1" dirty="0"/>
              <a:t>(</a:t>
            </a:r>
            <a:r>
              <a:rPr lang="ko-KR" altLang="en-US" b="1" dirty="0"/>
              <a:t>스프링부트의 기본 </a:t>
            </a:r>
            <a:r>
              <a:rPr lang="ko-KR" altLang="en-US" b="1" dirty="0" err="1"/>
              <a:t>로거</a:t>
            </a:r>
            <a:r>
              <a:rPr lang="en-US" altLang="ko-KR" b="1" dirty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40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48587" y="147362"/>
            <a:ext cx="6786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https://gmlwjd9405.github.io/2019/01/04/logging-with-slf4j.html</a:t>
            </a:r>
          </a:p>
        </p:txBody>
      </p:sp>
    </p:spTree>
    <p:extLst>
      <p:ext uri="{BB962C8B-B14F-4D97-AF65-F5344CB8AC3E}">
        <p14:creationId xmlns:p14="http://schemas.microsoft.com/office/powerpoint/2010/main" val="14323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Commons Logging</a:t>
            </a:r>
            <a:r>
              <a:rPr lang="ko-KR" altLang="en-US" sz="2000" b="1" dirty="0"/>
              <a:t>과</a:t>
            </a:r>
            <a:r>
              <a:rPr lang="en-US" altLang="ko-KR" sz="2000" b="1" dirty="0"/>
              <a:t> SLF4j</a:t>
            </a:r>
          </a:p>
          <a:p>
            <a:pPr lvl="1"/>
            <a:r>
              <a:rPr lang="ko-KR" altLang="en-US" sz="1800" dirty="0"/>
              <a:t>스프링</a:t>
            </a:r>
            <a:r>
              <a:rPr lang="en-US" altLang="ko-KR" sz="1800" dirty="0"/>
              <a:t>(</a:t>
            </a:r>
            <a:r>
              <a:rPr lang="ko-KR" altLang="en-US" sz="1800" dirty="0"/>
              <a:t>스프링 코어</a:t>
            </a:r>
            <a:r>
              <a:rPr lang="en-US" altLang="ko-KR" sz="1800" dirty="0"/>
              <a:t>)</a:t>
            </a:r>
            <a:r>
              <a:rPr lang="ko-KR" altLang="en-US" sz="1800" dirty="0"/>
              <a:t> 개발 초기에는 </a:t>
            </a:r>
            <a:r>
              <a:rPr lang="en-US" altLang="ko-KR" sz="1800" dirty="0"/>
              <a:t>Commons Logging</a:t>
            </a:r>
            <a:r>
              <a:rPr lang="ko-KR" altLang="en-US" sz="1800" dirty="0"/>
              <a:t>을 사용</a:t>
            </a:r>
            <a:r>
              <a:rPr lang="en-US" altLang="ko-KR" sz="1800" dirty="0"/>
              <a:t>(SLF4j</a:t>
            </a:r>
            <a:r>
              <a:rPr lang="ko-KR" altLang="en-US" sz="1800" dirty="0"/>
              <a:t>가 없었음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Commons Logging</a:t>
            </a:r>
            <a:r>
              <a:rPr lang="ko-KR" altLang="en-US" sz="1800" dirty="0"/>
              <a:t>에서 다양한 문제가 발생</a:t>
            </a:r>
            <a:endParaRPr lang="en-US" altLang="ko-KR" sz="1800" dirty="0"/>
          </a:p>
          <a:p>
            <a:pPr lvl="1"/>
            <a:r>
              <a:rPr lang="en-US" altLang="ko-KR" sz="1800" dirty="0"/>
              <a:t>SLF4j </a:t>
            </a:r>
            <a:r>
              <a:rPr lang="ko-KR" altLang="en-US" sz="1800" dirty="0"/>
              <a:t>개발</a:t>
            </a:r>
            <a:endParaRPr lang="en-US" altLang="ko-KR" sz="1800" dirty="0"/>
          </a:p>
          <a:p>
            <a:pPr lvl="1"/>
            <a:r>
              <a:rPr lang="en-US" sz="1800" dirty="0"/>
              <a:t>Spring Boot </a:t>
            </a:r>
            <a:r>
              <a:rPr lang="ko-KR" altLang="en-US" sz="1800" dirty="0"/>
              <a:t>프레임워크 에서는 </a:t>
            </a:r>
            <a:r>
              <a:rPr lang="en-US" sz="1800" dirty="0"/>
              <a:t>Common Logging Facade </a:t>
            </a:r>
            <a:r>
              <a:rPr lang="ko-KR" altLang="en-US" sz="1800" dirty="0"/>
              <a:t>를 기본으로 사용</a:t>
            </a:r>
            <a:endParaRPr lang="en-US" altLang="ko-KR" sz="1800" dirty="0"/>
          </a:p>
          <a:p>
            <a:pPr lvl="1"/>
            <a:r>
              <a:rPr lang="en-US" altLang="ko-KR" sz="1800" dirty="0"/>
              <a:t>SLF4j Facade </a:t>
            </a:r>
            <a:r>
              <a:rPr lang="ko-KR" altLang="en-US" sz="1800" dirty="0"/>
              <a:t>사용을 위해서는 </a:t>
            </a:r>
            <a:r>
              <a:rPr lang="en-US" altLang="ko-KR" sz="1800" dirty="0"/>
              <a:t>Common Logging</a:t>
            </a:r>
            <a:r>
              <a:rPr lang="ko-KR" altLang="en-US" sz="1800" dirty="0"/>
              <a:t>을 </a:t>
            </a:r>
            <a:r>
              <a:rPr lang="en-US" altLang="ko-KR" sz="1800" dirty="0"/>
              <a:t>exclude </a:t>
            </a:r>
            <a:r>
              <a:rPr lang="ko-KR" altLang="en-US" sz="1800" dirty="0"/>
              <a:t>해주고</a:t>
            </a:r>
            <a:r>
              <a:rPr lang="en-US" altLang="ko-KR" sz="1800" dirty="0"/>
              <a:t>, SLF4j</a:t>
            </a:r>
            <a:r>
              <a:rPr lang="ko-KR" altLang="en-US" sz="1800" dirty="0"/>
              <a:t>를 추가해주는 작업이 필요</a:t>
            </a:r>
            <a:endParaRPr lang="en-US" altLang="ko-KR" sz="1800" dirty="0"/>
          </a:p>
          <a:p>
            <a:pPr lvl="1"/>
            <a:r>
              <a:rPr lang="en-US" altLang="ko-KR" sz="1800" dirty="0"/>
              <a:t>spring 5</a:t>
            </a:r>
            <a:r>
              <a:rPr lang="ko-KR" altLang="en-US" sz="1800" dirty="0"/>
              <a:t>부터는</a:t>
            </a:r>
            <a:r>
              <a:rPr lang="en-US" altLang="ko-KR" sz="1800" dirty="0"/>
              <a:t>, Spring-JCL(Jakarta Commons Logging API) </a:t>
            </a:r>
            <a:r>
              <a:rPr lang="ko-KR" altLang="en-US" sz="1800" dirty="0"/>
              <a:t>모듈이 추가되어</a:t>
            </a:r>
            <a:r>
              <a:rPr lang="en-US" altLang="ko-KR" sz="1800" dirty="0"/>
              <a:t>, </a:t>
            </a:r>
            <a:r>
              <a:rPr lang="ko-KR" altLang="en-US" sz="1800" dirty="0"/>
              <a:t>별도로 </a:t>
            </a:r>
            <a:r>
              <a:rPr lang="en-US" altLang="ko-KR" sz="1800" dirty="0"/>
              <a:t>exclude</a:t>
            </a:r>
            <a:r>
              <a:rPr lang="ko-KR" altLang="en-US" sz="1800" dirty="0"/>
              <a:t>를 해줄 필요 없이 </a:t>
            </a:r>
            <a:r>
              <a:rPr lang="en-US" altLang="ko-KR" sz="1800" dirty="0"/>
              <a:t>SLF4j</a:t>
            </a:r>
            <a:r>
              <a:rPr lang="ko-KR" altLang="en-US" sz="1800" dirty="0"/>
              <a:t>를 사용할 수 있게 됨</a:t>
            </a:r>
            <a:endParaRPr lang="en-US" altLang="ko-KR" sz="1800" dirty="0"/>
          </a:p>
          <a:p>
            <a:pPr lvl="2"/>
            <a:r>
              <a:rPr lang="en-US" altLang="ko-KR" dirty="0"/>
              <a:t>JCL(Commons Logging)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SLF4j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Logback(</a:t>
            </a:r>
            <a:r>
              <a:rPr lang="ko-KR" altLang="en-US" b="1">
                <a:sym typeface="Wingdings" panose="05000000000000000000" pitchFamily="2" charset="2"/>
              </a:rPr>
              <a:t>최신 부트의 기본 구현체</a:t>
            </a:r>
            <a:r>
              <a:rPr lang="en-US" altLang="ko-KR" b="1">
                <a:sym typeface="Wingdings" panose="05000000000000000000" pitchFamily="2" charset="2"/>
              </a:rPr>
              <a:t>)</a:t>
            </a:r>
            <a:endParaRPr lang="en-US" altLang="ko-KR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Slf4j</a:t>
            </a:r>
            <a:r>
              <a:rPr lang="ko-KR" altLang="en-US" sz="2000" b="1"/>
              <a:t>보안 취약점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/>
              <a:t>Log4j</a:t>
            </a:r>
            <a:r>
              <a:rPr lang="ko-KR" altLang="en-US"/>
              <a:t>의 보안 취약점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800"/>
              <a:t>마인 크래프트에서 처음 발견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해커가 비밀번호도 없이 서버에 접속하여 데이터를 파괴하거나 악성 프로그램을 서버 내에서 실행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2000" b="1"/>
              <a:t>해결방법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logback</a:t>
            </a:r>
            <a:r>
              <a:rPr lang="ko-KR" altLang="en-US" sz="1800"/>
              <a:t>을 사용한다면 해당 없음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log4j</a:t>
            </a:r>
            <a:r>
              <a:rPr lang="ko-KR" altLang="en-US" sz="1800"/>
              <a:t>를 사용한다면 </a:t>
            </a:r>
            <a:r>
              <a:rPr lang="en-US" altLang="ko-KR" sz="1800"/>
              <a:t>2.16.0 </a:t>
            </a:r>
            <a:r>
              <a:rPr lang="ko-KR" altLang="en-US" sz="1800"/>
              <a:t>이상으로 업그레이드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en-US" altLang="ko-KR" sz="1600" b="1"/>
          </a:p>
          <a:p>
            <a:pPr lvl="1">
              <a:lnSpc>
                <a:spcPct val="150000"/>
              </a:lnSpc>
            </a:pPr>
            <a:endParaRPr lang="en-US" altLang="ko-KR" sz="1600" b="1"/>
          </a:p>
          <a:p>
            <a:pPr lvl="1">
              <a:lnSpc>
                <a:spcPct val="150000"/>
              </a:lnSpc>
            </a:pPr>
            <a:endParaRPr lang="en-US" altLang="ko-KR" sz="1600" b="1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Logback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Log4j</a:t>
            </a:r>
            <a:r>
              <a:rPr lang="ko-KR" altLang="en-US" sz="1800" dirty="0"/>
              <a:t>와 비교해 성능이 약 </a:t>
            </a:r>
            <a:r>
              <a:rPr lang="en-US" altLang="ko-KR" sz="1800" dirty="0"/>
              <a:t>10</a:t>
            </a:r>
            <a:r>
              <a:rPr lang="ko-KR" altLang="en-US" sz="1800"/>
              <a:t>배정도 빠름</a:t>
            </a:r>
            <a:r>
              <a:rPr lang="en-US" altLang="ko-KR" sz="1800"/>
              <a:t>(</a:t>
            </a:r>
            <a:r>
              <a:rPr lang="ko-KR" altLang="en-US" sz="1800">
                <a:solidFill>
                  <a:srgbClr val="FF0000"/>
                </a:solidFill>
              </a:rPr>
              <a:t>더욱이 </a:t>
            </a:r>
            <a:r>
              <a:rPr lang="en-US" altLang="ko-KR" sz="1800">
                <a:solidFill>
                  <a:srgbClr val="FF0000"/>
                </a:solidFill>
              </a:rPr>
              <a:t>println</a:t>
            </a:r>
            <a:r>
              <a:rPr lang="ko-KR" altLang="en-US" sz="1800">
                <a:solidFill>
                  <a:srgbClr val="FF0000"/>
                </a:solidFill>
              </a:rPr>
              <a:t>보다는 훨씬 좋음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lvl="1"/>
            <a:r>
              <a:rPr lang="ko-KR" altLang="en-US" sz="1800" dirty="0"/>
              <a:t>로그 설정이 변경된 경우 서버를 </a:t>
            </a:r>
            <a:r>
              <a:rPr lang="ko-KR" altLang="en-US" sz="1800" dirty="0" err="1"/>
              <a:t>재시작하지</a:t>
            </a:r>
            <a:r>
              <a:rPr lang="ko-KR" altLang="en-US" sz="1800" dirty="0"/>
              <a:t> 않아도 바로 반영</a:t>
            </a:r>
            <a:endParaRPr lang="en-US" altLang="ko-KR" sz="1800" dirty="0"/>
          </a:p>
          <a:p>
            <a:r>
              <a:rPr lang="ko-KR" altLang="en-US" sz="2000" b="1" dirty="0"/>
              <a:t>사용법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43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6779" y="3322945"/>
            <a:ext cx="735501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RestController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LogTestController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LoggerFactory.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"/log-test"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trace log={}"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2307" y="4340530"/>
            <a:ext cx="186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자신을 </a:t>
            </a:r>
            <a:endParaRPr lang="en-US" altLang="ko-KR" dirty="0"/>
          </a:p>
          <a:p>
            <a:r>
              <a:rPr lang="en-US" altLang="ko-KR" dirty="0" err="1"/>
              <a:t>getLogger</a:t>
            </a:r>
            <a:r>
              <a:rPr lang="ko-KR" altLang="en-US" dirty="0"/>
              <a:t>에 넣음</a:t>
            </a:r>
            <a:endParaRPr lang="en-US" dirty="0"/>
          </a:p>
        </p:txBody>
      </p:sp>
      <p:cxnSp>
        <p:nvCxnSpPr>
          <p:cNvPr id="18" name="직선 화살표 연결선 17"/>
          <p:cNvCxnSpPr>
            <a:endCxn id="11" idx="1"/>
          </p:cNvCxnSpPr>
          <p:nvPr/>
        </p:nvCxnSpPr>
        <p:spPr>
          <a:xfrm>
            <a:off x="7391011" y="4286192"/>
            <a:ext cx="1451296" cy="37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3649521" y="5305063"/>
            <a:ext cx="0" cy="113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7049" y="6441017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placeholder</a:t>
            </a:r>
            <a:r>
              <a:rPr lang="ko-KR" altLang="en-US" dirty="0"/>
              <a:t>와 같은 역할</a:t>
            </a:r>
            <a:r>
              <a:rPr lang="en-US" altLang="ko-KR" dirty="0"/>
              <a:t>, </a:t>
            </a:r>
            <a:r>
              <a:rPr lang="ko-KR" altLang="en-US" dirty="0"/>
              <a:t>변수가 </a:t>
            </a:r>
            <a:r>
              <a:rPr lang="en-US" altLang="ko-KR" dirty="0"/>
              <a:t>2</a:t>
            </a:r>
            <a:r>
              <a:rPr lang="ko-KR" altLang="en-US" dirty="0"/>
              <a:t>개라면 중괄호도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DE1FF2-A469-4ADC-AD9D-B0FEC914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79" y="2651214"/>
            <a:ext cx="331372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org.slf4j.Logger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org.slf4j.LoggerFactory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75D05-A554-48E4-B31F-3D6EB6388760}"/>
              </a:ext>
            </a:extLst>
          </p:cNvPr>
          <p:cNvSpPr txBox="1"/>
          <p:nvPr/>
        </p:nvSpPr>
        <p:spPr>
          <a:xfrm>
            <a:off x="4061547" y="278971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순서 중요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0637DA-E214-4D57-8A29-1984636D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615" y="2789713"/>
            <a:ext cx="345479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//import java.util.logging.Logger;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7E859-C702-4699-9AF0-E9FF304D7709}"/>
              </a:ext>
            </a:extLst>
          </p:cNvPr>
          <p:cNvSpPr txBox="1"/>
          <p:nvPr/>
        </p:nvSpPr>
        <p:spPr>
          <a:xfrm>
            <a:off x="9165061" y="278971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이거 아님</a:t>
            </a:r>
          </a:p>
        </p:txBody>
      </p:sp>
    </p:spTree>
    <p:extLst>
      <p:ext uri="{BB962C8B-B14F-4D97-AF65-F5344CB8AC3E}">
        <p14:creationId xmlns:p14="http://schemas.microsoft.com/office/powerpoint/2010/main" val="632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로그 레벨</a:t>
            </a:r>
            <a:endParaRPr lang="en-US" altLang="ko-KR" sz="2000" b="1" dirty="0"/>
          </a:p>
          <a:p>
            <a:pPr lvl="1"/>
            <a:endParaRPr lang="en-US" altLang="ko-KR" sz="1800" dirty="0"/>
          </a:p>
          <a:p>
            <a:endParaRPr lang="en-US" altLang="ko-KR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44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850629" y="1736521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0629" y="2427833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0629" y="3109043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50628" y="3736177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0628" y="4432365"/>
            <a:ext cx="2615650" cy="4278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325460" y="1736521"/>
            <a:ext cx="0" cy="31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551" y="1359439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높은 레벨</a:t>
            </a:r>
            <a:r>
              <a:rPr lang="en-US" altLang="ko-KR"/>
              <a:t>(</a:t>
            </a:r>
            <a:r>
              <a:rPr lang="ko-KR" altLang="en-US"/>
              <a:t>반드시 확인되어야 함</a:t>
            </a:r>
            <a:r>
              <a:rPr lang="en-US" altLang="ko-KR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012" y="48558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낮은 레벨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012" y="5333546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레벨을 설정하면 </a:t>
            </a:r>
            <a:endParaRPr lang="en-US" altLang="ko-KR" dirty="0"/>
          </a:p>
          <a:p>
            <a:r>
              <a:rPr lang="ko-KR" altLang="en-US" dirty="0"/>
              <a:t>상위 레벨의 로그도 같이 찍힘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5012" y="6179172"/>
            <a:ext cx="423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info </a:t>
            </a:r>
            <a:r>
              <a:rPr lang="ko-KR" altLang="en-US" dirty="0"/>
              <a:t>레벨이면 </a:t>
            </a:r>
            <a:r>
              <a:rPr lang="en-US" altLang="ko-KR" dirty="0"/>
              <a:t>WANR, ERROR</a:t>
            </a:r>
            <a:r>
              <a:rPr lang="ko-KR" altLang="en-US" dirty="0"/>
              <a:t>까지 찍음</a:t>
            </a:r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568097" y="2060961"/>
            <a:ext cx="3881191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"Spring"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en-US" altLang="en-US">
                <a:solidFill>
                  <a:srgbClr val="9876AA"/>
                </a:solidFill>
                <a:latin typeface="Arial Unicode MS"/>
                <a:ea typeface="JetBrains Mono"/>
              </a:rPr>
              <a:t>log</a:t>
            </a:r>
            <a:r>
              <a:rPr lang="en-US" altLang="en-US">
                <a:solidFill>
                  <a:srgbClr val="A9B7C6"/>
                </a:solidFill>
                <a:latin typeface="Arial Unicode MS"/>
                <a:ea typeface="JetBrains Mono"/>
              </a:rPr>
              <a:t>.error(</a:t>
            </a:r>
            <a:r>
              <a:rPr lang="en-US" altLang="en-US">
                <a:solidFill>
                  <a:srgbClr val="6A8759"/>
                </a:solidFill>
                <a:latin typeface="Arial Unicode MS"/>
                <a:ea typeface="JetBrains Mono"/>
              </a:rPr>
              <a:t>"error log={}"</a:t>
            </a:r>
            <a:r>
              <a:rPr lang="en-US" altLang="en-US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Arial Unicode MS"/>
                <a:ea typeface="JetBrains Mono"/>
              </a:rPr>
              <a:t>name)</a:t>
            </a:r>
            <a:r>
              <a:rPr lang="en-US" altLang="en-US">
                <a:solidFill>
                  <a:srgbClr val="CC7832"/>
                </a:solidFill>
                <a:latin typeface="Arial Unicode MS"/>
                <a:ea typeface="JetBrains Mono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log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.warn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warn log={}"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info log =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.debug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"debug log={}"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"trace log={}"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1800" b="1" dirty="0"/>
              <a:t>로그 설정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색상 입히기</a:t>
            </a:r>
            <a:r>
              <a:rPr lang="en-US" altLang="ko-KR" sz="1800" dirty="0"/>
              <a:t>: resources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application.properties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로그 레벨 설정</a:t>
            </a:r>
            <a:r>
              <a:rPr lang="en-US" altLang="ko-KR" sz="1800" dirty="0"/>
              <a:t>: resources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application</a:t>
            </a:r>
            <a:r>
              <a:rPr lang="en-US" altLang="ko-KR" sz="1800" err="1"/>
              <a:t>.</a:t>
            </a:r>
            <a:r>
              <a:rPr lang="en-US" altLang="ko-KR" sz="1800"/>
              <a:t>properties</a:t>
            </a:r>
            <a:endParaRPr lang="en-US" altLang="ko-KR" sz="1800" dirty="0"/>
          </a:p>
          <a:p>
            <a:pPr lvl="1"/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개발환경에서는 </a:t>
            </a:r>
            <a:r>
              <a:rPr lang="en-US" altLang="ko-KR" sz="1800" dirty="0"/>
              <a:t>trace</a:t>
            </a:r>
            <a:r>
              <a:rPr lang="ko-KR" altLang="en-US" sz="1800" dirty="0"/>
              <a:t>나 </a:t>
            </a:r>
            <a:r>
              <a:rPr lang="en-US" altLang="ko-KR" sz="1800" dirty="0"/>
              <a:t>debug, </a:t>
            </a:r>
            <a:r>
              <a:rPr lang="ko-KR" altLang="en-US" sz="1800" dirty="0"/>
              <a:t>운영에서는 </a:t>
            </a:r>
            <a:r>
              <a:rPr lang="en-US" altLang="ko-KR" sz="1800" dirty="0"/>
              <a:t>info</a:t>
            </a:r>
            <a:r>
              <a:rPr lang="ko-KR" altLang="en-US" sz="1800" dirty="0"/>
              <a:t>레벨로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전체 로그 레벨 설정</a:t>
            </a:r>
            <a:r>
              <a:rPr lang="en-US" altLang="ko-KR" sz="1800" dirty="0"/>
              <a:t>(</a:t>
            </a:r>
            <a:r>
              <a:rPr lang="ko-KR" altLang="en-US" sz="1800" dirty="0"/>
              <a:t>기본 </a:t>
            </a:r>
            <a:r>
              <a:rPr lang="en-US" altLang="ko-KR" sz="1800" dirty="0"/>
              <a:t>info)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롬복</a:t>
            </a:r>
            <a:r>
              <a:rPr lang="en-US" altLang="ko-KR" sz="1800" dirty="0"/>
              <a:t>(</a:t>
            </a:r>
            <a:r>
              <a:rPr lang="ko-KR" altLang="en-US" sz="1800" dirty="0"/>
              <a:t>아래의 코드를 생략</a:t>
            </a:r>
            <a:r>
              <a:rPr lang="en-US" altLang="ko-KR" sz="1800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45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0879" y="1759523"/>
            <a:ext cx="413606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spring.output.ansi.enabled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ALWAYS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280879" y="3095071"/>
            <a:ext cx="39869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  <a:ea typeface="JetBrains Mono"/>
              </a:rPr>
              <a:t>logging.level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jpabook.jpashop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trace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0879" y="4858736"/>
            <a:ext cx="26052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logging.level.root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info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280879" y="5678127"/>
            <a:ext cx="705513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private final Logger log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LoggerFactory.getLogger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0879" y="6178766"/>
            <a:ext cx="88197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03478" y="2995443"/>
            <a:ext cx="4234503" cy="56858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코드의 </a:t>
            </a:r>
            <a:r>
              <a:rPr lang="ko-KR" altLang="en-US">
                <a:solidFill>
                  <a:schemeClr val="tx1"/>
                </a:solidFill>
              </a:rPr>
              <a:t>수정 없이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원하는 로그를 출력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9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SLF4J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1800" b="1"/>
              <a:t>로그 저장</a:t>
            </a:r>
            <a:endParaRPr lang="en-US" altLang="ko-KR" sz="1800" b="1" dirty="0"/>
          </a:p>
          <a:p>
            <a:pPr lvl="1"/>
            <a:r>
              <a:rPr lang="ko-KR" altLang="en-US" sz="1800"/>
              <a:t>파일저장</a:t>
            </a:r>
            <a:endParaRPr lang="en-US" altLang="ko-KR" sz="1800"/>
          </a:p>
          <a:p>
            <a:pPr lvl="2"/>
            <a:r>
              <a:rPr lang="en-US" altLang="ko-KR"/>
              <a:t>application.yml</a:t>
            </a:r>
            <a:r>
              <a:rPr lang="ko-KR" altLang="en-US"/>
              <a:t>과 </a:t>
            </a:r>
            <a:r>
              <a:rPr lang="en-US" altLang="ko-KR"/>
              <a:t>logback-spring.xml</a:t>
            </a:r>
            <a:r>
              <a:rPr lang="ko-KR" altLang="en-US"/>
              <a:t>을 통해 설정 가능</a:t>
            </a:r>
            <a:endParaRPr lang="en-US" altLang="ko-KR"/>
          </a:p>
          <a:p>
            <a:pPr lvl="1"/>
            <a:r>
              <a:rPr lang="ko-KR" altLang="en-US" sz="1800"/>
              <a:t>타 플랫폼과 연동</a:t>
            </a:r>
            <a:endParaRPr lang="en-US" altLang="ko-KR" sz="1800"/>
          </a:p>
          <a:p>
            <a:pPr lvl="2"/>
            <a:r>
              <a:rPr lang="en-US" altLang="ko-KR"/>
              <a:t>Kafka: </a:t>
            </a:r>
            <a:r>
              <a:rPr lang="ko-KR" altLang="en-US"/>
              <a:t>분산 스트리밍 플랫폼</a:t>
            </a:r>
            <a:endParaRPr lang="en-US" altLang="ko-KR"/>
          </a:p>
          <a:p>
            <a:pPr lvl="2"/>
            <a:r>
              <a:rPr lang="en-US" altLang="ko-KR"/>
              <a:t>Elastic Stack(logstash): </a:t>
            </a:r>
            <a:r>
              <a:rPr lang="ko-KR" altLang="en-US"/>
              <a:t>오픈소스 데이터 수집엔진</a:t>
            </a:r>
            <a:endParaRPr lang="en-US" altLang="ko-KR"/>
          </a:p>
          <a:p>
            <a:pPr lvl="1"/>
            <a:endParaRPr lang="en-US" altLang="ko-KR" sz="1800"/>
          </a:p>
          <a:p>
            <a:pPr lvl="2"/>
            <a:endParaRPr lang="en-US" altLang="ko-KR"/>
          </a:p>
          <a:p>
            <a:pPr lvl="1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46</a:t>
            </a:fld>
            <a:endParaRPr lang="en-US"/>
          </a:p>
        </p:txBody>
      </p:sp>
      <p:pic>
        <p:nvPicPr>
          <p:cNvPr id="3074" name="Picture 2" descr="구조">
            <a:extLst>
              <a:ext uri="{FF2B5EF4-FFF2-40B4-BE49-F238E27FC236}">
                <a16:creationId xmlns:a16="http://schemas.microsoft.com/office/drawing/2014/main" id="{8D4EBA70-3D78-4380-88AA-54BBDDD6E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b="33123"/>
          <a:stretch/>
        </p:blipFill>
        <p:spPr bwMode="auto">
          <a:xfrm>
            <a:off x="1664230" y="3698198"/>
            <a:ext cx="745807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E7D8C5-DCEE-4BE5-B9F2-BA9C5AB1EBEE}"/>
              </a:ext>
            </a:extLst>
          </p:cNvPr>
          <p:cNvSpPr/>
          <p:nvPr/>
        </p:nvSpPr>
        <p:spPr>
          <a:xfrm>
            <a:off x="3545584" y="4951373"/>
            <a:ext cx="4637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https://helloworld.kurly.com/blog/order-monitoring-service/</a:t>
            </a:r>
          </a:p>
        </p:txBody>
      </p:sp>
      <p:pic>
        <p:nvPicPr>
          <p:cNvPr id="3076" name="Picture 4" descr="https://blog.kakaocdn.net/dn/trxsO/btqEbbDydeW/8UjRxHMCsgPrMz1XWDY5Xk/img.png">
            <a:extLst>
              <a:ext uri="{FF2B5EF4-FFF2-40B4-BE49-F238E27FC236}">
                <a16:creationId xmlns:a16="http://schemas.microsoft.com/office/drawing/2014/main" id="{35C63905-BD69-48E1-8862-6FBECC70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7" y="5422725"/>
            <a:ext cx="5715000" cy="127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982447"/>
          </a:xfrm>
        </p:spPr>
        <p:txBody>
          <a:bodyPr>
            <a:normAutofit/>
          </a:bodyPr>
          <a:lstStyle/>
          <a:p>
            <a:r>
              <a:rPr lang="en-US" altLang="ko-KR" sz="2000" b="1" dirty="0" err="1"/>
              <a:t>application.properties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Spring Boot</a:t>
            </a:r>
            <a:r>
              <a:rPr lang="ko-KR" altLang="en-US" sz="1800" dirty="0"/>
              <a:t>가 </a:t>
            </a:r>
            <a:r>
              <a:rPr lang="en-US" altLang="ko-KR" sz="1800" dirty="0" err="1"/>
              <a:t>application.properties</a:t>
            </a:r>
            <a:r>
              <a:rPr lang="ko-KR" altLang="en-US" sz="1800" dirty="0"/>
              <a:t>에 명시된 설정 정보를 기본적으로 읽음</a:t>
            </a:r>
            <a:endParaRPr lang="en-US" altLang="ko-KR" sz="1800" dirty="0"/>
          </a:p>
          <a:p>
            <a:pPr lvl="1"/>
            <a:r>
              <a:rPr lang="en-US" altLang="ko-KR" sz="1800" dirty="0"/>
              <a:t>key</a:t>
            </a:r>
            <a:r>
              <a:rPr lang="ko-KR" altLang="en-US" sz="1800" dirty="0"/>
              <a:t>와 </a:t>
            </a:r>
            <a:r>
              <a:rPr lang="en-US" altLang="ko-KR" sz="1800" dirty="0"/>
              <a:t>value</a:t>
            </a:r>
            <a:r>
              <a:rPr lang="ko-KR" altLang="en-US" sz="1800" dirty="0"/>
              <a:t>로 표현</a:t>
            </a:r>
            <a:endParaRPr lang="en-US" altLang="ko-KR" sz="1800" dirty="0"/>
          </a:p>
          <a:p>
            <a:pPr lvl="1"/>
            <a:r>
              <a:rPr lang="en-US" altLang="ko-KR" sz="1800" dirty="0"/>
              <a:t>'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/main/resources' </a:t>
            </a:r>
            <a:r>
              <a:rPr lang="ko-KR" altLang="en-US" sz="1800" dirty="0"/>
              <a:t>폴더에 위치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1800" dirty="0" err="1"/>
              <a:t>프로퍼티를</a:t>
            </a:r>
            <a:r>
              <a:rPr lang="ko-KR" altLang="en-US" sz="1800" dirty="0"/>
              <a:t> 정의하는 방법은 다양하며 우선순위가 존재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47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7346" y="3114207"/>
            <a:ext cx="449674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"${name}"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"/log-test"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"name="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346" y="2648106"/>
            <a:ext cx="17459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spring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4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외부 설정 종류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properties</a:t>
            </a:r>
          </a:p>
          <a:p>
            <a:pPr lvl="1"/>
            <a:r>
              <a:rPr lang="en-US" altLang="ko-KR" sz="1800" dirty="0"/>
              <a:t>YAML</a:t>
            </a:r>
          </a:p>
          <a:p>
            <a:pPr lvl="1"/>
            <a:r>
              <a:rPr lang="ko-KR" altLang="en-US" sz="1800" dirty="0"/>
              <a:t>환경 변수</a:t>
            </a:r>
            <a:endParaRPr lang="en-US" altLang="ko-KR" sz="1800" dirty="0"/>
          </a:p>
          <a:p>
            <a:pPr lvl="1"/>
            <a:r>
              <a:rPr lang="ko-KR" altLang="en-US" sz="1800" dirty="0"/>
              <a:t>커맨드 라인 </a:t>
            </a:r>
            <a:r>
              <a:rPr lang="ko-KR" altLang="en-US" sz="1800" dirty="0" err="1"/>
              <a:t>아규먼트</a:t>
            </a:r>
            <a:r>
              <a:rPr lang="en-US" altLang="ko-KR" sz="1800" dirty="0"/>
              <a:t>: ex)  java –jar target/jpabook-0.0.1-SNAPSHOT.jar </a:t>
            </a:r>
            <a:r>
              <a:rPr lang="en-US" altLang="ko-KR" sz="1800" dirty="0">
                <a:solidFill>
                  <a:srgbClr val="0000FF"/>
                </a:solidFill>
              </a:rPr>
              <a:t>--name=</a:t>
            </a:r>
            <a:r>
              <a:rPr lang="en-US" altLang="ko-KR" sz="1800" dirty="0" err="1">
                <a:solidFill>
                  <a:srgbClr val="0000FF"/>
                </a:solidFill>
              </a:rPr>
              <a:t>springboot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외부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982447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YAML is a human-friendly notation used in configuration files</a:t>
            </a:r>
          </a:p>
          <a:p>
            <a:r>
              <a:rPr lang="en-US" altLang="ko-KR" sz="1800" b="1" dirty="0"/>
              <a:t>properties </a:t>
            </a:r>
            <a:r>
              <a:rPr lang="ko-KR" altLang="en-US" sz="1800" b="1" dirty="0"/>
              <a:t>대비 장점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계층구조로 이루어져 </a:t>
            </a:r>
            <a:r>
              <a:rPr lang="ko-KR" altLang="en-US" sz="1800" dirty="0" err="1"/>
              <a:t>가독성이</a:t>
            </a:r>
            <a:r>
              <a:rPr lang="ko-KR" altLang="en-US" sz="1800" dirty="0"/>
              <a:t> 좋음</a:t>
            </a:r>
            <a:endParaRPr lang="en-US" altLang="ko-KR" sz="1800" dirty="0"/>
          </a:p>
          <a:p>
            <a:pPr lvl="1"/>
            <a:r>
              <a:rPr lang="ko-KR" altLang="en-US" sz="1800" dirty="0"/>
              <a:t>리스트 표현이 간편</a:t>
            </a:r>
            <a:endParaRPr lang="en-US" altLang="ko-KR" sz="1800" dirty="0"/>
          </a:p>
          <a:p>
            <a:pPr lvl="1"/>
            <a:r>
              <a:rPr lang="ko-KR" altLang="en-US" sz="1800" dirty="0"/>
              <a:t>주석의 편리함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application.properties</a:t>
            </a:r>
            <a:r>
              <a:rPr lang="ko-KR" altLang="en-US" sz="1800" dirty="0"/>
              <a:t>를 지우고 </a:t>
            </a:r>
            <a:r>
              <a:rPr lang="en-US" altLang="ko-KR" sz="1800" dirty="0" err="1">
                <a:solidFill>
                  <a:srgbClr val="FF0000"/>
                </a:solidFill>
              </a:rPr>
              <a:t>application.yml</a:t>
            </a:r>
            <a:r>
              <a:rPr lang="ko-KR" altLang="en-US" sz="1800" dirty="0"/>
              <a:t>파일을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1800" b="1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49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9865" y="3502737"/>
            <a:ext cx="487505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spring2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enabled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always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logging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warn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jpabook.jpashop.study.springboot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trace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MemberRepository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743252-F207-41F8-B6FD-D55E35C4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9" y="834551"/>
            <a:ext cx="7361567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@Repository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 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static final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static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seq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member.setId(++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.add(member)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0309" y="784687"/>
            <a:ext cx="847860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>
                <a:solidFill>
                  <a:srgbClr val="BBB529"/>
                </a:solidFill>
                <a:latin typeface="Arial Unicode MS"/>
                <a:ea typeface="JetBrains Mono"/>
              </a:rPr>
              <a:t>@AllArgsConstructor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private final 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MemberRepository </a:t>
            </a:r>
            <a:r>
              <a:rPr lang="ko-KR" altLang="ko-KR" sz="1600">
                <a:solidFill>
                  <a:srgbClr val="9876AA"/>
                </a:solidFill>
                <a:latin typeface="Arial Unicode MS"/>
                <a:ea typeface="JetBrains Mono"/>
              </a:rPr>
              <a:t>memberRepository</a:t>
            </a:r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ko-KR" altLang="ko-KR" sz="1600">
                <a:solidFill>
                  <a:srgbClr val="BBB529"/>
                </a:solidFill>
                <a:latin typeface="Arial Unicode MS"/>
                <a:ea typeface="JetBrains Mono"/>
              </a:rPr>
              <a:t>@RequestMapping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600">
                <a:solidFill>
                  <a:srgbClr val="6A8759"/>
                </a:solidFill>
                <a:latin typeface="Arial Unicode MS"/>
                <a:ea typeface="JetBrains Mono"/>
              </a:rPr>
              <a:t>"/member/new"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"new-form"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56C5D4-1FE6-456D-95CF-3AAC76E1C607}"/>
              </a:ext>
            </a:extLst>
          </p:cNvPr>
          <p:cNvSpPr/>
          <p:nvPr/>
        </p:nvSpPr>
        <p:spPr>
          <a:xfrm>
            <a:off x="540309" y="3316090"/>
            <a:ext cx="90255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&lt;!DOCTYPE HTML&gt;</a:t>
            </a:r>
          </a:p>
          <a:p>
            <a:r>
              <a:rPr lang="ko-KR" altLang="en-US" sz="1600"/>
              <a:t>&lt;html xmlns:th="https://www.thymeleaf.org"&gt;</a:t>
            </a:r>
          </a:p>
          <a:p>
            <a:r>
              <a:rPr lang="ko-KR" altLang="en-US" sz="1600"/>
              <a:t>&lt;head&gt;</a:t>
            </a:r>
          </a:p>
          <a:p>
            <a:r>
              <a:rPr lang="ko-KR" altLang="en-US" sz="1600"/>
              <a:t>    &lt;title&gt;Getting Started: Handling Form Submission&lt;/title&gt;</a:t>
            </a:r>
          </a:p>
          <a:p>
            <a:r>
              <a:rPr lang="ko-KR" altLang="en-US" sz="1600"/>
              <a:t>    &lt;meta http-equiv="Content-Type" content="text/html; charset=UTF-8" /&gt;</a:t>
            </a:r>
          </a:p>
          <a:p>
            <a:r>
              <a:rPr lang="ko-KR" altLang="en-US" sz="1600"/>
              <a:t>&lt;/head&gt;</a:t>
            </a:r>
          </a:p>
          <a:p>
            <a:r>
              <a:rPr lang="ko-KR" altLang="en-US" sz="1600"/>
              <a:t>&lt;body&gt;</a:t>
            </a:r>
          </a:p>
          <a:p>
            <a:r>
              <a:rPr lang="ko-KR" altLang="en-US" sz="1600"/>
              <a:t>&lt;form action="#" </a:t>
            </a:r>
            <a:r>
              <a:rPr lang="ko-KR" altLang="en-US" sz="1600">
                <a:solidFill>
                  <a:srgbClr val="FF0000"/>
                </a:solidFill>
              </a:rPr>
              <a:t>th:action="@{/member/add}"</a:t>
            </a:r>
            <a:r>
              <a:rPr lang="ko-KR" altLang="en-US" sz="1600"/>
              <a:t> method="post"&gt;</a:t>
            </a:r>
          </a:p>
          <a:p>
            <a:r>
              <a:rPr lang="ko-KR" altLang="en-US" sz="1600"/>
              <a:t>    &lt;p&gt;이름: &lt;input type="text" </a:t>
            </a:r>
            <a:r>
              <a:rPr lang="ko-KR" altLang="en-US" sz="1600">
                <a:solidFill>
                  <a:srgbClr val="FF0000"/>
                </a:solidFill>
              </a:rPr>
              <a:t>name="name"</a:t>
            </a:r>
            <a:r>
              <a:rPr lang="ko-KR" altLang="en-US" sz="1600"/>
              <a:t>/&gt;&lt;/p&gt;</a:t>
            </a:r>
          </a:p>
          <a:p>
            <a:r>
              <a:rPr lang="ko-KR" altLang="en-US" sz="1600"/>
              <a:t>    &lt;p&gt;나이: &lt;input type="text" </a:t>
            </a:r>
            <a:r>
              <a:rPr lang="ko-KR" altLang="en-US" sz="1600">
                <a:solidFill>
                  <a:srgbClr val="FF0000"/>
                </a:solidFill>
              </a:rPr>
              <a:t>name="age"</a:t>
            </a:r>
            <a:r>
              <a:rPr lang="ko-KR" altLang="en-US" sz="1600"/>
              <a:t>/&gt;&lt;/p&gt;</a:t>
            </a:r>
          </a:p>
          <a:p>
            <a:r>
              <a:rPr lang="ko-KR" altLang="en-US" sz="1600"/>
              <a:t>    &lt;p&gt;&lt;input type="submit" value="Submit" /&gt; &lt;input type="reset" value="Reset" /&gt;&lt;/p&gt;</a:t>
            </a:r>
          </a:p>
          <a:p>
            <a:r>
              <a:rPr lang="ko-KR" altLang="en-US" sz="1600"/>
              <a:t>&lt;/form&gt;</a:t>
            </a:r>
          </a:p>
          <a:p>
            <a:r>
              <a:rPr lang="ko-KR" altLang="en-US" sz="1600"/>
              <a:t>&lt;/body&gt;</a:t>
            </a:r>
          </a:p>
          <a:p>
            <a:r>
              <a:rPr lang="ko-KR" altLang="en-US" sz="1600"/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FA917-D6DD-4559-8708-F1242284BD70}"/>
              </a:ext>
            </a:extLst>
          </p:cNvPr>
          <p:cNvSpPr txBox="1"/>
          <p:nvPr/>
        </p:nvSpPr>
        <p:spPr>
          <a:xfrm>
            <a:off x="4988357" y="3526562"/>
            <a:ext cx="1599990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new-form.html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EA129A-2251-4E2F-AF89-ECDF2831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526" y="661577"/>
            <a:ext cx="2581275" cy="394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7615F-650A-424F-8F5C-2E7B8C4AF2E1}"/>
              </a:ext>
            </a:extLst>
          </p:cNvPr>
          <p:cNvSpPr txBox="1"/>
          <p:nvPr/>
        </p:nvSpPr>
        <p:spPr>
          <a:xfrm>
            <a:off x="8150124" y="4659762"/>
            <a:ext cx="404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html</a:t>
            </a:r>
            <a:r>
              <a:rPr lang="ko-KR" altLang="en-US">
                <a:solidFill>
                  <a:srgbClr val="FF0000"/>
                </a:solidFill>
              </a:rPr>
              <a:t>파일은 </a:t>
            </a:r>
            <a:r>
              <a:rPr lang="en-US" altLang="ko-KR">
                <a:solidFill>
                  <a:srgbClr val="FF0000"/>
                </a:solidFill>
              </a:rPr>
              <a:t>resources/templates </a:t>
            </a:r>
            <a:r>
              <a:rPr lang="ko-KR" altLang="en-US">
                <a:solidFill>
                  <a:srgbClr val="FF0000"/>
                </a:solidFill>
              </a:rPr>
              <a:t>아래에</a:t>
            </a:r>
          </a:p>
        </p:txBody>
      </p:sp>
    </p:spTree>
    <p:extLst>
      <p:ext uri="{BB962C8B-B14F-4D97-AF65-F5344CB8AC3E}">
        <p14:creationId xmlns:p14="http://schemas.microsoft.com/office/powerpoint/2010/main" val="876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r>
              <a:rPr lang="en-US" altLang="ko-KR" dirty="0"/>
              <a:t> for /member/add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6171" y="655519"/>
            <a:ext cx="9485289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"/member/add"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req.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getParameter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req.getParameter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Member(name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mv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"add-result"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C294B8-54AE-491B-81B8-DE4A80FF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71" y="3811012"/>
            <a:ext cx="454643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&lt;html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="en"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&lt;head&gt;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&lt;meta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charset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&lt;title&gt;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&lt;/title&gt;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&lt;/head&gt;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&lt;body&gt;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저장성공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&lt;br&gt;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&lt;a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 "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member/new"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새회원 추가하기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&lt;a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 "</a:t>
            </a:r>
            <a:r>
              <a:rPr lang="en-US" altLang="ko-KR" sz="1600">
                <a:solidFill>
                  <a:srgbClr val="A5C261"/>
                </a:solidFill>
                <a:latin typeface="Arial Unicode MS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member/all"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전체회원보기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&lt;/body&gt;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&lt;/html&gt;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6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r>
              <a:rPr lang="en-US" altLang="ko-KR" dirty="0"/>
              <a:t> for /member/all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7563" y="739734"/>
            <a:ext cx="659026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"/member/all"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members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mv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"member-list"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mv.addObject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1332" y="1895912"/>
            <a:ext cx="1191237" cy="3187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0600" y="6299973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member-</a:t>
            </a:r>
            <a:r>
              <a:rPr lang="en-US" altLang="ko-KR" err="1"/>
              <a:t>list</a:t>
            </a:r>
            <a:r>
              <a:rPr lang="en-US" altLang="ko-KR"/>
              <a:t>.html</a:t>
            </a:r>
            <a:endParaRPr lang="en-US" dirty="0"/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3026951" y="2214694"/>
            <a:ext cx="6733717" cy="219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FB3233-67AD-496F-8978-1C7042888484}"/>
              </a:ext>
            </a:extLst>
          </p:cNvPr>
          <p:cNvSpPr/>
          <p:nvPr/>
        </p:nvSpPr>
        <p:spPr>
          <a:xfrm>
            <a:off x="7310546" y="739734"/>
            <a:ext cx="46030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&lt;!DOCTYPE html&gt;</a:t>
            </a:r>
          </a:p>
          <a:p>
            <a:r>
              <a:rPr lang="ko-KR" altLang="en-US" sz="1400"/>
              <a:t>&lt;html lang="en" xmlns:th="http://thymeleaf.org"&gt;</a:t>
            </a:r>
          </a:p>
          <a:p>
            <a:r>
              <a:rPr lang="ko-KR" altLang="en-US" sz="1400"/>
              <a:t>&lt;head&gt;</a:t>
            </a:r>
          </a:p>
          <a:p>
            <a:r>
              <a:rPr lang="ko-KR" altLang="en-US" sz="1400"/>
              <a:t>    &lt;meta charset="UTF-8"&gt;</a:t>
            </a:r>
          </a:p>
          <a:p>
            <a:r>
              <a:rPr lang="ko-KR" altLang="en-US" sz="1400"/>
              <a:t>    &lt;title&gt;Title&lt;/title&gt;</a:t>
            </a:r>
          </a:p>
          <a:p>
            <a:r>
              <a:rPr lang="ko-KR" altLang="en-US" sz="1400"/>
              <a:t>&lt;/head&gt;</a:t>
            </a:r>
          </a:p>
          <a:p>
            <a:r>
              <a:rPr lang="ko-KR" altLang="en-US" sz="1400"/>
              <a:t>&lt;body&gt;</a:t>
            </a:r>
          </a:p>
          <a:p>
            <a:r>
              <a:rPr lang="ko-KR" altLang="en-US" sz="1400"/>
              <a:t>    &lt;h1&gt;이벤트 목록&lt;/h1&gt;</a:t>
            </a:r>
          </a:p>
          <a:p>
            <a:r>
              <a:rPr lang="ko-KR" altLang="en-US" sz="1400"/>
              <a:t>    &lt;table border="1"&gt;</a:t>
            </a:r>
          </a:p>
          <a:p>
            <a:r>
              <a:rPr lang="ko-KR" altLang="en-US" sz="1400"/>
              <a:t>        &lt;thead&gt;</a:t>
            </a:r>
          </a:p>
          <a:p>
            <a:r>
              <a:rPr lang="ko-KR" altLang="en-US" sz="1400"/>
              <a:t>        &lt;tr&gt;</a:t>
            </a:r>
          </a:p>
          <a:p>
            <a:r>
              <a:rPr lang="ko-KR" altLang="en-US" sz="1400"/>
              <a:t>            &lt;th&gt;#&lt;/th&gt;</a:t>
            </a:r>
          </a:p>
          <a:p>
            <a:r>
              <a:rPr lang="ko-KR" altLang="en-US" sz="1400"/>
              <a:t>            &lt;th&gt;이름&lt;/th&gt;</a:t>
            </a:r>
          </a:p>
          <a:p>
            <a:r>
              <a:rPr lang="ko-KR" altLang="en-US" sz="1400"/>
              <a:t>            &lt;th&gt;나이&lt;/th&gt;</a:t>
            </a:r>
          </a:p>
          <a:p>
            <a:r>
              <a:rPr lang="ko-KR" altLang="en-US" sz="1400"/>
              <a:t>        &lt;/tr&gt;</a:t>
            </a:r>
          </a:p>
          <a:p>
            <a:r>
              <a:rPr lang="ko-KR" altLang="en-US" sz="1400"/>
              <a:t>        &lt;/thead&gt;</a:t>
            </a:r>
          </a:p>
          <a:p>
            <a:r>
              <a:rPr lang="ko-KR" altLang="en-US" sz="1400"/>
              <a:t>        &lt;tbody&gt;</a:t>
            </a:r>
          </a:p>
          <a:p>
            <a:r>
              <a:rPr lang="ko-KR" altLang="en-US" sz="1400"/>
              <a:t>        &lt;tr th:each="member : ${</a:t>
            </a:r>
            <a:r>
              <a:rPr lang="ko-KR" altLang="en-US" sz="1400">
                <a:solidFill>
                  <a:srgbClr val="FF0000"/>
                </a:solidFill>
              </a:rPr>
              <a:t>members</a:t>
            </a:r>
            <a:r>
              <a:rPr lang="ko-KR" altLang="en-US" sz="1400"/>
              <a:t>}"&gt;</a:t>
            </a:r>
          </a:p>
          <a:p>
            <a:r>
              <a:rPr lang="ko-KR" altLang="en-US" sz="1400"/>
              <a:t>            &lt;td&gt;&lt;span th:text="${member.id}"&gt;&lt;/span&gt;&lt;/td&gt;</a:t>
            </a:r>
          </a:p>
          <a:p>
            <a:r>
              <a:rPr lang="ko-KR" altLang="en-US" sz="1400"/>
              <a:t>            &lt;td&gt;&lt;span th:text="${member.name}"&gt;&lt;/span&gt;&lt;/td&gt;</a:t>
            </a:r>
          </a:p>
          <a:p>
            <a:r>
              <a:rPr lang="ko-KR" altLang="en-US" sz="1400"/>
              <a:t>            &lt;td&gt;&lt;span th:text="${member.age}"&gt;&lt;/span&gt;&lt;/td&gt;</a:t>
            </a:r>
          </a:p>
          <a:p>
            <a:r>
              <a:rPr lang="ko-KR" altLang="en-US" sz="1400"/>
              <a:t>        &lt;/tr&gt;</a:t>
            </a:r>
          </a:p>
          <a:p>
            <a:r>
              <a:rPr lang="ko-KR" altLang="en-US" sz="1400"/>
              <a:t>        &lt;/tbody&gt;</a:t>
            </a:r>
          </a:p>
          <a:p>
            <a:r>
              <a:rPr lang="ko-KR" altLang="en-US" sz="1400"/>
              <a:t>    &lt;/table&gt;</a:t>
            </a:r>
          </a:p>
          <a:p>
            <a:r>
              <a:rPr lang="ko-KR" altLang="en-US" sz="1400"/>
              <a:t>&lt;/body&gt;</a:t>
            </a:r>
          </a:p>
          <a:p>
            <a:r>
              <a:rPr lang="ko-KR" altLang="en-US" sz="14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261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RequestMapping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104100" cy="5740119"/>
          </a:xfrm>
        </p:spPr>
        <p:txBody>
          <a:bodyPr>
            <a:normAutofit/>
          </a:bodyPr>
          <a:lstStyle/>
          <a:p>
            <a:r>
              <a:rPr lang="ko-KR" altLang="en-US" sz="2000" b="1" dirty="0" err="1"/>
              <a:t>메소드</a:t>
            </a:r>
            <a:r>
              <a:rPr lang="ko-KR" altLang="en-US" sz="2000" b="1" dirty="0"/>
              <a:t> 레벨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앞선 예제는 </a:t>
            </a:r>
            <a:r>
              <a:rPr lang="en-US" altLang="ko-KR" sz="1800" dirty="0" err="1"/>
              <a:t>RequestMapping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레벨에서 지정</a:t>
            </a:r>
            <a:endParaRPr lang="en-US" altLang="ko-KR" sz="1800" dirty="0"/>
          </a:p>
          <a:p>
            <a:r>
              <a:rPr lang="ko-KR" altLang="en-US" sz="2000" b="1" dirty="0"/>
              <a:t>클래스 레벨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공통적인 </a:t>
            </a:r>
            <a:r>
              <a:rPr lang="en-US" altLang="ko-KR" sz="1800" dirty="0"/>
              <a:t>URL</a:t>
            </a:r>
            <a:r>
              <a:rPr lang="ko-KR" altLang="en-US" sz="1800" dirty="0"/>
              <a:t>은 클래스 레벨에 정의할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앞선 예제에서는 </a:t>
            </a:r>
            <a:r>
              <a:rPr lang="en-US" altLang="ko-KR" sz="1800" dirty="0"/>
              <a:t>/member</a:t>
            </a:r>
            <a:r>
              <a:rPr lang="ko-KR" altLang="en-US" sz="1800" dirty="0"/>
              <a:t>가 공통 부분</a:t>
            </a:r>
            <a:endParaRPr lang="en-US" altLang="ko-KR" sz="1800" dirty="0"/>
          </a:p>
          <a:p>
            <a:endParaRPr lang="en-US" sz="2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430712" cy="383497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9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83734" y="3258927"/>
            <a:ext cx="364715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3734" y="4435628"/>
            <a:ext cx="415530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RequestMapping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"/new"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23777</TotalTime>
  <Words>4301</Words>
  <Application>Microsoft Office PowerPoint</Application>
  <PresentationFormat>와이드스크린</PresentationFormat>
  <Paragraphs>676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Arial Unicode MS</vt:lpstr>
      <vt:lpstr>JetBrains Mono</vt:lpstr>
      <vt:lpstr>Ubuntu Condensed</vt:lpstr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테마</vt:lpstr>
      <vt:lpstr>프로젝트 준비</vt:lpstr>
      <vt:lpstr>프로젝트 생성</vt:lpstr>
      <vt:lpstr>컨트롤러</vt:lpstr>
      <vt:lpstr>Member</vt:lpstr>
      <vt:lpstr>MemberRepository</vt:lpstr>
      <vt:lpstr>MemberController</vt:lpstr>
      <vt:lpstr>RequestMapping for /member/add</vt:lpstr>
      <vt:lpstr>RequestMapping for /member/all</vt:lpstr>
      <vt:lpstr>RequestMapping</vt:lpstr>
      <vt:lpstr>RequestMapping</vt:lpstr>
      <vt:lpstr>RequestMapping</vt:lpstr>
      <vt:lpstr>반환 타입</vt:lpstr>
      <vt:lpstr>Handler의 파라미터</vt:lpstr>
      <vt:lpstr>Handler의 파라미터</vt:lpstr>
      <vt:lpstr>Handler의 파라미터</vt:lpstr>
      <vt:lpstr>Handler의 파라미터</vt:lpstr>
      <vt:lpstr>Handler의 파라미터</vt:lpstr>
      <vt:lpstr>Handler의 파라미터</vt:lpstr>
      <vt:lpstr>Handler의 파라미터</vt:lpstr>
      <vt:lpstr>컨트롤러 (데이터 주고 받기)</vt:lpstr>
      <vt:lpstr>Postman</vt:lpstr>
      <vt:lpstr>HTTP 메시지 바디</vt:lpstr>
      <vt:lpstr>요청 처리</vt:lpstr>
      <vt:lpstr>요청 처리</vt:lpstr>
      <vt:lpstr>요청 처리</vt:lpstr>
      <vt:lpstr>요청 처리</vt:lpstr>
      <vt:lpstr>응답 처리</vt:lpstr>
      <vt:lpstr>응답 처리</vt:lpstr>
      <vt:lpstr>컨트롤러 메서드에  여러 종류의 인자를 사용할 수 있는 이유</vt:lpstr>
      <vt:lpstr>메소드에서 사용할 수 있는 다양한 인자</vt:lpstr>
      <vt:lpstr>HandlerMethodArgumentResolver </vt:lpstr>
      <vt:lpstr>HttpMessageConverter</vt:lpstr>
      <vt:lpstr>@Controller VS @RestController</vt:lpstr>
      <vt:lpstr>HTTP 메소드</vt:lpstr>
      <vt:lpstr>Rest API 문서화</vt:lpstr>
      <vt:lpstr>Rest API 문서화</vt:lpstr>
      <vt:lpstr>Rest API 문서화</vt:lpstr>
      <vt:lpstr>Rest API 문서화</vt:lpstr>
      <vt:lpstr>로그 남기기</vt:lpstr>
      <vt:lpstr>SLF4J</vt:lpstr>
      <vt:lpstr>SLF4J</vt:lpstr>
      <vt:lpstr>SLF4J</vt:lpstr>
      <vt:lpstr>SLF4J</vt:lpstr>
      <vt:lpstr>SLF4J</vt:lpstr>
      <vt:lpstr>SLF4J</vt:lpstr>
      <vt:lpstr>SLF4J</vt:lpstr>
      <vt:lpstr>외부 설정</vt:lpstr>
      <vt:lpstr>외부 설정</vt:lpstr>
      <vt:lpstr>외부 설정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7267</cp:revision>
  <dcterms:created xsi:type="dcterms:W3CDTF">2020-03-06T01:35:43Z</dcterms:created>
  <dcterms:modified xsi:type="dcterms:W3CDTF">2023-03-21T00:01:42Z</dcterms:modified>
  <cp:version>1000.0000.01</cp:version>
</cp:coreProperties>
</file>