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0"/>
  </p:notesMasterIdLst>
  <p:sldIdLst>
    <p:sldId id="343" r:id="rId2"/>
    <p:sldId id="358" r:id="rId3"/>
    <p:sldId id="359" r:id="rId4"/>
    <p:sldId id="364" r:id="rId5"/>
    <p:sldId id="384" r:id="rId6"/>
    <p:sldId id="385" r:id="rId7"/>
    <p:sldId id="386" r:id="rId8"/>
    <p:sldId id="387" r:id="rId9"/>
    <p:sldId id="382" r:id="rId10"/>
    <p:sldId id="356" r:id="rId11"/>
    <p:sldId id="381" r:id="rId12"/>
    <p:sldId id="360" r:id="rId13"/>
    <p:sldId id="361" r:id="rId14"/>
    <p:sldId id="380" r:id="rId15"/>
    <p:sldId id="362" r:id="rId16"/>
    <p:sldId id="379" r:id="rId17"/>
    <p:sldId id="365" r:id="rId18"/>
    <p:sldId id="367" r:id="rId19"/>
    <p:sldId id="368" r:id="rId20"/>
    <p:sldId id="374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77" r:id="rId29"/>
    <p:sldId id="378" r:id="rId30"/>
    <p:sldId id="388" r:id="rId31"/>
    <p:sldId id="389" r:id="rId32"/>
    <p:sldId id="390" r:id="rId33"/>
    <p:sldId id="391" r:id="rId34"/>
    <p:sldId id="396" r:id="rId35"/>
    <p:sldId id="393" r:id="rId36"/>
    <p:sldId id="402" r:id="rId37"/>
    <p:sldId id="403" r:id="rId38"/>
    <p:sldId id="404" r:id="rId39"/>
    <p:sldId id="405" r:id="rId40"/>
    <p:sldId id="394" r:id="rId41"/>
    <p:sldId id="395" r:id="rId42"/>
    <p:sldId id="397" r:id="rId43"/>
    <p:sldId id="399" r:id="rId44"/>
    <p:sldId id="400" r:id="rId45"/>
    <p:sldId id="401" r:id="rId46"/>
    <p:sldId id="408" r:id="rId47"/>
    <p:sldId id="406" r:id="rId48"/>
    <p:sldId id="40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723" autoAdjust="0"/>
  </p:normalViewPr>
  <p:slideViewPr>
    <p:cSldViewPr snapToGrid="0">
      <p:cViewPr varScale="1">
        <p:scale>
          <a:sx n="109" d="100"/>
          <a:sy n="109" d="100"/>
        </p:scale>
        <p:origin x="89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4/3/2023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4/3/2023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tecoble.techcourse.co.kr/static/a220a43d06adaa707959533541c8fbe7/40619/2020-09-19-test-double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테스트</a:t>
            </a:r>
            <a:r>
              <a:rPr lang="en-US" altLang="ko-KR"/>
              <a:t>2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Double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61449" y="6477977"/>
            <a:ext cx="51323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Test Double </a:t>
            </a:r>
            <a:r>
              <a:rPr lang="ko-KR" altLang="en-US" sz="2000" b="1"/>
              <a:t>대상</a:t>
            </a:r>
            <a:endParaRPr lang="en-US" altLang="ko-KR" sz="2000" b="1"/>
          </a:p>
          <a:p>
            <a:pPr lvl="1"/>
            <a:endParaRPr lang="en-US" altLang="ko-KR" sz="180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900FD8-CFED-4184-BC5D-87907EE9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3" y="1296133"/>
            <a:ext cx="5039458" cy="17593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C1A6-EAC3-4553-A842-5717CDF28A67}"/>
              </a:ext>
            </a:extLst>
          </p:cNvPr>
          <p:cNvSpPr/>
          <p:nvPr/>
        </p:nvSpPr>
        <p:spPr>
          <a:xfrm>
            <a:off x="7575025" y="182439"/>
            <a:ext cx="4439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https://www.youtube.com/watch?v=YdtknE_yPk4&amp;t=217s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1CA8F9-8363-4C59-986F-B42A7943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3" y="3157650"/>
            <a:ext cx="6934652" cy="1492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36E290-A73A-4906-AAAB-18F6B300F7B6}"/>
              </a:ext>
            </a:extLst>
          </p:cNvPr>
          <p:cNvSpPr txBox="1"/>
          <p:nvPr/>
        </p:nvSpPr>
        <p:spPr>
          <a:xfrm>
            <a:off x="5942504" y="2022321"/>
            <a:ext cx="591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구현을 알면서 테스트</a:t>
            </a:r>
            <a:r>
              <a:rPr lang="ko-KR" altLang="en-US"/>
              <a:t>를 진행하면 테스트가 깨지고 실제 코드보다 테스트코드 작성하는 것이 더 힘들어짐</a:t>
            </a:r>
            <a:endParaRPr lang="en-US" altLang="ko-KR"/>
          </a:p>
          <a:p>
            <a:r>
              <a:rPr lang="en-US" altLang="ko-KR" i="1"/>
              <a:t>" Test Double </a:t>
            </a:r>
            <a:r>
              <a:rPr lang="ko-KR" altLang="en-US" i="1"/>
              <a:t>의 남용은 구현 테스트로 유도할 수도 있음</a:t>
            </a:r>
            <a:r>
              <a:rPr lang="en-US" altLang="ko-KR" i="1"/>
              <a:t>"</a:t>
            </a:r>
            <a:endParaRPr lang="ko-KR" altLang="en-US" i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1C3F3-A429-49F2-939A-E951137C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73" y="4773279"/>
            <a:ext cx="6348046" cy="1924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2F6C50-B83F-43F6-A5B4-B76B3EBA526B}"/>
              </a:ext>
            </a:extLst>
          </p:cNvPr>
          <p:cNvSpPr txBox="1"/>
          <p:nvPr/>
        </p:nvSpPr>
        <p:spPr>
          <a:xfrm>
            <a:off x="5942504" y="1225401"/>
            <a:ext cx="57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1-&gt;2-&gt;3-&gt;4</a:t>
            </a:r>
            <a:r>
              <a:rPr lang="ko-KR" altLang="en-US"/>
              <a:t>를 수행하는 상황에서 </a:t>
            </a:r>
            <a:r>
              <a:rPr lang="en-US" altLang="ko-KR"/>
              <a:t>4</a:t>
            </a:r>
            <a:r>
              <a:rPr lang="ko-KR" altLang="en-US"/>
              <a:t>번을 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D3FA9-1C69-4D63-8E6C-45727927FAD7}"/>
              </a:ext>
            </a:extLst>
          </p:cNvPr>
          <p:cNvSpPr txBox="1"/>
          <p:nvPr/>
        </p:nvSpPr>
        <p:spPr>
          <a:xfrm>
            <a:off x="7684847" y="3719464"/>
            <a:ext cx="321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코드가 수정될 경우 문제 발생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E38D7-C07B-494C-8954-6A61076E0865}"/>
              </a:ext>
            </a:extLst>
          </p:cNvPr>
          <p:cNvSpPr txBox="1"/>
          <p:nvPr/>
        </p:nvSpPr>
        <p:spPr>
          <a:xfrm>
            <a:off x="7098241" y="5259303"/>
            <a:ext cx="476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2, 3</a:t>
            </a:r>
            <a:r>
              <a:rPr lang="ko-KR" altLang="en-US"/>
              <a:t>번도 충분히 테스트된 영역으로 간주하고</a:t>
            </a:r>
            <a:endParaRPr lang="en-US" altLang="ko-KR"/>
          </a:p>
          <a:p>
            <a:r>
              <a:rPr lang="ko-KR" altLang="en-US"/>
              <a:t>테스트가 불가능한 모듈만 </a:t>
            </a:r>
            <a:r>
              <a:rPr lang="en-US" altLang="ko-KR"/>
              <a:t>Test Double</a:t>
            </a:r>
            <a:r>
              <a:rPr lang="ko-KR" altLang="en-US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35937658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Mockito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1800" b="1"/>
              <a:t>Java </a:t>
            </a:r>
            <a:r>
              <a:rPr lang="ko-KR" altLang="en-US" sz="1800" b="1"/>
              <a:t>오픈소스 테스트 프레임워크</a:t>
            </a:r>
            <a:endParaRPr lang="en-US" altLang="ko-KR" sz="1800" b="1"/>
          </a:p>
          <a:p>
            <a:pPr lvl="1"/>
            <a:r>
              <a:rPr lang="ko-KR" altLang="en-US" sz="1600"/>
              <a:t>단위 테스트를 작성할 경우 해당 객체에 대한 기능만을 테스트하고 싶은데 </a:t>
            </a:r>
            <a:r>
              <a:rPr lang="ko-KR" altLang="en-US" sz="1600" b="1"/>
              <a:t>의존성을 가지는 다른 객체에 의해 테스트 결과가 영향을 받을 수 있음</a:t>
            </a:r>
            <a:endParaRPr lang="en-US" altLang="ko-KR" sz="1600"/>
          </a:p>
          <a:p>
            <a:pPr lvl="1"/>
            <a:r>
              <a:rPr lang="ko-KR" altLang="en-US" sz="1600"/>
              <a:t>실제 객체를 모방한 가짜 객체</a:t>
            </a:r>
            <a:r>
              <a:rPr lang="en-US" altLang="ko-KR" sz="1600"/>
              <a:t>, Mock</a:t>
            </a:r>
            <a:r>
              <a:rPr lang="ko-KR" altLang="en-US" sz="1600"/>
              <a:t> 객체 생성이 가능해짐</a:t>
            </a:r>
            <a:endParaRPr lang="en-US" altLang="ko-KR" sz="1600"/>
          </a:p>
          <a:p>
            <a:r>
              <a:rPr lang="en-US" altLang="ko-KR" sz="1800" b="1"/>
              <a:t>BDDMockito</a:t>
            </a:r>
          </a:p>
          <a:p>
            <a:pPr lvl="1"/>
            <a:r>
              <a:rPr lang="en-US" altLang="ko-KR" sz="1600" b="1"/>
              <a:t>BDD</a:t>
            </a:r>
            <a:r>
              <a:rPr lang="ko-KR" altLang="en-US" sz="1600"/>
              <a:t>는 </a:t>
            </a:r>
            <a:r>
              <a:rPr lang="en-US" altLang="ko-KR" sz="1600"/>
              <a:t>Behavior-Driven Development</a:t>
            </a:r>
            <a:r>
              <a:rPr lang="ko-KR" altLang="en-US" sz="1600"/>
              <a:t>의 약자로 </a:t>
            </a:r>
            <a:r>
              <a:rPr lang="ko-KR" altLang="en-US" sz="1600" b="1"/>
              <a:t>행위 주도 개발</a:t>
            </a:r>
            <a:r>
              <a:rPr lang="ko-KR" altLang="en-US" sz="1600"/>
              <a:t>을 의미</a:t>
            </a:r>
            <a:endParaRPr lang="en-US" altLang="ko-KR" sz="1600"/>
          </a:p>
          <a:p>
            <a:pPr lvl="1"/>
            <a:r>
              <a:rPr lang="en-US" altLang="ko-KR" sz="1600" b="1"/>
              <a:t>Mockito</a:t>
            </a:r>
            <a:r>
              <a:rPr lang="ko-KR" altLang="en-US" sz="1600"/>
              <a:t>가 가독성을 해치기 때문에 이를 해결하기 위한 </a:t>
            </a:r>
            <a:r>
              <a:rPr lang="ko-KR" altLang="en-US" sz="1600" b="1"/>
              <a:t>기능은 같지만 이름만 다른 클래스</a:t>
            </a:r>
            <a:endParaRPr lang="en-US" altLang="ko-KR" sz="160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7B30E4-4EF1-4A1D-9F60-C7C010474C91}"/>
              </a:ext>
            </a:extLst>
          </p:cNvPr>
          <p:cNvSpPr/>
          <p:nvPr/>
        </p:nvSpPr>
        <p:spPr>
          <a:xfrm>
            <a:off x="1072745" y="3758368"/>
            <a:ext cx="391249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@Test</a:t>
            </a:r>
          </a:p>
          <a:p>
            <a:r>
              <a:rPr lang="en-US" altLang="ko-KR" sz="1600"/>
              <a:t>void hasSkill_AlwaysTrue() {</a:t>
            </a:r>
          </a:p>
          <a:p>
            <a:r>
              <a:rPr lang="en-US" altLang="ko-KR" sz="1600"/>
              <a:t>    // given</a:t>
            </a:r>
          </a:p>
          <a:p>
            <a:r>
              <a:rPr lang="en-US" altLang="ko-KR" sz="1600"/>
              <a:t>    </a:t>
            </a:r>
            <a:r>
              <a:rPr lang="en-US" altLang="ko-KR" sz="1600" b="1">
                <a:solidFill>
                  <a:srgbClr val="0000FF"/>
                </a:solidFill>
              </a:rPr>
              <a:t>when</a:t>
            </a:r>
            <a:r>
              <a:rPr lang="en-US" altLang="ko-KR" sz="1600"/>
              <a:t>(skills.hasSkill()).</a:t>
            </a:r>
            <a:r>
              <a:rPr lang="en-US" altLang="ko-KR" sz="1600" b="1">
                <a:solidFill>
                  <a:srgbClr val="0000FF"/>
                </a:solidFill>
              </a:rPr>
              <a:t>thenReturn</a:t>
            </a:r>
            <a:r>
              <a:rPr lang="en-US" altLang="ko-KR" sz="1600"/>
              <a:t>(true);</a:t>
            </a:r>
          </a:p>
          <a:p>
            <a:endParaRPr lang="en-US" altLang="ko-KR" sz="1600"/>
          </a:p>
          <a:p>
            <a:r>
              <a:rPr lang="en-US" altLang="ko-KR" sz="1600"/>
              <a:t>    // when</a:t>
            </a:r>
          </a:p>
          <a:p>
            <a:r>
              <a:rPr lang="en-US" altLang="ko-KR" sz="1600"/>
              <a:t>    boolean actual = person.hasSkill();</a:t>
            </a:r>
          </a:p>
          <a:p>
            <a:endParaRPr lang="en-US" altLang="ko-KR" sz="1600"/>
          </a:p>
          <a:p>
            <a:r>
              <a:rPr lang="en-US" altLang="ko-KR" sz="1600"/>
              <a:t>    // then</a:t>
            </a:r>
          </a:p>
          <a:p>
            <a:r>
              <a:rPr lang="en-US" altLang="ko-KR" sz="1600"/>
              <a:t>    assertThat(actual).isTrue();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335185-33B0-402C-AE20-18A06B748EF2}"/>
              </a:ext>
            </a:extLst>
          </p:cNvPr>
          <p:cNvSpPr/>
          <p:nvPr/>
        </p:nvSpPr>
        <p:spPr>
          <a:xfrm>
            <a:off x="5114192" y="3758368"/>
            <a:ext cx="431995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@Test</a:t>
            </a:r>
          </a:p>
          <a:p>
            <a:r>
              <a:rPr lang="en-US" altLang="ko-KR"/>
              <a:t>void hasSkill_AlwaysTrue() {</a:t>
            </a:r>
          </a:p>
          <a:p>
            <a:r>
              <a:rPr lang="en-US" altLang="ko-KR"/>
              <a:t>    // given</a:t>
            </a:r>
          </a:p>
          <a:p>
            <a:r>
              <a:rPr lang="en-US" altLang="ko-KR"/>
              <a:t>    </a:t>
            </a:r>
            <a:r>
              <a:rPr lang="en-US" altLang="ko-KR" b="1">
                <a:solidFill>
                  <a:srgbClr val="0000FF"/>
                </a:solidFill>
              </a:rPr>
              <a:t>given</a:t>
            </a:r>
            <a:r>
              <a:rPr lang="en-US" altLang="ko-KR"/>
              <a:t>(skills.hasSkill()).</a:t>
            </a:r>
            <a:r>
              <a:rPr lang="en-US" altLang="ko-KR" b="1">
                <a:solidFill>
                  <a:srgbClr val="0000FF"/>
                </a:solidFill>
              </a:rPr>
              <a:t>willReturn</a:t>
            </a:r>
            <a:r>
              <a:rPr lang="en-US" altLang="ko-KR"/>
              <a:t>(true);</a:t>
            </a:r>
          </a:p>
          <a:p>
            <a:r>
              <a:rPr lang="en-US" altLang="ko-KR"/>
              <a:t>    // when</a:t>
            </a:r>
          </a:p>
          <a:p>
            <a:r>
              <a:rPr lang="en-US" altLang="ko-KR"/>
              <a:t>    boolean actual = person.hasSkill();</a:t>
            </a:r>
          </a:p>
          <a:p>
            <a:r>
              <a:rPr lang="en-US" altLang="ko-KR"/>
              <a:t>    // then</a:t>
            </a:r>
          </a:p>
          <a:p>
            <a:r>
              <a:rPr lang="en-US" altLang="ko-KR"/>
              <a:t>    assertThat(actual).isTrue();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D6100-2CC8-413C-ACEA-44FA565091FA}"/>
              </a:ext>
            </a:extLst>
          </p:cNvPr>
          <p:cNvSpPr txBox="1"/>
          <p:nvPr/>
        </p:nvSpPr>
        <p:spPr>
          <a:xfrm>
            <a:off x="9150809" y="4589584"/>
            <a:ext cx="99803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stubbing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251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Juit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@SpringBootTest</a:t>
            </a:r>
            <a:endParaRPr lang="en-US" altLang="ko-KR" sz="2000" b="1" dirty="0"/>
          </a:p>
          <a:p>
            <a:pPr lvl="1"/>
            <a:r>
              <a:rPr lang="ko-KR" altLang="en-US" sz="1800"/>
              <a:t>통합 테스트 용도로 사용됨</a:t>
            </a:r>
            <a:endParaRPr lang="en-US" altLang="ko-KR" sz="1800"/>
          </a:p>
          <a:p>
            <a:pPr lvl="1"/>
            <a:r>
              <a:rPr lang="en-US" altLang="ko-KR" sz="1800"/>
              <a:t>@SpringBootApplication</a:t>
            </a:r>
            <a:r>
              <a:rPr lang="ko-KR" altLang="en-US" sz="1800"/>
              <a:t>을 찾아가 하위의 모든 </a:t>
            </a:r>
            <a:r>
              <a:rPr lang="en-US" altLang="ko-KR" sz="1800"/>
              <a:t>Bean</a:t>
            </a:r>
            <a:r>
              <a:rPr lang="ko-KR" altLang="en-US" sz="1800"/>
              <a:t>을 스캔하여 로드함</a:t>
            </a:r>
            <a:endParaRPr lang="en-US" altLang="ko-KR" sz="1800"/>
          </a:p>
          <a:p>
            <a:pPr lvl="1"/>
            <a:r>
              <a:rPr lang="ko-KR" altLang="en-US" sz="1800"/>
              <a:t>그 후 </a:t>
            </a:r>
            <a:r>
              <a:rPr lang="en-US" altLang="ko-KR" sz="1800"/>
              <a:t>Test</a:t>
            </a:r>
            <a:r>
              <a:rPr lang="ko-KR" altLang="en-US" sz="1800"/>
              <a:t>용 </a:t>
            </a:r>
            <a:r>
              <a:rPr lang="en-US" altLang="ko-KR" sz="1800"/>
              <a:t>ApplicationContext</a:t>
            </a:r>
            <a:r>
              <a:rPr lang="ko-KR" altLang="en-US" sz="1800"/>
              <a:t>를 만들어 </a:t>
            </a:r>
            <a:r>
              <a:rPr lang="en-US" altLang="ko-KR" sz="1800"/>
              <a:t>Bean</a:t>
            </a:r>
            <a:r>
              <a:rPr lang="ko-KR" altLang="en-US" sz="1800"/>
              <a:t>을 추가하고</a:t>
            </a:r>
            <a:r>
              <a:rPr lang="en-US" altLang="ko-KR" sz="1800"/>
              <a:t>, MockBean</a:t>
            </a:r>
            <a:r>
              <a:rPr lang="ko-KR" altLang="en-US" sz="1800"/>
              <a:t>으로 추가된 테스트코드가 있다면 해당 </a:t>
            </a:r>
            <a:r>
              <a:rPr lang="en-US" altLang="ko-KR" sz="1800"/>
              <a:t>Bean</a:t>
            </a:r>
            <a:r>
              <a:rPr lang="ko-KR" altLang="en-US" sz="1800"/>
              <a:t>을 찾아 </a:t>
            </a:r>
            <a:r>
              <a:rPr lang="en-US" altLang="ko-KR" sz="1800"/>
              <a:t>MockBean</a:t>
            </a:r>
            <a:r>
              <a:rPr lang="ko-KR" altLang="en-US" sz="1800"/>
              <a:t>으로 교체</a:t>
            </a:r>
            <a:endParaRPr lang="en-US" altLang="ko-KR" sz="1800"/>
          </a:p>
          <a:p>
            <a:r>
              <a:rPr lang="en-US" altLang="ko-KR" sz="2000" b="1"/>
              <a:t>@ExtendWith</a:t>
            </a:r>
          </a:p>
          <a:p>
            <a:pPr lvl="1"/>
            <a:r>
              <a:rPr lang="en-US" altLang="ko-KR" sz="1800"/>
              <a:t>JUnit3,4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@RunWith(SpringRunner.class) or @RunWith(MockitoJUnitRunner.class)</a:t>
            </a:r>
          </a:p>
          <a:p>
            <a:pPr lvl="1"/>
            <a:r>
              <a:rPr lang="en-US" altLang="ko-KR" sz="1800"/>
              <a:t>JUnit5 </a:t>
            </a:r>
            <a:r>
              <a:rPr lang="en-US" altLang="ko-KR" sz="1800">
                <a:sym typeface="Wingdings" panose="05000000000000000000" pitchFamily="2" charset="2"/>
              </a:rPr>
              <a:t> @ExtendWith(SpringExtension.class) or @ExtendWith(MockitoExtension.class) </a:t>
            </a:r>
            <a:endParaRPr lang="en-US" altLang="ko-KR" sz="1800"/>
          </a:p>
          <a:p>
            <a:pPr lvl="1"/>
            <a:r>
              <a:rPr lang="en-US" altLang="ko-KR" sz="1800"/>
              <a:t>@ExtendWith</a:t>
            </a:r>
            <a:r>
              <a:rPr lang="ko-KR" altLang="en-US" sz="1800"/>
              <a:t>는 메인으로 실행될 </a:t>
            </a:r>
            <a:r>
              <a:rPr lang="en-US" altLang="ko-KR" sz="1800"/>
              <a:t>Class</a:t>
            </a:r>
            <a:r>
              <a:rPr lang="ko-KR" altLang="en-US" sz="1800"/>
              <a:t>를 지정할 수 있음</a:t>
            </a:r>
            <a:endParaRPr lang="en-US" altLang="ko-KR" sz="1800"/>
          </a:p>
          <a:p>
            <a:pPr lvl="1"/>
            <a:r>
              <a:rPr lang="en-US" altLang="ko-KR" sz="1800"/>
              <a:t>@SpringBootTest</a:t>
            </a:r>
            <a:r>
              <a:rPr lang="ko-KR" altLang="en-US" sz="1800"/>
              <a:t>는 기본적으로 </a:t>
            </a:r>
            <a:r>
              <a:rPr lang="en-US" altLang="ko-KR" sz="1800"/>
              <a:t>@ExtendWith</a:t>
            </a:r>
            <a:r>
              <a:rPr lang="ko-KR" altLang="en-US" sz="1800"/>
              <a:t>가 추가되어 있음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B53866-2AC2-4807-B4C3-2B67709C2EB8}"/>
              </a:ext>
            </a:extLst>
          </p:cNvPr>
          <p:cNvSpPr/>
          <p:nvPr/>
        </p:nvSpPr>
        <p:spPr>
          <a:xfrm>
            <a:off x="973015" y="5521146"/>
            <a:ext cx="1024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525960"/>
                </a:solidFill>
                <a:latin typeface="-apple-system"/>
              </a:rPr>
              <a:t>If you are using JUnit 4, don’t forget to add @RunWith(SpringRunner.class)to your test, otherwise the annotations will be ignored. If you are using JUnit 5, there’s no need to add the equivalent @ExtendWith(SpringExtension.class) as @SpringBootTest and the other @…Testannotations are already annotated with 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550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Juit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@WebMvcTest(Class</a:t>
            </a:r>
            <a:r>
              <a:rPr lang="ko-KR" altLang="en-US" sz="2000" b="1"/>
              <a:t>명</a:t>
            </a:r>
            <a:r>
              <a:rPr lang="en-US" altLang="ko-KR" sz="2000" b="1"/>
              <a:t>.class)</a:t>
            </a:r>
          </a:p>
          <a:p>
            <a:pPr lvl="1"/>
            <a:r>
              <a:rPr lang="en-US" altLang="ko-KR" sz="1800"/>
              <a:t>Application Context </a:t>
            </a:r>
            <a:r>
              <a:rPr lang="ko-KR" altLang="en-US" sz="1800"/>
              <a:t>완전하게 </a:t>
            </a:r>
            <a:r>
              <a:rPr lang="en-US" altLang="ko-KR" sz="1800"/>
              <a:t>Start </a:t>
            </a:r>
            <a:r>
              <a:rPr lang="ko-KR" altLang="en-US" sz="1800"/>
              <a:t>시키지 않고 </a:t>
            </a:r>
            <a:r>
              <a:rPr lang="en-US" altLang="ko-KR" sz="1800"/>
              <a:t>web layer</a:t>
            </a:r>
            <a:r>
              <a:rPr lang="ko-KR" altLang="en-US" sz="1800"/>
              <a:t>를 테스트 하고 싶을 때</a:t>
            </a:r>
            <a:endParaRPr lang="en-US" altLang="ko-KR" sz="1800"/>
          </a:p>
          <a:p>
            <a:pPr lvl="1"/>
            <a:r>
              <a:rPr lang="ko-KR" altLang="en-US" sz="1800"/>
              <a:t>스프링의 모든 </a:t>
            </a:r>
            <a:r>
              <a:rPr lang="en-US" altLang="ko-KR" sz="1800"/>
              <a:t>Bean</a:t>
            </a:r>
            <a:r>
              <a:rPr lang="ko-KR" altLang="en-US" sz="1800"/>
              <a:t>을 로드하는 </a:t>
            </a:r>
            <a:r>
              <a:rPr lang="en-US" altLang="ko-KR" sz="1800"/>
              <a:t>@SpringBootTest </a:t>
            </a:r>
            <a:r>
              <a:rPr lang="ko-KR" altLang="en-US" sz="1800"/>
              <a:t>대신 컨트롤러 관련 코드만 테스트할 경우 사용</a:t>
            </a:r>
            <a:endParaRPr lang="en-US" altLang="ko-KR" sz="1800" dirty="0"/>
          </a:p>
          <a:p>
            <a:pPr lvl="1"/>
            <a:r>
              <a:rPr lang="en-US" altLang="ko-KR" sz="1800"/>
              <a:t>()</a:t>
            </a:r>
            <a:r>
              <a:rPr lang="ko-KR" altLang="en-US" sz="1800"/>
              <a:t>에 작성된 클래스만 실제로 로드하여 테스트 진행</a:t>
            </a:r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r>
              <a:rPr lang="ko-KR" altLang="en-US" sz="1800"/>
              <a:t>매개변수를 지정해주지 않으면 </a:t>
            </a:r>
            <a:r>
              <a:rPr lang="en-US" altLang="ko-KR" sz="1800"/>
              <a:t>@Controller, @RestController, @RestControllerAdvice Converter, GenericConverter, Filter, HandlerInterceptor </a:t>
            </a:r>
            <a:r>
              <a:rPr lang="ko-KR" altLang="en-US" sz="1800"/>
              <a:t>등 컨트롤러와 연관된 </a:t>
            </a:r>
            <a:r>
              <a:rPr lang="en-US" altLang="ko-KR" sz="1800"/>
              <a:t>Bean</a:t>
            </a:r>
            <a:r>
              <a:rPr lang="ko-KR" altLang="en-US" sz="1800"/>
              <a:t>이 모두 로드됨</a:t>
            </a:r>
            <a:endParaRPr lang="en-US" altLang="ko-KR" sz="1800"/>
          </a:p>
          <a:p>
            <a:pPr lvl="1"/>
            <a:r>
              <a:rPr lang="en-US" altLang="ko-KR" sz="1800"/>
              <a:t>Service, Repository dependency</a:t>
            </a:r>
            <a:r>
              <a:rPr lang="ko-KR" altLang="en-US" sz="1800"/>
              <a:t>가 필요한 경우에는 </a:t>
            </a:r>
            <a:r>
              <a:rPr lang="en-US" altLang="ko-KR" sz="1800"/>
              <a:t>@MockBean</a:t>
            </a:r>
            <a:r>
              <a:rPr lang="ko-KR" altLang="en-US" sz="1800"/>
              <a:t>으로 주입받아 테스트를 진행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CDD8D2-160E-4465-B7A8-9D0235B5A171}"/>
              </a:ext>
            </a:extLst>
          </p:cNvPr>
          <p:cNvSpPr/>
          <p:nvPr/>
        </p:nvSpPr>
        <p:spPr>
          <a:xfrm>
            <a:off x="1254370" y="2782669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urier New" panose="02070309020205020404" pitchFamily="49" charset="0"/>
              </a:rPr>
              <a:t>@WebMvcTest(ContentController.</a:t>
            </a:r>
            <a:r>
              <a:rPr lang="en-US" altLang="ko-KR">
                <a:solidFill>
                  <a:srgbClr val="A626A4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>
                <a:solidFill>
                  <a:srgbClr val="383A42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ko-KR">
                <a:solidFill>
                  <a:srgbClr val="A626A4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>
                <a:solidFill>
                  <a:srgbClr val="383A4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>
                <a:solidFill>
                  <a:srgbClr val="C18401"/>
                </a:solidFill>
                <a:latin typeface="Courier New" panose="02070309020205020404" pitchFamily="49" charset="0"/>
              </a:rPr>
              <a:t>ContentControllerTest</a:t>
            </a:r>
            <a:r>
              <a:rPr lang="en-US" altLang="ko-KR">
                <a:solidFill>
                  <a:srgbClr val="383A42"/>
                </a:solidFill>
                <a:latin typeface="Courier New" panose="02070309020205020404" pitchFamily="49" charset="0"/>
              </a:rPr>
              <a:t> {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630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Juit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@MockBean</a:t>
            </a:r>
          </a:p>
          <a:p>
            <a:pPr lvl="1"/>
            <a:r>
              <a:rPr lang="ko-KR" altLang="en-US" sz="1800"/>
              <a:t>테스트할 클래스에서 주입 받고 있는 객체에 대해 가짜 객체를 생성해주는 어노테이션</a:t>
            </a:r>
            <a:endParaRPr lang="en-US" altLang="ko-KR" sz="1800"/>
          </a:p>
          <a:p>
            <a:pPr lvl="1"/>
            <a:r>
              <a:rPr lang="ko-KR" altLang="en-US" sz="1800"/>
              <a:t>해당 객체는 실제 행위를 하지 않음</a:t>
            </a:r>
            <a:endParaRPr lang="en-US" altLang="ko-KR" sz="1800"/>
          </a:p>
          <a:p>
            <a:pPr lvl="1"/>
            <a:r>
              <a:rPr lang="en-US" altLang="ko-KR" sz="1800"/>
              <a:t>given() </a:t>
            </a:r>
            <a:r>
              <a:rPr lang="ko-KR" altLang="en-US" sz="1800"/>
              <a:t>메소드를 활용하여 가짜 객체의 동작에 대해 정의하여 사용할 수 있음</a:t>
            </a:r>
            <a:endParaRPr lang="en-US" altLang="ko-KR" sz="2000" b="1"/>
          </a:p>
          <a:p>
            <a:r>
              <a:rPr lang="en-US" altLang="ko-KR" sz="2000" b="1"/>
              <a:t>@Autoriwed Mockbean</a:t>
            </a:r>
          </a:p>
          <a:p>
            <a:pPr lvl="1"/>
            <a:r>
              <a:rPr lang="en-US" altLang="ko-KR" sz="1800"/>
              <a:t>Controller</a:t>
            </a:r>
            <a:r>
              <a:rPr lang="ko-KR" altLang="en-US" sz="1800"/>
              <a:t>의 </a:t>
            </a:r>
            <a:r>
              <a:rPr lang="en-US" altLang="ko-KR" sz="1800"/>
              <a:t>API</a:t>
            </a:r>
            <a:r>
              <a:rPr lang="ko-KR" altLang="en-US" sz="1800"/>
              <a:t>를 테스트하는 용도인 </a:t>
            </a:r>
            <a:r>
              <a:rPr lang="en-US" altLang="ko-KR" sz="1800"/>
              <a:t>MockMvc </a:t>
            </a:r>
            <a:r>
              <a:rPr lang="ko-KR" altLang="en-US" sz="1800"/>
              <a:t>객체를 주입 받음</a:t>
            </a:r>
            <a:endParaRPr lang="en-US" altLang="ko-KR" sz="1800"/>
          </a:p>
          <a:p>
            <a:pPr lvl="1"/>
            <a:r>
              <a:rPr lang="en-US" altLang="ko-KR" sz="1800"/>
              <a:t>MockMvc</a:t>
            </a:r>
          </a:p>
          <a:p>
            <a:pPr lvl="2"/>
            <a:r>
              <a:rPr lang="en-US" altLang="ko-KR"/>
              <a:t>perform() </a:t>
            </a:r>
            <a:r>
              <a:rPr lang="ko-KR" altLang="en-US"/>
              <a:t>메소드를 활용하여 컨트롤러의 동작을 확인할 수 있음</a:t>
            </a:r>
            <a:endParaRPr lang="en-US" altLang="ko-KR"/>
          </a:p>
          <a:p>
            <a:pPr lvl="2"/>
            <a:r>
              <a:rPr lang="en-US" altLang="ko-KR"/>
              <a:t>.andExpect(), andDo(), andReturn() </a:t>
            </a:r>
            <a:r>
              <a:rPr lang="ko-KR" altLang="en-US"/>
              <a:t>등의 메소드를 같이 활용함</a:t>
            </a:r>
            <a:endParaRPr lang="en-US" altLang="ko-KR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8047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Juit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@AutoConfigureMockMvc</a:t>
            </a:r>
          </a:p>
          <a:p>
            <a:pPr lvl="1"/>
            <a:r>
              <a:rPr lang="en-US" altLang="ko-KR" sz="1800"/>
              <a:t>spring.test.mockmvc</a:t>
            </a:r>
            <a:r>
              <a:rPr lang="ko-KR" altLang="en-US" sz="1800"/>
              <a:t>의 설정을 로드하면서 </a:t>
            </a:r>
            <a:r>
              <a:rPr lang="en-US" altLang="ko-KR" sz="1800"/>
              <a:t>MockMvc</a:t>
            </a:r>
            <a:r>
              <a:rPr lang="ko-KR" altLang="en-US" sz="1800"/>
              <a:t>의 의존성을 자동으로 주입</a:t>
            </a:r>
            <a:endParaRPr lang="en-US" altLang="ko-KR" sz="1800"/>
          </a:p>
          <a:p>
            <a:pPr lvl="1"/>
            <a:r>
              <a:rPr lang="en-US" altLang="ko-KR" sz="1800"/>
              <a:t>MockMvc</a:t>
            </a:r>
            <a:r>
              <a:rPr lang="ko-KR" altLang="en-US" sz="1800"/>
              <a:t> 클래스는 </a:t>
            </a:r>
            <a:r>
              <a:rPr lang="en-US" altLang="ko-KR" sz="1800"/>
              <a:t>REST API </a:t>
            </a:r>
            <a:r>
              <a:rPr lang="ko-KR" altLang="en-US" sz="1800"/>
              <a:t>테스트를 할 수 있는 클래스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E39093-C0E5-40E2-B42C-D866BCF4F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6244"/>
              </p:ext>
            </p:extLst>
          </p:nvPr>
        </p:nvGraphicFramePr>
        <p:xfrm>
          <a:off x="639318" y="2201519"/>
          <a:ext cx="11113475" cy="4589806"/>
        </p:xfrm>
        <a:graphic>
          <a:graphicData uri="http://schemas.openxmlformats.org/drawingml/2006/table">
            <a:tbl>
              <a:tblPr/>
              <a:tblGrid>
                <a:gridCol w="1107829">
                  <a:extLst>
                    <a:ext uri="{9D8B030D-6E8A-4147-A177-3AD203B41FA5}">
                      <a16:colId xmlns:a16="http://schemas.microsoft.com/office/drawing/2014/main" val="181797895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3463890388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4013230698"/>
                    </a:ext>
                  </a:extLst>
                </a:gridCol>
              </a:tblGrid>
              <a:tr h="375802">
                <a:tc>
                  <a:txBody>
                    <a:bodyPr/>
                    <a:lstStyle/>
                    <a:p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@WebMvcTest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@AutoConfigureMockMvc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743875"/>
                  </a:ext>
                </a:extLst>
              </a:tr>
              <a:tr h="6643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공통점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 웹 애플리케이션에서 컨트롤러를 테스트 할 때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서블릿 컨테이너를 모킹하기 위해서는 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@WebMvcTest 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또는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@AutoConfigureMockMvc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를 사용하면 됨</a:t>
                      </a: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1901"/>
                  </a:ext>
                </a:extLst>
              </a:tr>
              <a:tr h="35496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차이점</a:t>
                      </a:r>
                      <a:endParaRPr lang="ko-KR" alt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웹에서 테스트하기 힘든 컨트롤러를 테스트 하는데 적합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웹 상에서 요청과 응답에 대해 테스트할 수 있을 뿐만 아니라 시큐리티 혹은 필터까지 자동으로 테스트하여 수동으로 추가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삭제 가능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일반적으로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@MockBean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@Import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와 함께 사용되어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@Controller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빈에 필요한 협력자를 생성 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에 집중할 수 있는 어노테이션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선언할 경우 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@Controller,@ControllerAdvice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등을 사용 가능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, @Service, @Component, @Repository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등은 사용 불가 </a:t>
                      </a: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@WebMvcTest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와 비슷하게 사용할 수 있는 어노테이션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@WebMvcTest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와 가장 큰 차이점은 컨트롤러뿐만 아니라 테스트 대상이 아닌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@Service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나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@Repository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가 붙은 객체들도 모두 메모리에 올림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간단하게 테스트 하기 위해서는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@AutoConfigureMockMvc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가 아닌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@WebMvcTest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를 사용해 함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MockMVC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effectLst/>
                        </a:rPr>
                        <a:t>를 보다 세밀하게 제어하기 위해 사용</a:t>
                      </a:r>
                    </a:p>
                  </a:txBody>
                  <a:tcPr marL="39334" marR="39334" marT="28681" marB="4507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98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366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RestAPI </a:t>
            </a:r>
            <a:r>
              <a:rPr lang="ko-KR" altLang="en-US"/>
              <a:t>테스트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HTTP</a:t>
            </a:r>
            <a:r>
              <a:rPr lang="ko-KR" altLang="en-US" sz="2000" b="1"/>
              <a:t>통신을 테스트하기 위한 일반적인 방법</a:t>
            </a:r>
            <a:endParaRPr lang="en-US" altLang="ko-KR" sz="2000" b="1"/>
          </a:p>
          <a:p>
            <a:pPr lvl="1"/>
            <a:r>
              <a:rPr lang="en-US" altLang="ko-KR" sz="1800"/>
              <a:t>Postman</a:t>
            </a:r>
            <a:r>
              <a:rPr lang="ko-KR" altLang="en-US" sz="1800"/>
              <a:t>등을 통해 직접 테스트</a:t>
            </a:r>
            <a:endParaRPr lang="en-US" altLang="ko-KR" sz="1800"/>
          </a:p>
          <a:p>
            <a:pPr lvl="1"/>
            <a:r>
              <a:rPr lang="ko-KR" altLang="en-US" sz="1800"/>
              <a:t>번거롭고</a:t>
            </a:r>
            <a:r>
              <a:rPr lang="en-US" altLang="ko-KR" sz="1800"/>
              <a:t>, </a:t>
            </a:r>
            <a:r>
              <a:rPr lang="ko-KR" altLang="en-US" sz="1800"/>
              <a:t>느림</a:t>
            </a:r>
            <a:endParaRPr lang="en-US" altLang="ko-KR" sz="1800"/>
          </a:p>
          <a:p>
            <a:pPr lvl="1"/>
            <a:r>
              <a:rPr lang="ko-KR" altLang="en-US" sz="1800"/>
              <a:t>사람이 직접 눈으로 보고 검증하기 때문에 오류를 감지할 수 없을때가 있음</a:t>
            </a:r>
            <a:endParaRPr lang="en-US" altLang="ko-KR" sz="1800"/>
          </a:p>
          <a:p>
            <a:r>
              <a:rPr lang="en-US" altLang="ko-KR" sz="2000" b="1"/>
              <a:t>RestTempalte</a:t>
            </a:r>
            <a:r>
              <a:rPr lang="ko-KR" altLang="en-US" sz="2000" b="1"/>
              <a:t>이란</a:t>
            </a:r>
            <a:r>
              <a:rPr lang="en-US" altLang="ko-KR" sz="2000" b="1"/>
              <a:t>?</a:t>
            </a:r>
          </a:p>
          <a:p>
            <a:pPr lvl="1"/>
            <a:r>
              <a:rPr lang="ko-KR" altLang="en-US" sz="1800"/>
              <a:t>스프링에서 제공하는 </a:t>
            </a:r>
            <a:r>
              <a:rPr lang="en-US" altLang="ko-KR" sz="1800"/>
              <a:t>HTTP </a:t>
            </a:r>
            <a:r>
              <a:rPr lang="ko-KR" altLang="en-US" sz="1800"/>
              <a:t>통신 기능을 사용할 수 있게 설계되어 있는 템플릿</a:t>
            </a:r>
            <a:endParaRPr lang="en-US" altLang="ko-KR" sz="1800"/>
          </a:p>
          <a:p>
            <a:pPr lvl="1"/>
            <a:r>
              <a:rPr lang="en-US" altLang="ko-KR" sz="1800"/>
              <a:t>REST API </a:t>
            </a:r>
            <a:r>
              <a:rPr lang="ko-KR" altLang="en-US" sz="1800"/>
              <a:t>호출이후 응답을 받을 때까지 기다리는 동기방식</a:t>
            </a:r>
            <a:endParaRPr lang="en-US" altLang="ko-KR" sz="1800"/>
          </a:p>
          <a:p>
            <a:pPr lvl="1"/>
            <a:r>
              <a:rPr lang="ko-KR" altLang="en-US" sz="1800"/>
              <a:t>비동기 방식으로는 </a:t>
            </a:r>
            <a:r>
              <a:rPr lang="en-US" altLang="ko-KR" sz="1800"/>
              <a:t>AsyncRestTemplate</a:t>
            </a:r>
            <a:r>
              <a:rPr lang="ko-KR" altLang="en-US" sz="1800"/>
              <a:t>이 있음</a:t>
            </a:r>
            <a:endParaRPr lang="en-US" altLang="ko-KR" sz="1800"/>
          </a:p>
          <a:p>
            <a:pPr lvl="1"/>
            <a:r>
              <a:rPr lang="en-US" altLang="ko-KR" sz="1800"/>
              <a:t>RestTemplate </a:t>
            </a:r>
            <a:r>
              <a:rPr lang="ko-KR" altLang="en-US" sz="1800"/>
              <a:t>클래스는 </a:t>
            </a:r>
            <a:r>
              <a:rPr lang="en-US" altLang="ko-KR" sz="1800"/>
              <a:t>REST </a:t>
            </a:r>
            <a:r>
              <a:rPr lang="ko-KR" altLang="en-US" sz="1800"/>
              <a:t>서비스를 호출하도록 설계되어 </a:t>
            </a:r>
            <a:r>
              <a:rPr lang="en-US" altLang="ko-KR" sz="1800"/>
              <a:t>HTTP </a:t>
            </a:r>
            <a:r>
              <a:rPr lang="ko-KR" altLang="en-US" sz="1800"/>
              <a:t>프로토클의 메소드에 맞게 여러 메소드를 제공</a:t>
            </a:r>
            <a:endParaRPr lang="en-US" altLang="ko-KR" sz="180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97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RestTemplate</a:t>
            </a:r>
            <a:r>
              <a:rPr lang="ko-KR" altLang="en-US" sz="2000" b="1"/>
              <a:t>의 주요 메소드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1"/>
            <a:endParaRPr lang="en-US" altLang="ko-KR" sz="1600" b="1"/>
          </a:p>
          <a:p>
            <a:pPr lvl="1"/>
            <a:r>
              <a:rPr lang="en-US" altLang="ko-KR" sz="1800"/>
              <a:t>header</a:t>
            </a:r>
            <a:r>
              <a:rPr lang="ko-KR" altLang="en-US" sz="1800"/>
              <a:t>및 상세정보를 얻기 위해서 </a:t>
            </a:r>
            <a:r>
              <a:rPr lang="en-US" altLang="ko-KR" sz="1800"/>
              <a:t>getForEntity</a:t>
            </a:r>
            <a:r>
              <a:rPr lang="ko-KR" altLang="en-US" sz="1800"/>
              <a:t>를 사용하는 것을 추천</a:t>
            </a:r>
            <a:endParaRPr lang="en-US" altLang="ko-KR" sz="1800"/>
          </a:p>
          <a:p>
            <a:pPr lvl="1"/>
            <a:r>
              <a:rPr lang="en-US" altLang="ko-KR" sz="1800"/>
              <a:t>RestTemplate</a:t>
            </a:r>
            <a:r>
              <a:rPr lang="ko-KR" altLang="en-US" sz="1800"/>
              <a:t>은 문제가 발생하면 예외를 발생시키므로 테스트시 문제를 파악하기 힘듦</a:t>
            </a:r>
            <a:endParaRPr lang="en-US" altLang="ko-KR" sz="1800"/>
          </a:p>
          <a:p>
            <a:pPr lvl="1"/>
            <a:r>
              <a:rPr lang="en-US" altLang="ko-KR" sz="1800" b="1"/>
              <a:t>TestRestTemplate</a:t>
            </a:r>
            <a:r>
              <a:rPr lang="ko-KR" altLang="en-US" sz="1800"/>
              <a:t>은 테스트를 위한</a:t>
            </a:r>
            <a:r>
              <a:rPr lang="en-US" altLang="ko-KR" sz="1800"/>
              <a:t> RestTemplate</a:t>
            </a:r>
            <a:r>
              <a:rPr lang="ko-KR" altLang="en-US" sz="1800"/>
              <a:t>이며 문제가 발생하더라도 예외가 아닌 응답을 전달해줌</a:t>
            </a:r>
            <a:endParaRPr lang="en-US" altLang="ko-KR" sz="180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7C4C89-DE66-4F25-9B40-7DAC940AB53F}"/>
              </a:ext>
            </a:extLst>
          </p:cNvPr>
          <p:cNvGraphicFramePr>
            <a:graphicFrameLocks noGrp="1"/>
          </p:cNvGraphicFramePr>
          <p:nvPr/>
        </p:nvGraphicFramePr>
        <p:xfrm>
          <a:off x="677985" y="1326336"/>
          <a:ext cx="10901484" cy="3322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0486">
                  <a:extLst>
                    <a:ext uri="{9D8B030D-6E8A-4147-A177-3AD203B41FA5}">
                      <a16:colId xmlns:a16="http://schemas.microsoft.com/office/drawing/2014/main" val="1159985669"/>
                    </a:ext>
                  </a:extLst>
                </a:gridCol>
                <a:gridCol w="1141334">
                  <a:extLst>
                    <a:ext uri="{9D8B030D-6E8A-4147-A177-3AD203B41FA5}">
                      <a16:colId xmlns:a16="http://schemas.microsoft.com/office/drawing/2014/main" val="3954802690"/>
                    </a:ext>
                  </a:extLst>
                </a:gridCol>
                <a:gridCol w="7249664">
                  <a:extLst>
                    <a:ext uri="{9D8B030D-6E8A-4147-A177-3AD203B41FA5}">
                      <a16:colId xmlns:a16="http://schemas.microsoft.com/office/drawing/2014/main" val="2832936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Method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8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getForObject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 </a:t>
                      </a:r>
                      <a:r>
                        <a:rPr lang="ko-KR" altLang="en-US"/>
                        <a:t>형식으로 요청하여 객체로 결과를 반환 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6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getForEntity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 </a:t>
                      </a:r>
                      <a:r>
                        <a:rPr lang="ko-KR" altLang="en-US"/>
                        <a:t>형식으로 요청하여 </a:t>
                      </a:r>
                      <a:r>
                        <a:rPr lang="en-US" altLang="ko-KR"/>
                        <a:t>ResponseEntity</a:t>
                      </a:r>
                      <a:r>
                        <a:rPr lang="ko-KR" altLang="en-US"/>
                        <a:t>로 결과를 반환 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68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postForObject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POST </a:t>
                      </a:r>
                      <a:r>
                        <a:rPr lang="ko-KR" altLang="en-US"/>
                        <a:t>형식으로 요청하여 객체로 결과를 반환 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5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postForEntity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 </a:t>
                      </a:r>
                      <a:r>
                        <a:rPr lang="ko-KR" altLang="en-US"/>
                        <a:t>형식으로 요청하여 </a:t>
                      </a:r>
                      <a:r>
                        <a:rPr lang="en-US" altLang="ko-KR"/>
                        <a:t>ResponseEntity</a:t>
                      </a:r>
                      <a:r>
                        <a:rPr lang="ko-KR" altLang="en-US"/>
                        <a:t>로 결과를 반환 받음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4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delete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DELETE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DELETE </a:t>
                      </a:r>
                      <a:r>
                        <a:rPr lang="ko-KR" altLang="en-US"/>
                        <a:t>형식으로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10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put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PUT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PUT </a:t>
                      </a:r>
                      <a:r>
                        <a:rPr lang="ko-KR" altLang="en-US"/>
                        <a:t>형식으로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1588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patchForObject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PATCH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PATCH </a:t>
                      </a:r>
                      <a:r>
                        <a:rPr lang="ko-KR" altLang="en-US"/>
                        <a:t>형식으로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6291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exchagne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</a:t>
                      </a:r>
                      <a:r>
                        <a:rPr lang="ko-KR" altLang="en-US"/>
                        <a:t> 헤더를 생성하여 추가할 수 있고 어떤 형식에서도 사용할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5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662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HelloService(interface)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pPr marL="0" indent="0">
              <a:buNone/>
            </a:pPr>
            <a:endParaRPr lang="en-US" altLang="ko-KR" sz="2000" b="1"/>
          </a:p>
          <a:p>
            <a:r>
              <a:rPr lang="en-US" altLang="ko-KR" sz="2000" b="1"/>
              <a:t>HelloServiceImpl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C75117-CE85-4A38-B33F-04911F55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48" y="1325106"/>
            <a:ext cx="2628900" cy="32194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33D545D-668E-4512-9FFB-C9CD8009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57" y="3515277"/>
            <a:ext cx="631113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@Service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BBB529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BBB529"/>
                </a:solidFill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HelloServiceImpl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 {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private final 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MemberRepository </a:t>
            </a:r>
            <a:r>
              <a:rPr lang="ko-KR" altLang="ko-KR">
                <a:solidFill>
                  <a:srgbClr val="9876AA"/>
                </a:solidFill>
                <a:latin typeface="Arial Unicode MS"/>
                <a:ea typeface="JetBrains Mono"/>
              </a:rPr>
              <a:t>memberRepository</a:t>
            </a:r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sayHello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1358CA-E032-4F73-AB7C-869A5C4E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57" y="1390114"/>
            <a:ext cx="345479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sayHello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55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 주도 개발</a:t>
            </a:r>
            <a:endParaRPr lang="en-US" altLang="ko-KR" sz="2000" b="1" dirty="0"/>
          </a:p>
          <a:p>
            <a:pPr lvl="1"/>
            <a:r>
              <a:rPr lang="ko-KR" altLang="en-US" sz="1800"/>
              <a:t>테스트를 먼저 설계 및 구축 후 테스트를 통과할 수 있는 코드를 짜는 것</a:t>
            </a:r>
            <a:endParaRPr lang="en-US" altLang="ko-KR" sz="1800"/>
          </a:p>
          <a:p>
            <a:pPr lvl="1"/>
            <a:r>
              <a:rPr lang="ko-KR" altLang="en-US" sz="1800"/>
              <a:t>코드 작성 후 테스트를 진행하는 일반적인 방식과 차이가 있음</a:t>
            </a:r>
            <a:endParaRPr lang="en-US" altLang="ko-KR" sz="1800"/>
          </a:p>
          <a:p>
            <a:pPr lvl="1"/>
            <a:r>
              <a:rPr lang="ko-KR" altLang="en-US" sz="1800"/>
              <a:t>최초 목표에 맞춘 테스트를 구축하여 그에 맞게 코드를 설계하기 때문에 보다 적은 의견 충돌을 기대할 수 있음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8267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HelloService(interface)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B455AD-A8EC-4F34-90A6-2BEBA755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59" y="1358179"/>
            <a:ext cx="436529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helloService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helloService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.sayHello(name)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419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서버를 기동 후</a:t>
            </a:r>
            <a:endParaRPr lang="en-US" altLang="ko-KR" sz="2000" b="1"/>
          </a:p>
          <a:p>
            <a:r>
              <a:rPr lang="ko-KR" altLang="en-US" sz="2000" b="1"/>
              <a:t>테스트 코드 작성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394B21-BCEE-4D4B-B3F6-D0086533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425" y="1970919"/>
            <a:ext cx="12345367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HelloServiceTest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helloApi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TestRestTemplate rest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TestRestTemplate()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ResponseEntity&lt;String&gt; res =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rest.getForEntity(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"http://localhost:8080/hello?name={name}"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status code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header(content-type)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body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(res.getStatusCode()).isEqualTo(HttpStatus.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//Assertions.assertThat(res.getHeaders().getFirst(HttpHeaders.CONTENT_TYPE)).isEqualTo(MediaType.TEXT_PLAIN_VALUE);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(res.getHeaders().getFirst(HttpHeaders.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CONTENT_TYPE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)).startsWith(MediaType.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TEXT_PLAIN_VALUE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(res.getBody()).isEqualTo(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955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UriComponentsBuilder</a:t>
            </a:r>
            <a:r>
              <a:rPr lang="ko-KR" altLang="en-US" sz="2000" b="1"/>
              <a:t>를 이용한 테스트 코드 작성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91B470-A8D7-4EFA-B848-334CA27E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5" y="1369175"/>
            <a:ext cx="493205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helloApi2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TestRestTemplate rest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TestRestTemplate()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URI uri = UriComponentsBuilder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fromUriString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"http://localhost:8080"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.path(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.queryParam(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.encode()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.build()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.toUri()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ResponseEntity&lt;String&gt; res =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rest.getForEntity(uri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675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Interface</a:t>
            </a:r>
            <a:r>
              <a:rPr lang="ko-KR" altLang="en-US" sz="2000" b="1"/>
              <a:t>에 </a:t>
            </a:r>
            <a:r>
              <a:rPr lang="en-US" altLang="ko-KR" sz="2000" b="1"/>
              <a:t>Method </a:t>
            </a:r>
            <a:r>
              <a:rPr lang="ko-KR" altLang="en-US" sz="2000" b="1"/>
              <a:t>추가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B2C4E8-BCCB-40E3-9506-4CB0EA90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54" y="1373677"/>
            <a:ext cx="487825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 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sayHello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saveMember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318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Interface</a:t>
            </a:r>
            <a:r>
              <a:rPr lang="ko-KR" altLang="en-US" sz="2000" b="1"/>
              <a:t>의 </a:t>
            </a:r>
            <a:r>
              <a:rPr lang="en-US" altLang="ko-KR" sz="2000" b="1"/>
              <a:t>Method </a:t>
            </a:r>
            <a:r>
              <a:rPr lang="ko-KR" altLang="en-US" sz="2000" b="1"/>
              <a:t>구현</a:t>
            </a:r>
            <a:r>
              <a:rPr lang="en-US" altLang="ko-KR" sz="2000" b="1"/>
              <a:t>(HelloServiceImpl)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8C1FCF-B2E8-4CF5-8318-AC40A591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32" y="1336240"/>
            <a:ext cx="490390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.findById(id)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400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Controller </a:t>
            </a:r>
            <a:r>
              <a:rPr lang="ko-KR" altLang="en-US" sz="2000" b="1"/>
              <a:t>구현</a:t>
            </a:r>
            <a:r>
              <a:rPr lang="en-US" altLang="ko-KR" sz="2000" b="1"/>
              <a:t>(HelloServiceImpl)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8E973D-F36D-4543-A15F-EC80625FC854}"/>
              </a:ext>
            </a:extLst>
          </p:cNvPr>
          <p:cNvSpPr/>
          <p:nvPr/>
        </p:nvSpPr>
        <p:spPr>
          <a:xfrm>
            <a:off x="603738" y="1460599"/>
            <a:ext cx="779291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 @GetMapping("/hello/{name}")</a:t>
            </a:r>
          </a:p>
          <a:p>
            <a:r>
              <a:rPr lang="ko-KR" altLang="en-US"/>
              <a:t>    public String helloPath(@PathVariable String name){</a:t>
            </a:r>
          </a:p>
          <a:p>
            <a:r>
              <a:rPr lang="ko-KR" altLang="en-US"/>
              <a:t>        return helloService.sayHello(name);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    @PostMapping("/hello/member")</a:t>
            </a:r>
          </a:p>
          <a:p>
            <a:r>
              <a:rPr lang="ko-KR" altLang="en-US"/>
              <a:t>    public String regMember(@ModelAttribute Member member){</a:t>
            </a:r>
          </a:p>
          <a:p>
            <a:r>
              <a:rPr lang="ko-KR" altLang="en-US"/>
              <a:t>        System.out.println("request member = " + member);</a:t>
            </a:r>
          </a:p>
          <a:p>
            <a:r>
              <a:rPr lang="ko-KR" altLang="en-US"/>
              <a:t>        return helloService.saveMember(member);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    @PostMapping("/hello/member2")</a:t>
            </a:r>
          </a:p>
          <a:p>
            <a:r>
              <a:rPr lang="ko-KR" altLang="en-US"/>
              <a:t>    public String regMember2(@RequestBody Member member){</a:t>
            </a:r>
          </a:p>
          <a:p>
            <a:r>
              <a:rPr lang="ko-KR" altLang="en-US"/>
              <a:t>        System.out.println("request member = " + member);</a:t>
            </a:r>
          </a:p>
          <a:p>
            <a:r>
              <a:rPr lang="ko-KR" altLang="en-US"/>
              <a:t>        return helloService.saveMember(member);</a:t>
            </a:r>
          </a:p>
          <a:p>
            <a:r>
              <a:rPr lang="ko-KR" altLang="en-US"/>
              <a:t>    }</a:t>
            </a:r>
          </a:p>
          <a:p>
            <a:r>
              <a:rPr lang="ko-KR" altLang="en-US"/>
              <a:t>    @GetMapping("/hello/member/{id}")</a:t>
            </a:r>
          </a:p>
          <a:p>
            <a:r>
              <a:rPr lang="ko-KR" altLang="en-US"/>
              <a:t>    public Member findMember(@PathVariable Long id){</a:t>
            </a:r>
          </a:p>
          <a:p>
            <a:r>
              <a:rPr lang="ko-KR" altLang="en-US"/>
              <a:t>        return helloService.findById(id);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766749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Pathvariable</a:t>
            </a:r>
            <a:r>
              <a:rPr lang="ko-KR" altLang="en-US" sz="2000" b="1"/>
              <a:t>처리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4CB78F-3601-4E98-AC38-D5E00629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342790"/>
            <a:ext cx="961878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helloApiPathVariable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TestRestTemplate rest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TestRestTemplate()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URI uri = UriComponentsBuilder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fromUriString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"http://localhost:8080"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        .path(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"/hello/{name}"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.encode()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.build()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.expand(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"kim"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복수의 값을 넣어야할 경우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를 이용해 구분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.toUri()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354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Post</a:t>
            </a:r>
            <a:r>
              <a:rPr lang="ko-KR" altLang="en-US" sz="2000" b="1"/>
              <a:t>처리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1800"/>
              <a:t>postForEntity(URI url, Object request, Class&lt;T&gt; responseType)</a:t>
            </a:r>
          </a:p>
          <a:p>
            <a:pPr lvl="1"/>
            <a:r>
              <a:rPr lang="en-US" altLang="ko-KR" sz="1800"/>
              <a:t>request: request body</a:t>
            </a:r>
            <a:r>
              <a:rPr lang="ko-KR" altLang="en-US" sz="1800"/>
              <a:t>에 넣을 데이터</a:t>
            </a:r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122424-7600-4BA6-BE01-B77567ED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61" y="1188865"/>
            <a:ext cx="683162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helloApiPostMemberReg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TestRestTemplate rest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TestRestTemplate()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URI uri = UriComponentsBuilder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fromUriString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"http://localhost:8080"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.path(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"/hello/member"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        .queryParam(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"name"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        .queryParam(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"age"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30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.encode()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.build()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.toUri()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ResponseEntity&lt;String&gt; res =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rest.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postForEntity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(uri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57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Post</a:t>
            </a:r>
            <a:r>
              <a:rPr lang="ko-KR" altLang="en-US" sz="2000" b="1"/>
              <a:t>처리</a:t>
            </a:r>
            <a:r>
              <a:rPr lang="en-US" altLang="ko-KR" sz="2000" b="1"/>
              <a:t>+RequestBody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1800"/>
              <a:t>postForEntity(URI url, Object request, Class&lt;T&gt; responseType)</a:t>
            </a:r>
          </a:p>
          <a:p>
            <a:pPr lvl="1"/>
            <a:r>
              <a:rPr lang="en-US" altLang="ko-KR" sz="1800"/>
              <a:t>request: request body</a:t>
            </a:r>
            <a:r>
              <a:rPr lang="ko-KR" altLang="en-US" sz="1800"/>
              <a:t>에 넣을 데이터</a:t>
            </a:r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13B75B-A6DC-4EE0-A34B-75C1DFA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63" y="1228442"/>
            <a:ext cx="610353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helloApiPostMemberRegReqBody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TestRestTemplate rest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TestRestTemplate()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URI uri = UriComponentsBuilder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fromUriString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"http://localhost:8080"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.path(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"/hello/member2"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.encode()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.build()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.toUri()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Member member 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new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Member(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"kim"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30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ResponseEntity&lt;String&gt; res =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rest.postForEntity(uri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member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0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Template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Post</a:t>
            </a:r>
            <a:r>
              <a:rPr lang="ko-KR" altLang="en-US" sz="2000" b="1"/>
              <a:t>처리</a:t>
            </a:r>
            <a:r>
              <a:rPr lang="en-US" altLang="ko-KR" sz="2000" b="1"/>
              <a:t>+Return JSON(ResponseBody)</a:t>
            </a:r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2E90B6-CDC7-4F98-B25D-BBFC20FD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691" y="1259585"/>
            <a:ext cx="1276349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helloApiGetMember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TestRestTemplate rest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TestRestTemplate()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URI uri = UriComponentsBuilder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fromUriString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"http://localhost:8080"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.path(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"/hello/member/{id}"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.encode()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.build()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.expand(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.toUri()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ResponseEntity&lt;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res =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rest.getForEntity(uri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Member.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(res.getStatusCode()).isEqualTo(HttpStatus.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(res.getHeaders().getFirst(HttpHeaders.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CONTENT_TYPE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)).isEqualTo(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MediaType.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APPLICATION_JSON_VALUE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Assertions.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(res.getBody()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.getName()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isEqualTo(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80DFDB-570B-46C4-B969-7806DE221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8" y="5515825"/>
            <a:ext cx="495135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@TestInstance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TestInstance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.Lifecycle.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PER_CLASS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HelloServiceTest {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64ABD-3D15-4887-BAE9-EC99DB2A23CD}"/>
              </a:ext>
            </a:extLst>
          </p:cNvPr>
          <p:cNvSpPr txBox="1"/>
          <p:nvPr/>
        </p:nvSpPr>
        <p:spPr>
          <a:xfrm>
            <a:off x="5213838" y="5593115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회원을 찾기 위해서는 먼저 등록이 선행되어야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6972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코드의 중요성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 코드를 작성하는 목적</a:t>
            </a:r>
            <a:endParaRPr lang="en-US" altLang="ko-KR" sz="2000" b="1" dirty="0"/>
          </a:p>
          <a:p>
            <a:pPr lvl="1"/>
            <a:r>
              <a:rPr lang="ko-KR" altLang="en-US" sz="1800"/>
              <a:t>코드의 안전성을 높일 수 있음</a:t>
            </a:r>
            <a:r>
              <a:rPr lang="en-US" altLang="ko-KR" sz="1800"/>
              <a:t>(</a:t>
            </a:r>
            <a:r>
              <a:rPr lang="ko-KR" altLang="en-US" sz="1800"/>
              <a:t>본인의 코드에 자신감을 얻을 수 있음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1800"/>
              <a:t>기능을 추가하거나 변경하는 과정에서 발생할 수 있는 </a:t>
            </a:r>
            <a:r>
              <a:rPr lang="en-US" altLang="ko-KR" sz="1800"/>
              <a:t>Side-Effect</a:t>
            </a:r>
            <a:r>
              <a:rPr lang="ko-KR" altLang="en-US" sz="1800"/>
              <a:t>를 줄일 수 있음</a:t>
            </a:r>
            <a:endParaRPr lang="en-US" altLang="ko-KR" sz="1800"/>
          </a:p>
          <a:p>
            <a:pPr lvl="1"/>
            <a:r>
              <a:rPr lang="ko-KR" altLang="en-US" sz="1800"/>
              <a:t>해당 코드가 작성된 목적을 명확하게 표현할 수 있음</a:t>
            </a:r>
            <a:endParaRPr lang="en-US" altLang="ko-KR" sz="1800"/>
          </a:p>
          <a:p>
            <a:pPr lvl="2"/>
            <a:r>
              <a:rPr lang="ko-KR" altLang="en-US"/>
              <a:t>코드에 불필요한 내용이 들어가는 것을 비교적 줄일 수 있음</a:t>
            </a:r>
            <a:endParaRPr lang="en-US" altLang="ko-KR"/>
          </a:p>
          <a:p>
            <a:pPr lvl="2"/>
            <a:r>
              <a:rPr lang="ko-KR" altLang="en-US"/>
              <a:t>테스트 없이</a:t>
            </a:r>
            <a:r>
              <a:rPr lang="en-US" altLang="ko-KR"/>
              <a:t>(</a:t>
            </a:r>
            <a:r>
              <a:rPr lang="ko-KR" altLang="en-US"/>
              <a:t>목적 없이</a:t>
            </a:r>
            <a:r>
              <a:rPr lang="en-US" altLang="ko-KR"/>
              <a:t>) </a:t>
            </a:r>
            <a:r>
              <a:rPr lang="ko-KR" altLang="en-US"/>
              <a:t>코드를 짜면 코드의 목적에 필수적이지 않은 요소가 포함될 수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64393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Mockito</a:t>
            </a:r>
            <a:r>
              <a:rPr lang="ko-KR" altLang="en-US"/>
              <a:t>를 이용한 테스트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8E33A0-3E7A-4287-82EC-09BB63B07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52" y="574367"/>
            <a:ext cx="11918647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@WebMvcTest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(HelloController.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//@AutoConfigureMockMvc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HelloControllerTest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MockMvc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mockMvc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@MockBean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HelloService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helloService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회원저장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//Mock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객체에서 특정 메소드가 실행되는 경우 실제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Return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을 줄 수 없기 때문에 아래와 같이 가정 사항을 만들어줌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given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helloService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.saveMember(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))).willReturn(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content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ObjectMapper().writeValueAsString(member)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mockMvc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.perform(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"/hello/member2"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.content(content)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.contentType(MediaType.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APPLICATION_JSON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.andExpect(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().isOk())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.andExpect(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().contentTypeCompatibleWith(MediaType.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TEXT_PLAIN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.andExpect(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().string(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EE53-5785-40DA-8D15-3DA7F663876E}"/>
              </a:ext>
            </a:extLst>
          </p:cNvPr>
          <p:cNvSpPr txBox="1"/>
          <p:nvPr/>
        </p:nvSpPr>
        <p:spPr>
          <a:xfrm>
            <a:off x="4705479" y="977712"/>
            <a:ext cx="743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FF00"/>
                </a:solidFill>
              </a:rPr>
              <a:t>@WebMvcTest </a:t>
            </a:r>
            <a:r>
              <a:rPr lang="en-US" altLang="ko-KR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FF00"/>
                </a:solidFill>
                <a:sym typeface="Wingdings" panose="05000000000000000000" pitchFamily="2" charset="2"/>
              </a:rPr>
              <a:t>부트</a:t>
            </a:r>
            <a:r>
              <a:rPr lang="en-US" altLang="ko-KR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ko-KR" altLang="en-US">
                <a:solidFill>
                  <a:srgbClr val="FFFF00"/>
                </a:solidFill>
                <a:sym typeface="Wingdings" panose="05000000000000000000" pitchFamily="2" charset="2"/>
              </a:rPr>
              <a:t>기동 후 </a:t>
            </a:r>
            <a:r>
              <a:rPr lang="en-US" altLang="ko-KR">
                <a:solidFill>
                  <a:srgbClr val="FFFF00"/>
                </a:solidFill>
                <a:sym typeface="Wingdings" panose="05000000000000000000" pitchFamily="2" charset="2"/>
              </a:rPr>
              <a:t>Controller </a:t>
            </a:r>
            <a:r>
              <a:rPr lang="ko-KR" altLang="en-US">
                <a:solidFill>
                  <a:srgbClr val="FFFF00"/>
                </a:solidFill>
                <a:sym typeface="Wingdings" panose="05000000000000000000" pitchFamily="2" charset="2"/>
              </a:rPr>
              <a:t>등록 </a:t>
            </a:r>
            <a:r>
              <a:rPr lang="en-US" altLang="ko-KR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FF00"/>
                </a:solidFill>
                <a:sym typeface="Wingdings" panose="05000000000000000000" pitchFamily="2" charset="2"/>
              </a:rPr>
              <a:t>명시적 서버 기동 필요 </a:t>
            </a:r>
            <a:r>
              <a:rPr lang="en-US" altLang="ko-KR">
                <a:solidFill>
                  <a:srgbClr val="FFFF00"/>
                </a:solidFill>
                <a:sym typeface="Wingdings" panose="05000000000000000000" pitchFamily="2" charset="2"/>
              </a:rPr>
              <a:t>X</a:t>
            </a:r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0654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Mockito</a:t>
            </a:r>
            <a:r>
              <a:rPr lang="ko-KR" altLang="en-US"/>
              <a:t>를 이용한 테스트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8C1482-A4C0-4A1F-BB9F-6B83F5C5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07" y="1984591"/>
            <a:ext cx="1006719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회원조회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Long memberId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given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helloService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.findById(memberId)).willReturn(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Member(memberId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mockMvc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.perform(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"/hello/member/"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+memberId))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.andExpect(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().isOk())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.andExpect(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().contentTypeCompatibleWith(MediaType.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APPLICATION_JSON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.andExpect(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"$.id"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).exists())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.andExpect(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"$.name"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).exists())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.andExpect(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"$.age"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).exists())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.andDo(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//verify: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해당 객체의 메소드가 실행되었는지 체크해줌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verify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helloService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).findById(memberId)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1F04D6-04EC-4922-A411-3E609106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809" y="582590"/>
            <a:ext cx="484139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age)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= 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this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age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278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테스트</a:t>
            </a:r>
            <a:r>
              <a:rPr lang="en-US" altLang="ko-KR"/>
              <a:t> </a:t>
            </a:r>
            <a:r>
              <a:rPr lang="ko-KR" altLang="en-US"/>
              <a:t>커버리지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A9E9A7-530F-47DF-9F3B-B913EAE40135}"/>
              </a:ext>
            </a:extLst>
          </p:cNvPr>
          <p:cNvSpPr/>
          <p:nvPr/>
        </p:nvSpPr>
        <p:spPr>
          <a:xfrm>
            <a:off x="5764897" y="6356350"/>
            <a:ext cx="5158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https://www.youtube.com/watch?v=FCTYoce21OI&amp;t=1159s</a:t>
            </a:r>
          </a:p>
        </p:txBody>
      </p:sp>
    </p:spTree>
    <p:extLst>
      <p:ext uri="{BB962C8B-B14F-4D97-AF65-F5344CB8AC3E}">
        <p14:creationId xmlns:p14="http://schemas.microsoft.com/office/powerpoint/2010/main" val="13702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코드 커버리지</a:t>
            </a:r>
            <a:endParaRPr lang="en-US" altLang="ko-KR" sz="2000" b="1"/>
          </a:p>
          <a:p>
            <a:pPr lvl="1"/>
            <a:r>
              <a:rPr lang="ko-KR" altLang="en-US" sz="1800"/>
              <a:t>소프트웨어의 테스트 수준이 충분한지를 나타내는 지표 중 하나</a:t>
            </a:r>
            <a:endParaRPr lang="en-US" altLang="ko-KR" sz="1800"/>
          </a:p>
          <a:p>
            <a:pPr lvl="1"/>
            <a:r>
              <a:rPr lang="ko-KR" altLang="en-US" sz="1800"/>
              <a:t>테스트를 진행했을 때 해당 코드가 실행되었는지를 표현하는 방법</a:t>
            </a:r>
            <a:endParaRPr lang="en-US" altLang="ko-KR" sz="1800"/>
          </a:p>
          <a:p>
            <a:pPr lvl="1"/>
            <a:r>
              <a:rPr lang="en-US" sz="1800"/>
              <a:t>Jacoco:</a:t>
            </a:r>
            <a:r>
              <a:rPr lang="ko-KR" altLang="en-US" sz="1800"/>
              <a:t> 커버리지 도구 중 가장 많이 사용</a:t>
            </a:r>
            <a:endParaRPr lang="en-US" altLang="ko-KR" sz="1800"/>
          </a:p>
          <a:p>
            <a:pPr lvl="1"/>
            <a:endParaRPr lang="en-US" sz="1800"/>
          </a:p>
          <a:p>
            <a:r>
              <a:rPr lang="en-US" altLang="ko-KR" sz="2000" b="1"/>
              <a:t>JaCoCo</a:t>
            </a:r>
          </a:p>
          <a:p>
            <a:pPr lvl="1"/>
            <a:r>
              <a:rPr lang="en-US" altLang="ko-KR" sz="1800"/>
              <a:t>Java </a:t>
            </a:r>
            <a:r>
              <a:rPr lang="ko-KR" altLang="en-US" sz="1800"/>
              <a:t>코드의 커버리지를 체크하는 라이브러리</a:t>
            </a:r>
            <a:endParaRPr lang="en-US" altLang="ko-KR" sz="1800"/>
          </a:p>
          <a:p>
            <a:pPr lvl="1"/>
            <a:r>
              <a:rPr lang="ko-KR" altLang="en-US" sz="1800"/>
              <a:t>커버리지 결과를 눈으로 보기 좋도록 </a:t>
            </a:r>
            <a:r>
              <a:rPr lang="en-US" altLang="ko-KR" sz="1800"/>
              <a:t>html</a:t>
            </a:r>
            <a:r>
              <a:rPr lang="ko-KR" altLang="en-US" sz="1800"/>
              <a:t>이나 </a:t>
            </a:r>
            <a:r>
              <a:rPr lang="en-US" altLang="ko-KR" sz="1800"/>
              <a:t>xml, csv </a:t>
            </a:r>
            <a:r>
              <a:rPr lang="ko-KR" altLang="en-US" sz="1800"/>
              <a:t>같은 리포트로 생성</a:t>
            </a:r>
            <a:endParaRPr lang="en-US" altLang="ko-KR" sz="1800"/>
          </a:p>
          <a:p>
            <a:pPr lvl="1"/>
            <a:r>
              <a:rPr lang="ko-KR" altLang="en-US" sz="1800"/>
              <a:t>테스트 결과가 내가 설정한 커버리지 기준을 만족하는지 검증할 수 있음</a:t>
            </a:r>
            <a:endParaRPr lang="en-US" altLang="ko-KR" sz="180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56131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Jacoco </a:t>
            </a:r>
            <a:r>
              <a:rPr lang="ko-KR" altLang="en-US" sz="2000" b="1"/>
              <a:t>플러그인은 </a:t>
            </a:r>
            <a:r>
              <a:rPr lang="en-US" altLang="ko-KR" sz="2000" b="1"/>
              <a:t>jacocoTestReport, jacocoTestConverageVerification Task</a:t>
            </a:r>
            <a:r>
              <a:rPr lang="ko-KR" altLang="en-US" sz="2000" b="1"/>
              <a:t>들을 제공</a:t>
            </a:r>
            <a:endParaRPr lang="en-US" altLang="ko-KR" sz="2000" b="1"/>
          </a:p>
          <a:p>
            <a:r>
              <a:rPr lang="en-US" altLang="ko-KR" sz="2000" b="1"/>
              <a:t>jacocoTestReport</a:t>
            </a:r>
          </a:p>
          <a:p>
            <a:pPr lvl="1"/>
            <a:r>
              <a:rPr lang="ko-KR" altLang="en-US"/>
              <a:t>바이너리 커버리지 결과를 사람이 읽기 좋은 형태의 리포트로 저장</a:t>
            </a:r>
            <a:endParaRPr lang="en-US" altLang="ko-KR"/>
          </a:p>
          <a:p>
            <a:pPr lvl="1"/>
            <a:r>
              <a:rPr lang="en-US" altLang="ko-KR"/>
              <a:t>html </a:t>
            </a:r>
            <a:r>
              <a:rPr lang="ko-KR" altLang="en-US"/>
              <a:t>파일로 생성해 가독성 좋게 눈으로 확인할 수도 있음</a:t>
            </a:r>
            <a:endParaRPr lang="en-US" altLang="ko-KR"/>
          </a:p>
          <a:p>
            <a:pPr lvl="1"/>
            <a:r>
              <a:rPr lang="en-US" altLang="ko-KR"/>
              <a:t>SonarQube </a:t>
            </a:r>
            <a:r>
              <a:rPr lang="ko-KR" altLang="en-US"/>
              <a:t>등으로 연동하기 위해 </a:t>
            </a:r>
            <a:r>
              <a:rPr lang="en-US" altLang="ko-KR"/>
              <a:t>xml, csv </a:t>
            </a:r>
            <a:r>
              <a:rPr lang="ko-KR" altLang="en-US"/>
              <a:t>같은 형태로도 리포트를 생성할 수 있음</a:t>
            </a:r>
            <a:endParaRPr lang="en-US" altLang="ko-KR"/>
          </a:p>
          <a:p>
            <a:pPr lvl="1"/>
            <a:endParaRPr lang="en-US" sz="1800"/>
          </a:p>
          <a:p>
            <a:r>
              <a:rPr lang="en-US" altLang="ko-KR" sz="2000" b="1"/>
              <a:t>jacocoTestConverageVerification </a:t>
            </a:r>
          </a:p>
          <a:p>
            <a:pPr lvl="1"/>
            <a:r>
              <a:rPr lang="ko-KR" altLang="en-US"/>
              <a:t>내가 원하는 커버리지 기준을 만족하는지 지원해주는 </a:t>
            </a:r>
            <a:r>
              <a:rPr lang="en-US" altLang="ko-KR"/>
              <a:t>task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987563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블랙 박스 테스트</a:t>
            </a:r>
            <a:endParaRPr lang="en-US" altLang="ko-KR" sz="2000" b="1"/>
          </a:p>
          <a:p>
            <a:pPr lvl="1"/>
            <a:r>
              <a:rPr lang="ko-KR" altLang="en-US" sz="1800"/>
              <a:t>소프트웨어의 내부 구조나 동작 원리를 모르는 상태에서 동작을 검사하는 방식</a:t>
            </a:r>
            <a:endParaRPr lang="en-US" altLang="ko-KR" sz="1800"/>
          </a:p>
          <a:p>
            <a:pPr lvl="1"/>
            <a:r>
              <a:rPr lang="ko-KR" altLang="en-US" sz="1800"/>
              <a:t>다양한 값을 입력하여 올바른 출력이 나오는지 테스트</a:t>
            </a:r>
            <a:endParaRPr lang="en-US" altLang="ko-KR" sz="1800"/>
          </a:p>
          <a:p>
            <a:pPr lvl="1"/>
            <a:r>
              <a:rPr lang="ko-KR" altLang="en-US" sz="1800"/>
              <a:t>사용자 관점의 테스트 방법</a:t>
            </a:r>
            <a:endParaRPr lang="en-US" altLang="ko-KR" sz="1800"/>
          </a:p>
          <a:p>
            <a:pPr lvl="1"/>
            <a:endParaRPr lang="en-US" sz="1800"/>
          </a:p>
          <a:p>
            <a:r>
              <a:rPr lang="ko-KR" altLang="en-US" sz="2000" b="1"/>
              <a:t>화이트 박스 테스트</a:t>
            </a:r>
            <a:endParaRPr lang="en-US" altLang="ko-KR" sz="2000" b="1"/>
          </a:p>
          <a:p>
            <a:pPr lvl="1"/>
            <a:r>
              <a:rPr lang="ko-KR" altLang="en-US" sz="1800"/>
              <a:t>소프트웨어의 내부 구조와 동작을 검사하는 테스트 방식</a:t>
            </a:r>
            <a:endParaRPr lang="en-US" altLang="ko-KR" sz="1800"/>
          </a:p>
          <a:p>
            <a:pPr lvl="1"/>
            <a:r>
              <a:rPr lang="ko-KR" altLang="en-US" sz="1800"/>
              <a:t>소프트웨어 내부 소스 코드를 테스트하는 방법</a:t>
            </a:r>
            <a:endParaRPr lang="en-US" altLang="ko-KR" sz="1800"/>
          </a:p>
          <a:p>
            <a:pPr lvl="1"/>
            <a:r>
              <a:rPr lang="ko-KR" altLang="en-US" sz="1800"/>
              <a:t>개발자 관점의 테스트 방법</a:t>
            </a:r>
            <a:endParaRPr lang="en-US" altLang="ko-KR" sz="180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21286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코드 커버리지 측정기준</a:t>
            </a:r>
            <a:endParaRPr lang="en-US" altLang="ko-KR" sz="2000" b="1"/>
          </a:p>
          <a:p>
            <a:pPr lvl="1"/>
            <a:r>
              <a:rPr lang="ko-KR" altLang="en-US" sz="1800"/>
              <a:t>구문</a:t>
            </a:r>
            <a:r>
              <a:rPr lang="en-US" altLang="ko-KR" sz="1800"/>
              <a:t>(Statement)</a:t>
            </a:r>
          </a:p>
          <a:p>
            <a:pPr lvl="1"/>
            <a:r>
              <a:rPr lang="ko-KR" altLang="en-US" sz="1800"/>
              <a:t>조건</a:t>
            </a:r>
            <a:r>
              <a:rPr lang="en-US" altLang="ko-KR" sz="1800"/>
              <a:t>(Condition)</a:t>
            </a:r>
          </a:p>
          <a:p>
            <a:pPr lvl="1"/>
            <a:r>
              <a:rPr lang="ko-KR" altLang="en-US" sz="1800"/>
              <a:t>결정</a:t>
            </a:r>
            <a:r>
              <a:rPr lang="en-US" altLang="ko-KR" sz="1800"/>
              <a:t>(Decision)</a:t>
            </a:r>
          </a:p>
          <a:p>
            <a:pPr lvl="1"/>
            <a:r>
              <a:rPr lang="ko-KR" altLang="en-US" sz="1800"/>
              <a:t>코드 커버리지는 이러한 코드의 구조를 얼마나 커버했느냐에 따라서 측정기준이 나뉨</a:t>
            </a:r>
            <a:endParaRPr lang="en-US" altLang="ko-KR" sz="1800"/>
          </a:p>
          <a:p>
            <a:r>
              <a:rPr lang="ko-KR" altLang="en-US" sz="2000" b="1"/>
              <a:t>구문</a:t>
            </a:r>
            <a:r>
              <a:rPr lang="en-US" altLang="ko-KR" sz="2000" b="1"/>
              <a:t>(Statement)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sz="1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77DA9-C6A4-4CA6-8E4C-057014EFAE35}"/>
              </a:ext>
            </a:extLst>
          </p:cNvPr>
          <p:cNvSpPr/>
          <p:nvPr/>
        </p:nvSpPr>
        <p:spPr>
          <a:xfrm>
            <a:off x="870521" y="3628376"/>
            <a:ext cx="84317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@Transactional(readOnly = true)</a:t>
            </a:r>
          </a:p>
          <a:p>
            <a:r>
              <a:rPr lang="en-US" altLang="ko-KR" sz="1600"/>
              <a:t>fun findBoardById(id: Long): BoardDto.Res {</a:t>
            </a:r>
          </a:p>
          <a:p>
            <a:endParaRPr lang="en-US" altLang="ko-KR" sz="1600"/>
          </a:p>
          <a:p>
            <a:r>
              <a:rPr lang="en-US" altLang="ko-KR" sz="1600"/>
              <a:t>    val board = boardRepository.findByIdOrNull(id) // </a:t>
            </a:r>
            <a:r>
              <a:rPr lang="en-US" altLang="ko-KR" sz="1600">
                <a:solidFill>
                  <a:srgbClr val="0000FF"/>
                </a:solidFill>
              </a:rPr>
              <a:t>(1)</a:t>
            </a:r>
            <a:r>
              <a:rPr lang="ko-KR" altLang="en-US" sz="1600">
                <a:solidFill>
                  <a:srgbClr val="0000FF"/>
                </a:solidFill>
              </a:rPr>
              <a:t>번</a:t>
            </a:r>
          </a:p>
          <a:p>
            <a:endParaRPr lang="ko-KR" altLang="en-US" sz="1600"/>
          </a:p>
          <a:p>
            <a:r>
              <a:rPr lang="ko-KR" altLang="en-US" sz="1600"/>
              <a:t>    </a:t>
            </a:r>
            <a:r>
              <a:rPr lang="en-US" altLang="ko-KR" sz="1600"/>
              <a:t>return board?.let { // (</a:t>
            </a:r>
            <a:r>
              <a:rPr lang="en-US" altLang="ko-KR" sz="1600">
                <a:solidFill>
                  <a:srgbClr val="0000FF"/>
                </a:solidFill>
              </a:rPr>
              <a:t>2)</a:t>
            </a:r>
            <a:r>
              <a:rPr lang="ko-KR" altLang="en-US" sz="1600">
                <a:solidFill>
                  <a:srgbClr val="0000FF"/>
                </a:solidFill>
              </a:rPr>
              <a:t>번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BoardDto.Res(it.id, it.author, it.title, it.content, // </a:t>
            </a:r>
            <a:r>
              <a:rPr lang="en-US" altLang="ko-KR" sz="1600">
                <a:solidFill>
                  <a:srgbClr val="0000FF"/>
                </a:solidFill>
              </a:rPr>
              <a:t>(3)</a:t>
            </a:r>
            <a:r>
              <a:rPr lang="ko-KR" altLang="en-US" sz="1600">
                <a:solidFill>
                  <a:srgbClr val="0000FF"/>
                </a:solidFill>
              </a:rPr>
              <a:t>번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DateUtils.parseCreatedDt(it.createdAt), DateUtils.parseUpdatedDt(it.updatedAt)) //</a:t>
            </a:r>
            <a:r>
              <a:rPr lang="en-US" altLang="ko-KR" sz="1600">
                <a:solidFill>
                  <a:srgbClr val="0000FF"/>
                </a:solidFill>
              </a:rPr>
              <a:t>(4)</a:t>
            </a:r>
            <a:r>
              <a:rPr lang="ko-KR" altLang="en-US" sz="1600">
                <a:solidFill>
                  <a:srgbClr val="0000FF"/>
                </a:solidFill>
              </a:rPr>
              <a:t>번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}?: kotlin.run {  </a:t>
            </a:r>
            <a:r>
              <a:rPr lang="en-US" altLang="ko-KR" sz="1600">
                <a:solidFill>
                  <a:srgbClr val="0000FF"/>
                </a:solidFill>
              </a:rPr>
              <a:t>//(5)</a:t>
            </a:r>
            <a:r>
              <a:rPr lang="ko-KR" altLang="en-US" sz="1600">
                <a:solidFill>
                  <a:srgbClr val="0000FF"/>
                </a:solidFill>
              </a:rPr>
              <a:t>번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throw EntityNotFoundException("</a:t>
            </a:r>
            <a:r>
              <a:rPr lang="ko-KR" altLang="en-US" sz="1600"/>
              <a:t>해당 게시판이 존재하지 않습니다</a:t>
            </a:r>
            <a:r>
              <a:rPr lang="en-US" altLang="ko-KR" sz="1600"/>
              <a:t>.: $id") </a:t>
            </a:r>
            <a:r>
              <a:rPr lang="en-US" altLang="ko-KR" sz="1600">
                <a:solidFill>
                  <a:srgbClr val="0000FF"/>
                </a:solidFill>
              </a:rPr>
              <a:t>//(6)</a:t>
            </a:r>
            <a:r>
              <a:rPr lang="ko-KR" altLang="en-US" sz="1600">
                <a:solidFill>
                  <a:srgbClr val="0000FF"/>
                </a:solidFill>
              </a:rPr>
              <a:t>번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05387-B5A9-4981-A18A-FF661DB2FCD4}"/>
              </a:ext>
            </a:extLst>
          </p:cNvPr>
          <p:cNvSpPr/>
          <p:nvPr/>
        </p:nvSpPr>
        <p:spPr>
          <a:xfrm>
            <a:off x="6866466" y="3806684"/>
            <a:ext cx="4841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212529"/>
                </a:solidFill>
                <a:latin typeface="-apple-system"/>
              </a:rPr>
              <a:t>게시글이 존재하는 경우에는 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6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번 코드는 실행</a:t>
            </a:r>
            <a:r>
              <a:rPr lang="en-US" altLang="ko-KR">
                <a:solidFill>
                  <a:srgbClr val="212529"/>
                </a:solidFill>
                <a:latin typeface="-apple-system"/>
              </a:rPr>
              <a:t>X</a:t>
            </a:r>
          </a:p>
          <a:p>
            <a:r>
              <a:rPr lang="en-US" altLang="ko-KR">
                <a:solidFill>
                  <a:srgbClr val="212529"/>
                </a:solidFill>
                <a:latin typeface="-apple-system"/>
              </a:rPr>
              <a:t>5/6 = 83%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480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조건</a:t>
            </a:r>
            <a:r>
              <a:rPr lang="en-US" altLang="ko-KR" sz="2000" b="1"/>
              <a:t>(Condition)</a:t>
            </a:r>
          </a:p>
          <a:p>
            <a:pPr lvl="1"/>
            <a:r>
              <a:rPr lang="ko-KR" altLang="en-US" sz="1800"/>
              <a:t>모든 </a:t>
            </a:r>
            <a:r>
              <a:rPr lang="ko-KR" altLang="en-US" sz="1800" b="1"/>
              <a:t>조건식의 내부 조건</a:t>
            </a:r>
            <a:r>
              <a:rPr lang="ko-KR" altLang="en-US" sz="1800"/>
              <a:t>이 </a:t>
            </a:r>
            <a:r>
              <a:rPr lang="en-US" altLang="ko-KR" sz="1800"/>
              <a:t>true/false</a:t>
            </a:r>
            <a:r>
              <a:rPr lang="ko-KR" altLang="en-US" sz="1800"/>
              <a:t>을 가지게 되면 충족 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내부조건</a:t>
            </a:r>
            <a:r>
              <a:rPr lang="en-US" altLang="ko-KR" sz="1800"/>
              <a:t>:</a:t>
            </a:r>
            <a:r>
              <a:rPr lang="ko-KR" altLang="en-US" sz="1800"/>
              <a:t> 조건식 내부의 각각의 조건</a:t>
            </a:r>
            <a:r>
              <a:rPr lang="en-US" altLang="ko-KR" sz="1800"/>
              <a:t>. </a:t>
            </a:r>
            <a:r>
              <a:rPr lang="ko-KR" altLang="en-US" sz="1800"/>
              <a:t>위 예제에서는 </a:t>
            </a:r>
            <a:r>
              <a:rPr lang="en-US" altLang="ko-KR" sz="1800"/>
              <a:t>(x &gt; 0)</a:t>
            </a:r>
            <a:r>
              <a:rPr lang="ko-KR" altLang="en-US" sz="1800"/>
              <a:t>과 </a:t>
            </a:r>
            <a:r>
              <a:rPr lang="en-US" altLang="ko-KR" sz="1800"/>
              <a:t>(y &lt; 0)</a:t>
            </a:r>
          </a:p>
          <a:p>
            <a:pPr lvl="1"/>
            <a:r>
              <a:rPr lang="en-US" altLang="ko-KR" sz="1800"/>
              <a:t>case1: (</a:t>
            </a:r>
            <a:r>
              <a:rPr lang="es-ES" altLang="ko-KR" sz="1800"/>
              <a:t>x = 1, y = 1</a:t>
            </a:r>
            <a:r>
              <a:rPr lang="en-US" altLang="ko-KR" sz="1800"/>
              <a:t>)</a:t>
            </a:r>
            <a:r>
              <a:rPr lang="es-ES" altLang="ko-KR" sz="1800"/>
              <a:t>, (x = -1, y = -1) </a:t>
            </a:r>
            <a:r>
              <a:rPr lang="es-ES" altLang="ko-KR" sz="1800">
                <a:sym typeface="Wingdings" panose="05000000000000000000" pitchFamily="2" charset="2"/>
              </a:rPr>
              <a:t></a:t>
            </a:r>
            <a:r>
              <a:rPr lang="es-ES" altLang="ko-KR" sz="1800"/>
              <a:t> (x&gt;0)</a:t>
            </a:r>
            <a:r>
              <a:rPr lang="ko-KR" altLang="en-US" sz="1800"/>
              <a:t> </a:t>
            </a:r>
            <a:r>
              <a:rPr lang="en-US" altLang="ko-KR" sz="1800"/>
              <a:t>true/false </a:t>
            </a:r>
            <a:r>
              <a:rPr lang="ko-KR" altLang="en-US" sz="1800"/>
              <a:t>만족</a:t>
            </a:r>
            <a:r>
              <a:rPr lang="en-US" altLang="ko-KR" sz="1800"/>
              <a:t>, (y&lt;0) false/true</a:t>
            </a:r>
            <a:r>
              <a:rPr lang="ko-KR" altLang="en-US" sz="1800"/>
              <a:t> 만족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그러나 테스트 케이스는 </a:t>
            </a:r>
            <a:r>
              <a:rPr lang="en-US" altLang="ko-KR" sz="1800">
                <a:sym typeface="Wingdings" panose="05000000000000000000" pitchFamily="2" charset="2"/>
              </a:rPr>
              <a:t>if </a:t>
            </a:r>
            <a:r>
              <a:rPr lang="ko-KR" altLang="en-US" sz="1800">
                <a:sym typeface="Wingdings" panose="05000000000000000000" pitchFamily="2" charset="2"/>
              </a:rPr>
              <a:t>문은 조건에 대해 </a:t>
            </a:r>
            <a:r>
              <a:rPr lang="en-US" altLang="ko-KR" sz="1800">
                <a:sym typeface="Wingdings" panose="05000000000000000000" pitchFamily="2" charset="2"/>
              </a:rPr>
              <a:t>false</a:t>
            </a:r>
            <a:r>
              <a:rPr lang="ko-KR" altLang="en-US" sz="1800">
                <a:sym typeface="Wingdings" panose="05000000000000000000" pitchFamily="2" charset="2"/>
              </a:rPr>
              <a:t>만 반환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조건 커버리지는 만족했을지 몰라도 </a:t>
            </a:r>
            <a:r>
              <a:rPr lang="en-US" altLang="ko-KR" sz="1800">
                <a:sym typeface="Wingdings" panose="05000000000000000000" pitchFamily="2" charset="2"/>
              </a:rPr>
              <a:t>if</a:t>
            </a:r>
            <a:r>
              <a:rPr lang="ko-KR" altLang="en-US" sz="1800">
                <a:sym typeface="Wingdings" panose="05000000000000000000" pitchFamily="2" charset="2"/>
              </a:rPr>
              <a:t>문 내부 코드</a:t>
            </a:r>
            <a:r>
              <a:rPr lang="en-US" altLang="ko-KR" sz="1800">
                <a:sym typeface="Wingdings" panose="05000000000000000000" pitchFamily="2" charset="2"/>
              </a:rPr>
              <a:t>(3</a:t>
            </a:r>
            <a:r>
              <a:rPr lang="ko-KR" altLang="en-US" sz="1800">
                <a:sym typeface="Wingdings" panose="05000000000000000000" pitchFamily="2" charset="2"/>
              </a:rPr>
              <a:t>번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r>
              <a:rPr lang="ko-KR" altLang="en-US" sz="1800">
                <a:sym typeface="Wingdings" panose="05000000000000000000" pitchFamily="2" charset="2"/>
              </a:rPr>
              <a:t>는 실행되지 않았기 때문에 라인 커버리지를 만족 </a:t>
            </a:r>
            <a:r>
              <a:rPr lang="en-US" altLang="ko-KR" sz="1800">
                <a:sym typeface="Wingdings" panose="05000000000000000000" pitchFamily="2" charset="2"/>
              </a:rPr>
              <a:t>x(</a:t>
            </a:r>
            <a:r>
              <a:rPr lang="ko-KR" altLang="en-US" sz="1800">
                <a:sym typeface="Wingdings" panose="05000000000000000000" pitchFamily="2" charset="2"/>
              </a:rPr>
              <a:t>뒤에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나올 브랜치 커버리지 만족 </a:t>
            </a:r>
            <a:r>
              <a:rPr lang="en-US" altLang="ko-KR" sz="1800">
                <a:sym typeface="Wingdings" panose="05000000000000000000" pitchFamily="2" charset="2"/>
              </a:rPr>
              <a:t>X)</a:t>
            </a:r>
            <a:endParaRPr lang="en-US" altLang="ko-KR" sz="1800"/>
          </a:p>
          <a:p>
            <a:pPr lvl="1"/>
            <a:endParaRPr lang="en-US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3728AB-A5B2-4B71-8EE3-EFD5677CBEC8}"/>
              </a:ext>
            </a:extLst>
          </p:cNvPr>
          <p:cNvSpPr/>
          <p:nvPr/>
        </p:nvSpPr>
        <p:spPr>
          <a:xfrm>
            <a:off x="1122485" y="1771500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void foo (int x, int y) {</a:t>
            </a:r>
          </a:p>
          <a:p>
            <a:r>
              <a:rPr lang="en-US" altLang="ko-KR"/>
              <a:t>    system.out("start line"); // 1</a:t>
            </a:r>
            <a:r>
              <a:rPr lang="ko-KR" altLang="en-US"/>
              <a:t>번</a:t>
            </a:r>
          </a:p>
          <a:p>
            <a:r>
              <a:rPr lang="ko-KR" altLang="en-US"/>
              <a:t>    </a:t>
            </a:r>
            <a:r>
              <a:rPr lang="en-US" altLang="ko-KR"/>
              <a:t>if (</a:t>
            </a:r>
            <a:r>
              <a:rPr lang="en-US" altLang="ko-KR">
                <a:solidFill>
                  <a:srgbClr val="0000FF"/>
                </a:solidFill>
              </a:rPr>
              <a:t>x &gt; 0</a:t>
            </a:r>
            <a:r>
              <a:rPr lang="en-US" altLang="ko-KR"/>
              <a:t> &amp;&amp; </a:t>
            </a:r>
            <a:r>
              <a:rPr lang="en-US" altLang="ko-KR">
                <a:solidFill>
                  <a:srgbClr val="FF0000"/>
                </a:solidFill>
              </a:rPr>
              <a:t>y &lt; 0</a:t>
            </a:r>
            <a:r>
              <a:rPr lang="en-US" altLang="ko-KR"/>
              <a:t>) { // 2</a:t>
            </a:r>
            <a:r>
              <a:rPr lang="ko-KR" altLang="en-US"/>
              <a:t>번</a:t>
            </a:r>
          </a:p>
          <a:p>
            <a:r>
              <a:rPr lang="ko-KR" altLang="en-US"/>
              <a:t>        </a:t>
            </a:r>
            <a:r>
              <a:rPr lang="en-US" altLang="ko-KR"/>
              <a:t>system.out("middle line"); // 3</a:t>
            </a:r>
            <a:r>
              <a:rPr lang="ko-KR" altLang="en-US"/>
              <a:t>번</a:t>
            </a:r>
          </a:p>
          <a:p>
            <a:r>
              <a:rPr lang="ko-KR" altLang="en-US"/>
              <a:t>    </a:t>
            </a:r>
            <a:r>
              <a:rPr lang="en-US" altLang="ko-KR"/>
              <a:t>}</a:t>
            </a:r>
          </a:p>
          <a:p>
            <a:r>
              <a:rPr lang="en-US" altLang="ko-KR"/>
              <a:t>    system.out("last line"); // 4</a:t>
            </a:r>
            <a:r>
              <a:rPr lang="ko-KR" altLang="en-US"/>
              <a:t>번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984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결정</a:t>
            </a:r>
            <a:r>
              <a:rPr lang="en-US" altLang="ko-KR" sz="2000" b="1"/>
              <a:t>(Decision)</a:t>
            </a:r>
          </a:p>
          <a:p>
            <a:pPr lvl="1"/>
            <a:r>
              <a:rPr lang="ko-KR" altLang="en-US" sz="1800"/>
              <a:t>브랜치</a:t>
            </a:r>
            <a:r>
              <a:rPr lang="en-US" altLang="ko-KR" sz="1800"/>
              <a:t>(Branch) </a:t>
            </a:r>
            <a:r>
              <a:rPr lang="ko-KR" altLang="en-US" sz="1800"/>
              <a:t>커버리지라고 부름</a:t>
            </a:r>
            <a:endParaRPr lang="en-US" altLang="ko-KR" sz="1800"/>
          </a:p>
          <a:p>
            <a:pPr lvl="1"/>
            <a:r>
              <a:rPr lang="ko-KR" altLang="en-US" sz="1800"/>
              <a:t>모든 조건식이 </a:t>
            </a:r>
            <a:r>
              <a:rPr lang="en-US" altLang="ko-KR" sz="1800"/>
              <a:t>true/false</a:t>
            </a:r>
            <a:r>
              <a:rPr lang="ko-KR" altLang="en-US" sz="1800"/>
              <a:t>을 가지게 되면 충족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x = 1, y = -1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모두 </a:t>
            </a:r>
            <a:r>
              <a:rPr lang="en-US" altLang="ko-KR" sz="1800">
                <a:sym typeface="Wingdings" panose="05000000000000000000" pitchFamily="2" charset="2"/>
              </a:rPr>
              <a:t>true</a:t>
            </a:r>
            <a:r>
              <a:rPr lang="ko-KR" altLang="en-US" sz="1800">
                <a:sym typeface="Wingdings" panose="05000000000000000000" pitchFamily="2" charset="2"/>
              </a:rPr>
              <a:t>이므로 </a:t>
            </a:r>
            <a:r>
              <a:rPr lang="en-US" altLang="ko-KR" sz="1800">
                <a:sym typeface="Wingdings" panose="05000000000000000000" pitchFamily="2" charset="2"/>
              </a:rPr>
              <a:t>if </a:t>
            </a:r>
            <a:r>
              <a:rPr lang="ko-KR" altLang="en-US" sz="1800">
                <a:sym typeface="Wingdings" panose="05000000000000000000" pitchFamily="2" charset="2"/>
              </a:rPr>
              <a:t>문의 조건게 대해 </a:t>
            </a:r>
            <a:r>
              <a:rPr lang="en-US" altLang="ko-KR" sz="1800">
                <a:sym typeface="Wingdings" panose="05000000000000000000" pitchFamily="2" charset="2"/>
              </a:rPr>
              <a:t>true</a:t>
            </a:r>
            <a:r>
              <a:rPr lang="ko-KR" altLang="en-US" sz="1800">
                <a:sym typeface="Wingdings" panose="05000000000000000000" pitchFamily="2" charset="2"/>
              </a:rPr>
              <a:t>를 반환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en-US" altLang="ko-KR" sz="1800"/>
              <a:t>x = -1, y = 1 </a:t>
            </a:r>
            <a:r>
              <a:rPr lang="en-US" altLang="ko-KR" sz="1800">
                <a:sym typeface="Wingdings" panose="05000000000000000000" pitchFamily="2" charset="2"/>
              </a:rPr>
              <a:t> x &lt; 0</a:t>
            </a:r>
            <a:r>
              <a:rPr lang="ko-KR" altLang="en-US" sz="1800">
                <a:sym typeface="Wingdings" panose="05000000000000000000" pitchFamily="2" charset="2"/>
              </a:rPr>
              <a:t>에서 이미 </a:t>
            </a:r>
            <a:r>
              <a:rPr lang="en-US" altLang="ko-KR" sz="1800">
                <a:sym typeface="Wingdings" panose="05000000000000000000" pitchFamily="2" charset="2"/>
              </a:rPr>
              <a:t>false</a:t>
            </a:r>
            <a:r>
              <a:rPr lang="ko-KR" altLang="en-US" sz="1800">
                <a:sym typeface="Wingdings" panose="05000000000000000000" pitchFamily="2" charset="2"/>
              </a:rPr>
              <a:t>이기 때문에 </a:t>
            </a:r>
            <a:r>
              <a:rPr lang="en-US" altLang="ko-KR" sz="1800">
                <a:sym typeface="Wingdings" panose="05000000000000000000" pitchFamily="2" charset="2"/>
              </a:rPr>
              <a:t>if </a:t>
            </a:r>
            <a:r>
              <a:rPr lang="ko-KR" altLang="en-US" sz="1800">
                <a:sym typeface="Wingdings" panose="05000000000000000000" pitchFamily="2" charset="2"/>
              </a:rPr>
              <a:t>문의 조건에 대해 </a:t>
            </a:r>
            <a:r>
              <a:rPr lang="en-US" altLang="ko-KR" sz="1800">
                <a:sym typeface="Wingdings" panose="05000000000000000000" pitchFamily="2" charset="2"/>
              </a:rPr>
              <a:t>false</a:t>
            </a:r>
            <a:r>
              <a:rPr lang="ko-KR" altLang="en-US" sz="1800">
                <a:sym typeface="Wingdings" panose="05000000000000000000" pitchFamily="2" charset="2"/>
              </a:rPr>
              <a:t>를 반환 </a:t>
            </a:r>
            <a:r>
              <a:rPr lang="en-US" altLang="ko-KR" sz="1800">
                <a:sym typeface="Wingdings" panose="05000000000000000000" pitchFamily="2" charset="2"/>
              </a:rPr>
              <a:t> </a:t>
            </a:r>
            <a:r>
              <a:rPr lang="ko-KR" altLang="en-US" sz="1800">
                <a:sym typeface="Wingdings" panose="05000000000000000000" pitchFamily="2" charset="2"/>
              </a:rPr>
              <a:t>모든 조건식에 대해 </a:t>
            </a:r>
            <a:r>
              <a:rPr lang="en-US" altLang="ko-KR" sz="1800">
                <a:sym typeface="Wingdings" panose="05000000000000000000" pitchFamily="2" charset="2"/>
              </a:rPr>
              <a:t>true</a:t>
            </a:r>
            <a:r>
              <a:rPr lang="ko-KR" altLang="en-US" sz="1800">
                <a:sym typeface="Wingdings" panose="05000000000000000000" pitchFamily="2" charset="2"/>
              </a:rPr>
              <a:t>와 </a:t>
            </a:r>
            <a:r>
              <a:rPr lang="en-US" altLang="ko-KR" sz="1800">
                <a:sym typeface="Wingdings" panose="05000000000000000000" pitchFamily="2" charset="2"/>
              </a:rPr>
              <a:t>false</a:t>
            </a:r>
            <a:r>
              <a:rPr lang="ko-KR" altLang="en-US" sz="1800">
                <a:sym typeface="Wingdings" panose="05000000000000000000" pitchFamily="2" charset="2"/>
              </a:rPr>
              <a:t>를 반환하므로 결정 커버리지를 충족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/>
          </a:p>
          <a:p>
            <a:pPr lvl="1"/>
            <a:endParaRPr 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A2BFFE-3945-44B0-9EDC-0F7E57EF13A5}"/>
              </a:ext>
            </a:extLst>
          </p:cNvPr>
          <p:cNvSpPr/>
          <p:nvPr/>
        </p:nvSpPr>
        <p:spPr>
          <a:xfrm>
            <a:off x="1034561" y="2263868"/>
            <a:ext cx="6096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2000"/>
              <a:t>void foo (int x, int y) {</a:t>
            </a:r>
          </a:p>
          <a:p>
            <a:r>
              <a:rPr lang="en-US" altLang="ko-KR" sz="2000"/>
              <a:t>    system.out("start line"); // 1</a:t>
            </a:r>
            <a:r>
              <a:rPr lang="ko-KR" altLang="en-US" sz="2000"/>
              <a:t>번</a:t>
            </a:r>
          </a:p>
          <a:p>
            <a:r>
              <a:rPr lang="ko-KR" altLang="en-US" sz="2000"/>
              <a:t>    </a:t>
            </a:r>
            <a:r>
              <a:rPr lang="en-US" altLang="ko-KR" sz="2000"/>
              <a:t>if (x &gt; 0 &amp;&amp; y &lt; 0) { // 2</a:t>
            </a:r>
            <a:r>
              <a:rPr lang="ko-KR" altLang="en-US" sz="2000"/>
              <a:t>번</a:t>
            </a:r>
          </a:p>
          <a:p>
            <a:r>
              <a:rPr lang="ko-KR" altLang="en-US" sz="2000"/>
              <a:t>        </a:t>
            </a:r>
            <a:r>
              <a:rPr lang="en-US" altLang="ko-KR" sz="2000"/>
              <a:t>system.out("middle line"); // 3</a:t>
            </a:r>
            <a:r>
              <a:rPr lang="ko-KR" altLang="en-US" sz="2000"/>
              <a:t>번</a:t>
            </a:r>
          </a:p>
          <a:p>
            <a:r>
              <a:rPr lang="ko-KR" altLang="en-US" sz="2000"/>
              <a:t>    </a:t>
            </a:r>
            <a:r>
              <a:rPr lang="en-US" altLang="ko-KR" sz="2000"/>
              <a:t>}</a:t>
            </a:r>
          </a:p>
          <a:p>
            <a:r>
              <a:rPr lang="en-US" altLang="ko-KR" sz="2000"/>
              <a:t>    system.out("last line"); // 4</a:t>
            </a:r>
            <a:r>
              <a:rPr lang="ko-KR" altLang="en-US" sz="2000"/>
              <a:t>번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060492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커버리지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구문</a:t>
            </a:r>
            <a:r>
              <a:rPr lang="en-US" altLang="ko-KR" sz="2000" b="1"/>
              <a:t>, </a:t>
            </a:r>
            <a:r>
              <a:rPr lang="ko-KR" altLang="en-US" sz="2000" b="1"/>
              <a:t>조건</a:t>
            </a:r>
            <a:r>
              <a:rPr lang="en-US" altLang="ko-KR" sz="2000" b="1"/>
              <a:t>, </a:t>
            </a:r>
            <a:r>
              <a:rPr lang="ko-KR" altLang="en-US" sz="2000" b="1"/>
              <a:t>결정</a:t>
            </a:r>
            <a:endParaRPr lang="en-US" altLang="ko-KR" sz="2000" b="1"/>
          </a:p>
          <a:p>
            <a:pPr lvl="1"/>
            <a:r>
              <a:rPr lang="ko-KR" altLang="en-US" sz="1800"/>
              <a:t>구문 커버리지가 가장 대표적으로 많이 사용</a:t>
            </a:r>
            <a:endParaRPr lang="en-US" altLang="ko-KR" sz="1800"/>
          </a:p>
          <a:p>
            <a:pPr lvl="1"/>
            <a:r>
              <a:rPr lang="ko-KR" altLang="en-US" sz="1800"/>
              <a:t>조건 커버리지나 결정 커버리지의 경우 코드 실행에 대한 테스트보다는 시나리오에 대한 테스트에 더 가까움</a:t>
            </a:r>
            <a:endParaRPr lang="en-US" altLang="ko-KR" sz="1800"/>
          </a:p>
          <a:p>
            <a:pPr lvl="1"/>
            <a:r>
              <a:rPr lang="ko-KR" altLang="en-US" sz="1800"/>
              <a:t>조건과 결정으로 기준이 설정된 상태에서 조건문이 존재하지 않는 코드는</a:t>
            </a:r>
            <a:r>
              <a:rPr lang="en-US" altLang="ko-KR" sz="1800"/>
              <a:t>?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커버리지 고려대상에서 제외</a:t>
            </a:r>
            <a:endParaRPr lang="en-US" altLang="ko-KR" sz="1800"/>
          </a:p>
          <a:p>
            <a:pPr lvl="1"/>
            <a:r>
              <a:rPr lang="ko-KR" altLang="en-US" sz="1800"/>
              <a:t>그러나 라인 커버리지를 만족한다면 모든 코드를 테스트 코드가 커버했다고 말할 수 있음</a:t>
            </a:r>
            <a:endParaRPr lang="en-US" altLang="ko-KR" sz="1800"/>
          </a:p>
          <a:p>
            <a:pPr lvl="2"/>
            <a:r>
              <a:rPr lang="en-US" altLang="ko-KR"/>
              <a:t>if</a:t>
            </a:r>
            <a:r>
              <a:rPr lang="ko-KR" altLang="en-US"/>
              <a:t>문의 코드에 대해서는 해당 조건이 </a:t>
            </a:r>
            <a:r>
              <a:rPr lang="en-US" altLang="ko-KR"/>
              <a:t>false</a:t>
            </a:r>
            <a:r>
              <a:rPr lang="ko-KR" altLang="en-US"/>
              <a:t>인 </a:t>
            </a:r>
            <a:r>
              <a:rPr lang="ko-KR" altLang="en-US" b="1"/>
              <a:t>시나리오</a:t>
            </a:r>
            <a:r>
              <a:rPr lang="ko-KR" altLang="en-US"/>
              <a:t>에 대해서 테스트했다고 보장할 수 없지만</a:t>
            </a:r>
            <a:r>
              <a:rPr lang="en-US" altLang="ko-KR"/>
              <a:t>, </a:t>
            </a:r>
            <a:r>
              <a:rPr lang="ko-KR" altLang="en-US"/>
              <a:t>그래도 조건문 내부의 코드가 실행되었을 때 문제가 없다는 것은 보장</a:t>
            </a:r>
            <a:endParaRPr lang="en-US" altLang="ko-KR" sz="16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90858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Juit Annotation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F. I. R. S. T </a:t>
            </a:r>
            <a:r>
              <a:rPr lang="ko-KR" altLang="en-US" sz="2000" b="1"/>
              <a:t>원칙</a:t>
            </a:r>
            <a:endParaRPr lang="en-US" altLang="ko-KR" sz="2000" b="1"/>
          </a:p>
          <a:p>
            <a:pPr lvl="1"/>
            <a:r>
              <a:rPr lang="ko-KR" altLang="en-US" sz="1800"/>
              <a:t> </a:t>
            </a:r>
            <a:r>
              <a:rPr lang="en-US" altLang="ko-KR" sz="1800"/>
              <a:t>'</a:t>
            </a:r>
            <a:r>
              <a:rPr lang="ko-KR" altLang="en-US" sz="1800"/>
              <a:t>클린 코드</a:t>
            </a:r>
            <a:r>
              <a:rPr lang="en-US" altLang="ko-KR" sz="1800"/>
              <a:t>' </a:t>
            </a:r>
            <a:r>
              <a:rPr lang="ko-KR" altLang="en-US" sz="1800"/>
              <a:t>저자인 </a:t>
            </a:r>
            <a:r>
              <a:rPr lang="en-US" altLang="ko-KR" sz="1800"/>
              <a:t>Bob Martin</a:t>
            </a:r>
            <a:r>
              <a:rPr lang="ko-KR" altLang="en-US" sz="1800"/>
              <a:t>이 처음 제시한 규칙</a:t>
            </a:r>
            <a:endParaRPr lang="en-US" altLang="ko-KR" sz="1800"/>
          </a:p>
          <a:p>
            <a:r>
              <a:rPr lang="en-US" altLang="ko-KR" sz="2000" b="1"/>
              <a:t>Fast</a:t>
            </a:r>
          </a:p>
          <a:p>
            <a:pPr lvl="1"/>
            <a:r>
              <a:rPr lang="ko-KR" altLang="en-US" sz="1800"/>
              <a:t>테스트</a:t>
            </a:r>
            <a:r>
              <a:rPr lang="en-US" altLang="ko-KR" sz="1800"/>
              <a:t> </a:t>
            </a:r>
            <a:r>
              <a:rPr lang="ko-KR" altLang="en-US" sz="1800"/>
              <a:t>코드의 실행은 빠르게 진행되어야 함</a:t>
            </a:r>
            <a:endParaRPr lang="en-US" altLang="ko-KR" sz="1800"/>
          </a:p>
          <a:p>
            <a:pPr lvl="1"/>
            <a:r>
              <a:rPr lang="ko-KR" altLang="en-US" sz="1800"/>
              <a:t>실제 서버나 데이터베이스를 이용하지 않고 가짜 데이터</a:t>
            </a:r>
            <a:r>
              <a:rPr lang="en-US" altLang="ko-KR" sz="1800"/>
              <a:t>(</a:t>
            </a:r>
            <a:r>
              <a:rPr lang="ko-KR" altLang="en-US" sz="1800"/>
              <a:t>모의 데이터</a:t>
            </a:r>
            <a:r>
              <a:rPr lang="en-US" altLang="ko-KR" sz="1800"/>
              <a:t>)</a:t>
            </a:r>
            <a:r>
              <a:rPr lang="ko-KR" altLang="en-US" sz="1800"/>
              <a:t>를 만들어서 테스트를 진행</a:t>
            </a:r>
            <a:endParaRPr lang="en-US" altLang="ko-KR" sz="1800"/>
          </a:p>
          <a:p>
            <a:r>
              <a:rPr lang="en-US" altLang="ko-KR" sz="2000" b="1"/>
              <a:t>Independent</a:t>
            </a:r>
          </a:p>
          <a:p>
            <a:pPr lvl="1"/>
            <a:r>
              <a:rPr lang="ko-KR" altLang="en-US" sz="1800"/>
              <a:t>독립적인 테스트가 가능해야 함</a:t>
            </a:r>
            <a:r>
              <a:rPr lang="en-US" altLang="ko-KR" sz="1800"/>
              <a:t>(</a:t>
            </a:r>
            <a:r>
              <a:rPr lang="ko-KR" altLang="en-US" sz="1800"/>
              <a:t>모든 테스트에는 서로 영향을 주면 안됨</a:t>
            </a:r>
            <a:r>
              <a:rPr lang="en-US" altLang="ko-KR" sz="1800"/>
              <a:t>)</a:t>
            </a:r>
          </a:p>
          <a:p>
            <a:r>
              <a:rPr lang="en-US" altLang="ko-KR" sz="2000" b="1"/>
              <a:t>Repeatable</a:t>
            </a:r>
          </a:p>
          <a:p>
            <a:pPr lvl="1"/>
            <a:r>
              <a:rPr lang="ko-KR" altLang="en-US" sz="1900"/>
              <a:t>반복가능해야하며 언제든 동일한 결과를 보장</a:t>
            </a:r>
            <a:r>
              <a:rPr lang="en-US" altLang="ko-KR" sz="1900"/>
              <a:t>(independent</a:t>
            </a:r>
            <a:r>
              <a:rPr lang="ko-KR" altLang="en-US" sz="1900"/>
              <a:t>원칙과 관련이 깊음</a:t>
            </a:r>
            <a:r>
              <a:rPr lang="en-US" altLang="ko-KR" sz="1900"/>
              <a:t>)</a:t>
            </a:r>
          </a:p>
          <a:p>
            <a:r>
              <a:rPr lang="en-US" altLang="ko-KR" sz="2000" b="1"/>
              <a:t>Thorough &amp; Timely</a:t>
            </a:r>
          </a:p>
          <a:p>
            <a:pPr lvl="1"/>
            <a:r>
              <a:rPr lang="ko-KR" altLang="en-US" sz="1900"/>
              <a:t>철저하다</a:t>
            </a:r>
            <a:r>
              <a:rPr lang="en-US" altLang="ko-KR" sz="1900"/>
              <a:t>: </a:t>
            </a:r>
            <a:r>
              <a:rPr lang="ko-KR" altLang="en-US" sz="1900"/>
              <a:t>검사 범위</a:t>
            </a:r>
            <a:r>
              <a:rPr lang="en-US" altLang="ko-KR" sz="1900"/>
              <a:t>, </a:t>
            </a:r>
            <a:r>
              <a:rPr lang="ko-KR" altLang="en-US" sz="1900"/>
              <a:t>권한에 따른 데이터 변화</a:t>
            </a:r>
            <a:r>
              <a:rPr lang="en-US" altLang="ko-KR" sz="1900"/>
              <a:t>, </a:t>
            </a:r>
            <a:r>
              <a:rPr lang="ko-KR" altLang="en-US" sz="1900"/>
              <a:t>예외 테스트 등 </a:t>
            </a:r>
            <a:endParaRPr lang="en-US" altLang="ko-KR" sz="1900"/>
          </a:p>
          <a:p>
            <a:pPr lvl="1"/>
            <a:r>
              <a:rPr lang="ko-KR" altLang="en-US" sz="1900"/>
              <a:t>시의 적절하다</a:t>
            </a:r>
            <a:r>
              <a:rPr lang="en-US" altLang="ko-KR" sz="1900"/>
              <a:t>: </a:t>
            </a:r>
            <a:r>
              <a:rPr lang="ko-KR" altLang="en-US" sz="1900"/>
              <a:t>코드가 완성되기 전부터 테스트가 따라와야 한다는 </a:t>
            </a:r>
            <a:r>
              <a:rPr lang="en-US" altLang="ko-KR" sz="1900"/>
              <a:t>TDD</a:t>
            </a:r>
            <a:r>
              <a:rPr lang="ko-KR" altLang="en-US" sz="1900"/>
              <a:t>의 원칙을 담고 있음</a:t>
            </a:r>
            <a:endParaRPr lang="en-US" altLang="ko-KR" sz="1900"/>
          </a:p>
          <a:p>
            <a:pPr lvl="1"/>
            <a:endParaRPr lang="en-US" altLang="ko-KR" sz="180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46049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Jacoco Rule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b="1"/>
              <a:t>Element type-</a:t>
            </a:r>
            <a:r>
              <a:rPr lang="ko-KR" altLang="en-US" sz="2000" b="1"/>
              <a:t>코드 커버리지 체크 범위의 단위</a:t>
            </a:r>
            <a:endParaRPr lang="en-US" altLang="ko-KR" sz="1800"/>
          </a:p>
          <a:p>
            <a:pPr lvl="1"/>
            <a:r>
              <a:rPr lang="en-US" altLang="ko-KR" sz="1900"/>
              <a:t>Default</a:t>
            </a:r>
            <a:r>
              <a:rPr lang="ko-KR" altLang="en-US" sz="1900"/>
              <a:t>값은 </a:t>
            </a:r>
            <a:r>
              <a:rPr lang="en-US" altLang="ko-KR" sz="1900"/>
              <a:t>BUNDLE</a:t>
            </a:r>
            <a:br>
              <a:rPr lang="en-US" altLang="ko-KR" sz="1900"/>
            </a:br>
            <a:r>
              <a:rPr lang="en-US" altLang="ko-KR" sz="1900"/>
              <a:t>BUNDLE : </a:t>
            </a:r>
            <a:r>
              <a:rPr lang="ko-KR" altLang="en-US" sz="1900"/>
              <a:t>패키지 번들</a:t>
            </a:r>
            <a:r>
              <a:rPr lang="en-US" altLang="ko-KR" sz="1900"/>
              <a:t>(</a:t>
            </a:r>
            <a:r>
              <a:rPr lang="ko-KR" altLang="en-US" sz="1900"/>
              <a:t>프로젝트 모든 파일을 합친 것</a:t>
            </a:r>
            <a:r>
              <a:rPr lang="en-US" altLang="ko-KR" sz="1900"/>
              <a:t>)</a:t>
            </a:r>
          </a:p>
          <a:p>
            <a:pPr lvl="1"/>
            <a:r>
              <a:rPr lang="en-US" altLang="ko-KR" sz="1900"/>
              <a:t>CLASS : </a:t>
            </a:r>
            <a:r>
              <a:rPr lang="ko-KR" altLang="en-US" sz="1900"/>
              <a:t>클래스</a:t>
            </a:r>
          </a:p>
          <a:p>
            <a:pPr lvl="1"/>
            <a:r>
              <a:rPr lang="en-US" altLang="ko-KR" sz="1900"/>
              <a:t>GROUP : </a:t>
            </a:r>
            <a:r>
              <a:rPr lang="ko-KR" altLang="en-US" sz="1900"/>
              <a:t>논리적 번들 그룹</a:t>
            </a:r>
          </a:p>
          <a:p>
            <a:pPr lvl="1"/>
            <a:r>
              <a:rPr lang="en-US" altLang="ko-KR" sz="1900"/>
              <a:t>METHOD : </a:t>
            </a:r>
            <a:r>
              <a:rPr lang="ko-KR" altLang="en-US" sz="1900"/>
              <a:t>메서드</a:t>
            </a:r>
          </a:p>
          <a:p>
            <a:pPr lvl="1"/>
            <a:r>
              <a:rPr lang="en-US" altLang="ko-KR" sz="1900"/>
              <a:t>PACKAGE : </a:t>
            </a:r>
            <a:r>
              <a:rPr lang="ko-KR" altLang="en-US" sz="1900"/>
              <a:t>패키지</a:t>
            </a:r>
          </a:p>
          <a:p>
            <a:pPr lvl="1"/>
            <a:r>
              <a:rPr lang="en-US" altLang="ko-KR" sz="1900"/>
              <a:t>SOURCEFILE : </a:t>
            </a:r>
            <a:r>
              <a:rPr lang="ko-KR" altLang="en-US" sz="1900"/>
              <a:t>소스 파일</a:t>
            </a:r>
          </a:p>
          <a:p>
            <a:r>
              <a:rPr lang="en-US" altLang="ko-KR" sz="2000" b="1"/>
              <a:t>Counter-</a:t>
            </a:r>
            <a:r>
              <a:rPr lang="ko-KR" altLang="en-US" sz="2000" b="1"/>
              <a:t>커버리지 측정의 최소 단위</a:t>
            </a:r>
            <a:endParaRPr lang="en-US" altLang="ko-KR" sz="2000" b="1"/>
          </a:p>
          <a:p>
            <a:pPr lvl="1"/>
            <a:r>
              <a:rPr lang="en-US" altLang="ko-KR" sz="1800"/>
              <a:t>LINE: </a:t>
            </a:r>
            <a:r>
              <a:rPr lang="ko-KR" altLang="en-US" sz="1800"/>
              <a:t>라인이 한 번이라도 실행되면 실행된 것으로 간주</a:t>
            </a:r>
            <a:r>
              <a:rPr lang="en-US" altLang="ko-KR" sz="1800"/>
              <a:t>, </a:t>
            </a:r>
            <a:r>
              <a:rPr lang="ko-KR" altLang="en-US" sz="1800"/>
              <a:t>빈 줄은 제외</a:t>
            </a:r>
            <a:endParaRPr lang="en-US" altLang="ko-KR" sz="1800"/>
          </a:p>
          <a:p>
            <a:pPr lvl="1"/>
            <a:r>
              <a:rPr lang="en-US" altLang="ko-KR" sz="1800"/>
              <a:t>BRANCH: </a:t>
            </a:r>
            <a:r>
              <a:rPr lang="ko-KR" altLang="en-US" sz="1800"/>
              <a:t>조건문 등의 분기 수</a:t>
            </a:r>
            <a:endParaRPr lang="en-US" altLang="ko-KR" sz="1800"/>
          </a:p>
          <a:p>
            <a:pPr lvl="1"/>
            <a:r>
              <a:rPr lang="en-US" altLang="ko-KR" sz="1800"/>
              <a:t>CLASS: </a:t>
            </a:r>
            <a:r>
              <a:rPr lang="ko-KR" altLang="en-US" sz="1800"/>
              <a:t>클래스 수</a:t>
            </a:r>
            <a:r>
              <a:rPr lang="en-US" altLang="ko-KR" sz="1800"/>
              <a:t>(</a:t>
            </a:r>
            <a:r>
              <a:rPr lang="ko-KR" altLang="en-US" sz="1800"/>
              <a:t>내부 메서드가 한번이라도 실행된다면 실행된 것으로 간주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800"/>
              <a:t>METHOD: </a:t>
            </a:r>
            <a:r>
              <a:rPr lang="ko-KR" altLang="en-US" sz="1800"/>
              <a:t>메소드 수</a:t>
            </a:r>
            <a:r>
              <a:rPr lang="en-US" altLang="ko-KR" sz="1800"/>
              <a:t>(</a:t>
            </a:r>
            <a:r>
              <a:rPr lang="ko-KR" altLang="en-US" sz="1800"/>
              <a:t>메서드가 한 번이라도 실행된다면 실행된 것으로 간주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800"/>
              <a:t>INSTRUCTION(default): JAVA</a:t>
            </a:r>
            <a:r>
              <a:rPr lang="ko-KR" altLang="en-US" sz="1800"/>
              <a:t> 바이트 코드 명령 수</a:t>
            </a:r>
            <a:endParaRPr lang="en-US" altLang="ko-KR" sz="1800"/>
          </a:p>
          <a:p>
            <a:pPr lvl="1"/>
            <a:r>
              <a:rPr lang="en-US" altLang="ko-KR" sz="1800"/>
              <a:t>COMPLEXITY: </a:t>
            </a:r>
            <a:r>
              <a:rPr lang="ko-KR" altLang="en-US" sz="1800"/>
              <a:t>복잡도</a:t>
            </a:r>
            <a:endParaRPr lang="en-US" altLang="ko-KR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0AAEB-08AB-4B31-A6F7-6F6AEC0A4888}"/>
              </a:ext>
            </a:extLst>
          </p:cNvPr>
          <p:cNvSpPr/>
          <p:nvPr/>
        </p:nvSpPr>
        <p:spPr>
          <a:xfrm>
            <a:off x="7110129" y="1117775"/>
            <a:ext cx="393602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public abstract class Shape {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class Triangle extends Shape {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28ABF-5E08-4042-A5D7-2B5D949A84E6}"/>
              </a:ext>
            </a:extLst>
          </p:cNvPr>
          <p:cNvSpPr/>
          <p:nvPr/>
        </p:nvSpPr>
        <p:spPr>
          <a:xfrm>
            <a:off x="8482880" y="742683"/>
            <a:ext cx="119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32629"/>
                </a:solidFill>
                <a:latin typeface="ui-monospace"/>
              </a:rPr>
              <a:t>Shape.java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C906C3-4438-4DD0-A720-152EE1FEAB24}"/>
              </a:ext>
            </a:extLst>
          </p:cNvPr>
          <p:cNvSpPr/>
          <p:nvPr/>
        </p:nvSpPr>
        <p:spPr>
          <a:xfrm>
            <a:off x="6196056" y="2661312"/>
            <a:ext cx="595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32629"/>
                </a:solidFill>
                <a:latin typeface="ui-monospace"/>
              </a:rPr>
              <a:t>SOURCEFILE </a:t>
            </a:r>
            <a:r>
              <a:rPr lang="en-US" altLang="ko-KR">
                <a:solidFill>
                  <a:srgbClr val="232629"/>
                </a:solidFill>
                <a:latin typeface="ui-monospace"/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Shape.java 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파일에 대한 체크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(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검사결과 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1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개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BBEC22-D2F8-4362-B7A6-854024F7CB04}"/>
              </a:ext>
            </a:extLst>
          </p:cNvPr>
          <p:cNvSpPr/>
          <p:nvPr/>
        </p:nvSpPr>
        <p:spPr>
          <a:xfrm>
            <a:off x="6896057" y="3101845"/>
            <a:ext cx="466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32629"/>
                </a:solidFill>
                <a:latin typeface="ui-monospace"/>
              </a:rPr>
              <a:t>CLASS </a:t>
            </a:r>
            <a:r>
              <a:rPr lang="en-US" altLang="ko-KR">
                <a:solidFill>
                  <a:srgbClr val="232629"/>
                </a:solidFill>
                <a:latin typeface="ui-monospace"/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Shape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과 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Triangle 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각각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(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검사결과 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2</a:t>
            </a:r>
            <a:r>
              <a:rPr lang="ko-KR" altLang="en-US">
                <a:solidFill>
                  <a:srgbClr val="232629"/>
                </a:solidFill>
                <a:latin typeface="ui-monospace"/>
              </a:rPr>
              <a:t>개</a:t>
            </a:r>
            <a:r>
              <a:rPr lang="en-US" altLang="ko-KR">
                <a:solidFill>
                  <a:srgbClr val="232629"/>
                </a:solidFill>
                <a:latin typeface="ui-monospace"/>
              </a:rPr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21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Jacoco Rule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value-</a:t>
            </a:r>
            <a:r>
              <a:rPr lang="ko-KR" altLang="en-US" sz="2000" b="1"/>
              <a:t>커버리지 정도를 나타내는 지표</a:t>
            </a:r>
            <a:r>
              <a:rPr lang="en-US" altLang="ko-KR" sz="2000" b="1"/>
              <a:t>: </a:t>
            </a:r>
            <a:r>
              <a:rPr lang="ko-KR" altLang="en-US" sz="2000" b="1"/>
              <a:t> 측정한 커버리지를 어떠한 방식으로 보여줄 것인가</a:t>
            </a:r>
            <a:endParaRPr lang="en-US" altLang="ko-KR" sz="1800"/>
          </a:p>
          <a:p>
            <a:pPr lvl="1"/>
            <a:r>
              <a:rPr lang="en-US" altLang="ko-KR" sz="1800"/>
              <a:t>TOTALCOUNT: </a:t>
            </a:r>
            <a:r>
              <a:rPr lang="ko-KR" altLang="en-US" sz="1800"/>
              <a:t>전체 개수</a:t>
            </a:r>
          </a:p>
          <a:p>
            <a:pPr lvl="1"/>
            <a:r>
              <a:rPr lang="en-US" altLang="ko-KR" sz="1800"/>
              <a:t>MISSEDCOUNT: </a:t>
            </a:r>
            <a:r>
              <a:rPr lang="ko-KR" altLang="en-US" sz="1800"/>
              <a:t>커버되지 않은 개수</a:t>
            </a:r>
          </a:p>
          <a:p>
            <a:pPr lvl="1"/>
            <a:r>
              <a:rPr lang="en-US" altLang="ko-KR" sz="1800"/>
              <a:t>COVEREDCOUNT: </a:t>
            </a:r>
            <a:r>
              <a:rPr lang="ko-KR" altLang="en-US" sz="1800"/>
              <a:t>커버된 개수</a:t>
            </a:r>
          </a:p>
          <a:p>
            <a:pPr lvl="1"/>
            <a:r>
              <a:rPr lang="en-US" altLang="ko-KR" sz="1800"/>
              <a:t>MISSEDRATIO: </a:t>
            </a:r>
            <a:r>
              <a:rPr lang="ko-KR" altLang="en-US" sz="1800"/>
              <a:t>커버되지 않은 비율</a:t>
            </a:r>
            <a:r>
              <a:rPr lang="en-US" altLang="ko-KR" sz="1800"/>
              <a:t>. 0</a:t>
            </a:r>
            <a:r>
              <a:rPr lang="ko-KR" altLang="en-US" sz="1800"/>
              <a:t>부터 </a:t>
            </a:r>
            <a:r>
              <a:rPr lang="en-US" altLang="ko-KR" sz="1800"/>
              <a:t>1 </a:t>
            </a:r>
            <a:r>
              <a:rPr lang="ko-KR" altLang="en-US" sz="1800"/>
              <a:t>사이의 숫자로</a:t>
            </a:r>
            <a:r>
              <a:rPr lang="en-US" altLang="ko-KR" sz="1800"/>
              <a:t>, 1</a:t>
            </a:r>
            <a:r>
              <a:rPr lang="ko-KR" altLang="en-US" sz="1800"/>
              <a:t>이 </a:t>
            </a:r>
            <a:r>
              <a:rPr lang="en-US" altLang="ko-KR" sz="1800"/>
              <a:t>100%</a:t>
            </a:r>
            <a:r>
              <a:rPr lang="ko-KR" altLang="en-US" sz="1800"/>
              <a:t>입니다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COVEREDRATIO (default): </a:t>
            </a:r>
            <a:r>
              <a:rPr lang="ko-KR" altLang="en-US" sz="1800"/>
              <a:t>커버된 비율</a:t>
            </a:r>
            <a:r>
              <a:rPr lang="en-US" altLang="ko-KR" sz="1800"/>
              <a:t>. 0</a:t>
            </a:r>
            <a:r>
              <a:rPr lang="ko-KR" altLang="en-US" sz="1800"/>
              <a:t>부터 </a:t>
            </a:r>
            <a:r>
              <a:rPr lang="en-US" altLang="ko-KR" sz="1800"/>
              <a:t>1 </a:t>
            </a:r>
            <a:r>
              <a:rPr lang="ko-KR" altLang="en-US" sz="1800"/>
              <a:t>사이의 숫자로</a:t>
            </a:r>
            <a:r>
              <a:rPr lang="en-US" altLang="ko-KR" sz="1800"/>
              <a:t>, 1</a:t>
            </a:r>
            <a:r>
              <a:rPr lang="ko-KR" altLang="en-US" sz="1800"/>
              <a:t>이 </a:t>
            </a:r>
            <a:r>
              <a:rPr lang="en-US" altLang="ko-KR" sz="1800"/>
              <a:t>100%</a:t>
            </a:r>
            <a:r>
              <a:rPr lang="ko-KR" altLang="en-US" sz="1800"/>
              <a:t>입니다</a:t>
            </a:r>
            <a:r>
              <a:rPr lang="en-US" altLang="ko-KR" sz="1800"/>
              <a:t>.</a:t>
            </a:r>
          </a:p>
          <a:p>
            <a:pPr lvl="1"/>
            <a:endParaRPr lang="en-US" altLang="ko-KR" sz="1800"/>
          </a:p>
          <a:p>
            <a:r>
              <a:rPr lang="en-US" altLang="ko-KR" sz="2000" b="1"/>
              <a:t>minimum / maximum</a:t>
            </a:r>
            <a:endParaRPr lang="en-US" altLang="ko-KR" sz="1800"/>
          </a:p>
          <a:p>
            <a:pPr lvl="1"/>
            <a:r>
              <a:rPr lang="en-US" altLang="ko-KR" sz="1800"/>
              <a:t>jacocoTestCoverageVerification</a:t>
            </a:r>
            <a:r>
              <a:rPr lang="ko-KR" altLang="en-US" sz="1800"/>
              <a:t>의 성공 여부를 결정하는 기준</a:t>
            </a:r>
            <a:endParaRPr lang="en-US" altLang="ko-KR" sz="1800"/>
          </a:p>
          <a:p>
            <a:pPr lvl="1"/>
            <a:r>
              <a:rPr lang="ko-KR" altLang="en-US" sz="1800"/>
              <a:t>예를 들어</a:t>
            </a:r>
            <a:r>
              <a:rPr lang="en-US" altLang="ko-KR" sz="1800"/>
              <a:t>, minimum 0.8</a:t>
            </a:r>
            <a:r>
              <a:rPr lang="ko-KR" altLang="en-US" sz="1800"/>
              <a:t>을 입력하면 </a:t>
            </a:r>
            <a:r>
              <a:rPr lang="en-US" altLang="ko-KR" sz="1800"/>
              <a:t>80% </a:t>
            </a:r>
            <a:r>
              <a:rPr lang="ko-KR" altLang="en-US" sz="1800"/>
              <a:t>이상을 통과해야 성공</a:t>
            </a:r>
            <a:endParaRPr lang="en-US" altLang="ko-KR" sz="1800"/>
          </a:p>
          <a:p>
            <a:pPr lvl="1"/>
            <a:r>
              <a:rPr lang="en-US" altLang="ko-KR" sz="1800"/>
              <a:t>maximum</a:t>
            </a:r>
            <a:r>
              <a:rPr lang="ko-KR" altLang="en-US" sz="1800"/>
              <a:t>의 경우 코드의 라인 수를 제한할 때 사용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76316789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bulid.gradle</a:t>
            </a:r>
            <a:r>
              <a:rPr lang="ko-KR" altLang="en-US" sz="2000" b="1"/>
              <a:t>에 플러그인 추가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테스트 태스크에 </a:t>
            </a:r>
            <a:r>
              <a:rPr lang="en-US" altLang="ko-KR" sz="2000" b="1"/>
              <a:t>"jacocoTestReport" </a:t>
            </a:r>
            <a:r>
              <a:rPr lang="ko-KR" altLang="en-US" sz="2000" b="1"/>
              <a:t>추가</a:t>
            </a:r>
            <a:endParaRPr lang="en-US" altLang="ko-KR" sz="2000" b="1"/>
          </a:p>
          <a:p>
            <a:pPr lvl="1"/>
            <a:r>
              <a:rPr lang="en-US" altLang="ko-KR" sz="1800"/>
              <a:t>jacocoTestReport </a:t>
            </a:r>
            <a:r>
              <a:rPr lang="ko-KR" altLang="en-US" sz="1800"/>
              <a:t>테스크 수행 전에 </a:t>
            </a:r>
            <a:r>
              <a:rPr lang="en-US" altLang="ko-KR" sz="1800"/>
              <a:t>test</a:t>
            </a:r>
            <a:r>
              <a:rPr lang="ko-KR" altLang="en-US" sz="1800"/>
              <a:t>를 수행하도록 </a:t>
            </a:r>
            <a:r>
              <a:rPr lang="en-US" altLang="ko-KR" sz="1800"/>
              <a:t>finalizedBy</a:t>
            </a:r>
            <a:r>
              <a:rPr lang="ko-KR" altLang="en-US" sz="1800"/>
              <a:t>로 테스크 순서를 지정</a:t>
            </a:r>
            <a:endParaRPr lang="en-US" altLang="ko-KR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00093-2620-4E4D-AC50-5197216C8976}"/>
              </a:ext>
            </a:extLst>
          </p:cNvPr>
          <p:cNvSpPr/>
          <p:nvPr/>
        </p:nvSpPr>
        <p:spPr>
          <a:xfrm>
            <a:off x="797169" y="1349468"/>
            <a:ext cx="869649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plugins {</a:t>
            </a:r>
          </a:p>
          <a:p>
            <a:r>
              <a:rPr lang="en-US" altLang="ko-KR"/>
              <a:t>	id 'java'</a:t>
            </a:r>
          </a:p>
          <a:p>
            <a:r>
              <a:rPr lang="en-US" altLang="ko-KR"/>
              <a:t>	id 'org.springframework.boot' version '2.7.9'</a:t>
            </a:r>
          </a:p>
          <a:p>
            <a:r>
              <a:rPr lang="en-US" altLang="ko-KR"/>
              <a:t>	id 'io.spring.dependency-management' version '1.0.15.RELEASE'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FF0000"/>
                </a:solidFill>
              </a:rPr>
              <a:t>id 'jacoco'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35A85C-954E-48AE-A0F7-65B6BECDA13A}"/>
              </a:ext>
            </a:extLst>
          </p:cNvPr>
          <p:cNvSpPr/>
          <p:nvPr/>
        </p:nvSpPr>
        <p:spPr>
          <a:xfrm>
            <a:off x="1043354" y="4507587"/>
            <a:ext cx="895349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dependencies {</a:t>
            </a:r>
          </a:p>
          <a:p>
            <a:r>
              <a:rPr lang="en-US" altLang="ko-KR"/>
              <a:t>  …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tasks.named('test') {</a:t>
            </a:r>
          </a:p>
          <a:p>
            <a:r>
              <a:rPr lang="en-US" altLang="ko-KR"/>
              <a:t>	useJUnitPlatform()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FF0000"/>
                </a:solidFill>
              </a:rPr>
              <a:t>finalizedBy 'jacocoTestReport'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756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플러그인 추가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/>
              <a:t>jacocoTestReport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8B7B67-1017-42CD-B8BA-EB964FB066CF}"/>
              </a:ext>
            </a:extLst>
          </p:cNvPr>
          <p:cNvSpPr/>
          <p:nvPr/>
        </p:nvSpPr>
        <p:spPr>
          <a:xfrm>
            <a:off x="823546" y="132317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jacoco {</a:t>
            </a:r>
          </a:p>
          <a:p>
            <a:r>
              <a:rPr lang="en-US" altLang="ko-KR"/>
              <a:t>	toolVersion = '0.8.7'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8F62B-3272-45D8-AE45-FDAB28E20408}"/>
              </a:ext>
            </a:extLst>
          </p:cNvPr>
          <p:cNvSpPr/>
          <p:nvPr/>
        </p:nvSpPr>
        <p:spPr>
          <a:xfrm>
            <a:off x="823546" y="3140115"/>
            <a:ext cx="953379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jacocoTestReport {</a:t>
            </a:r>
          </a:p>
          <a:p>
            <a:r>
              <a:rPr lang="en-US" altLang="ko-KR"/>
              <a:t>	reports {</a:t>
            </a:r>
          </a:p>
          <a:p>
            <a:r>
              <a:rPr lang="en-US" altLang="ko-KR"/>
              <a:t>		html.enabled true</a:t>
            </a:r>
          </a:p>
          <a:p>
            <a:r>
              <a:rPr lang="en-US" altLang="ko-KR"/>
              <a:t>		xml.enabled false</a:t>
            </a:r>
          </a:p>
          <a:p>
            <a:r>
              <a:rPr lang="en-US" altLang="ko-KR"/>
              <a:t>		csv.enabled false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finalizedBy 'jacocoTestCoverageVerification'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97953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8F62B-3272-45D8-AE45-FDAB28E20408}"/>
              </a:ext>
            </a:extLst>
          </p:cNvPr>
          <p:cNvSpPr/>
          <p:nvPr/>
        </p:nvSpPr>
        <p:spPr>
          <a:xfrm>
            <a:off x="46809" y="504029"/>
            <a:ext cx="95337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jacocoTestCoverageVerification {</a:t>
            </a:r>
          </a:p>
          <a:p>
            <a:r>
              <a:rPr lang="en-US" altLang="ko-KR" sz="1200"/>
              <a:t>	violationRules {</a:t>
            </a:r>
          </a:p>
          <a:p>
            <a:r>
              <a:rPr lang="en-US" altLang="ko-KR" sz="1200"/>
              <a:t>		rule {</a:t>
            </a:r>
          </a:p>
          <a:p>
            <a:r>
              <a:rPr lang="en-US" altLang="ko-KR" sz="1200"/>
              <a:t>			enabled = true // </a:t>
            </a:r>
            <a:r>
              <a:rPr lang="ko-KR" altLang="en-US" sz="1200"/>
              <a:t>활성화</a:t>
            </a:r>
          </a:p>
          <a:p>
            <a:r>
              <a:rPr lang="ko-KR" altLang="en-US" sz="1200"/>
              <a:t>			</a:t>
            </a:r>
            <a:r>
              <a:rPr lang="en-US" altLang="ko-KR" sz="1200"/>
              <a:t>element = 'CLASS' // </a:t>
            </a:r>
            <a:r>
              <a:rPr lang="ko-KR" altLang="en-US" sz="1200"/>
              <a:t>클래스 단위로 커버리지 체크</a:t>
            </a:r>
          </a:p>
          <a:p>
            <a:r>
              <a:rPr lang="ko-KR" altLang="en-US" sz="1200"/>
              <a:t>			</a:t>
            </a:r>
            <a:r>
              <a:rPr lang="en-US" altLang="ko-KR" sz="1200"/>
              <a:t>// includes = []</a:t>
            </a:r>
          </a:p>
          <a:p>
            <a:endParaRPr lang="en-US" altLang="ko-KR" sz="1200"/>
          </a:p>
          <a:p>
            <a:r>
              <a:rPr lang="en-US" altLang="ko-KR" sz="1200"/>
              <a:t>			// </a:t>
            </a:r>
            <a:r>
              <a:rPr lang="ko-KR" altLang="en-US" sz="1200"/>
              <a:t>라인 커버리지를 최소한 </a:t>
            </a:r>
            <a:r>
              <a:rPr lang="en-US" altLang="ko-KR" sz="1200"/>
              <a:t>80% </a:t>
            </a:r>
            <a:r>
              <a:rPr lang="ko-KR" altLang="en-US" sz="1200"/>
              <a:t>만족시켜야 합니다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		limit {</a:t>
            </a:r>
          </a:p>
          <a:p>
            <a:r>
              <a:rPr lang="en-US" altLang="ko-KR" sz="1200"/>
              <a:t>				counter = 'LINE'</a:t>
            </a:r>
          </a:p>
          <a:p>
            <a:r>
              <a:rPr lang="en-US" altLang="ko-KR" sz="1200"/>
              <a:t>				value = 'COVEREDRATIO'</a:t>
            </a:r>
          </a:p>
          <a:p>
            <a:r>
              <a:rPr lang="en-US" altLang="ko-KR" sz="1200"/>
              <a:t>				minimum = 0.80</a:t>
            </a:r>
          </a:p>
          <a:p>
            <a:r>
              <a:rPr lang="en-US" altLang="ko-KR" sz="1200"/>
              <a:t>			}</a:t>
            </a:r>
          </a:p>
          <a:p>
            <a:endParaRPr lang="en-US" altLang="ko-KR" sz="1200"/>
          </a:p>
          <a:p>
            <a:r>
              <a:rPr lang="en-US" altLang="ko-KR" sz="1200"/>
              <a:t>			// </a:t>
            </a:r>
            <a:r>
              <a:rPr lang="ko-KR" altLang="en-US" sz="1200"/>
              <a:t>브랜치 커버리지를 최소한 </a:t>
            </a:r>
            <a:r>
              <a:rPr lang="en-US" altLang="ko-KR" sz="1200"/>
              <a:t>80% </a:t>
            </a:r>
            <a:r>
              <a:rPr lang="ko-KR" altLang="en-US" sz="1200"/>
              <a:t>만족시켜야 합니다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		limit {</a:t>
            </a:r>
          </a:p>
          <a:p>
            <a:r>
              <a:rPr lang="en-US" altLang="ko-KR" sz="1200"/>
              <a:t>				counter = 'BRANCH'</a:t>
            </a:r>
          </a:p>
          <a:p>
            <a:r>
              <a:rPr lang="en-US" altLang="ko-KR" sz="1200"/>
              <a:t>				value = 'COVEREDRATIO'</a:t>
            </a:r>
          </a:p>
          <a:p>
            <a:r>
              <a:rPr lang="en-US" altLang="ko-KR" sz="1200"/>
              <a:t>				minimum = 0.80</a:t>
            </a:r>
          </a:p>
          <a:p>
            <a:r>
              <a:rPr lang="en-US" altLang="ko-KR" sz="1200"/>
              <a:t>			}</a:t>
            </a:r>
          </a:p>
          <a:p>
            <a:endParaRPr lang="en-US" altLang="ko-KR" sz="1200"/>
          </a:p>
          <a:p>
            <a:r>
              <a:rPr lang="en-US" altLang="ko-KR" sz="1200"/>
              <a:t>			// </a:t>
            </a:r>
            <a:r>
              <a:rPr lang="ko-KR" altLang="en-US" sz="1200"/>
              <a:t>빈 줄을 제외한 코드의 라인수를 최대 </a:t>
            </a:r>
            <a:r>
              <a:rPr lang="en-US" altLang="ko-KR" sz="1200"/>
              <a:t>200</a:t>
            </a:r>
            <a:r>
              <a:rPr lang="ko-KR" altLang="en-US" sz="1200"/>
              <a:t>라인으로 제한합니다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			limit {</a:t>
            </a:r>
          </a:p>
          <a:p>
            <a:r>
              <a:rPr lang="en-US" altLang="ko-KR" sz="1200"/>
              <a:t>				counter = 'LINE'</a:t>
            </a:r>
          </a:p>
          <a:p>
            <a:r>
              <a:rPr lang="en-US" altLang="ko-KR" sz="1200"/>
              <a:t>				value = 'TOTALCOUNT'</a:t>
            </a:r>
          </a:p>
          <a:p>
            <a:r>
              <a:rPr lang="en-US" altLang="ko-KR" sz="1200"/>
              <a:t>				maximum = 200</a:t>
            </a:r>
          </a:p>
          <a:p>
            <a:r>
              <a:rPr lang="en-US" altLang="ko-KR" sz="1200"/>
              <a:t>			}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			//excludes = []</a:t>
            </a:r>
          </a:p>
          <a:p>
            <a:r>
              <a:rPr lang="en-US" altLang="ko-KR" sz="1200"/>
              <a:t>		}</a:t>
            </a:r>
          </a:p>
          <a:p>
            <a:endParaRPr lang="en-US" altLang="ko-KR" sz="1200"/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FCF0F-C464-4D75-B3E6-7876F581F2B9}"/>
              </a:ext>
            </a:extLst>
          </p:cNvPr>
          <p:cNvSpPr/>
          <p:nvPr/>
        </p:nvSpPr>
        <p:spPr>
          <a:xfrm>
            <a:off x="5694402" y="50774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만약 커버리지를 달성하지 못하면 gradle 빌드가 멈추게 되고 리포트 생성이 안되기 때문에 이전에 생성된 리포트를 볼 수 있는 가능성이 생김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리포트를 생성 후 커버리지 측정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test -&gt; jacocoTestReport -&gt; jacocoTestCoverageVerification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4269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E48210-3770-4504-BAC4-6DE7002D539B}"/>
              </a:ext>
            </a:extLst>
          </p:cNvPr>
          <p:cNvSpPr/>
          <p:nvPr/>
        </p:nvSpPr>
        <p:spPr>
          <a:xfrm>
            <a:off x="3922355" y="164667"/>
            <a:ext cx="6096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500"/>
              <a:t>plugins {</a:t>
            </a:r>
          </a:p>
          <a:p>
            <a:r>
              <a:rPr lang="ko-KR" altLang="en-US" sz="500"/>
              <a:t>	id 'java'</a:t>
            </a:r>
          </a:p>
          <a:p>
            <a:r>
              <a:rPr lang="ko-KR" altLang="en-US" sz="500"/>
              <a:t>	id 'org.springframework.boot' version '2.7.9'</a:t>
            </a:r>
          </a:p>
          <a:p>
            <a:r>
              <a:rPr lang="ko-KR" altLang="en-US" sz="500"/>
              <a:t>	id 'io.spring.dependency-management' version '1.0.15.RELEASE'</a:t>
            </a:r>
          </a:p>
          <a:p>
            <a:r>
              <a:rPr lang="ko-KR" altLang="en-US" sz="500"/>
              <a:t>	id 'jacoco'</a:t>
            </a:r>
          </a:p>
          <a:p>
            <a:r>
              <a:rPr lang="ko-KR" altLang="en-US" sz="500"/>
              <a:t>}</a:t>
            </a:r>
          </a:p>
          <a:p>
            <a:r>
              <a:rPr lang="ko-KR" altLang="en-US" sz="500"/>
              <a:t>group = 'webmvc'</a:t>
            </a:r>
          </a:p>
          <a:p>
            <a:r>
              <a:rPr lang="ko-KR" altLang="en-US" sz="500"/>
              <a:t>version = '0.0.1-SNAPSHOT'</a:t>
            </a:r>
          </a:p>
          <a:p>
            <a:r>
              <a:rPr lang="ko-KR" altLang="en-US" sz="500"/>
              <a:t>sourceCompatibility = '1.8'</a:t>
            </a:r>
          </a:p>
          <a:p>
            <a:endParaRPr lang="ko-KR" altLang="en-US" sz="500"/>
          </a:p>
          <a:p>
            <a:r>
              <a:rPr lang="ko-KR" altLang="en-US" sz="500"/>
              <a:t>configurations {</a:t>
            </a:r>
          </a:p>
          <a:p>
            <a:r>
              <a:rPr lang="ko-KR" altLang="en-US" sz="500"/>
              <a:t>	compileOnly {</a:t>
            </a:r>
          </a:p>
          <a:p>
            <a:r>
              <a:rPr lang="ko-KR" altLang="en-US" sz="500"/>
              <a:t>		extendsFrom annotationProcessor</a:t>
            </a:r>
          </a:p>
          <a:p>
            <a:r>
              <a:rPr lang="ko-KR" altLang="en-US" sz="500"/>
              <a:t>	}</a:t>
            </a:r>
          </a:p>
          <a:p>
            <a:r>
              <a:rPr lang="ko-KR" altLang="en-US" sz="500"/>
              <a:t>}</a:t>
            </a:r>
          </a:p>
          <a:p>
            <a:endParaRPr lang="ko-KR" altLang="en-US" sz="500"/>
          </a:p>
          <a:p>
            <a:r>
              <a:rPr lang="ko-KR" altLang="en-US" sz="500"/>
              <a:t>repositories {</a:t>
            </a:r>
          </a:p>
          <a:p>
            <a:r>
              <a:rPr lang="ko-KR" altLang="en-US" sz="500"/>
              <a:t>	mavenCentral()</a:t>
            </a:r>
          </a:p>
          <a:p>
            <a:r>
              <a:rPr lang="ko-KR" altLang="en-US" sz="500"/>
              <a:t>}</a:t>
            </a:r>
          </a:p>
          <a:p>
            <a:endParaRPr lang="ko-KR" altLang="en-US" sz="500"/>
          </a:p>
          <a:p>
            <a:r>
              <a:rPr lang="ko-KR" altLang="en-US" sz="500"/>
              <a:t>dependencies {</a:t>
            </a:r>
          </a:p>
          <a:p>
            <a:r>
              <a:rPr lang="ko-KR" altLang="en-US" sz="500"/>
              <a:t>	implementation 'org.springframework.boot:spring-boot-starter-data-jpa'</a:t>
            </a:r>
          </a:p>
          <a:p>
            <a:r>
              <a:rPr lang="ko-KR" altLang="en-US" sz="500"/>
              <a:t>	implementation 'org.springframework.boot:spring-boot-starter-thymeleaf'</a:t>
            </a:r>
          </a:p>
          <a:p>
            <a:r>
              <a:rPr lang="ko-KR" altLang="en-US" sz="500"/>
              <a:t>	implementation 'org.springframework.boot:spring-boot-starter-web'</a:t>
            </a:r>
          </a:p>
          <a:p>
            <a:r>
              <a:rPr lang="ko-KR" altLang="en-US" sz="500"/>
              <a:t>	compileOnly 'org.projectlombok:lombok'</a:t>
            </a:r>
          </a:p>
          <a:p>
            <a:r>
              <a:rPr lang="ko-KR" altLang="en-US" sz="500"/>
              <a:t>	runtimeOnly 'com.h2database:h2'</a:t>
            </a:r>
          </a:p>
          <a:p>
            <a:r>
              <a:rPr lang="ko-KR" altLang="en-US" sz="500"/>
              <a:t>	annotationProcessor 'org.projectlombok:lombok'</a:t>
            </a:r>
          </a:p>
          <a:p>
            <a:r>
              <a:rPr lang="ko-KR" altLang="en-US" sz="500"/>
              <a:t>	testImplementation 'org.springframework.boot:spring-boot-starter-test'</a:t>
            </a:r>
          </a:p>
          <a:p>
            <a:r>
              <a:rPr lang="ko-KR" altLang="en-US" sz="500"/>
              <a:t>}</a:t>
            </a:r>
          </a:p>
          <a:p>
            <a:endParaRPr lang="ko-KR" altLang="en-US" sz="500"/>
          </a:p>
          <a:p>
            <a:r>
              <a:rPr lang="ko-KR" altLang="en-US" sz="500"/>
              <a:t>tasks.named('test') {</a:t>
            </a:r>
          </a:p>
          <a:p>
            <a:r>
              <a:rPr lang="ko-KR" altLang="en-US" sz="500"/>
              <a:t>	useJUnitPlatform()</a:t>
            </a:r>
          </a:p>
          <a:p>
            <a:r>
              <a:rPr lang="ko-KR" altLang="en-US" sz="500"/>
              <a:t>	finalizedBy 'jacocoTestReport'</a:t>
            </a:r>
          </a:p>
          <a:p>
            <a:r>
              <a:rPr lang="ko-KR" altLang="en-US" sz="500"/>
              <a:t>}</a:t>
            </a:r>
          </a:p>
          <a:p>
            <a:r>
              <a:rPr lang="ko-KR" altLang="en-US" sz="500"/>
              <a:t>jacoco {</a:t>
            </a:r>
          </a:p>
          <a:p>
            <a:r>
              <a:rPr lang="ko-KR" altLang="en-US" sz="500"/>
              <a:t>	toolVersion = '0.8.7'</a:t>
            </a:r>
          </a:p>
          <a:p>
            <a:r>
              <a:rPr lang="ko-KR" altLang="en-US" sz="500"/>
              <a:t>}</a:t>
            </a:r>
          </a:p>
          <a:p>
            <a:endParaRPr lang="ko-KR" altLang="en-US" sz="500"/>
          </a:p>
          <a:p>
            <a:r>
              <a:rPr lang="ko-KR" altLang="en-US" sz="500"/>
              <a:t>jacocoTestReport {</a:t>
            </a:r>
          </a:p>
          <a:p>
            <a:r>
              <a:rPr lang="ko-KR" altLang="en-US" sz="500"/>
              <a:t>	reports {</a:t>
            </a:r>
          </a:p>
          <a:p>
            <a:r>
              <a:rPr lang="ko-KR" altLang="en-US" sz="500"/>
              <a:t>		html.enabled true</a:t>
            </a:r>
          </a:p>
          <a:p>
            <a:r>
              <a:rPr lang="ko-KR" altLang="en-US" sz="500"/>
              <a:t>		xml.enabled false</a:t>
            </a:r>
          </a:p>
          <a:p>
            <a:r>
              <a:rPr lang="ko-KR" altLang="en-US" sz="500"/>
              <a:t>		csv.enabled false</a:t>
            </a:r>
          </a:p>
          <a:p>
            <a:r>
              <a:rPr lang="ko-KR" altLang="en-US" sz="500"/>
              <a:t>	}</a:t>
            </a:r>
          </a:p>
          <a:p>
            <a:r>
              <a:rPr lang="ko-KR" altLang="en-US" sz="500"/>
              <a:t>	finalizedBy 'jacocoTestCoverageVerification'</a:t>
            </a:r>
          </a:p>
          <a:p>
            <a:r>
              <a:rPr lang="ko-KR" altLang="en-US" sz="500"/>
              <a:t>}</a:t>
            </a:r>
          </a:p>
          <a:p>
            <a:endParaRPr lang="ko-KR" altLang="en-US" sz="500"/>
          </a:p>
          <a:p>
            <a:r>
              <a:rPr lang="ko-KR" altLang="en-US" sz="500"/>
              <a:t>jacocoTestCoverageVerification {</a:t>
            </a:r>
          </a:p>
          <a:p>
            <a:r>
              <a:rPr lang="ko-KR" altLang="en-US" sz="500"/>
              <a:t>	violationRules {</a:t>
            </a:r>
          </a:p>
          <a:p>
            <a:r>
              <a:rPr lang="ko-KR" altLang="en-US" sz="500"/>
              <a:t>		rule {</a:t>
            </a:r>
          </a:p>
          <a:p>
            <a:r>
              <a:rPr lang="ko-KR" altLang="en-US" sz="500"/>
              <a:t>			enabled = true // 활성화</a:t>
            </a:r>
          </a:p>
          <a:p>
            <a:r>
              <a:rPr lang="ko-KR" altLang="en-US" sz="500"/>
              <a:t>			element = 'CLASS' // 클래스 단위로 커버리지 체크</a:t>
            </a:r>
          </a:p>
          <a:p>
            <a:r>
              <a:rPr lang="ko-KR" altLang="en-US" sz="500"/>
              <a:t>			// includes = []</a:t>
            </a:r>
          </a:p>
          <a:p>
            <a:endParaRPr lang="ko-KR" altLang="en-US" sz="500"/>
          </a:p>
          <a:p>
            <a:r>
              <a:rPr lang="ko-KR" altLang="en-US" sz="500"/>
              <a:t>			// 라인 커버리지를 최소한 80% 만족시켜야 합니다.</a:t>
            </a:r>
          </a:p>
          <a:p>
            <a:r>
              <a:rPr lang="ko-KR" altLang="en-US" sz="500"/>
              <a:t>			limit {</a:t>
            </a:r>
          </a:p>
          <a:p>
            <a:r>
              <a:rPr lang="ko-KR" altLang="en-US" sz="500"/>
              <a:t>				counter = 'LINE'</a:t>
            </a:r>
          </a:p>
          <a:p>
            <a:r>
              <a:rPr lang="ko-KR" altLang="en-US" sz="500"/>
              <a:t>				value = 'COVEREDRATIO'</a:t>
            </a:r>
          </a:p>
          <a:p>
            <a:r>
              <a:rPr lang="ko-KR" altLang="en-US" sz="500"/>
              <a:t>				minimum = 0.80</a:t>
            </a:r>
          </a:p>
          <a:p>
            <a:r>
              <a:rPr lang="ko-KR" altLang="en-US" sz="500"/>
              <a:t>			}</a:t>
            </a:r>
          </a:p>
          <a:p>
            <a:endParaRPr lang="ko-KR" altLang="en-US" sz="500"/>
          </a:p>
          <a:p>
            <a:r>
              <a:rPr lang="ko-KR" altLang="en-US" sz="500"/>
              <a:t>			// 브랜치 커버리지를 최소한 80% 만족시켜야 합니다.</a:t>
            </a:r>
          </a:p>
          <a:p>
            <a:r>
              <a:rPr lang="ko-KR" altLang="en-US" sz="500"/>
              <a:t>			limit {</a:t>
            </a:r>
          </a:p>
          <a:p>
            <a:r>
              <a:rPr lang="ko-KR" altLang="en-US" sz="500"/>
              <a:t>				counter = 'BRANCH'</a:t>
            </a:r>
          </a:p>
          <a:p>
            <a:r>
              <a:rPr lang="ko-KR" altLang="en-US" sz="500"/>
              <a:t>				value = 'COVEREDRATIO'</a:t>
            </a:r>
          </a:p>
          <a:p>
            <a:r>
              <a:rPr lang="ko-KR" altLang="en-US" sz="500"/>
              <a:t>				minimum = 0.80</a:t>
            </a:r>
          </a:p>
          <a:p>
            <a:r>
              <a:rPr lang="ko-KR" altLang="en-US" sz="500"/>
              <a:t>			}</a:t>
            </a:r>
          </a:p>
          <a:p>
            <a:endParaRPr lang="ko-KR" altLang="en-US" sz="500"/>
          </a:p>
          <a:p>
            <a:r>
              <a:rPr lang="ko-KR" altLang="en-US" sz="500"/>
              <a:t>			// 빈 줄을 제외한 코드의 라인수를 최대 200라인으로 제한합니다.</a:t>
            </a:r>
          </a:p>
          <a:p>
            <a:r>
              <a:rPr lang="ko-KR" altLang="en-US" sz="500"/>
              <a:t>			limit {</a:t>
            </a:r>
          </a:p>
          <a:p>
            <a:r>
              <a:rPr lang="ko-KR" altLang="en-US" sz="500"/>
              <a:t>				counter = 'LINE'</a:t>
            </a:r>
          </a:p>
          <a:p>
            <a:r>
              <a:rPr lang="ko-KR" altLang="en-US" sz="500"/>
              <a:t>				value = 'TOTALCOUNT'</a:t>
            </a:r>
          </a:p>
          <a:p>
            <a:r>
              <a:rPr lang="ko-KR" altLang="en-US" sz="500"/>
              <a:t>				maximum = 200</a:t>
            </a:r>
          </a:p>
          <a:p>
            <a:r>
              <a:rPr lang="ko-KR" altLang="en-US" sz="500"/>
              <a:t>			}</a:t>
            </a:r>
          </a:p>
          <a:p>
            <a:endParaRPr lang="ko-KR" altLang="en-US" sz="500"/>
          </a:p>
          <a:p>
            <a:endParaRPr lang="ko-KR" altLang="en-US" sz="500"/>
          </a:p>
          <a:p>
            <a:r>
              <a:rPr lang="ko-KR" altLang="en-US" sz="500"/>
              <a:t>			//excludes = []</a:t>
            </a:r>
          </a:p>
          <a:p>
            <a:r>
              <a:rPr lang="ko-KR" altLang="en-US" sz="500"/>
              <a:t>		}</a:t>
            </a:r>
          </a:p>
          <a:p>
            <a:endParaRPr lang="ko-KR" altLang="en-US" sz="500"/>
          </a:p>
          <a:p>
            <a:r>
              <a:rPr lang="ko-KR" altLang="en-US" sz="500"/>
              <a:t>	}</a:t>
            </a:r>
          </a:p>
          <a:p>
            <a:r>
              <a:rPr lang="ko-KR" altLang="en-US" sz="5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64816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175BE-620C-4668-9D21-43D9F99A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8" y="1607160"/>
            <a:ext cx="2847975" cy="4276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348F0-A424-4B0C-98EC-CE14749C955A}"/>
              </a:ext>
            </a:extLst>
          </p:cNvPr>
          <p:cNvSpPr txBox="1"/>
          <p:nvPr/>
        </p:nvSpPr>
        <p:spPr>
          <a:xfrm>
            <a:off x="609966" y="1151792"/>
            <a:ext cx="318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 실행 후 </a:t>
            </a:r>
            <a:r>
              <a:rPr lang="en-US" altLang="ko-KR"/>
              <a:t>index.html</a:t>
            </a:r>
            <a:r>
              <a:rPr lang="ko-KR" altLang="en-US"/>
              <a:t>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B21B76-EFC0-41CE-A67B-C469D8C0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1943100"/>
            <a:ext cx="220980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E692F6-A580-4BF0-B764-7CB466E54C85}"/>
              </a:ext>
            </a:extLst>
          </p:cNvPr>
          <p:cNvSpPr txBox="1"/>
          <p:nvPr/>
        </p:nvSpPr>
        <p:spPr>
          <a:xfrm>
            <a:off x="4423564" y="1151792"/>
            <a:ext cx="283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build </a:t>
            </a:r>
            <a:r>
              <a:rPr lang="ko-KR" altLang="en-US"/>
              <a:t>후 </a:t>
            </a:r>
            <a:r>
              <a:rPr lang="en-US" altLang="ko-KR"/>
              <a:t>coverage ratio </a:t>
            </a:r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6612710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JaCoCo </a:t>
            </a:r>
            <a:r>
              <a:rPr lang="ko-KR" altLang="en-US" sz="2000" b="1"/>
              <a:t>테스트에서 제외하기</a:t>
            </a:r>
            <a:endParaRPr lang="en-US" altLang="ko-KR" sz="2000" b="1"/>
          </a:p>
          <a:p>
            <a:pPr lvl="1"/>
            <a:r>
              <a:rPr lang="ko-KR" altLang="en-US" sz="1800"/>
              <a:t>커버리지를 올리지 않아도 되는 코드들이 존재</a:t>
            </a:r>
            <a:r>
              <a:rPr lang="en-US" altLang="ko-KR" sz="1800"/>
              <a:t>. Ex)</a:t>
            </a:r>
            <a:r>
              <a:rPr lang="ko-KR" altLang="en-US" sz="1800"/>
              <a:t> </a:t>
            </a:r>
            <a:r>
              <a:rPr lang="en-US" altLang="ko-KR" sz="1800"/>
              <a:t>QueryDsl</a:t>
            </a:r>
            <a:r>
              <a:rPr lang="ko-KR" altLang="en-US" sz="1800"/>
              <a:t>을 사용하면 자동으로 생성되는 구현체인 </a:t>
            </a:r>
            <a:r>
              <a:rPr lang="en-US" altLang="ko-KR" sz="1800"/>
              <a:t>Q*.class</a:t>
            </a:r>
          </a:p>
          <a:p>
            <a:pPr lvl="1"/>
            <a:r>
              <a:rPr lang="en-US" altLang="ko-KR" sz="1800"/>
              <a:t>excludes</a:t>
            </a:r>
            <a:r>
              <a:rPr lang="ko-KR" altLang="en-US" sz="1800"/>
              <a:t>로 제외할 클래스명을 지정할 수 있고</a:t>
            </a:r>
            <a:r>
              <a:rPr lang="en-US" altLang="ko-KR" sz="1800"/>
              <a:t>, </a:t>
            </a:r>
            <a:r>
              <a:rPr lang="ko-KR" altLang="en-US" sz="1800"/>
              <a:t>와일드카드</a:t>
            </a:r>
            <a:r>
              <a:rPr lang="en-US" altLang="ko-KR" sz="1800"/>
              <a:t>(* </a:t>
            </a:r>
            <a:r>
              <a:rPr lang="ko-KR" altLang="en-US" sz="1800"/>
              <a:t>과 </a:t>
            </a:r>
            <a:r>
              <a:rPr lang="en-US" altLang="ko-KR" sz="1800"/>
              <a:t>?)</a:t>
            </a:r>
            <a:r>
              <a:rPr lang="ko-KR" altLang="en-US" sz="1800"/>
              <a:t>를 사용할 수 있음</a:t>
            </a:r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DDFC52-6EC0-428A-8F5E-09A559C5B434}"/>
              </a:ext>
            </a:extLst>
          </p:cNvPr>
          <p:cNvSpPr/>
          <p:nvPr/>
        </p:nvSpPr>
        <p:spPr>
          <a:xfrm>
            <a:off x="1122485" y="2511589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jacocoTestCoverageVerification {</a:t>
            </a:r>
          </a:p>
          <a:p>
            <a:endParaRPr lang="en-US" altLang="ko-KR"/>
          </a:p>
          <a:p>
            <a:r>
              <a:rPr lang="en-US" altLang="ko-KR"/>
              <a:t>        var Qdomains = mutableListOf&lt;String&gt;()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        for (qPattern in 'A' .. 'Z') {</a:t>
            </a:r>
          </a:p>
          <a:p>
            <a:r>
              <a:rPr lang="en-US" altLang="ko-KR">
                <a:solidFill>
                  <a:srgbClr val="FF0000"/>
                </a:solidFill>
              </a:rPr>
              <a:t>            Qdomains.add("*.Q${qPattern}*")</a:t>
            </a:r>
          </a:p>
          <a:p>
            <a:r>
              <a:rPr lang="en-US" altLang="ko-KR">
                <a:solidFill>
                  <a:srgbClr val="FF0000"/>
                </a:solidFill>
              </a:rPr>
              <a:t>        }</a:t>
            </a:r>
          </a:p>
          <a:p>
            <a:r>
              <a:rPr lang="en-US" altLang="ko-KR"/>
              <a:t>        . . . </a:t>
            </a:r>
          </a:p>
          <a:p>
            <a:endParaRPr lang="en-US" altLang="ko-KR"/>
          </a:p>
          <a:p>
            <a:r>
              <a:rPr lang="en-US" altLang="ko-KR"/>
              <a:t>                limit {</a:t>
            </a:r>
          </a:p>
          <a:p>
            <a:r>
              <a:rPr lang="en-US" altLang="ko-KR"/>
              <a:t>                    counter = "LINE"</a:t>
            </a:r>
          </a:p>
          <a:p>
            <a:r>
              <a:rPr lang="en-US" altLang="ko-KR"/>
              <a:t>                    value = "TOTALCOUNT"</a:t>
            </a:r>
          </a:p>
          <a:p>
            <a:r>
              <a:rPr lang="en-US" altLang="ko-KR"/>
              <a:t>                    maximum = "200".toBigDecimal()</a:t>
            </a:r>
          </a:p>
          <a:p>
            <a:r>
              <a:rPr lang="en-US" altLang="ko-KR"/>
              <a:t>                }</a:t>
            </a:r>
          </a:p>
          <a:p>
            <a:r>
              <a:rPr lang="en-US" altLang="ko-KR"/>
              <a:t>                </a:t>
            </a:r>
            <a:r>
              <a:rPr lang="en-US" altLang="ko-KR">
                <a:solidFill>
                  <a:srgbClr val="FF0000"/>
                </a:solidFill>
              </a:rPr>
              <a:t>excludes = Qdomains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5506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Gradle</a:t>
            </a: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 커버리지 수행 속도 향상을 위한 방안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0E4EE-E2AE-4D0E-B903-14E74C1B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9" y="1435779"/>
            <a:ext cx="7714150" cy="4453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5A5DB-8035-4750-9BA7-23A2F760B30B}"/>
              </a:ext>
            </a:extLst>
          </p:cNvPr>
          <p:cNvSpPr txBox="1"/>
          <p:nvPr/>
        </p:nvSpPr>
        <p:spPr>
          <a:xfrm>
            <a:off x="8244701" y="4506968"/>
            <a:ext cx="255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Mock</a:t>
            </a:r>
            <a:r>
              <a:rPr lang="ko-KR" altLang="en-US"/>
              <a:t>이 필요한 경우</a:t>
            </a:r>
            <a:endParaRPr lang="en-US" altLang="ko-KR"/>
          </a:p>
          <a:p>
            <a:r>
              <a:rPr lang="ko-KR" altLang="en-US"/>
              <a:t>프레임워크 도움 없이 직접 객체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5E750-2EFB-49A1-891C-7678F6888F49}"/>
              </a:ext>
            </a:extLst>
          </p:cNvPr>
          <p:cNvSpPr txBox="1"/>
          <p:nvPr/>
        </p:nvSpPr>
        <p:spPr>
          <a:xfrm>
            <a:off x="8227117" y="2208377"/>
            <a:ext cx="20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Object</a:t>
            </a:r>
            <a:r>
              <a:rPr lang="en-US" altLang="ko-KR">
                <a:sym typeface="Wingdings" panose="05000000000000000000" pitchFamily="2" charset="2"/>
              </a:rPr>
              <a:t> Json </a:t>
            </a:r>
            <a:r>
              <a:rPr lang="ko-KR" altLang="en-US">
                <a:sym typeface="Wingdings" panose="05000000000000000000" pitchFamily="2" charset="2"/>
              </a:rPr>
              <a:t>변환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18A14-8418-44B1-9C81-BC338A16D152}"/>
              </a:ext>
            </a:extLst>
          </p:cNvPr>
          <p:cNvSpPr/>
          <p:nvPr/>
        </p:nvSpPr>
        <p:spPr>
          <a:xfrm>
            <a:off x="8227117" y="3398973"/>
            <a:ext cx="3835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source-serif-pro"/>
              </a:rPr>
              <a:t>런타임 시에 </a:t>
            </a:r>
            <a:r>
              <a:rPr lang="en-US" altLang="ko-KR">
                <a:latin typeface="source-serif-pro"/>
              </a:rPr>
              <a:t>java Class </a:t>
            </a:r>
            <a:r>
              <a:rPr lang="ko-KR" altLang="en-US">
                <a:latin typeface="source-serif-pro"/>
              </a:rPr>
              <a:t>들을 동적으로 만들어낼 수 있는 라이브러리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68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Double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61449" y="6477977"/>
            <a:ext cx="51323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lnSpcReduction="10000"/>
          </a:bodyPr>
          <a:lstStyle/>
          <a:p>
            <a:r>
              <a:rPr lang="ko-KR" altLang="en-US" sz="2000" b="1"/>
              <a:t>테스트하기 쉬운 코드로 개발하기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1"/>
            <a:r>
              <a:rPr lang="en-US" altLang="ko-KR" sz="1800"/>
              <a:t>Call Tree</a:t>
            </a:r>
            <a:r>
              <a:rPr lang="ko-KR" altLang="en-US" sz="1800"/>
              <a:t>하위에 테스트할 수 없는 대상이 있다면  전체가 다 테스트할 수 없는 상태가 됨</a:t>
            </a:r>
            <a:endParaRPr lang="en-US" altLang="ko-KR" sz="1800"/>
          </a:p>
          <a:p>
            <a:r>
              <a:rPr lang="en-US" altLang="ko-KR" sz="2000" b="1"/>
              <a:t>Non-Testable(</a:t>
            </a:r>
            <a:r>
              <a:rPr lang="ko-KR" altLang="en-US" sz="2000" b="1"/>
              <a:t>제어할 수 없는 영역</a:t>
            </a:r>
            <a:r>
              <a:rPr lang="en-US" altLang="ko-KR" sz="2000" b="1"/>
              <a:t>)</a:t>
            </a:r>
          </a:p>
          <a:p>
            <a:pPr lvl="1"/>
            <a:r>
              <a:rPr lang="en-US" altLang="ko-KR" sz="1800"/>
              <a:t>Random, Shuffle, LocalDate.now()</a:t>
            </a:r>
          </a:p>
          <a:p>
            <a:pPr lvl="1"/>
            <a:r>
              <a:rPr lang="ko-KR" altLang="en-US" sz="1800"/>
              <a:t>외부세계</a:t>
            </a:r>
            <a:endParaRPr lang="en-US" altLang="ko-KR" sz="1800"/>
          </a:p>
          <a:p>
            <a:pPr lvl="2"/>
            <a:r>
              <a:rPr lang="en-US" altLang="ko-KR"/>
              <a:t>HTTP</a:t>
            </a:r>
          </a:p>
          <a:p>
            <a:pPr lvl="2"/>
            <a:r>
              <a:rPr lang="ko-KR" altLang="en-US"/>
              <a:t>외부 저장소</a:t>
            </a:r>
            <a:endParaRPr lang="en-US" altLang="ko-KR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C1A6-EAC3-4553-A842-5717CDF28A67}"/>
              </a:ext>
            </a:extLst>
          </p:cNvPr>
          <p:cNvSpPr/>
          <p:nvPr/>
        </p:nvSpPr>
        <p:spPr>
          <a:xfrm>
            <a:off x="7575025" y="182439"/>
            <a:ext cx="4439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https://www.youtube.com/watch?v=YdtknE_yPk4&amp;t=217s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69E82-5E6E-40A2-8829-0ACDB673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1" y="1447774"/>
            <a:ext cx="10928838" cy="23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06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Double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61449" y="6477977"/>
            <a:ext cx="51323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테스트하기 쉬운 코드로 개발하기</a:t>
            </a:r>
            <a:endParaRPr lang="en-US" altLang="ko-KR" sz="2000" b="1"/>
          </a:p>
          <a:p>
            <a:pPr lvl="1"/>
            <a:r>
              <a:rPr lang="ko-KR" altLang="en-US" sz="1800"/>
              <a:t>테스트 할 수 없는 영역을 최대한 </a:t>
            </a:r>
            <a:r>
              <a:rPr lang="en-US" altLang="ko-KR" sz="1800"/>
              <a:t>Call Tree </a:t>
            </a:r>
            <a:r>
              <a:rPr lang="ko-KR" altLang="en-US" sz="1800"/>
              <a:t>위로 끌어 올려 테스트 할 수 있는 영역을 확보</a:t>
            </a:r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C1A6-EAC3-4553-A842-5717CDF28A67}"/>
              </a:ext>
            </a:extLst>
          </p:cNvPr>
          <p:cNvSpPr/>
          <p:nvPr/>
        </p:nvSpPr>
        <p:spPr>
          <a:xfrm>
            <a:off x="7575025" y="182439"/>
            <a:ext cx="4439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https://www.youtube.com/watch?v=YdtknE_yPk4&amp;t=217s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AFBCE-7B26-43BC-BB33-9460FDAA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1750870"/>
            <a:ext cx="5794131" cy="28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7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Double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61449" y="6477977"/>
            <a:ext cx="51323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테스트하기 쉬운 코드로 개발하기</a:t>
            </a:r>
            <a:endParaRPr lang="en-US" altLang="ko-KR" sz="2000" b="1"/>
          </a:p>
          <a:p>
            <a:pPr lvl="1"/>
            <a:r>
              <a:rPr lang="ko-KR" altLang="en-US" sz="1800"/>
              <a:t>시간에 의해 배달팁이 변경되는 로직</a:t>
            </a:r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C1A6-EAC3-4553-A842-5717CDF28A67}"/>
              </a:ext>
            </a:extLst>
          </p:cNvPr>
          <p:cNvSpPr/>
          <p:nvPr/>
        </p:nvSpPr>
        <p:spPr>
          <a:xfrm>
            <a:off x="7575025" y="182439"/>
            <a:ext cx="4439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https://www.youtube.com/watch?v=YdtknE_yPk4&amp;t=217s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92BA5D-63B0-4A60-B28F-5DEB0FC1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6" y="2073560"/>
            <a:ext cx="5565449" cy="3052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72E1B-7DE7-426E-A1F8-6EBA52F84C48}"/>
              </a:ext>
            </a:extLst>
          </p:cNvPr>
          <p:cNvSpPr txBox="1"/>
          <p:nvPr/>
        </p:nvSpPr>
        <p:spPr>
          <a:xfrm>
            <a:off x="1031045" y="5446119"/>
            <a:ext cx="424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LocalDateTime</a:t>
            </a:r>
            <a:r>
              <a:rPr lang="ko-KR" altLang="en-US"/>
              <a:t> </a:t>
            </a:r>
            <a:r>
              <a:rPr lang="en-US" altLang="ko-KR"/>
              <a:t>now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LocalDateTime.now()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65DBF0-D5AB-4631-8B55-B12CBFDAB8B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52556" y="5126027"/>
            <a:ext cx="438105" cy="32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5E3340F-47D3-4B74-B9D3-27E2848E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54" y="1895187"/>
            <a:ext cx="5460756" cy="22870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EC46E7-12BC-4339-AF2A-FABDE25AC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55" y="4320929"/>
            <a:ext cx="5460755" cy="149452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B5786B4-F520-4C0D-9407-C4DCA5A33D9A}"/>
              </a:ext>
            </a:extLst>
          </p:cNvPr>
          <p:cNvSpPr/>
          <p:nvPr/>
        </p:nvSpPr>
        <p:spPr>
          <a:xfrm>
            <a:off x="5966368" y="3429000"/>
            <a:ext cx="430823" cy="32531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915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Double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61449" y="6477977"/>
            <a:ext cx="513238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테스트하기 쉬운 코드로 개발하기</a:t>
            </a:r>
            <a:endParaRPr lang="en-US" altLang="ko-KR" sz="2000" b="1"/>
          </a:p>
          <a:p>
            <a:pPr lvl="1"/>
            <a:r>
              <a:rPr lang="en-US" altLang="ko-KR" sz="1800"/>
              <a:t>Boundary Layer: </a:t>
            </a:r>
            <a:r>
              <a:rPr lang="ko-KR" altLang="en-US" sz="1800"/>
              <a:t>한</a:t>
            </a:r>
            <a:r>
              <a:rPr lang="en-US" altLang="ko-KR" sz="1800"/>
              <a:t> </a:t>
            </a:r>
            <a:r>
              <a:rPr lang="ko-KR" altLang="en-US" sz="1800"/>
              <a:t>모듈로서의 의미를 지니는 가장 바깥 쪽</a:t>
            </a:r>
            <a:endParaRPr lang="en-US" altLang="ko-KR" sz="1800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C1A6-EAC3-4553-A842-5717CDF28A67}"/>
              </a:ext>
            </a:extLst>
          </p:cNvPr>
          <p:cNvSpPr/>
          <p:nvPr/>
        </p:nvSpPr>
        <p:spPr>
          <a:xfrm>
            <a:off x="7575025" y="182439"/>
            <a:ext cx="4439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https://www.youtube.com/watch?v=YdtknE_yPk4&amp;t=217s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753DE-101D-4DA5-83B9-B1058CDF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33" y="1991303"/>
            <a:ext cx="9328638" cy="289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271F7-7D4A-4E60-938F-F6E614BD391A}"/>
              </a:ext>
            </a:extLst>
          </p:cNvPr>
          <p:cNvSpPr txBox="1"/>
          <p:nvPr/>
        </p:nvSpPr>
        <p:spPr>
          <a:xfrm>
            <a:off x="3524398" y="5142336"/>
            <a:ext cx="514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테스트 불가능한 영역을 </a:t>
            </a:r>
            <a:r>
              <a:rPr lang="en-US" altLang="ko-KR"/>
              <a:t>Boundary Layer</a:t>
            </a:r>
            <a:r>
              <a:rPr lang="ko-KR" altLang="en-US"/>
              <a:t>로 올려서 </a:t>
            </a:r>
            <a:endParaRPr lang="en-US" altLang="ko-KR"/>
          </a:p>
          <a:p>
            <a:pPr algn="ctr"/>
            <a:r>
              <a:rPr lang="ko-KR" altLang="en-US"/>
              <a:t>테스트 가능하도록 변경</a:t>
            </a:r>
          </a:p>
        </p:txBody>
      </p:sp>
    </p:spTree>
    <p:extLst>
      <p:ext uri="{BB962C8B-B14F-4D97-AF65-F5344CB8AC3E}">
        <p14:creationId xmlns:p14="http://schemas.microsoft.com/office/powerpoint/2010/main" val="8084087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Double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 더블</a:t>
            </a:r>
            <a:r>
              <a:rPr lang="en-US" altLang="ko-KR" sz="2000" b="1"/>
              <a:t>(Test Double)</a:t>
            </a:r>
            <a:r>
              <a:rPr lang="ko-KR" altLang="en-US" sz="2000" b="1"/>
              <a:t>이란</a:t>
            </a:r>
            <a:r>
              <a:rPr lang="en-US" altLang="ko-KR" sz="2000" b="1"/>
              <a:t>?</a:t>
            </a:r>
          </a:p>
          <a:p>
            <a:pPr lvl="1"/>
            <a:r>
              <a:rPr lang="en-US" altLang="ko-KR" sz="1800"/>
              <a:t>xUnit Test Patterns</a:t>
            </a:r>
            <a:r>
              <a:rPr lang="ko-KR" altLang="en-US" sz="1800"/>
              <a:t>의 저자인 제라드 메스자로스</a:t>
            </a:r>
            <a:r>
              <a:rPr lang="en-US" altLang="ko-KR" sz="1800"/>
              <a:t>(Gerard Meszaros)</a:t>
            </a:r>
            <a:r>
              <a:rPr lang="ko-KR" altLang="en-US" sz="1800"/>
              <a:t>가 만든 용어로 테스트를 진행하기 어려운 경우 이를 대신해 테스트를 진행할 수 있도록 만들어주는 객체</a:t>
            </a:r>
            <a:r>
              <a:rPr lang="en-US" altLang="ko-KR" sz="1800"/>
              <a:t>(</a:t>
            </a:r>
            <a:r>
              <a:rPr lang="ko-KR" altLang="en-US" sz="1800" i="1"/>
              <a:t>영화 촬영 시 위험한 역할을 대신하는 스턴트 더블에서 비롯되었다</a:t>
            </a:r>
            <a:r>
              <a:rPr lang="en-US" altLang="ko-KR" sz="1800" i="1"/>
              <a:t>.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1800"/>
              <a:t>예시</a:t>
            </a:r>
            <a:r>
              <a:rPr lang="en-US" altLang="ko-KR" sz="1800"/>
              <a:t>) DB</a:t>
            </a:r>
            <a:r>
              <a:rPr lang="ko-KR" altLang="en-US" sz="1800"/>
              <a:t>로부터 조회한 값을 연산하는 로직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해당 로직을 테스트하기 위해선 항상 </a:t>
            </a:r>
            <a:r>
              <a:rPr lang="en-US" altLang="ko-KR" sz="1800">
                <a:sym typeface="Wingdings" panose="05000000000000000000" pitchFamily="2" charset="2"/>
              </a:rPr>
              <a:t>DB</a:t>
            </a:r>
            <a:r>
              <a:rPr lang="ko-KR" altLang="en-US" sz="1800">
                <a:sym typeface="Wingdings" panose="05000000000000000000" pitchFamily="2" charset="2"/>
              </a:rPr>
              <a:t>의 영향을 받음 </a:t>
            </a:r>
            <a:r>
              <a:rPr lang="en-US" altLang="ko-KR" sz="1800">
                <a:sym typeface="Wingdings" panose="05000000000000000000" pitchFamily="2" charset="2"/>
              </a:rPr>
              <a:t> DB</a:t>
            </a:r>
            <a:r>
              <a:rPr lang="ko-KR" altLang="en-US" sz="1800">
                <a:sym typeface="Wingdings" panose="05000000000000000000" pitchFamily="2" charset="2"/>
              </a:rPr>
              <a:t>의 상태에 따라 다른 결과를 유발할 수 있음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6386" name="Picture 2" descr="test double">
            <a:hlinkClick r:id="rId2"/>
            <a:extLst>
              <a:ext uri="{FF2B5EF4-FFF2-40B4-BE49-F238E27FC236}">
                <a16:creationId xmlns:a16="http://schemas.microsoft.com/office/drawing/2014/main" id="{5C675215-A62E-464B-831B-CA918800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51" y="3429000"/>
            <a:ext cx="4702898" cy="27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406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16214</TotalTime>
  <Words>4768</Words>
  <Application>Microsoft Office PowerPoint</Application>
  <PresentationFormat>와이드스크린</PresentationFormat>
  <Paragraphs>792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-apple-system</vt:lpstr>
      <vt:lpstr>Arial Unicode MS</vt:lpstr>
      <vt:lpstr>JetBrains Mono</vt:lpstr>
      <vt:lpstr>source-serif-pro</vt:lpstr>
      <vt:lpstr>ui-monospace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테스트2</vt:lpstr>
      <vt:lpstr>TDD</vt:lpstr>
      <vt:lpstr>테스트 코드의 중요성</vt:lpstr>
      <vt:lpstr>Juit Annotation</vt:lpstr>
      <vt:lpstr>Test Double</vt:lpstr>
      <vt:lpstr>Test Double</vt:lpstr>
      <vt:lpstr>Test Double</vt:lpstr>
      <vt:lpstr>Test Double</vt:lpstr>
      <vt:lpstr>Test Double</vt:lpstr>
      <vt:lpstr>Test Double</vt:lpstr>
      <vt:lpstr>Mockito</vt:lpstr>
      <vt:lpstr>Juit Annotation</vt:lpstr>
      <vt:lpstr>Juit Annotation</vt:lpstr>
      <vt:lpstr>Juit Annotation</vt:lpstr>
      <vt:lpstr>Juit Annotation</vt:lpstr>
      <vt:lpstr>RestAPI 테스트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Rest Template</vt:lpstr>
      <vt:lpstr>Mockito를 이용한 테스트</vt:lpstr>
      <vt:lpstr>Mockito를 이용한 테스트</vt:lpstr>
      <vt:lpstr>테스트 커버리지</vt:lpstr>
      <vt:lpstr>테스트 커버리지</vt:lpstr>
      <vt:lpstr>테스트 커버리지</vt:lpstr>
      <vt:lpstr>테스트 커버리지</vt:lpstr>
      <vt:lpstr>테스트 커버리지</vt:lpstr>
      <vt:lpstr>테스트 커버리지</vt:lpstr>
      <vt:lpstr>테스트 커버리지</vt:lpstr>
      <vt:lpstr>테스트 커버리지</vt:lpstr>
      <vt:lpstr>Jacoco Rule</vt:lpstr>
      <vt:lpstr>Jacoco Rule</vt:lpstr>
      <vt:lpstr>Gradle설정</vt:lpstr>
      <vt:lpstr>Gradle설정</vt:lpstr>
      <vt:lpstr>Gradle설정</vt:lpstr>
      <vt:lpstr>Gradle설정(전체)</vt:lpstr>
      <vt:lpstr>Gradle설정(전체)</vt:lpstr>
      <vt:lpstr>Gradle설정</vt:lpstr>
      <vt:lpstr>Gradle설정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5639</cp:revision>
  <dcterms:created xsi:type="dcterms:W3CDTF">2020-03-06T01:35:43Z</dcterms:created>
  <dcterms:modified xsi:type="dcterms:W3CDTF">2023-04-03T23:55:08Z</dcterms:modified>
  <cp:version>1000.0000.01</cp:version>
</cp:coreProperties>
</file>