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0"/>
  </p:notesMasterIdLst>
  <p:sldIdLst>
    <p:sldId id="343" r:id="rId2"/>
    <p:sldId id="347" r:id="rId3"/>
    <p:sldId id="349" r:id="rId4"/>
    <p:sldId id="344" r:id="rId5"/>
    <p:sldId id="348" r:id="rId6"/>
    <p:sldId id="345" r:id="rId7"/>
    <p:sldId id="310" r:id="rId8"/>
    <p:sldId id="332" r:id="rId9"/>
    <p:sldId id="333" r:id="rId10"/>
    <p:sldId id="334" r:id="rId11"/>
    <p:sldId id="335" r:id="rId12"/>
    <p:sldId id="336" r:id="rId13"/>
    <p:sldId id="338" r:id="rId14"/>
    <p:sldId id="339" r:id="rId15"/>
    <p:sldId id="342" r:id="rId16"/>
    <p:sldId id="350" r:id="rId17"/>
    <p:sldId id="337" r:id="rId18"/>
    <p:sldId id="341" r:id="rId19"/>
    <p:sldId id="353" r:id="rId20"/>
    <p:sldId id="354" r:id="rId21"/>
    <p:sldId id="356" r:id="rId22"/>
    <p:sldId id="357" r:id="rId23"/>
    <p:sldId id="355" r:id="rId24"/>
    <p:sldId id="340" r:id="rId25"/>
    <p:sldId id="352" r:id="rId26"/>
    <p:sldId id="360" r:id="rId27"/>
    <p:sldId id="359" r:id="rId28"/>
    <p:sldId id="35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723" autoAdjust="0"/>
  </p:normalViewPr>
  <p:slideViewPr>
    <p:cSldViewPr snapToGrid="0">
      <p:cViewPr varScale="1">
        <p:scale>
          <a:sx n="106" d="100"/>
          <a:sy n="106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3/27/2023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rtj.github.io/doc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java8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람다식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기본 사용법</a:t>
            </a:r>
            <a:endParaRPr lang="en-US" altLang="ko-KR" sz="2000" b="1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2183" y="1354409"/>
            <a:ext cx="504817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en-US" altLang="en-US" i="1">
                <a:solidFill>
                  <a:srgbClr val="A9B7C6"/>
                </a:solidFill>
                <a:latin typeface="Arial Unicode MS"/>
                <a:ea typeface="JetBrains Mono"/>
              </a:rPr>
              <a:t>Assertions.assertNotNull(member);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247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(Before/After)(Each/All)</a:t>
            </a:r>
          </a:p>
          <a:p>
            <a:pPr lvl="1"/>
            <a:r>
              <a:rPr lang="en-US" altLang="ko-KR"/>
              <a:t>BeforeAll</a:t>
            </a:r>
            <a:r>
              <a:rPr lang="ko-KR" altLang="en-US"/>
              <a:t>이나 </a:t>
            </a:r>
            <a:r>
              <a:rPr lang="en-US" altLang="ko-KR"/>
              <a:t>AfterAll</a:t>
            </a:r>
            <a:r>
              <a:rPr lang="ko-KR" altLang="en-US"/>
              <a:t>을 적용하는 메소드는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static </a:t>
            </a:r>
            <a:r>
              <a:rPr lang="ko-KR" altLang="en-US"/>
              <a:t>혹은 클래스 위에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@TestInstance(Lifecycle.PER_CLASS)</a:t>
            </a:r>
            <a:r>
              <a:rPr lang="ko-KR" altLang="en-US"/>
              <a:t>을 붙여야 함</a:t>
            </a:r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27695" y="479006"/>
            <a:ext cx="3672800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test1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"test1"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test2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"test2"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BeforeAll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beforeAll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beforeAll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AfterAll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afterAll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afterAll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BeforeEach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beforeEach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beforeEach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AfterEach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afterEach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afterEach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506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DisplayName</a:t>
            </a:r>
            <a:endParaRPr lang="en-US" altLang="ko-KR" sz="2000" b="1" dirty="0"/>
          </a:p>
          <a:p>
            <a:pPr lvl="1"/>
            <a:r>
              <a:rPr lang="ko-KR" altLang="en-US" sz="1800" dirty="0" err="1"/>
              <a:t>가독성을</a:t>
            </a:r>
            <a:r>
              <a:rPr lang="ko-KR" altLang="en-US" sz="1800" dirty="0"/>
              <a:t> 위해 </a:t>
            </a:r>
            <a:r>
              <a:rPr lang="ko-KR" altLang="en-US" sz="1800" dirty="0" err="1"/>
              <a:t>메소드명이</a:t>
            </a:r>
            <a:r>
              <a:rPr lang="ko-KR" altLang="en-US" sz="1800" dirty="0"/>
              <a:t> 아닌 새로운 </a:t>
            </a:r>
            <a:r>
              <a:rPr lang="ko-KR" altLang="en-US" sz="1800" dirty="0" err="1"/>
              <a:t>메소드명을</a:t>
            </a:r>
            <a:r>
              <a:rPr lang="ko-KR" altLang="en-US" sz="1800" dirty="0"/>
              <a:t> 붙이고 싶을 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DisplayNameGeneration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클래스나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레벨에서 테스트 이름을 생성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r>
              <a:rPr lang="en-US" altLang="ko-KR" dirty="0" err="1"/>
              <a:t>ReplaceUnderscores</a:t>
            </a:r>
            <a:r>
              <a:rPr lang="en-US" altLang="ko-KR" dirty="0"/>
              <a:t>: </a:t>
            </a:r>
            <a:r>
              <a:rPr lang="ko-KR" altLang="en-US" dirty="0"/>
              <a:t>밑줄을 공백으로 치환</a:t>
            </a:r>
            <a:endParaRPr lang="en-US" altLang="ko-KR" dirty="0"/>
          </a:p>
          <a:p>
            <a:endParaRPr lang="en-US" altLang="ko-KR" sz="2000" b="1" dirty="0"/>
          </a:p>
          <a:p>
            <a:r>
              <a:rPr lang="ko-KR" altLang="en-US" sz="2000" b="1" dirty="0" err="1"/>
              <a:t>메소드</a:t>
            </a:r>
            <a:r>
              <a:rPr lang="ko-KR" altLang="en-US" sz="2000" b="1" dirty="0"/>
              <a:t> 이름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자체를 한글로도 작성 가능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53736" y="3283522"/>
            <a:ext cx="860363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DisplayNameGeneration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DisplayNameGenerator.ReplaceUnderscores.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303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BDD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Behavior-Driven Development</a:t>
            </a:r>
          </a:p>
          <a:p>
            <a:pPr lvl="1"/>
            <a:r>
              <a:rPr lang="ko-KR" altLang="en-US" sz="1800" dirty="0"/>
              <a:t>테스트케이스 자체가 요구 사양이 되도록 </a:t>
            </a:r>
            <a:r>
              <a:rPr lang="ko-KR" altLang="en-US" sz="1800"/>
              <a:t>하는 개발방법</a:t>
            </a:r>
            <a:endParaRPr lang="en-US" altLang="ko-KR" sz="1800" dirty="0"/>
          </a:p>
          <a:p>
            <a:r>
              <a:rPr lang="en-US" altLang="ko-KR" sz="2000" b="1" dirty="0"/>
              <a:t>BDD</a:t>
            </a:r>
            <a:r>
              <a:rPr lang="ko-KR" altLang="en-US" sz="2000" b="1" dirty="0"/>
              <a:t>기본 패턴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개발자가 아닌 사람이 봐도 이해할 수 있을 정도의 레벨의 시나리오를 기반으로 테스트 케이스를 작성</a:t>
            </a:r>
            <a:endParaRPr lang="en-US" altLang="ko-KR" sz="1800" dirty="0"/>
          </a:p>
          <a:p>
            <a:pPr lvl="1"/>
            <a:r>
              <a:rPr lang="ko-KR" altLang="en-US" sz="1800" dirty="0"/>
              <a:t>하나의 시나리오는 </a:t>
            </a:r>
            <a:r>
              <a:rPr lang="en-US" altLang="ko-KR" sz="1800" dirty="0"/>
              <a:t>Given, When, Then</a:t>
            </a:r>
            <a:r>
              <a:rPr lang="ko-KR" altLang="en-US" sz="1800" dirty="0"/>
              <a:t>구조를 가지는 것을 기본패턴으로 권장</a:t>
            </a:r>
            <a:endParaRPr lang="en-US" altLang="ko-KR" sz="1800" dirty="0"/>
          </a:p>
          <a:p>
            <a:pPr lvl="2"/>
            <a:r>
              <a:rPr lang="en-US" altLang="ko-KR" dirty="0"/>
              <a:t>Feature : </a:t>
            </a:r>
            <a:r>
              <a:rPr lang="ko-KR" altLang="en-US" dirty="0"/>
              <a:t>테스트에 대상의 기능</a:t>
            </a:r>
            <a:r>
              <a:rPr lang="en-US" altLang="ko-KR" dirty="0"/>
              <a:t>/</a:t>
            </a:r>
            <a:r>
              <a:rPr lang="ko-KR" altLang="en-US" dirty="0"/>
              <a:t>책임을 명시</a:t>
            </a:r>
          </a:p>
          <a:p>
            <a:pPr lvl="2"/>
            <a:r>
              <a:rPr lang="en-US" altLang="ko-KR" dirty="0"/>
              <a:t>Scenario : </a:t>
            </a:r>
            <a:r>
              <a:rPr lang="ko-KR" altLang="en-US" dirty="0"/>
              <a:t>테스트 목적에 대한 상황을 설명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Given</a:t>
            </a:r>
            <a:r>
              <a:rPr lang="en-US" altLang="ko-KR" dirty="0"/>
              <a:t> : </a:t>
            </a:r>
            <a:r>
              <a:rPr lang="ko-KR" altLang="en-US" dirty="0"/>
              <a:t>시나리오 진행에 필요한 값을 설정</a:t>
            </a:r>
            <a:r>
              <a:rPr lang="en-US" altLang="ko-KR" dirty="0"/>
              <a:t>(</a:t>
            </a:r>
            <a:r>
              <a:rPr lang="ko-KR" altLang="en-US" dirty="0"/>
              <a:t>인스턴스 생성과 같은 테스트를 위한 필요 사항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When</a:t>
            </a:r>
            <a:r>
              <a:rPr lang="en-US" altLang="ko-KR" dirty="0"/>
              <a:t> : </a:t>
            </a:r>
            <a:r>
              <a:rPr lang="ko-KR" altLang="en-US" dirty="0"/>
              <a:t>시나리오를 진행하는데 필요한 조건을 명시</a:t>
            </a:r>
            <a:r>
              <a:rPr lang="en-US" altLang="ko-KR" dirty="0"/>
              <a:t>(</a:t>
            </a:r>
            <a:r>
              <a:rPr lang="ko-KR" altLang="en-US" dirty="0"/>
              <a:t>검증할 코드 실행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Then</a:t>
            </a:r>
            <a:r>
              <a:rPr lang="en-US" altLang="ko-KR" dirty="0"/>
              <a:t> : </a:t>
            </a:r>
            <a:r>
              <a:rPr lang="ko-KR" altLang="en-US" dirty="0"/>
              <a:t>시나리오를 완료했을 때 보장해야 하는 결과를 명시</a:t>
            </a:r>
            <a:r>
              <a:rPr lang="en-US" altLang="ko-KR" dirty="0"/>
              <a:t>(</a:t>
            </a:r>
            <a:r>
              <a:rPr lang="ko-KR" altLang="en-US" dirty="0"/>
              <a:t>결과 테스트</a:t>
            </a:r>
            <a:r>
              <a:rPr lang="en-US" altLang="ko-KR" dirty="0"/>
              <a:t>, Assert(</a:t>
            </a:r>
            <a:r>
              <a:rPr lang="ko-KR" altLang="en-US" dirty="0"/>
              <a:t>단언</a:t>
            </a:r>
            <a:r>
              <a:rPr lang="en-US" altLang="ko-KR" dirty="0"/>
              <a:t>))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99481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BDD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BDD</a:t>
            </a:r>
            <a:r>
              <a:rPr lang="ko-KR" altLang="en-US" sz="2000" b="1" dirty="0"/>
              <a:t> 방식의 </a:t>
            </a:r>
            <a:r>
              <a:rPr lang="ko-KR" altLang="en-US" sz="2000" b="1" dirty="0" err="1"/>
              <a:t>테스트문</a:t>
            </a:r>
            <a:r>
              <a:rPr lang="ko-KR" altLang="en-US" sz="2000" b="1" dirty="0"/>
              <a:t> 작성</a:t>
            </a:r>
            <a:endParaRPr lang="en-US" altLang="ko-KR" sz="2000" b="1" dirty="0"/>
          </a:p>
          <a:p>
            <a:pPr lvl="1"/>
            <a:r>
              <a:rPr lang="en-US" altLang="ko-KR" sz="1800"/>
              <a:t>ComAppConfig</a:t>
            </a:r>
            <a:r>
              <a:rPr lang="ko-KR" altLang="en-US" sz="1800"/>
              <a:t>작성 후 테스트</a:t>
            </a:r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992595-0872-4C95-9205-CE55C11CE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59" y="1915952"/>
            <a:ext cx="1123269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simpleTest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//given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 ac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AnnotationConfigApplicationContext(ComAppConfig.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 memberRepository = ac.getBean(MemberRepository.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//when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memberRepository.save(member)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findMember = memberRepository.findById(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then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"findMember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findMember)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Assertions.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480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BDD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테스트 </a:t>
            </a:r>
            <a:r>
              <a:rPr lang="ko-KR" altLang="en-US" sz="2000" b="1" dirty="0" err="1"/>
              <a:t>실패시</a:t>
            </a:r>
            <a:r>
              <a:rPr lang="ko-KR" altLang="en-US" sz="2000" b="1" dirty="0"/>
              <a:t> 출력할 메시지 지정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문자열을 매개변수에 직접 대입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 dirty="0"/>
              <a:t>Supplier </a:t>
            </a:r>
            <a:r>
              <a:rPr lang="ko-KR" altLang="en-US" sz="1800" dirty="0" err="1"/>
              <a:t>오버라이딩</a:t>
            </a:r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07346" y="3146558"/>
            <a:ext cx="549220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(Object expected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actual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Supplier&lt;String&gt;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messageSupplier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07346" y="4509745"/>
            <a:ext cx="650851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Supplier&lt;String&gt;()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같아야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07346" y="1813453"/>
            <a:ext cx="821731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+member2+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같아야 함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238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BDD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테스트 </a:t>
            </a:r>
            <a:r>
              <a:rPr lang="ko-KR" altLang="en-US" sz="2000" b="1" dirty="0" err="1"/>
              <a:t>실패시</a:t>
            </a:r>
            <a:r>
              <a:rPr lang="ko-KR" altLang="en-US" sz="2000" b="1" dirty="0"/>
              <a:t> 출력할 메시지 지정</a:t>
            </a:r>
            <a:r>
              <a:rPr lang="en-US" altLang="ko-KR" sz="2000" b="1" dirty="0"/>
              <a:t>with </a:t>
            </a:r>
            <a:r>
              <a:rPr lang="ko-KR" altLang="en-US" sz="2000" b="1" dirty="0" err="1"/>
              <a:t>람다표현식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람다 표현식을 이용하여 간편하게 작성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body</a:t>
            </a:r>
            <a:r>
              <a:rPr lang="ko-KR" altLang="en-US" sz="1800" dirty="0"/>
              <a:t>가 한 줄이므로 중괄호와 </a:t>
            </a:r>
            <a:r>
              <a:rPr lang="en-US" altLang="ko-KR" sz="1800" dirty="0"/>
              <a:t>return </a:t>
            </a:r>
            <a:r>
              <a:rPr lang="ko-KR" altLang="en-US" sz="1800" dirty="0"/>
              <a:t>생략</a:t>
            </a:r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45140" y="3216300"/>
            <a:ext cx="852509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같아야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5140" y="1799842"/>
            <a:ext cx="953337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()-&gt;{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같아야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417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Assert</a:t>
            </a:r>
            <a:r>
              <a:rPr lang="ko-KR" altLang="en-US" sz="2000" b="1" dirty="0"/>
              <a:t>핵심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9519"/>
              </p:ext>
            </p:extLst>
          </p:nvPr>
        </p:nvGraphicFramePr>
        <p:xfrm>
          <a:off x="564300" y="1221749"/>
          <a:ext cx="10034348" cy="5499726"/>
        </p:xfrm>
        <a:graphic>
          <a:graphicData uri="http://schemas.openxmlformats.org/drawingml/2006/table">
            <a:tbl>
              <a:tblPr/>
              <a:tblGrid>
                <a:gridCol w="10034348">
                  <a:extLst>
                    <a:ext uri="{9D8B030D-6E8A-4147-A177-3AD203B41FA5}">
                      <a16:colId xmlns:a16="http://schemas.microsoft.com/office/drawing/2014/main" val="524103413"/>
                    </a:ext>
                  </a:extLst>
                </a:gridCol>
              </a:tblGrid>
              <a:tr h="2454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Methods &amp; Description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47103"/>
                  </a:ext>
                </a:extLst>
              </a:tr>
              <a:tr h="4118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</a:rPr>
                        <a:t>assertEquals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 expected,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 actual)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Checks that two primitives/objects are equal.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545691"/>
                  </a:ext>
                </a:extLst>
              </a:tr>
              <a:tr h="4118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assertTrue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 condition)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Checks that a condition is true.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50749"/>
                  </a:ext>
                </a:extLst>
              </a:tr>
              <a:tr h="4118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assertFalse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 condition)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Checks that a condition is false.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53806"/>
                  </a:ext>
                </a:extLst>
              </a:tr>
              <a:tr h="4118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assertNotNull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(Object object)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Checks that an object isn't null.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38229"/>
                  </a:ext>
                </a:extLst>
              </a:tr>
              <a:tr h="4118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assertNull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(Object object)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Checks that an object is null.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893554"/>
                  </a:ext>
                </a:extLst>
              </a:tr>
              <a:tr h="5730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</a:rPr>
                        <a:t>assertSame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(object1, object2)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assertSame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() method tests if two object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references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point to the same object.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480570"/>
                  </a:ext>
                </a:extLst>
              </a:tr>
              <a:tr h="5730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assertNotSame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(object1, object2)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assertNotSame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() method tests if two object references do not point to the same object.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062087"/>
                  </a:ext>
                </a:extLst>
              </a:tr>
              <a:tr h="5730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assertArrayEquals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expectedArray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resultArray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assertArrayEquals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() method will test whether two arrays are equal to each other.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2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237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AssertEquals</a:t>
            </a:r>
            <a:r>
              <a:rPr lang="en-US" altLang="ko-KR" sz="2000" b="1" dirty="0"/>
              <a:t> VS </a:t>
            </a:r>
            <a:r>
              <a:rPr lang="en-US" altLang="ko-KR" sz="2000" b="1" dirty="0" err="1"/>
              <a:t>AssertSame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AssertEquals</a:t>
            </a:r>
            <a:r>
              <a:rPr lang="en-US" altLang="ko-KR" sz="1800" dirty="0"/>
              <a:t>: </a:t>
            </a:r>
            <a:r>
              <a:rPr lang="ko-KR" altLang="en-US" sz="1800" dirty="0"/>
              <a:t>객체의 값을 비교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AssertSame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주소값을</a:t>
            </a:r>
            <a:r>
              <a:rPr lang="ko-KR" altLang="en-US" sz="1800" dirty="0"/>
              <a:t> 비교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 dirty="0"/>
              <a:t>equals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hashCode</a:t>
            </a:r>
            <a:r>
              <a:rPr lang="ko-KR" altLang="en-US" sz="1800" dirty="0"/>
              <a:t>를 오버라이딩해야 </a:t>
            </a:r>
            <a:r>
              <a:rPr lang="en-US" altLang="ko-KR" sz="1800" dirty="0" err="1"/>
              <a:t>assertEquals</a:t>
            </a:r>
            <a:r>
              <a:rPr lang="ko-KR" altLang="en-US" sz="1800" dirty="0"/>
              <a:t>가 정확하게 동작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7611" y="2309838"/>
            <a:ext cx="907979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Member member = 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new 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Member(</a:t>
            </a:r>
            <a:r>
              <a:rPr lang="ko-KR" altLang="ko-KR">
                <a:solidFill>
                  <a:srgbClr val="6A8759"/>
                </a:solidFill>
                <a:latin typeface="Arial Unicode MS"/>
                <a:ea typeface="JetBrains Mono"/>
              </a:rPr>
              <a:t>"kim"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,</a:t>
            </a:r>
            <a:r>
              <a:rPr lang="ko-KR" altLang="ko-KR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Member member2 = 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new 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Member(</a:t>
            </a:r>
            <a:r>
              <a:rPr lang="ko-KR" altLang="ko-KR">
                <a:solidFill>
                  <a:srgbClr val="6A8759"/>
                </a:solidFill>
                <a:latin typeface="Arial Unicode MS"/>
                <a:ea typeface="JetBrains Mono"/>
              </a:rPr>
              <a:t>"kim"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,</a:t>
            </a:r>
            <a:r>
              <a:rPr lang="ko-KR" altLang="ko-KR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Assertions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저장한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멤버와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멤버는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같아야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27611" y="3547253"/>
            <a:ext cx="9212778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kim"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member2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kim"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Assertions.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저장한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멤버와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멤버는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같아야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27611" y="5433020"/>
            <a:ext cx="2685351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ToString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EqualsAndHashCode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10022" y="5987018"/>
            <a:ext cx="440697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(member2))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1119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AssertThrow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예외처리 테스트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특히 </a:t>
            </a:r>
            <a:r>
              <a:rPr lang="ko-KR" altLang="en-US" sz="2000" b="1" dirty="0" err="1"/>
              <a:t>커스텀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익셉션에</a:t>
            </a:r>
            <a:r>
              <a:rPr lang="ko-KR" altLang="en-US" sz="2000" b="1" dirty="0"/>
              <a:t> 대한 테스트를 진행할 때 유용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9174" y="3709413"/>
            <a:ext cx="916789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ThrowAssert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IllegalArgumentException exception =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assertThrows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(IllegalArgumentException.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-&gt;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message = exception.getMessage()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"message = 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message)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2F8266-75D3-43E9-945E-10112D30A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74" y="1449732"/>
            <a:ext cx="8856912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age)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(age&gt;=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 age&lt;=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IllegalArgumentException(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나이는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20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보다크고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100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보다 작아야 함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age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776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Lambda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람다 표현식의 사용 목적</a:t>
            </a:r>
            <a:endParaRPr lang="en-US" altLang="ko-KR" b="1" dirty="0"/>
          </a:p>
          <a:p>
            <a:pPr lvl="1"/>
            <a:r>
              <a:rPr lang="ko-KR" altLang="en-US" sz="1800" dirty="0"/>
              <a:t>간결한 코드 작성을 위해</a:t>
            </a:r>
            <a:endParaRPr lang="en-US" altLang="ko-KR" sz="1800" dirty="0"/>
          </a:p>
          <a:p>
            <a:pPr lvl="1"/>
            <a:r>
              <a:rPr lang="ko-KR" altLang="en-US" sz="1800" dirty="0"/>
              <a:t>함수형</a:t>
            </a:r>
            <a:r>
              <a:rPr lang="en-US" altLang="ko-KR" sz="1800" dirty="0"/>
              <a:t>(</a:t>
            </a:r>
            <a:r>
              <a:rPr lang="ko-KR" altLang="en-US" sz="1800" dirty="0"/>
              <a:t>함수적</a:t>
            </a:r>
            <a:r>
              <a:rPr lang="en-US" altLang="ko-KR" sz="1800" dirty="0"/>
              <a:t>) </a:t>
            </a:r>
            <a:r>
              <a:rPr lang="ko-KR" altLang="en-US" sz="1800" dirty="0"/>
              <a:t>인터페이스를 구현하기 위해</a:t>
            </a:r>
            <a:endParaRPr lang="en-US" altLang="ko-KR" sz="1800" dirty="0"/>
          </a:p>
          <a:p>
            <a:pPr lvl="1"/>
            <a:r>
              <a:rPr lang="en-US" altLang="ko-KR" sz="1800" dirty="0"/>
              <a:t>collection</a:t>
            </a:r>
            <a:r>
              <a:rPr lang="ko-KR" altLang="en-US" sz="1800" dirty="0"/>
              <a:t>타입 데이터의 조작 코드를 간편하게 작성</a:t>
            </a:r>
            <a:r>
              <a:rPr lang="en-US" altLang="ko-KR" sz="1800" dirty="0"/>
              <a:t>(</a:t>
            </a:r>
            <a:r>
              <a:rPr lang="ko-KR" altLang="en-US" sz="1800" dirty="0"/>
              <a:t>참고</a:t>
            </a:r>
            <a:r>
              <a:rPr lang="en-US" altLang="ko-KR" sz="1800" dirty="0"/>
              <a:t>: https://www.baeldung.com/java-stream-filter-lambda)</a:t>
            </a:r>
          </a:p>
          <a:p>
            <a:r>
              <a:rPr lang="ko-KR" altLang="en-US" b="1" dirty="0"/>
              <a:t>람다 표현식 문법</a:t>
            </a:r>
            <a:endParaRPr lang="en-US" altLang="ko-KR" b="1" dirty="0"/>
          </a:p>
          <a:p>
            <a:pPr lvl="1"/>
            <a:r>
              <a:rPr lang="en-US" altLang="ko-KR" sz="1800" dirty="0"/>
              <a:t>(argument-list) -&gt; {body} </a:t>
            </a:r>
          </a:p>
          <a:p>
            <a:pPr lvl="1"/>
            <a:r>
              <a:rPr lang="en-US" altLang="ko-KR" sz="1800" dirty="0"/>
              <a:t>argument-list: </a:t>
            </a:r>
            <a:r>
              <a:rPr lang="ko-KR" altLang="en-US" sz="1800" dirty="0"/>
              <a:t>구현하려는 </a:t>
            </a:r>
            <a:r>
              <a:rPr lang="ko-KR" altLang="en-US" sz="1800" dirty="0" err="1"/>
              <a:t>메소드의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파라미터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/>
              <a:t>-&gt; : argument-list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구현부를</a:t>
            </a:r>
            <a:r>
              <a:rPr lang="ko-KR" altLang="en-US" sz="1800" dirty="0"/>
              <a:t> 연결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람다식을</a:t>
            </a:r>
            <a:r>
              <a:rPr lang="ko-KR" altLang="en-US" sz="1800" dirty="0"/>
              <a:t> 화살표 </a:t>
            </a:r>
            <a:r>
              <a:rPr lang="ko-KR" altLang="en-US" sz="1800" dirty="0" err="1"/>
              <a:t>함수라고도</a:t>
            </a:r>
            <a:r>
              <a:rPr lang="ko-KR" altLang="en-US" sz="1800" dirty="0"/>
              <a:t> 함</a:t>
            </a:r>
            <a:r>
              <a:rPr lang="en-US" altLang="ko-KR" sz="1800" dirty="0"/>
              <a:t>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067116" y="5022738"/>
            <a:ext cx="374872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() -&gt; {  </a:t>
            </a:r>
          </a:p>
          <a:p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//Body of no parameter lambda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7116" y="5960328"/>
            <a:ext cx="404481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(p1) -&gt; {  </a:t>
            </a:r>
          </a:p>
          <a:p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//Body of single parameter lambda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34316" y="5960328"/>
            <a:ext cx="427994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(p1,p2) -&gt; {  </a:t>
            </a:r>
          </a:p>
          <a:p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//Body of multiple parameter lambda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029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AssertTimeout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특정 </a:t>
            </a:r>
            <a:r>
              <a:rPr lang="ko-KR" altLang="en-US" sz="2000" b="1" dirty="0" err="1"/>
              <a:t>시간동안</a:t>
            </a:r>
            <a:r>
              <a:rPr lang="ko-KR" altLang="en-US" sz="2000" b="1" dirty="0"/>
              <a:t> 테스트가 끝나지 않으면 테스트를 실패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1102E7-0D5B-4A7D-8598-A47BF1238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29" y="1397675"/>
            <a:ext cx="579318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assert_timeout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Assertions.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assertTimeout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(Duration.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ofMillis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()-&gt;{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sleep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생성은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100ms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안에 끝나야 함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7874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테스트 인스턴스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/>
              <a:t>테스트 인스턴스</a:t>
            </a:r>
            <a:r>
              <a:rPr lang="en-US" altLang="ko-KR" sz="2000" b="1" dirty="0"/>
              <a:t>(https://www.baeldung.com/junit-testinstance-annotation)</a:t>
            </a:r>
          </a:p>
          <a:p>
            <a:pPr lvl="1"/>
            <a:r>
              <a:rPr lang="en-US" sz="1800" dirty="0"/>
              <a:t>By default, both JUnit 4 and 5 create a new instance of the test class before running each test method</a:t>
            </a:r>
          </a:p>
          <a:p>
            <a:pPr lvl="1"/>
            <a:r>
              <a:rPr lang="en-US" sz="1800" dirty="0"/>
              <a:t>provides a clean separation of state between tests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FF0000"/>
                </a:solidFill>
              </a:rPr>
              <a:t>stateless</a:t>
            </a:r>
            <a:r>
              <a:rPr lang="en-US" altLang="ko-KR" sz="1800" dirty="0"/>
              <a:t>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dirty="0"/>
              <a:t>These </a:t>
            </a:r>
            <a:r>
              <a:rPr lang="en-US" dirty="0">
                <a:solidFill>
                  <a:srgbClr val="0000FF"/>
                </a:solidFill>
              </a:rPr>
              <a:t>tests pass because a new instance of </a:t>
            </a:r>
            <a:r>
              <a:rPr lang="en-US" i="1" dirty="0" err="1">
                <a:solidFill>
                  <a:srgbClr val="0000FF"/>
                </a:solidFill>
              </a:rPr>
              <a:t>AdditionTest</a:t>
            </a:r>
            <a:r>
              <a:rPr lang="en-US" i="1" dirty="0">
                <a:solidFill>
                  <a:srgbClr val="0000FF"/>
                </a:solidFill>
              </a:rPr>
              <a:t> </a:t>
            </a:r>
            <a:r>
              <a:rPr lang="en-US" dirty="0">
                <a:solidFill>
                  <a:srgbClr val="0000FF"/>
                </a:solidFill>
              </a:rPr>
              <a:t>is created </a:t>
            </a:r>
            <a:r>
              <a:rPr lang="en-US" dirty="0"/>
              <a:t>before each test method is called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5736" y="2156987"/>
            <a:ext cx="4038285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AdditionTest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addingTwoReturnsThree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addingThreeReturnsFour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530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테스트 실행 순서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661449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We need an object to exist across multiple tests</a:t>
            </a:r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TestInstance</a:t>
            </a:r>
            <a:endParaRPr lang="en-US" altLang="ko-KR" sz="1800" dirty="0"/>
          </a:p>
          <a:p>
            <a:pPr lvl="2"/>
            <a:r>
              <a:rPr lang="en-US" altLang="ko-KR" dirty="0" err="1"/>
              <a:t>LifeCycle.PER_METHOD</a:t>
            </a:r>
            <a:r>
              <a:rPr lang="en-US" altLang="ko-KR" dirty="0"/>
              <a:t> (the default)</a:t>
            </a:r>
          </a:p>
          <a:p>
            <a:pPr lvl="2"/>
            <a:r>
              <a:rPr lang="en-US" altLang="ko-KR" dirty="0" err="1"/>
              <a:t>LifeCycle.PER_CLASS</a:t>
            </a:r>
            <a:r>
              <a:rPr lang="en-US" altLang="ko-KR" dirty="0"/>
              <a:t>: create only one instance of the test class and reuse it between tests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en-US" dirty="0"/>
              <a:t>We are allowed to use an </a:t>
            </a:r>
            <a:r>
              <a:rPr lang="en-US" b="1" dirty="0"/>
              <a:t>instance method for </a:t>
            </a:r>
            <a:r>
              <a:rPr lang="en-US" b="1" i="1" dirty="0"/>
              <a:t>@</a:t>
            </a:r>
            <a:r>
              <a:rPr lang="en-US" b="1" i="1" dirty="0" err="1"/>
              <a:t>BeforeAll</a:t>
            </a:r>
            <a:r>
              <a:rPr lang="en-US" b="1" dirty="0"/>
              <a:t> when we use the </a:t>
            </a:r>
            <a:r>
              <a:rPr lang="en-US" b="1" i="1" dirty="0"/>
              <a:t>PER_CLASS</a:t>
            </a:r>
            <a:r>
              <a:rPr lang="en-US" dirty="0"/>
              <a:t> lifecycle</a:t>
            </a:r>
          </a:p>
          <a:p>
            <a:pPr lvl="2"/>
            <a:r>
              <a:rPr lang="en-US" altLang="ko-KR" dirty="0" err="1"/>
              <a:t>BeforeAll</a:t>
            </a:r>
            <a:r>
              <a:rPr lang="ko-KR" altLang="en-US" dirty="0"/>
              <a:t>이나 </a:t>
            </a:r>
            <a:r>
              <a:rPr lang="en-US" altLang="ko-KR" dirty="0" err="1"/>
              <a:t>AfterAll</a:t>
            </a:r>
            <a:r>
              <a:rPr lang="ko-KR" altLang="en-US" dirty="0"/>
              <a:t>과 같이 테스트를 위해 생성되는 모든 인스턴스가 함께 사용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static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0354" y="2601766"/>
            <a:ext cx="432362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TestInstance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LifeCycle.PER_CLASS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TweetSerializerUnitTest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largeContent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BeforeAll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en-US" altLang="en-US" dirty="0">
                <a:solidFill>
                  <a:srgbClr val="CC7832"/>
                </a:solidFill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setUpFixture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read the file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2956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테스트 실행 순서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Junit </a:t>
            </a:r>
            <a:r>
              <a:rPr lang="ko-KR" altLang="en-US" sz="2000" dirty="0"/>
              <a:t>내부 구조에 의해 테스트 실행 순서가 결정</a:t>
            </a:r>
            <a:endParaRPr lang="en-US" altLang="ko-KR" sz="2000" dirty="0"/>
          </a:p>
          <a:p>
            <a:r>
              <a:rPr lang="ko-KR" altLang="en-US" sz="2000" dirty="0"/>
              <a:t>무조건 작성된 순서대로 동작한다고는 보장할 수 없음</a:t>
            </a:r>
            <a:endParaRPr lang="en-US" altLang="ko-KR" sz="2000" dirty="0"/>
          </a:p>
          <a:p>
            <a:r>
              <a:rPr lang="ko-KR" altLang="en-US" sz="2000" dirty="0"/>
              <a:t>순서가 정해져 있다</a:t>
            </a:r>
            <a:r>
              <a:rPr lang="en-US" altLang="ko-KR" sz="2000" dirty="0"/>
              <a:t>? </a:t>
            </a:r>
            <a:r>
              <a:rPr lang="ko-KR" altLang="en-US" sz="2000" dirty="0"/>
              <a:t>단위 테스트는 서로 간에 의존성이 없는 </a:t>
            </a:r>
            <a:r>
              <a:rPr lang="ko-KR" altLang="en-US" sz="2000" dirty="0" err="1"/>
              <a:t>테스트여야</a:t>
            </a:r>
            <a:r>
              <a:rPr lang="ko-KR" altLang="en-US" sz="2000" dirty="0"/>
              <a:t> 함</a:t>
            </a:r>
            <a:endParaRPr lang="en-US" altLang="ko-KR" sz="2000" dirty="0"/>
          </a:p>
          <a:p>
            <a:r>
              <a:rPr lang="ko-KR" altLang="en-US" sz="2000" dirty="0"/>
              <a:t>그러나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유즈케이스를</a:t>
            </a:r>
            <a:r>
              <a:rPr lang="ko-KR" altLang="en-US" sz="2000" dirty="0"/>
              <a:t> 고려한</a:t>
            </a:r>
            <a:r>
              <a:rPr lang="en-US" altLang="ko-KR" sz="2000" dirty="0"/>
              <a:t>) </a:t>
            </a:r>
            <a:r>
              <a:rPr lang="ko-KR" altLang="en-US" sz="2000" dirty="0"/>
              <a:t>시나리오 작성 시</a:t>
            </a:r>
            <a:r>
              <a:rPr lang="en-US" altLang="ko-KR" sz="2000" dirty="0"/>
              <a:t>, </a:t>
            </a:r>
            <a:r>
              <a:rPr lang="ko-KR" altLang="en-US" sz="2000" dirty="0"/>
              <a:t>순서를 정해야 함</a:t>
            </a:r>
            <a:endParaRPr lang="en-US" altLang="ko-KR" sz="2000" dirty="0"/>
          </a:p>
          <a:p>
            <a:r>
              <a:rPr lang="en-US" altLang="ko-KR" sz="2000" dirty="0" err="1"/>
              <a:t>LifeCycle.PER_CLASS</a:t>
            </a:r>
            <a:r>
              <a:rPr lang="ko-KR" altLang="en-US" sz="2000" dirty="0"/>
              <a:t>로 설정하면 모든 테스트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하나의 인스턴스에 의해 수행되므로 테스트 순서가 중요할 수 있음</a:t>
            </a:r>
            <a:endParaRPr lang="en-US" altLang="ko-KR" sz="2000" dirty="0"/>
          </a:p>
          <a:p>
            <a:r>
              <a:rPr lang="ko-KR" altLang="en-US" sz="2000" dirty="0"/>
              <a:t>테스트 실행 순서 설정 참고</a:t>
            </a:r>
            <a:r>
              <a:rPr lang="en-US" altLang="ko-KR" sz="2000" dirty="0"/>
              <a:t>: https://www.baeldung.com/junit-5-test-order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74904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assertXX</a:t>
            </a:r>
            <a:r>
              <a:rPr lang="ko-KR" altLang="en-US" sz="2000" b="1" dirty="0" err="1"/>
              <a:t>메소드는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exception</a:t>
            </a:r>
            <a:r>
              <a:rPr lang="ko-KR" altLang="en-US" sz="2000" b="1" dirty="0"/>
              <a:t>이 발생할 경우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모든 </a:t>
            </a:r>
            <a:r>
              <a:rPr lang="en-US" altLang="ko-KR" sz="2000" b="1" dirty="0"/>
              <a:t>Test</a:t>
            </a:r>
            <a:r>
              <a:rPr lang="ko-KR" altLang="en-US" sz="2000" b="1" dirty="0"/>
              <a:t>가 멈춤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따라서 먼저 수행되는 테스트가 성공하지 못하면 다음 테스트 코드도 검증이 불가</a:t>
            </a:r>
            <a:endParaRPr lang="en-US" altLang="ko-KR" sz="2000" b="1" dirty="0"/>
          </a:p>
          <a:p>
            <a:r>
              <a:rPr lang="en-US" altLang="ko-KR" sz="2000" b="1" dirty="0" err="1"/>
              <a:t>assertAll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assertAll</a:t>
            </a:r>
            <a:r>
              <a:rPr lang="ko-KR" altLang="en-US" sz="2000" b="1" dirty="0"/>
              <a:t>로 묶인 모든 테스트를 모두 실행</a:t>
            </a:r>
            <a:r>
              <a:rPr lang="en-US" altLang="ko-KR" sz="2000" b="1" dirty="0"/>
              <a:t>)</a:t>
            </a:r>
          </a:p>
          <a:p>
            <a:pPr lvl="1"/>
            <a:r>
              <a:rPr lang="en-US" sz="1800" dirty="0" err="1"/>
              <a:t>assertAll</a:t>
            </a:r>
            <a:r>
              <a:rPr lang="en-US" sz="1800" dirty="0"/>
              <a:t>(Executable... executables);</a:t>
            </a:r>
          </a:p>
          <a:p>
            <a:pPr lvl="2"/>
            <a:r>
              <a:rPr lang="en-US" altLang="ko-KR" sz="1600" dirty="0"/>
              <a:t>…: </a:t>
            </a:r>
            <a:r>
              <a:rPr lang="en-US" sz="1600" dirty="0"/>
              <a:t>ellipsis, </a:t>
            </a:r>
            <a:r>
              <a:rPr lang="ko-KR" altLang="en-US" sz="1600" dirty="0"/>
              <a:t>여러 개의 매개변수를 받을 수 있음 </a:t>
            </a:r>
            <a:r>
              <a:rPr lang="en-US" sz="1600" dirty="0"/>
              <a:t> </a:t>
            </a:r>
            <a:endParaRPr lang="en-US" altLang="ko-KR" sz="1600" dirty="0"/>
          </a:p>
          <a:p>
            <a:pPr lvl="1"/>
            <a:r>
              <a:rPr lang="en-US" altLang="ko-KR" sz="1800" dirty="0"/>
              <a:t>Executable</a:t>
            </a:r>
            <a:r>
              <a:rPr lang="ko-KR" altLang="en-US" sz="1800" dirty="0"/>
              <a:t>은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FunctionalInterface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단 </a:t>
            </a:r>
            <a:r>
              <a:rPr lang="en-US" altLang="ko-KR" sz="1800" dirty="0"/>
              <a:t>1</a:t>
            </a:r>
            <a:r>
              <a:rPr lang="ko-KR" altLang="en-US" sz="1800" dirty="0"/>
              <a:t>개만 갖기 때문에 </a:t>
            </a:r>
            <a:r>
              <a:rPr lang="en-US" altLang="ko-KR" sz="1800" dirty="0"/>
              <a:t>Lambda </a:t>
            </a:r>
            <a:r>
              <a:rPr lang="ko-KR" altLang="en-US" sz="1800" dirty="0"/>
              <a:t>표현식을 사용할 수 있음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68106" y="3652004"/>
            <a:ext cx="5687737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test1()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//A Case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-&gt;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"Exception!!!"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//B Case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-&gt;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tObj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assertNotNull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tObj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"Object is Null!!"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4666" y="4025721"/>
            <a:ext cx="5254754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test1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//A Case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"Exception!!!"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//B Case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tObj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tObj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"Object is Null!!"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C7832"/>
                </a:solidFill>
                <a:latin typeface="Arial Unicode MS"/>
                <a:ea typeface="JetBrains Mono"/>
              </a:rPr>
              <a:t>     </a:t>
            </a:r>
            <a:r>
              <a:rPr lang="en-US" altLang="en-US" dirty="0" err="1">
                <a:solidFill>
                  <a:schemeClr val="bg1">
                    <a:lumMod val="85000"/>
                  </a:schemeClr>
                </a:solidFill>
                <a:latin typeface="Arial Unicode MS"/>
                <a:ea typeface="JetBrains Mono"/>
              </a:rPr>
              <a:t>assertNotNull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Arial Unicode MS"/>
                <a:ea typeface="JetBrains Mono"/>
              </a:rPr>
              <a:t>(</a:t>
            </a:r>
            <a:r>
              <a:rPr lang="en-US" altLang="en-US" dirty="0" err="1">
                <a:solidFill>
                  <a:schemeClr val="bg1">
                    <a:lumMod val="85000"/>
                  </a:schemeClr>
                </a:solidFill>
                <a:latin typeface="Arial Unicode MS"/>
                <a:ea typeface="JetBrains Mono"/>
              </a:rPr>
              <a:t>tObj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Arial Unicode MS"/>
                <a:ea typeface="JetBrains Mono"/>
              </a:rPr>
              <a:t>, "Object is Null!!");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325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 fontScale="92500"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AssertThat</a:t>
            </a:r>
            <a:r>
              <a:rPr lang="en-US" altLang="ko-KR" sz="2000" b="1" dirty="0"/>
              <a:t>(https://examples.javacodegeeks.com/core-java/junit/junit-assertthat-example/)</a:t>
            </a:r>
          </a:p>
          <a:p>
            <a:endParaRPr lang="en-US" altLang="ko-KR" sz="2000" b="1" dirty="0"/>
          </a:p>
          <a:p>
            <a:pPr lvl="1"/>
            <a:r>
              <a:rPr lang="ko-KR" altLang="en-US" sz="1800" dirty="0"/>
              <a:t>높은 </a:t>
            </a:r>
            <a:r>
              <a:rPr lang="ko-KR" altLang="en-US" sz="1800" dirty="0" err="1"/>
              <a:t>가독성을</a:t>
            </a:r>
            <a:r>
              <a:rPr lang="ko-KR" altLang="en-US" sz="1800" dirty="0"/>
              <a:t> 가지는 </a:t>
            </a:r>
            <a:r>
              <a:rPr lang="ko-KR" altLang="en-US" sz="1800" dirty="0" err="1"/>
              <a:t>단언문을</a:t>
            </a:r>
            <a:r>
              <a:rPr lang="ko-KR" altLang="en-US" sz="1800" dirty="0"/>
              <a:t> 작성할 수 있음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AssertThat</a:t>
            </a:r>
            <a:r>
              <a:rPr lang="ko-KR" altLang="en-US" sz="1800" dirty="0"/>
              <a:t>을 이용하는 두 가지 방법</a:t>
            </a:r>
            <a:endParaRPr lang="en-US" altLang="ko-KR" sz="1800" dirty="0"/>
          </a:p>
          <a:p>
            <a:pPr lvl="2" latinLnBrk="1"/>
            <a:r>
              <a:rPr lang="en-US" dirty="0" err="1"/>
              <a:t>Hamcrest</a:t>
            </a:r>
            <a:r>
              <a:rPr lang="en-US" dirty="0"/>
              <a:t> : </a:t>
            </a:r>
            <a:r>
              <a:rPr lang="en-US" dirty="0" err="1"/>
              <a:t>assertThat</a:t>
            </a:r>
            <a:r>
              <a:rPr lang="en-US" dirty="0"/>
              <a:t>(T actual, Matcher&lt;? super T&gt; matcher)</a:t>
            </a:r>
          </a:p>
          <a:p>
            <a:pPr lvl="2" latinLnBrk="1"/>
            <a:r>
              <a:rPr lang="en-US" dirty="0" err="1"/>
              <a:t>AssertJ</a:t>
            </a:r>
            <a:r>
              <a:rPr lang="en-US" dirty="0"/>
              <a:t> : </a:t>
            </a:r>
            <a:r>
              <a:rPr lang="en-US" dirty="0" err="1"/>
              <a:t>assertThat</a:t>
            </a:r>
            <a:r>
              <a:rPr lang="en-US" dirty="0"/>
              <a:t>(T actual)</a:t>
            </a:r>
          </a:p>
          <a:p>
            <a:pPr lvl="2"/>
            <a:endParaRPr lang="en-US" altLang="ko-KR" sz="1600" dirty="0"/>
          </a:p>
          <a:p>
            <a:r>
              <a:rPr lang="en-US" altLang="ko-KR" sz="2000" b="1" dirty="0" err="1"/>
              <a:t>hamcrest</a:t>
            </a:r>
            <a:r>
              <a:rPr lang="en-US" altLang="ko-KR" sz="2000" b="1" dirty="0"/>
              <a:t>(https://www.crocus.co.kr/1658)</a:t>
            </a:r>
          </a:p>
          <a:p>
            <a:pPr lvl="1"/>
            <a:r>
              <a:rPr lang="en-US" altLang="ko-KR" dirty="0"/>
              <a:t>JUnit</a:t>
            </a:r>
            <a:r>
              <a:rPr lang="ko-KR" altLang="en-US" dirty="0"/>
              <a:t>에 사용되는 </a:t>
            </a:r>
            <a:r>
              <a:rPr lang="en-US" altLang="ko-KR" b="1" dirty="0"/>
              <a:t>Matcher </a:t>
            </a:r>
            <a:r>
              <a:rPr lang="ko-KR" altLang="en-US" b="1" dirty="0"/>
              <a:t>라이브러리</a:t>
            </a:r>
            <a:endParaRPr lang="en-US" altLang="ko-KR" b="1" dirty="0"/>
          </a:p>
          <a:p>
            <a:pPr lvl="1"/>
            <a:r>
              <a:rPr lang="ko-KR" altLang="en-US" dirty="0"/>
              <a:t>테스트 표현식을 작성할 때 좀 더 문맥적으로 자연스럽고 우아한 문장을 만들 수 있도록 도와줌</a:t>
            </a:r>
            <a:br>
              <a:rPr lang="ko-KR" altLang="en-US" sz="1400" dirty="0"/>
            </a:b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102876" y="2440633"/>
            <a:ext cx="405579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assertThat</a:t>
            </a:r>
            <a:r>
              <a:rPr lang="en-US" dirty="0"/>
              <a:t>([value], [matcher statement]);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9871" y="1070419"/>
            <a:ext cx="420499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expected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actual)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038711" y="1070419"/>
            <a:ext cx="4169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member1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8659" y="107041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</a:t>
            </a:r>
            <a:r>
              <a:rPr lang="en-US" altLang="ko-KR" dirty="0"/>
              <a:t>+</a:t>
            </a:r>
            <a:r>
              <a:rPr lang="ko-KR" altLang="en-US" dirty="0" err="1"/>
              <a:t>가독성이</a:t>
            </a:r>
            <a:r>
              <a:rPr lang="ko-KR" altLang="en-US" dirty="0"/>
              <a:t> 낮음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2BC676-B4E7-4275-80AB-3A0BE6E27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37"/>
          <a:stretch/>
        </p:blipFill>
        <p:spPr>
          <a:xfrm>
            <a:off x="6096000" y="4233896"/>
            <a:ext cx="5801751" cy="14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3633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AssertJ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Hamcrest</a:t>
            </a:r>
            <a:r>
              <a:rPr lang="ko-KR" altLang="en-US" sz="2000" dirty="0"/>
              <a:t>를 사용하면 딱 맞는 </a:t>
            </a:r>
            <a:r>
              <a:rPr lang="ko-KR" altLang="en-US" sz="2000" dirty="0" err="1"/>
              <a:t>매처를</a:t>
            </a:r>
            <a:r>
              <a:rPr lang="ko-KR" altLang="en-US" sz="2000" dirty="0"/>
              <a:t> 찾기 위해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doc </a:t>
            </a:r>
            <a:r>
              <a:rPr lang="ko-KR" altLang="en-US" sz="2000" dirty="0"/>
              <a:t>을 찾아야 함</a:t>
            </a:r>
            <a:endParaRPr lang="en-US" altLang="ko-KR" sz="2000" dirty="0"/>
          </a:p>
          <a:p>
            <a:r>
              <a:rPr lang="en-US" i="1" dirty="0" err="1"/>
              <a:t>AssertJ</a:t>
            </a:r>
            <a:endParaRPr lang="en-US" altLang="ko-KR" dirty="0"/>
          </a:p>
          <a:p>
            <a:pPr lvl="1"/>
            <a:r>
              <a:rPr lang="en-US" b="1" dirty="0"/>
              <a:t>easy to use: </a:t>
            </a:r>
            <a:r>
              <a:rPr lang="en-US" dirty="0"/>
              <a:t>you just need to add a dependency and static import in your test class to start using </a:t>
            </a:r>
            <a:r>
              <a:rPr lang="en-US" dirty="0" err="1"/>
              <a:t>AssertJ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fluent</a:t>
            </a:r>
            <a:r>
              <a:rPr lang="en-US" dirty="0"/>
              <a:t>: </a:t>
            </a:r>
            <a:r>
              <a:rPr lang="en-US" dirty="0" err="1"/>
              <a:t>AssertJ</a:t>
            </a:r>
            <a:r>
              <a:rPr lang="en-US" dirty="0"/>
              <a:t> helps you to diversify your assertions.</a:t>
            </a:r>
          </a:p>
          <a:p>
            <a:pPr lvl="1"/>
            <a:r>
              <a:rPr lang="en-US" b="1" dirty="0"/>
              <a:t>more readable code</a:t>
            </a:r>
            <a:endParaRPr lang="en-US" dirty="0"/>
          </a:p>
          <a:p>
            <a:pPr lvl="1"/>
            <a:r>
              <a:rPr lang="en-US" b="1" dirty="0"/>
              <a:t>auto-completion: </a:t>
            </a:r>
            <a:r>
              <a:rPr lang="en-US" b="1" dirty="0" err="1"/>
              <a:t>AssertJ</a:t>
            </a:r>
            <a:r>
              <a:rPr lang="en-US" b="1" dirty="0"/>
              <a:t> </a:t>
            </a:r>
            <a:r>
              <a:rPr lang="en-US" dirty="0"/>
              <a:t>provides auto-completion in IDEs. So you don't need to remember all method names.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actual </a:t>
            </a:r>
            <a:r>
              <a:rPr lang="ko-KR" altLang="en-US" dirty="0">
                <a:solidFill>
                  <a:srgbClr val="0000FF"/>
                </a:solidFill>
              </a:rPr>
              <a:t>타입에 따라 사용할 수 있는 </a:t>
            </a:r>
            <a:r>
              <a:rPr lang="en-US" altLang="ko-KR" dirty="0">
                <a:solidFill>
                  <a:srgbClr val="0000FF"/>
                </a:solidFill>
              </a:rPr>
              <a:t>assertions</a:t>
            </a:r>
            <a:r>
              <a:rPr lang="ko-KR" altLang="en-US" dirty="0">
                <a:solidFill>
                  <a:srgbClr val="0000FF"/>
                </a:solidFill>
              </a:rPr>
              <a:t>이 </a:t>
            </a:r>
            <a:r>
              <a:rPr lang="ko-KR" altLang="en-US" dirty="0" err="1">
                <a:solidFill>
                  <a:srgbClr val="0000FF"/>
                </a:solidFill>
              </a:rPr>
              <a:t>메소드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체이닝</a:t>
            </a:r>
            <a:r>
              <a:rPr lang="ko-KR" altLang="en-US" dirty="0">
                <a:solidFill>
                  <a:srgbClr val="0000FF"/>
                </a:solidFill>
              </a:rPr>
              <a:t> 형식으로 구현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br>
              <a:rPr lang="ko-KR" altLang="en-US" sz="2000" dirty="0"/>
            </a:br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011633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AssertJ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AssertJ</a:t>
            </a:r>
            <a:r>
              <a:rPr lang="en-US" sz="2000" b="1" dirty="0"/>
              <a:t> </a:t>
            </a:r>
            <a:r>
              <a:rPr lang="ko-KR" altLang="en-US" sz="2000" b="1" dirty="0"/>
              <a:t>예시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hlinkClick r:id="rId2"/>
              </a:rPr>
              <a:t>https://assertj.github.io/doc/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pPr marL="457200" lvl="1" indent="0">
              <a:buNone/>
            </a:pPr>
            <a:br>
              <a:rPr lang="ko-KR" altLang="en-US" sz="2000" dirty="0"/>
            </a:br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5256" y="1164963"/>
            <a:ext cx="10796631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	// basic assertions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frodo.getName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"Frodo"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isNotEqualTo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sauron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chaining string specific assertions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frodo.getName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startsWith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"Fro"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endsWith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isEqualToIgnoringCase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frodo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collection specific assertions (there are plenty more)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	// in the examples below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fellowshipOfTheRing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is a List&lt;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TolkienCharacter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fellowshipOfTheRing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.contains(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doesNotContain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sauron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601225-11F6-422E-A593-80E9FCA5F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56" y="4777789"/>
            <a:ext cx="6641562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EqualANdSame2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member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member2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(member2)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.withFailMessage(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저장한 멤버와 조회한 멤버는 같아야 함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.isEqualTo(member)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653E9-C11A-4093-9ED5-9086AAB1E369}"/>
              </a:ext>
            </a:extLst>
          </p:cNvPr>
          <p:cNvSpPr txBox="1"/>
          <p:nvPr/>
        </p:nvSpPr>
        <p:spPr>
          <a:xfrm>
            <a:off x="7361523" y="5563193"/>
            <a:ext cx="352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withFailMessage</a:t>
            </a:r>
            <a:r>
              <a:rPr lang="ko-KR" altLang="en-US"/>
              <a:t>는 </a:t>
            </a:r>
            <a:r>
              <a:rPr lang="en-US" altLang="ko-KR"/>
              <a:t>assertThat </a:t>
            </a:r>
            <a:r>
              <a:rPr lang="ko-KR" altLang="en-US"/>
              <a:t>뒤에</a:t>
            </a:r>
          </a:p>
        </p:txBody>
      </p:sp>
    </p:spTree>
    <p:extLst>
      <p:ext uri="{BB962C8B-B14F-4D97-AF65-F5344CB8AC3E}">
        <p14:creationId xmlns:p14="http://schemas.microsoft.com/office/powerpoint/2010/main" val="25405404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마무리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단언문</a:t>
            </a:r>
            <a:r>
              <a:rPr lang="ko-KR" altLang="en-US" sz="2000" b="1" dirty="0"/>
              <a:t> 작성 방법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AssertEquals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AssertSame</a:t>
            </a:r>
            <a:r>
              <a:rPr lang="en-US" altLang="ko-KR" sz="1800" dirty="0"/>
              <a:t> </a:t>
            </a:r>
            <a:r>
              <a:rPr lang="ko-KR" altLang="en-US" sz="1800" dirty="0"/>
              <a:t>등의 </a:t>
            </a:r>
            <a:r>
              <a:rPr lang="ko-KR" altLang="en-US" sz="1800" dirty="0" err="1"/>
              <a:t>메소드는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가독성이</a:t>
            </a:r>
            <a:r>
              <a:rPr lang="ko-KR" altLang="en-US" sz="1800" dirty="0"/>
              <a:t> 떨어짐 </a:t>
            </a:r>
            <a:r>
              <a:rPr lang="en-US" altLang="ko-KR" sz="1800" dirty="0"/>
              <a:t>-&gt; </a:t>
            </a:r>
            <a:r>
              <a:rPr lang="en-US" altLang="ko-KR" sz="1800" dirty="0" err="1"/>
              <a:t>Hamcrest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Hamcrest</a:t>
            </a:r>
            <a:r>
              <a:rPr lang="ko-KR" altLang="en-US" sz="1800" dirty="0"/>
              <a:t>를 이용한 </a:t>
            </a:r>
            <a:r>
              <a:rPr lang="en-US" altLang="ko-KR" sz="1800" dirty="0" err="1"/>
              <a:t>assertThat</a:t>
            </a:r>
            <a:r>
              <a:rPr lang="ko-KR" altLang="en-US" sz="1800" dirty="0"/>
              <a:t>은 적절한 </a:t>
            </a:r>
            <a:r>
              <a:rPr lang="ko-KR" altLang="en-US" sz="1800" dirty="0" err="1"/>
              <a:t>매쳐를</a:t>
            </a:r>
            <a:r>
              <a:rPr lang="ko-KR" altLang="en-US" sz="1800" dirty="0"/>
              <a:t> 찾는 것이 번거로움 </a:t>
            </a:r>
            <a:r>
              <a:rPr lang="en-US" altLang="ko-KR" sz="1800" dirty="0"/>
              <a:t>-&gt; </a:t>
            </a:r>
            <a:r>
              <a:rPr lang="en-US" altLang="ko-KR" sz="1800" dirty="0" err="1"/>
              <a:t>AssertJ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assertThat</a:t>
            </a:r>
            <a:endParaRPr lang="en-US" altLang="ko-KR" sz="1800" dirty="0"/>
          </a:p>
          <a:p>
            <a:pPr lvl="1"/>
            <a:r>
              <a:rPr lang="ko-KR" altLang="en-US" sz="1800" dirty="0"/>
              <a:t>테스트 전반에 관련된 기능은 </a:t>
            </a:r>
            <a:r>
              <a:rPr lang="en-US" altLang="ko-KR" sz="1800" dirty="0"/>
              <a:t>Junit</a:t>
            </a:r>
            <a:r>
              <a:rPr lang="ko-KR" altLang="en-US" sz="1800" dirty="0"/>
              <a:t>을 사용하고 </a:t>
            </a:r>
            <a:r>
              <a:rPr lang="ko-KR" altLang="en-US" sz="1800" dirty="0" err="1"/>
              <a:t>단언문을</a:t>
            </a:r>
            <a:r>
              <a:rPr lang="ko-KR" altLang="en-US" sz="1800" dirty="0"/>
              <a:t> 쉽게 작성하기 위해 </a:t>
            </a:r>
            <a:r>
              <a:rPr lang="en-US" altLang="ko-KR" sz="1800" dirty="0" err="1"/>
              <a:t>AssertJ</a:t>
            </a:r>
            <a:r>
              <a:rPr lang="ko-KR" altLang="en-US" sz="1800" dirty="0"/>
              <a:t>를 이용</a:t>
            </a:r>
            <a:endParaRPr lang="en-US" altLang="ko-KR" sz="1800" dirty="0"/>
          </a:p>
          <a:p>
            <a:pPr lvl="1"/>
            <a:endParaRPr lang="en-US" altLang="ko-KR" sz="2000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85945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Lambda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매개변수 </a:t>
            </a:r>
            <a:r>
              <a:rPr lang="ko-KR" altLang="en-US" b="1" dirty="0" err="1"/>
              <a:t>자료형과</a:t>
            </a:r>
            <a:r>
              <a:rPr lang="ko-KR" altLang="en-US" b="1" dirty="0"/>
              <a:t> 괄호 생략하기</a:t>
            </a:r>
            <a:endParaRPr lang="en-US" altLang="ko-KR" b="1" dirty="0"/>
          </a:p>
          <a:p>
            <a:pPr lvl="1"/>
            <a:r>
              <a:rPr lang="ko-KR" altLang="en-US" sz="1800" dirty="0"/>
              <a:t>매개변수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생략 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매개변수가 하나인 경우</a:t>
            </a:r>
            <a:r>
              <a:rPr lang="en-US" altLang="ko-KR" sz="1800" dirty="0"/>
              <a:t>,</a:t>
            </a:r>
            <a:r>
              <a:rPr lang="ko-KR" altLang="en-US" sz="1800" dirty="0"/>
              <a:t> 괄호 생략 가능</a:t>
            </a:r>
            <a:endParaRPr lang="en-US" altLang="ko-KR" sz="1800" dirty="0"/>
          </a:p>
          <a:p>
            <a:pPr lvl="2"/>
            <a:r>
              <a:rPr lang="en-US" altLang="en-US" dirty="0" err="1">
                <a:latin typeface="Arial Unicode MS"/>
                <a:ea typeface="Fira Mono"/>
              </a:rPr>
              <a:t>str</a:t>
            </a:r>
            <a:r>
              <a:rPr lang="en-US" altLang="en-US" dirty="0">
                <a:latin typeface="Arial Unicode MS"/>
                <a:ea typeface="Fira Mono"/>
              </a:rPr>
              <a:t> -&gt; {</a:t>
            </a:r>
            <a:r>
              <a:rPr lang="en-US" altLang="en-US" dirty="0" err="1">
                <a:latin typeface="Arial Unicode MS"/>
                <a:ea typeface="Fira Mono"/>
              </a:rPr>
              <a:t>System.out.println</a:t>
            </a:r>
            <a:r>
              <a:rPr lang="en-US" altLang="en-US" dirty="0">
                <a:latin typeface="Arial Unicode MS"/>
                <a:ea typeface="Fira Mono"/>
              </a:rPr>
              <a:t>(</a:t>
            </a:r>
            <a:r>
              <a:rPr lang="en-US" altLang="en-US" dirty="0" err="1">
                <a:latin typeface="Arial Unicode MS"/>
                <a:ea typeface="Fira Mono"/>
              </a:rPr>
              <a:t>str</a:t>
            </a:r>
            <a:r>
              <a:rPr lang="en-US" altLang="en-US" dirty="0">
                <a:latin typeface="Arial Unicode MS"/>
                <a:ea typeface="Fira Mono"/>
              </a:rPr>
              <a:t>);}</a:t>
            </a:r>
            <a:endParaRPr lang="en-US" altLang="ko-KR" dirty="0"/>
          </a:p>
          <a:p>
            <a:pPr lvl="1"/>
            <a:r>
              <a:rPr lang="ko-KR" altLang="en-US" sz="1800" dirty="0"/>
              <a:t>중괄호 안의 구현 부분이 한 문장인 경우 중괄호를 생략</a:t>
            </a:r>
            <a:endParaRPr lang="en-US" altLang="ko-KR" sz="1800" dirty="0"/>
          </a:p>
          <a:p>
            <a:pPr lvl="2"/>
            <a:r>
              <a:rPr lang="en-US" altLang="ko-KR" dirty="0" err="1"/>
              <a:t>str</a:t>
            </a:r>
            <a:r>
              <a:rPr lang="en-US" altLang="ko-KR" dirty="0"/>
              <a:t> -&gt;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/>
              <a:t>중괄호 안의 구현 부분이 한 문장이라도 </a:t>
            </a:r>
            <a:r>
              <a:rPr lang="en-US" altLang="ko-KR" sz="1800" dirty="0"/>
              <a:t>return</a:t>
            </a:r>
            <a:r>
              <a:rPr lang="ko-KR" altLang="en-US" sz="1800" dirty="0"/>
              <a:t>문은 중괄호를 생략할 수 없음</a:t>
            </a:r>
            <a:endParaRPr lang="en-US" altLang="ko-KR" sz="1800" dirty="0"/>
          </a:p>
          <a:p>
            <a:pPr lvl="2"/>
            <a:r>
              <a:rPr lang="en-US" altLang="ko-KR" dirty="0" err="1"/>
              <a:t>str</a:t>
            </a:r>
            <a:r>
              <a:rPr lang="en-US" altLang="ko-KR" dirty="0"/>
              <a:t> -&gt; return </a:t>
            </a:r>
            <a:r>
              <a:rPr lang="en-US" altLang="ko-KR" dirty="0" err="1"/>
              <a:t>str.length</a:t>
            </a:r>
            <a:r>
              <a:rPr lang="en-US" altLang="ko-KR" dirty="0"/>
              <a:t>() // Error!</a:t>
            </a:r>
          </a:p>
          <a:p>
            <a:pPr lvl="1"/>
            <a:r>
              <a:rPr lang="ko-KR" altLang="en-US" sz="1800" dirty="0"/>
              <a:t>중괄호 안의 구현 부분이 </a:t>
            </a:r>
            <a:r>
              <a:rPr lang="en-US" altLang="ko-KR" sz="1800" dirty="0"/>
              <a:t>return</a:t>
            </a:r>
            <a:r>
              <a:rPr lang="ko-KR" altLang="en-US" sz="1800" dirty="0"/>
              <a:t>문 하나라면 중괄호와 </a:t>
            </a:r>
            <a:r>
              <a:rPr lang="en-US" altLang="ko-KR" sz="1800" dirty="0"/>
              <a:t>return</a:t>
            </a:r>
            <a:r>
              <a:rPr lang="ko-KR" altLang="en-US" sz="1800" dirty="0"/>
              <a:t>을 모두 생략 가능</a:t>
            </a:r>
            <a:endParaRPr lang="en-US" altLang="ko-KR" sz="1800" dirty="0"/>
          </a:p>
          <a:p>
            <a:pPr lvl="2"/>
            <a:r>
              <a:rPr lang="en-US" altLang="ko-KR" dirty="0" err="1"/>
              <a:t>str</a:t>
            </a:r>
            <a:r>
              <a:rPr lang="en-US" altLang="ko-KR" dirty="0"/>
              <a:t> -&gt; </a:t>
            </a:r>
            <a:r>
              <a:rPr lang="en-US" altLang="ko-KR" dirty="0" err="1"/>
              <a:t>str.length</a:t>
            </a:r>
            <a:r>
              <a:rPr lang="en-US" altLang="ko-KR" dirty="0"/>
              <a:t>() </a:t>
            </a:r>
          </a:p>
          <a:p>
            <a:pPr lvl="1"/>
            <a:endParaRPr lang="en-US" altLang="ko-KR" sz="1800" dirty="0"/>
          </a:p>
          <a:p>
            <a:pPr lvl="2"/>
            <a:endParaRPr lang="ko-KR" altLang="en-US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8422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함수형 인터페이스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함수형 인터페이스</a:t>
            </a:r>
            <a:r>
              <a:rPr lang="en-US" altLang="ko-KR" b="1" dirty="0"/>
              <a:t>(Functional Interface)</a:t>
            </a:r>
          </a:p>
          <a:p>
            <a:pPr lvl="1"/>
            <a:r>
              <a:rPr lang="ko-KR" altLang="en-US" sz="1800" dirty="0"/>
              <a:t>자바 </a:t>
            </a:r>
            <a:r>
              <a:rPr lang="en-US" altLang="ko-KR" sz="1800" dirty="0"/>
              <a:t>8</a:t>
            </a:r>
            <a:r>
              <a:rPr lang="ko-KR" altLang="en-US" sz="1800" dirty="0"/>
              <a:t>에서 소개</a:t>
            </a:r>
            <a:endParaRPr lang="en-US" altLang="ko-KR" sz="1800" dirty="0"/>
          </a:p>
          <a:p>
            <a:pPr lvl="1"/>
            <a:r>
              <a:rPr lang="ko-KR" altLang="en-US" sz="1800" dirty="0">
                <a:solidFill>
                  <a:srgbClr val="0000FF"/>
                </a:solidFill>
              </a:rPr>
              <a:t>하나의 추상 </a:t>
            </a:r>
            <a:r>
              <a:rPr lang="ko-KR" altLang="en-US" sz="1800" dirty="0" err="1">
                <a:solidFill>
                  <a:srgbClr val="0000FF"/>
                </a:solidFill>
              </a:rPr>
              <a:t>메소드를</a:t>
            </a:r>
            <a:r>
              <a:rPr lang="ko-KR" altLang="en-US" sz="1800" dirty="0">
                <a:solidFill>
                  <a:srgbClr val="0000FF"/>
                </a:solidFill>
              </a:rPr>
              <a:t> 가진 인터페이스</a:t>
            </a:r>
            <a:endParaRPr lang="en-US" altLang="ko-KR" sz="1800" dirty="0"/>
          </a:p>
          <a:p>
            <a:pPr lvl="1"/>
            <a:r>
              <a:rPr lang="ko-KR" altLang="en-US" sz="1800" dirty="0"/>
              <a:t>함수형 프로그래밍을 달성할 수 있도록 도움</a:t>
            </a:r>
            <a:r>
              <a:rPr lang="en-US" altLang="ko-KR" sz="1800" dirty="0"/>
              <a:t>(</a:t>
            </a:r>
            <a:r>
              <a:rPr lang="ko-KR" altLang="en-US" sz="1800" dirty="0"/>
              <a:t>함수가 매개변수로 사용될 수 있음</a:t>
            </a:r>
            <a:r>
              <a:rPr lang="en-US" altLang="ko-KR" sz="1800" dirty="0"/>
              <a:t>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b="1" dirty="0"/>
              <a:t>함수형 인터페이스와 람다 표현식의 관계</a:t>
            </a:r>
            <a:endParaRPr lang="en-US" altLang="ko-KR" b="1" dirty="0"/>
          </a:p>
          <a:p>
            <a:pPr lvl="1"/>
            <a:r>
              <a:rPr lang="ko-KR" altLang="en-US" sz="1800" dirty="0"/>
              <a:t>람다 표현식을 이용하면 함수형 인터페이스를 쉽게 구현할 수 있음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람다식이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하나의 </a:t>
            </a:r>
            <a:r>
              <a:rPr lang="ko-KR" altLang="en-US" sz="1800" dirty="0" err="1">
                <a:solidFill>
                  <a:srgbClr val="0000FF"/>
                </a:solidFill>
              </a:rPr>
              <a:t>메소드를</a:t>
            </a:r>
            <a:r>
              <a:rPr lang="ko-KR" altLang="en-US" sz="1800" dirty="0">
                <a:solidFill>
                  <a:srgbClr val="0000FF"/>
                </a:solidFill>
              </a:rPr>
              <a:t> 정의</a:t>
            </a:r>
            <a:r>
              <a:rPr lang="ko-KR" altLang="en-US" sz="1800" dirty="0"/>
              <a:t>하기 때문에 두 개 이상의 추상 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선언된 인터페이스는 </a:t>
            </a:r>
            <a:r>
              <a:rPr lang="ko-KR" altLang="en-US" sz="1800" dirty="0" err="1"/>
              <a:t>람다식을</a:t>
            </a:r>
            <a:r>
              <a:rPr lang="ko-KR" altLang="en-US" sz="1800" dirty="0"/>
              <a:t> 이용해 객체를 생성할 수 없음</a:t>
            </a:r>
            <a:endParaRPr lang="en-US" altLang="ko-KR" sz="1800" b="1" dirty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759376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95527" y="489393"/>
            <a:ext cx="3474721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Drawable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draw();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919" y="489393"/>
            <a:ext cx="8159934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LambdaExpressionExample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{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6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width=</a:t>
            </a:r>
            <a:r>
              <a:rPr lang="en-US" sz="1600" dirty="0">
                <a:solidFill>
                  <a:srgbClr val="C00000"/>
                </a:solidFill>
                <a:latin typeface="verdana" panose="020B0604030504040204" pitchFamily="34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//without lambda, </a:t>
            </a:r>
            <a:r>
              <a:rPr lang="en-US" sz="1600" dirty="0" err="1">
                <a:solidFill>
                  <a:srgbClr val="008200"/>
                </a:solidFill>
                <a:latin typeface="verdana" panose="020B0604030504040204" pitchFamily="34" charset="0"/>
              </a:rPr>
              <a:t>Drawable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 implementation using anonymous class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Drawable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d=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Drawable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(){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draw(){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"Drawing 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+width);}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};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d.draw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918" y="3463250"/>
            <a:ext cx="603504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LambdaExpressionExample2 {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6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width=</a:t>
            </a:r>
            <a:r>
              <a:rPr lang="en-US" sz="1600" dirty="0">
                <a:solidFill>
                  <a:srgbClr val="C00000"/>
                </a:solidFill>
                <a:latin typeface="verdana" panose="020B0604030504040204" pitchFamily="34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//with lambda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Drawable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d2=()-&gt;{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</a:rPr>
              <a:t>"Drawing "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+width);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};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d2.draw();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467558" y="4153837"/>
            <a:ext cx="4212692" cy="34237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부모클래스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인스턴스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부모클래스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};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9512" y="3669092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익명 클래스 만드는 법</a:t>
            </a:r>
            <a:endParaRPr lang="en-US" dirty="0"/>
          </a:p>
        </p:txBody>
      </p:sp>
      <p:cxnSp>
        <p:nvCxnSpPr>
          <p:cNvPr id="17" name="직선 화살표 연결선 16"/>
          <p:cNvCxnSpPr>
            <a:endCxn id="14" idx="0"/>
          </p:cNvCxnSpPr>
          <p:nvPr/>
        </p:nvCxnSpPr>
        <p:spPr>
          <a:xfrm flipH="1">
            <a:off x="7529940" y="1820091"/>
            <a:ext cx="2974" cy="184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19512" y="5056947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어차피 결정</a:t>
            </a:r>
            <a:r>
              <a:rPr lang="en-US" altLang="ko-KR" dirty="0"/>
              <a:t>(</a:t>
            </a:r>
            <a:r>
              <a:rPr lang="ko-KR" altLang="en-US" dirty="0"/>
              <a:t>추론이 가능한</a:t>
            </a:r>
            <a:r>
              <a:rPr lang="en-US" altLang="ko-KR" dirty="0"/>
              <a:t>)</a:t>
            </a:r>
            <a:r>
              <a:rPr lang="ko-KR" altLang="en-US" dirty="0"/>
              <a:t>된 내용은 생략할 수 있다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528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함수형 인터페이스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함수형 인터페이스의 종류</a:t>
            </a:r>
            <a:endParaRPr lang="en-US" altLang="ko-KR" b="1" dirty="0"/>
          </a:p>
          <a:p>
            <a:pPr lvl="1"/>
            <a:r>
              <a:rPr lang="en-US" altLang="ko-KR" dirty="0"/>
              <a:t>Supplier: </a:t>
            </a:r>
            <a:r>
              <a:rPr lang="ko-KR" altLang="en-US" dirty="0"/>
              <a:t> 값을 생성하기 위해서 사용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r>
              <a:rPr lang="en-US" dirty="0"/>
              <a:t>Executable</a:t>
            </a:r>
            <a:r>
              <a:rPr lang="en-US" altLang="ko-KR" dirty="0"/>
              <a:t>: </a:t>
            </a:r>
            <a:r>
              <a:rPr lang="en-US" altLang="ko-KR" dirty="0" err="1"/>
              <a:t>Throwable</a:t>
            </a:r>
            <a:r>
              <a:rPr lang="ko-KR" altLang="en-US" dirty="0"/>
              <a:t>을 던질 가능성이 있는 일반적인 코드 블록을 구현하기 위해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다양한 함수형 인터페이스가 있지만 여기서는 강의에서 사용되는 함수형 인터페이스만 명시</a:t>
            </a:r>
            <a:endParaRPr lang="en-US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8572" y="1827653"/>
            <a:ext cx="34211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FunctionalInterface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Supplier&lt;T&gt;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 get()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88572" y="3604489"/>
            <a:ext cx="429316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FunctionalInterface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(status 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since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"5.0"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Executable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Throwable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17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테스트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2218" y="5808618"/>
            <a:ext cx="645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포트폴리오에서 테스트코드도 함께 요구하는 기업을 대비하여</a:t>
            </a:r>
            <a:endParaRPr lang="en-US" altLang="ko-KR" dirty="0"/>
          </a:p>
          <a:p>
            <a:r>
              <a:rPr lang="ko-KR" altLang="en-US" dirty="0"/>
              <a:t>귀찮지만 </a:t>
            </a:r>
            <a:r>
              <a:rPr lang="ko-KR" altLang="en-US" dirty="0" err="1"/>
              <a:t>테스트코드</a:t>
            </a:r>
            <a:r>
              <a:rPr lang="ko-KR" altLang="en-US" dirty="0"/>
              <a:t> 작성하는 습관을 기릅시다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JUnit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6227300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단위 테스트를 위해 가장 많이 사용되는 </a:t>
            </a:r>
            <a:r>
              <a:rPr lang="ko-KR" altLang="en-US" sz="2000" b="1" dirty="0" err="1"/>
              <a:t>테스팅</a:t>
            </a:r>
            <a:r>
              <a:rPr lang="ko-KR" altLang="en-US" sz="2000" b="1" dirty="0"/>
              <a:t> 프레임워크</a:t>
            </a:r>
            <a:endParaRPr lang="en-US" altLang="ko-KR" sz="2000" b="1" dirty="0"/>
          </a:p>
          <a:p>
            <a:r>
              <a:rPr lang="en-US" altLang="ko-KR" sz="2000" b="1" dirty="0"/>
              <a:t>JUnit 5 = Junit Platform+ Junit Jupiter + Junit </a:t>
            </a:r>
            <a:r>
              <a:rPr lang="en-US" altLang="ko-KR" sz="2000" b="1" dirty="0" err="1"/>
              <a:t>Vingate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JUnit Platform: </a:t>
            </a:r>
            <a:r>
              <a:rPr lang="en-US" altLang="ko-KR" sz="1800" dirty="0" err="1"/>
              <a:t>TestEngine</a:t>
            </a:r>
            <a:r>
              <a:rPr lang="en-US" altLang="ko-KR" sz="1800" dirty="0"/>
              <a:t> API</a:t>
            </a:r>
            <a:r>
              <a:rPr lang="ko-KR" altLang="en-US" sz="1800" dirty="0"/>
              <a:t>를 제공</a:t>
            </a:r>
            <a:r>
              <a:rPr lang="en-US" altLang="ko-KR" sz="1800" dirty="0"/>
              <a:t>. </a:t>
            </a:r>
            <a:r>
              <a:rPr lang="ko-KR" altLang="en-US" sz="1800" dirty="0"/>
              <a:t>테스트코드를 실행해주는 </a:t>
            </a:r>
            <a:r>
              <a:rPr lang="ko-KR" altLang="en-US" sz="1800" dirty="0" err="1"/>
              <a:t>런처</a:t>
            </a:r>
            <a:r>
              <a:rPr lang="en-US" altLang="ko-KR" sz="1800" dirty="0"/>
              <a:t> </a:t>
            </a:r>
            <a:r>
              <a:rPr lang="ko-KR" altLang="en-US" sz="1800" dirty="0"/>
              <a:t>제공</a:t>
            </a:r>
            <a:r>
              <a:rPr lang="en-US" altLang="ko-KR" sz="1800" dirty="0"/>
              <a:t>(main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아니더라도 </a:t>
            </a:r>
            <a:r>
              <a:rPr lang="en-US" altLang="ko-KR" sz="1800" dirty="0"/>
              <a:t>@Test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어노테이션을</a:t>
            </a:r>
            <a:r>
              <a:rPr lang="ko-KR" altLang="en-US" sz="1800" dirty="0"/>
              <a:t> 통해 </a:t>
            </a:r>
            <a:r>
              <a:rPr lang="ko-KR" altLang="en-US" sz="1800" dirty="0" err="1"/>
              <a:t>테스트코드</a:t>
            </a:r>
            <a:r>
              <a:rPr lang="ko-KR" altLang="en-US" sz="1800" dirty="0"/>
              <a:t> 실행 가능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JUnit Jupiter(</a:t>
            </a:r>
            <a:r>
              <a:rPr lang="ko-KR" altLang="en-US" sz="1800" dirty="0"/>
              <a:t>구현체</a:t>
            </a:r>
            <a:r>
              <a:rPr lang="en-US" altLang="ko-KR" sz="1800" dirty="0"/>
              <a:t>): </a:t>
            </a:r>
            <a:r>
              <a:rPr lang="en-US" altLang="ko-KR" sz="1800" dirty="0" err="1"/>
              <a:t>TestEngine</a:t>
            </a:r>
            <a:r>
              <a:rPr lang="en-US" altLang="ko-KR" sz="1800" dirty="0"/>
              <a:t> API </a:t>
            </a:r>
            <a:r>
              <a:rPr lang="ko-KR" altLang="en-US" sz="1800" dirty="0"/>
              <a:t>구현체로 </a:t>
            </a:r>
            <a:r>
              <a:rPr lang="en-US" altLang="ko-KR" sz="1800" dirty="0"/>
              <a:t>JUnit5 API</a:t>
            </a:r>
            <a:r>
              <a:rPr lang="ko-KR" altLang="en-US" sz="1800" dirty="0"/>
              <a:t>를 제공</a:t>
            </a:r>
            <a:r>
              <a:rPr lang="en-US" altLang="ko-KR" sz="1800" dirty="0"/>
              <a:t>(</a:t>
            </a:r>
            <a:r>
              <a:rPr lang="ko-KR" altLang="en-US" sz="1800" dirty="0"/>
              <a:t>스프링 부트 </a:t>
            </a:r>
            <a:r>
              <a:rPr lang="en-US" altLang="ko-KR" sz="1800" dirty="0"/>
              <a:t>2.2</a:t>
            </a:r>
            <a:r>
              <a:rPr lang="ko-KR" altLang="en-US" sz="1800" dirty="0"/>
              <a:t>부터 </a:t>
            </a:r>
            <a:r>
              <a:rPr lang="en-US" altLang="ko-KR" sz="1800" dirty="0"/>
              <a:t>JUnit5</a:t>
            </a:r>
            <a:r>
              <a:rPr lang="ko-KR" altLang="en-US" sz="1800" dirty="0"/>
              <a:t>를 사용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JUnit Vintage(</a:t>
            </a:r>
            <a:r>
              <a:rPr lang="ko-KR" altLang="en-US" sz="1800" dirty="0"/>
              <a:t>구현체</a:t>
            </a:r>
            <a:r>
              <a:rPr lang="en-US" altLang="ko-KR" sz="1800" dirty="0"/>
              <a:t>): </a:t>
            </a:r>
            <a:r>
              <a:rPr lang="ko-KR" altLang="en-US" sz="1800" dirty="0"/>
              <a:t>하위 버전과 호환을 위해 </a:t>
            </a:r>
            <a:r>
              <a:rPr lang="en-US" altLang="ko-KR" sz="1800" dirty="0"/>
              <a:t>JUnit3, JUnit4 </a:t>
            </a:r>
            <a:r>
              <a:rPr lang="ko-KR" altLang="en-US" sz="1800" dirty="0"/>
              <a:t>기반의 테스트 엔진을 제공</a:t>
            </a:r>
            <a:endParaRPr lang="en-US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7389539" y="1149531"/>
            <a:ext cx="4580709" cy="387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07851" y="513883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JUnit5</a:t>
            </a:r>
            <a:r>
              <a:rPr lang="ko-KR" altLang="en-US" dirty="0"/>
              <a:t>의 </a:t>
            </a:r>
            <a:r>
              <a:rPr lang="ko-KR" altLang="en-US" dirty="0" err="1"/>
              <a:t>세부모듈</a:t>
            </a:r>
            <a:endParaRPr lang="en-US" dirty="0"/>
          </a:p>
        </p:txBody>
      </p:sp>
      <p:pic>
        <p:nvPicPr>
          <p:cNvPr id="10242" name="Picture 2" descr="https://t1.daumcdn.net/cfile/tistory/9945A13359DC5D7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95" y="1389301"/>
            <a:ext cx="38957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7241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어노테이션</a:t>
            </a:r>
            <a:endParaRPr lang="en-US" altLang="ko-KR" sz="2000" b="1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79693"/>
              </p:ext>
            </p:extLst>
          </p:nvPr>
        </p:nvGraphicFramePr>
        <p:xfrm>
          <a:off x="640594" y="1439301"/>
          <a:ext cx="11220968" cy="3892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10985">
                  <a:extLst>
                    <a:ext uri="{9D8B030D-6E8A-4147-A177-3AD203B41FA5}">
                      <a16:colId xmlns:a16="http://schemas.microsoft.com/office/drawing/2014/main" val="459906049"/>
                    </a:ext>
                  </a:extLst>
                </a:gridCol>
                <a:gridCol w="8609983">
                  <a:extLst>
                    <a:ext uri="{9D8B030D-6E8A-4147-A177-3AD203B41FA5}">
                      <a16:colId xmlns:a16="http://schemas.microsoft.com/office/drawing/2014/main" val="3216891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800" u="none" dirty="0">
                          <a:effectLst/>
                        </a:rPr>
                        <a:t>Annotation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800" u="none" dirty="0">
                          <a:effectLst/>
                        </a:rPr>
                        <a:t>description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34793"/>
                  </a:ext>
                </a:extLst>
              </a:tr>
              <a:tr h="287106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@Test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테스트 </a:t>
                      </a:r>
                      <a:r>
                        <a:rPr lang="ko-KR" altLang="en-US" sz="1800" u="none" dirty="0" err="1">
                          <a:effectLst/>
                        </a:rPr>
                        <a:t>메소드임을</a:t>
                      </a:r>
                      <a:r>
                        <a:rPr lang="ko-KR" altLang="en-US" sz="1800" u="none" dirty="0">
                          <a:effectLst/>
                        </a:rPr>
                        <a:t> 나타냄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87458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ParameterizedTest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하나의 테스트에 대해 서로 다른 인자를 가지고 여러 번 테스트를 수행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62891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RepeatedTest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지정한 반복 횟수만큼 테스트 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220002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DisplayName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테스트 결과를 </a:t>
                      </a:r>
                      <a:r>
                        <a:rPr lang="ko-KR" altLang="en-US" sz="1800" u="none" dirty="0" err="1">
                          <a:effectLst/>
                        </a:rPr>
                        <a:t>메소드명이</a:t>
                      </a:r>
                      <a:r>
                        <a:rPr lang="ko-KR" altLang="en-US" sz="1800" u="none" dirty="0">
                          <a:effectLst/>
                        </a:rPr>
                        <a:t> 아닌 사용자가 지정한 이름으로 표시하여 </a:t>
                      </a:r>
                      <a:r>
                        <a:rPr lang="ko-KR" altLang="en-US" sz="1800" u="none" dirty="0" err="1">
                          <a:effectLst/>
                        </a:rPr>
                        <a:t>가독성을</a:t>
                      </a:r>
                      <a:r>
                        <a:rPr lang="ko-KR" altLang="en-US" sz="1800" u="none" dirty="0">
                          <a:effectLst/>
                        </a:rPr>
                        <a:t> 높임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184643572"/>
                  </a:ext>
                </a:extLst>
              </a:tr>
              <a:tr h="253548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BeforeEach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각 테스트 전에 수행되어야 할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1429471500"/>
                  </a:ext>
                </a:extLst>
              </a:tr>
              <a:tr h="253548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AfterEach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각 테스트 후에 수행되어야 할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2634709646"/>
                  </a:ext>
                </a:extLst>
              </a:tr>
              <a:tr h="38778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BeforeAll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모든 테스트가 수행되기 전에 한 번 실행되는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r>
                        <a:rPr lang="en-US" altLang="ko-KR" sz="1800" u="none" dirty="0">
                          <a:effectLst/>
                        </a:rPr>
                        <a:t>(static void, no return)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2339119977"/>
                  </a:ext>
                </a:extLst>
              </a:tr>
              <a:tr h="38778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AfterAll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모든 테스트가 종료되고 한 번 실행되는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r>
                        <a:rPr lang="en-US" altLang="ko-KR" sz="1800" u="none" dirty="0">
                          <a:effectLst/>
                        </a:rPr>
                        <a:t>(static void, no return)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3422393843"/>
                  </a:ext>
                </a:extLst>
              </a:tr>
              <a:tr h="287106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@Tag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클래스 또는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r>
                        <a:rPr lang="ko-KR" altLang="en-US" sz="1800" u="none" dirty="0">
                          <a:effectLst/>
                        </a:rPr>
                        <a:t> 레벨에서 동작시킬 테스트를 선별</a:t>
                      </a:r>
                      <a:r>
                        <a:rPr lang="en-US" altLang="ko-KR" sz="1800" u="none" dirty="0">
                          <a:effectLst/>
                        </a:rPr>
                        <a:t>(</a:t>
                      </a:r>
                      <a:r>
                        <a:rPr lang="ko-KR" altLang="en-US" sz="1800" u="none" dirty="0" err="1">
                          <a:effectLst/>
                        </a:rPr>
                        <a:t>필터링</a:t>
                      </a:r>
                      <a:r>
                        <a:rPr lang="en-US" altLang="ko-KR" sz="1800" u="none" dirty="0">
                          <a:effectLst/>
                        </a:rPr>
                        <a:t>)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324057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@Disabled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클래스 또는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r>
                        <a:rPr lang="ko-KR" altLang="en-US" sz="1800" u="none" dirty="0">
                          <a:effectLst/>
                        </a:rPr>
                        <a:t> 레벨에서 테스트에 제외될 대상 선정</a:t>
                      </a:r>
                      <a:r>
                        <a:rPr lang="en-US" altLang="ko-KR" sz="1800" u="none" dirty="0">
                          <a:effectLst/>
                        </a:rPr>
                        <a:t>(</a:t>
                      </a:r>
                      <a:r>
                        <a:rPr lang="ko-KR" altLang="en-US" sz="1800" u="none" dirty="0" err="1">
                          <a:effectLst/>
                        </a:rPr>
                        <a:t>필터링</a:t>
                      </a:r>
                      <a:r>
                        <a:rPr lang="en-US" altLang="ko-KR" sz="1800" u="none" dirty="0">
                          <a:effectLst/>
                        </a:rPr>
                        <a:t>)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405247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8941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14012</TotalTime>
  <Words>2959</Words>
  <Application>Microsoft Office PowerPoint</Application>
  <PresentationFormat>와이드스크린</PresentationFormat>
  <Paragraphs>439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Arial Unicode MS</vt:lpstr>
      <vt:lpstr>Fira Mono</vt:lpstr>
      <vt:lpstr>JetBrains Mono</vt:lpstr>
      <vt:lpstr>맑은 고딕</vt:lpstr>
      <vt:lpstr>Arial</vt:lpstr>
      <vt:lpstr>Calibri</vt:lpstr>
      <vt:lpstr>Calibri Light</vt:lpstr>
      <vt:lpstr>Courier New</vt:lpstr>
      <vt:lpstr>Verdana</vt:lpstr>
      <vt:lpstr>Wingdings</vt:lpstr>
      <vt:lpstr>Office 테마</vt:lpstr>
      <vt:lpstr>java8의 람다식</vt:lpstr>
      <vt:lpstr>Lambda Expression</vt:lpstr>
      <vt:lpstr>Lambda Expression</vt:lpstr>
      <vt:lpstr>함수형 인터페이스</vt:lpstr>
      <vt:lpstr>PowerPoint 프레젠테이션</vt:lpstr>
      <vt:lpstr>함수형 인터페이스</vt:lpstr>
      <vt:lpstr>테스트</vt:lpstr>
      <vt:lpstr>JUnit</vt:lpstr>
      <vt:lpstr>어노테이션</vt:lpstr>
      <vt:lpstr>어노테이션</vt:lpstr>
      <vt:lpstr>어노테이션</vt:lpstr>
      <vt:lpstr>어노테이션</vt:lpstr>
      <vt:lpstr>BDD</vt:lpstr>
      <vt:lpstr>BDD</vt:lpstr>
      <vt:lpstr>BDD</vt:lpstr>
      <vt:lpstr>BDD</vt:lpstr>
      <vt:lpstr>Assert(단언)</vt:lpstr>
      <vt:lpstr>Assert(단언)</vt:lpstr>
      <vt:lpstr>Assert(단언)</vt:lpstr>
      <vt:lpstr>Assert(단언)</vt:lpstr>
      <vt:lpstr>테스트 인스턴스</vt:lpstr>
      <vt:lpstr>테스트 실행 순서</vt:lpstr>
      <vt:lpstr>테스트 실행 순서</vt:lpstr>
      <vt:lpstr>Assert(단언)</vt:lpstr>
      <vt:lpstr>Assert(단언)</vt:lpstr>
      <vt:lpstr>AssertJ </vt:lpstr>
      <vt:lpstr>AssertJ </vt:lpstr>
      <vt:lpstr>마무리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5146</cp:revision>
  <dcterms:created xsi:type="dcterms:W3CDTF">2020-03-06T01:35:43Z</dcterms:created>
  <dcterms:modified xsi:type="dcterms:W3CDTF">2023-03-27T23:20:43Z</dcterms:modified>
  <cp:version>1000.0000.01</cp:version>
</cp:coreProperties>
</file>