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628" r:id="rId3"/>
    <p:sldId id="627" r:id="rId4"/>
    <p:sldId id="613" r:id="rId5"/>
    <p:sldId id="615" r:id="rId6"/>
    <p:sldId id="614" r:id="rId7"/>
    <p:sldId id="616" r:id="rId8"/>
    <p:sldId id="617" r:id="rId9"/>
    <p:sldId id="618" r:id="rId10"/>
    <p:sldId id="619" r:id="rId11"/>
    <p:sldId id="629" r:id="rId12"/>
    <p:sldId id="630" r:id="rId13"/>
    <p:sldId id="622" r:id="rId14"/>
    <p:sldId id="624" r:id="rId15"/>
    <p:sldId id="655" r:id="rId16"/>
    <p:sldId id="631" r:id="rId17"/>
    <p:sldId id="632" r:id="rId18"/>
    <p:sldId id="633" r:id="rId19"/>
    <p:sldId id="634" r:id="rId20"/>
    <p:sldId id="654" r:id="rId21"/>
    <p:sldId id="635" r:id="rId22"/>
    <p:sldId id="636" r:id="rId23"/>
    <p:sldId id="637" r:id="rId24"/>
    <p:sldId id="638" r:id="rId25"/>
    <p:sldId id="641" r:id="rId26"/>
    <p:sldId id="642" r:id="rId27"/>
    <p:sldId id="640" r:id="rId28"/>
    <p:sldId id="639" r:id="rId29"/>
    <p:sldId id="643" r:id="rId30"/>
    <p:sldId id="644" r:id="rId31"/>
    <p:sldId id="646" r:id="rId32"/>
    <p:sldId id="645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42" y="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3717"/>
          </a:xfrm>
        </p:spPr>
        <p:txBody>
          <a:bodyPr>
            <a:normAutofit/>
          </a:bodyPr>
          <a:lstStyle/>
          <a:p>
            <a:r>
              <a:rPr lang="ko-KR" altLang="en-US"/>
              <a:t>컴포넌트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5CF9AD-F7D3-452D-960D-6DBAA07DE580}"/>
              </a:ext>
            </a:extLst>
          </p:cNvPr>
          <p:cNvSpPr/>
          <p:nvPr/>
        </p:nvSpPr>
        <p:spPr>
          <a:xfrm>
            <a:off x="540689" y="3175084"/>
            <a:ext cx="114737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https://velog.io/@nylah_dev/%EB%A6%AC%EC%95%A1%ED%8A%B8%EB%A5%BC-%EB%8B%A4%EB%A3%A8%EB%8A%94-%EA%B8%B0%EC%88%A0-%EC%BB%B4%ED%8F%AC%EB%84%8C%ED%8A%B8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B7BAD4-8F59-47B0-94E6-A67323E6C500}"/>
              </a:ext>
            </a:extLst>
          </p:cNvPr>
          <p:cNvSpPr/>
          <p:nvPr/>
        </p:nvSpPr>
        <p:spPr>
          <a:xfrm>
            <a:off x="3229555" y="295864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/>
              <a:t>https://blog.logrocket.com/the-beginners-guide-to-mastering-react-props-3f6f01fd7099/</a:t>
            </a:r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Default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props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b="1"/>
              <a:t>매번 단축평가를 사용하는 것은 번거로우므로 </a:t>
            </a:r>
            <a:r>
              <a:rPr lang="en-US" altLang="ko-KR" sz="1600" b="1"/>
              <a:t>Greeting </a:t>
            </a:r>
            <a:r>
              <a:rPr lang="ko-KR" altLang="en-US" sz="1600" b="1"/>
              <a:t>컴포넌트에 </a:t>
            </a:r>
            <a:r>
              <a:rPr lang="en-US" altLang="ko-KR" sz="1600" b="1"/>
              <a:t>defaultProps</a:t>
            </a:r>
            <a:r>
              <a:rPr lang="ko-KR" altLang="en-US" sz="1600" b="1"/>
              <a:t>설정</a:t>
            </a:r>
            <a:r>
              <a:rPr lang="en-US" altLang="ko-KR" sz="1600" b="1"/>
              <a:t>(defaultProps</a:t>
            </a:r>
            <a:r>
              <a:rPr lang="ko-KR" altLang="en-US" sz="1600" b="1"/>
              <a:t>명을 정확히</a:t>
            </a:r>
            <a:r>
              <a:rPr lang="en-US" altLang="ko-KR" sz="1600" b="1"/>
              <a:t>)</a:t>
            </a:r>
            <a:endParaRPr lang="en-US" altLang="ko-KR" sz="16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2C77DB-2867-4A86-8A9C-5C0A29210468}"/>
              </a:ext>
            </a:extLst>
          </p:cNvPr>
          <p:cNvSpPr/>
          <p:nvPr/>
        </p:nvSpPr>
        <p:spPr>
          <a:xfrm>
            <a:off x="1073185" y="1637053"/>
            <a:ext cx="7274789" cy="5047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Hello!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years old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"guest"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occupation: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"freelancer"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ComponentStudy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parent components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"Software Developer"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propTypes</a:t>
            </a:r>
            <a:r>
              <a:rPr lang="ko-KR" altLang="en-US" sz="2000" b="1"/>
              <a:t>를 통한 </a:t>
            </a:r>
            <a:r>
              <a:rPr lang="en-US" altLang="ko-KR" sz="2000" b="1"/>
              <a:t>props</a:t>
            </a:r>
            <a:r>
              <a:rPr lang="ko-KR" altLang="en-US" sz="2000" b="1"/>
              <a:t>검증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props</a:t>
            </a:r>
            <a:r>
              <a:rPr lang="ko-KR" altLang="en-US" sz="1800"/>
              <a:t>의 필수값 여부나 타입을 지정할 때 사용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b="1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이 코드에서 </a:t>
            </a:r>
            <a:r>
              <a:rPr lang="en-US" altLang="ko-KR" sz="1800"/>
              <a:t>name</a:t>
            </a:r>
            <a:r>
              <a:rPr lang="ko-KR" altLang="en-US" sz="1800"/>
              <a:t>은 무조건 </a:t>
            </a:r>
            <a:r>
              <a:rPr lang="en-US" altLang="ko-KR" sz="1800"/>
              <a:t>string</a:t>
            </a:r>
            <a:r>
              <a:rPr lang="ko-KR" altLang="en-US" sz="1800"/>
              <a:t>형태로 전달해야 함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문자열이 아닐 경우 값이 나타나기는 하지만 </a:t>
            </a:r>
            <a:r>
              <a:rPr lang="en-US" altLang="ko-KR" sz="1800"/>
              <a:t>console</a:t>
            </a:r>
            <a:r>
              <a:rPr lang="ko-KR" altLang="en-US" sz="1800"/>
              <a:t>에서 경고 메세지를 출력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isRequired</a:t>
            </a:r>
            <a:r>
              <a:rPr lang="ko-KR" altLang="en-US" sz="2000" b="1"/>
              <a:t>를 통한 </a:t>
            </a:r>
            <a:r>
              <a:rPr lang="en-US" altLang="ko-KR" sz="2000" b="1"/>
              <a:t>propTypes </a:t>
            </a:r>
            <a:r>
              <a:rPr lang="ko-KR" altLang="en-US" sz="2000" b="1"/>
              <a:t>설정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isRequired: </a:t>
            </a:r>
            <a:r>
              <a:rPr lang="ko-KR" altLang="en-US" sz="1800"/>
              <a:t>필수 </a:t>
            </a:r>
            <a:r>
              <a:rPr lang="en-US" altLang="ko-KR" sz="1800"/>
              <a:t>props</a:t>
            </a:r>
            <a:r>
              <a:rPr lang="ko-KR" altLang="en-US" sz="1800"/>
              <a:t>로 지정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C8CCE2-0720-4668-B7CF-829781667282}"/>
              </a:ext>
            </a:extLst>
          </p:cNvPr>
          <p:cNvSpPr/>
          <p:nvPr/>
        </p:nvSpPr>
        <p:spPr>
          <a:xfrm>
            <a:off x="1319163" y="1654991"/>
            <a:ext cx="455458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44E066-169B-4142-80A6-4D4DE7453616}"/>
              </a:ext>
            </a:extLst>
          </p:cNvPr>
          <p:cNvSpPr/>
          <p:nvPr/>
        </p:nvSpPr>
        <p:spPr>
          <a:xfrm>
            <a:off x="1303258" y="4666455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defaultProps</a:t>
            </a:r>
            <a:r>
              <a:rPr lang="ko-KR" altLang="en-US" sz="2000" b="1"/>
              <a:t>와 </a:t>
            </a:r>
            <a:r>
              <a:rPr lang="en-US" altLang="ko-KR" sz="2000" b="1"/>
              <a:t>propTyptes</a:t>
            </a:r>
            <a:r>
              <a:rPr lang="ko-KR" altLang="en-US" sz="2000" b="1"/>
              <a:t>는 필수</a:t>
            </a:r>
            <a:r>
              <a:rPr lang="en-US" altLang="ko-KR" sz="2000" b="1"/>
              <a:t>?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두 설정은 컴포넌트의 필수 사항이 아니므로 꼭 사용할 필요는 없음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그러나 큰 규모의 프로젝트를 진행하거나 협업 시 해당 컴포넌트에 어떤 </a:t>
            </a:r>
            <a:r>
              <a:rPr lang="en-US" altLang="ko-KR" sz="1800"/>
              <a:t>props</a:t>
            </a:r>
            <a:r>
              <a:rPr lang="ko-KR" altLang="en-US" sz="1800"/>
              <a:t>가 필요한지 쉽게 알 수 있기 때문에 개발능률이 좋아질 것이므로 권장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특히 타입 체크는 중요 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typescript</a:t>
            </a:r>
            <a:r>
              <a:rPr lang="ko-KR" altLang="en-US" sz="1800"/>
              <a:t>가 자주 언급되는 이유</a:t>
            </a:r>
            <a:r>
              <a:rPr lang="en-US" altLang="ko-KR" sz="1800"/>
              <a:t>(</a:t>
            </a:r>
            <a:r>
              <a:rPr lang="ko-KR" altLang="en-US" sz="1800"/>
              <a:t>대형 </a:t>
            </a:r>
            <a:r>
              <a:rPr lang="en-US" altLang="ko-KR" sz="1800"/>
              <a:t>SI </a:t>
            </a:r>
            <a:r>
              <a:rPr lang="ko-KR" altLang="en-US" sz="1800"/>
              <a:t>프로젝트에서 흔하게 사용</a:t>
            </a:r>
            <a:r>
              <a:rPr lang="en-US" altLang="ko-KR" sz="1800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Children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component</a:t>
            </a:r>
            <a:r>
              <a:rPr lang="ko-KR" altLang="en-US" sz="1800" dirty="0"/>
              <a:t>를 내장하는 두 가지 방식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컴포넌트 </a:t>
            </a:r>
            <a:r>
              <a:rPr lang="ko-KR" altLang="en-US" sz="1800"/>
              <a:t>내장을 여는 </a:t>
            </a:r>
            <a:r>
              <a:rPr lang="ko-KR" altLang="en-US" sz="1800" dirty="0"/>
              <a:t>태그와 닫는 태그 방식으로 하고 그 안에 들어가는 모든 요소는 </a:t>
            </a:r>
            <a:r>
              <a:rPr lang="en-US" altLang="ko-KR" sz="1800" dirty="0">
                <a:solidFill>
                  <a:srgbClr val="FF0000"/>
                </a:solidFill>
              </a:rPr>
              <a:t>props</a:t>
            </a:r>
            <a:r>
              <a:rPr lang="ko-KR" altLang="en-US" sz="1800" dirty="0">
                <a:solidFill>
                  <a:srgbClr val="FF0000"/>
                </a:solidFill>
              </a:rPr>
              <a:t>의 </a:t>
            </a:r>
            <a:r>
              <a:rPr lang="en-US" altLang="ko-KR" sz="1800" dirty="0">
                <a:solidFill>
                  <a:srgbClr val="FF0000"/>
                </a:solidFill>
              </a:rPr>
              <a:t>children</a:t>
            </a:r>
            <a:r>
              <a:rPr lang="ko-KR" altLang="en-US" sz="1800">
                <a:solidFill>
                  <a:srgbClr val="FF0000"/>
                </a:solidFill>
              </a:rPr>
              <a:t>으로 전달</a:t>
            </a:r>
            <a:r>
              <a:rPr lang="ko-KR" altLang="en-US" sz="1800"/>
              <a:t>됨</a:t>
            </a:r>
            <a:r>
              <a:rPr lang="en-US" altLang="ko-KR" sz="1800"/>
              <a:t>(props.children)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태그 사이의 내용을 보여주는 </a:t>
            </a:r>
            <a:r>
              <a:rPr lang="en-US" altLang="ko-KR" sz="1800"/>
              <a:t>children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BD12B-82C0-4D14-AFC8-0B97917721B5}"/>
              </a:ext>
            </a:extLst>
          </p:cNvPr>
          <p:cNvSpPr/>
          <p:nvPr/>
        </p:nvSpPr>
        <p:spPr>
          <a:xfrm>
            <a:off x="1115832" y="1734884"/>
            <a:ext cx="876763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 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chemeClr val="bg1"/>
                </a:solidFill>
              </a:rPr>
              <a:t>self-closing tag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89425-B1E0-4127-8DC8-393CD835074E}"/>
              </a:ext>
            </a:extLst>
          </p:cNvPr>
          <p:cNvSpPr/>
          <p:nvPr/>
        </p:nvSpPr>
        <p:spPr>
          <a:xfrm>
            <a:off x="1115832" y="2399754"/>
            <a:ext cx="876763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35A8B5-4437-46D9-866E-994BA0E27ADC}"/>
              </a:ext>
            </a:extLst>
          </p:cNvPr>
          <p:cNvSpPr/>
          <p:nvPr/>
        </p:nvSpPr>
        <p:spPr>
          <a:xfrm>
            <a:off x="1115832" y="3147638"/>
            <a:ext cx="876763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Children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D2B44C-CB9C-4EFB-9BE5-24E0E78C3F98}"/>
              </a:ext>
            </a:extLst>
          </p:cNvPr>
          <p:cNvSpPr/>
          <p:nvPr/>
        </p:nvSpPr>
        <p:spPr>
          <a:xfrm>
            <a:off x="618689" y="1121254"/>
            <a:ext cx="8865704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ComponentStudy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"Nathan"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"Software Developer"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"Jane"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"Frontend Developer"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"Jane"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"Frontend Developer"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this is children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Hello! I'm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a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years old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Nice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to meet you!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E7B89-4CC0-4574-A66F-2A95FE3EFC47}"/>
              </a:ext>
            </a:extLst>
          </p:cNvPr>
          <p:cNvSpPr/>
          <p:nvPr/>
        </p:nvSpPr>
        <p:spPr>
          <a:xfrm>
            <a:off x="618689" y="6414384"/>
            <a:ext cx="536877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&lt;h3&gt;this is h3 children&lt;/h3&gt; </a:t>
            </a:r>
            <a:r>
              <a:rPr lang="ko-KR" altLang="en-US">
                <a:latin typeface="Consolas" panose="020B0609020204030204" pitchFamily="49" charset="0"/>
              </a:rPr>
              <a:t>로 변경해보기</a:t>
            </a:r>
            <a:endParaRPr lang="en-US" altLang="ko-KR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Children</a:t>
            </a:r>
            <a:r>
              <a:rPr lang="ko-KR" altLang="en-US" sz="2000" b="1"/>
              <a:t>은 레이아웃을 구성할 때 요긴하게 사용</a:t>
            </a:r>
            <a:r>
              <a:rPr lang="en-US" altLang="ko-KR" sz="2000" b="1"/>
              <a:t>(</a:t>
            </a:r>
            <a:r>
              <a:rPr lang="ko-KR" altLang="en-US" sz="2000" b="1"/>
              <a:t>객체</a:t>
            </a:r>
            <a:r>
              <a:rPr lang="en-US" altLang="ko-KR" sz="2000" b="1"/>
              <a:t> </a:t>
            </a:r>
            <a:r>
              <a:rPr lang="ko-KR" altLang="en-US" sz="2000" b="1"/>
              <a:t>지향의 상속과 닮아 있음</a:t>
            </a:r>
            <a:r>
              <a:rPr lang="en-US" altLang="ko-KR" sz="2000" b="1"/>
              <a:t>)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0449-A581-49DD-9908-98E7C4BFD371}"/>
              </a:ext>
            </a:extLst>
          </p:cNvPr>
          <p:cNvSpPr/>
          <p:nvPr/>
        </p:nvSpPr>
        <p:spPr>
          <a:xfrm>
            <a:off x="853440" y="1274270"/>
            <a:ext cx="4784035" cy="2616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MainLayout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13B0DA-285F-48C4-ACE7-F16725BFD192}"/>
              </a:ext>
            </a:extLst>
          </p:cNvPr>
          <p:cNvSpPr/>
          <p:nvPr/>
        </p:nvSpPr>
        <p:spPr>
          <a:xfrm>
            <a:off x="853440" y="4164035"/>
            <a:ext cx="5078234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CoachListLayout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"body-container"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CoachList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CoachList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D53851-7783-4F86-B4E2-044F80680390}"/>
              </a:ext>
            </a:extLst>
          </p:cNvPr>
          <p:cNvSpPr/>
          <p:nvPr/>
        </p:nvSpPr>
        <p:spPr>
          <a:xfrm>
            <a:off x="6196057" y="4179424"/>
            <a:ext cx="540112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PlayerListLayout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"body-container"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PlayerList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PlayerList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7CABE-3C97-4C57-9C75-9B37D4F25ED0}"/>
              </a:ext>
            </a:extLst>
          </p:cNvPr>
          <p:cNvSpPr/>
          <p:nvPr/>
        </p:nvSpPr>
        <p:spPr>
          <a:xfrm>
            <a:off x="7243638" y="1274270"/>
            <a:ext cx="3673503" cy="50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974C90-0CE6-4F19-97F4-721FDD0BF3EB}"/>
              </a:ext>
            </a:extLst>
          </p:cNvPr>
          <p:cNvSpPr/>
          <p:nvPr/>
        </p:nvSpPr>
        <p:spPr>
          <a:xfrm>
            <a:off x="7243638" y="3087487"/>
            <a:ext cx="3673503" cy="506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319217-DFFD-4FD0-B194-EB0654AEB549}"/>
              </a:ext>
            </a:extLst>
          </p:cNvPr>
          <p:cNvSpPr/>
          <p:nvPr/>
        </p:nvSpPr>
        <p:spPr>
          <a:xfrm>
            <a:off x="7243637" y="1784005"/>
            <a:ext cx="3673503" cy="1303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Body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“How can you pass data up </a:t>
            </a:r>
            <a:r>
              <a:rPr lang="en-US" altLang="ko-KR" sz="2000" b="1" u="sng"/>
              <a:t>from a child component to a parent component?</a:t>
            </a:r>
            <a:r>
              <a:rPr lang="en-US" altLang="ko-KR" sz="2000" b="1"/>
              <a:t>”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EFD7A6-0530-4B21-BA60-3BBC2746C377}"/>
              </a:ext>
            </a:extLst>
          </p:cNvPr>
          <p:cNvSpPr/>
          <p:nvPr/>
        </p:nvSpPr>
        <p:spPr>
          <a:xfrm>
            <a:off x="610063" y="1279561"/>
            <a:ext cx="74525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Fragment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52F2-2F67-4749-A0B3-6730DB6B644A}"/>
              </a:ext>
            </a:extLst>
          </p:cNvPr>
          <p:cNvSpPr txBox="1"/>
          <p:nvPr/>
        </p:nvSpPr>
        <p:spPr>
          <a:xfrm>
            <a:off x="8062622" y="1279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9E7678-8BF1-4B3C-9258-E9B55E153454}"/>
              </a:ext>
            </a:extLst>
          </p:cNvPr>
          <p:cNvSpPr/>
          <p:nvPr/>
        </p:nvSpPr>
        <p:spPr>
          <a:xfrm>
            <a:off x="610063" y="1859339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function ComponentStudy() {</a:t>
            </a:r>
          </a:p>
          <a:p>
            <a:r>
              <a:rPr lang="en-US" altLang="ko-KR"/>
              <a:t>  const [textSwitch, setTextSwitch] = useState(true);</a:t>
            </a:r>
          </a:p>
          <a:p>
            <a:r>
              <a:rPr lang="en-US" altLang="ko-KR"/>
              <a:t>  return (</a:t>
            </a:r>
          </a:p>
          <a:p>
            <a:r>
              <a:rPr lang="en-US" altLang="ko-KR"/>
              <a:t>    &lt;div&gt;</a:t>
            </a:r>
          </a:p>
          <a:p>
            <a:r>
              <a:rPr lang="en-US" altLang="ko-KR"/>
              <a:t>      &lt;</a:t>
            </a:r>
            <a:r>
              <a:rPr lang="en-US" altLang="ko-KR">
                <a:solidFill>
                  <a:srgbClr val="FF0000"/>
                </a:solidFill>
              </a:rPr>
              <a:t>Greeting</a:t>
            </a:r>
          </a:p>
          <a:p>
            <a:r>
              <a:rPr lang="en-US" altLang="ko-KR"/>
              <a:t>        </a:t>
            </a:r>
            <a:r>
              <a:rPr lang="en-US" altLang="ko-KR">
                <a:solidFill>
                  <a:srgbClr val="0000FF"/>
                </a:solidFill>
              </a:rPr>
              <a:t>text</a:t>
            </a:r>
            <a:r>
              <a:rPr lang="en-US" altLang="ko-KR">
                <a:solidFill>
                  <a:srgbClr val="FF0000"/>
                </a:solidFill>
              </a:rPr>
              <a:t>={textSwitch}</a:t>
            </a:r>
          </a:p>
          <a:p>
            <a:r>
              <a:rPr lang="en-US" altLang="ko-KR"/>
              <a:t>        </a:t>
            </a:r>
            <a:r>
              <a:rPr lang="en-US" altLang="ko-KR">
                <a:solidFill>
                  <a:srgbClr val="0000FF"/>
                </a:solidFill>
              </a:rPr>
              <a:t>handleClick</a:t>
            </a:r>
            <a:r>
              <a:rPr lang="en-US" altLang="ko-KR">
                <a:solidFill>
                  <a:srgbClr val="FF0000"/>
                </a:solidFill>
              </a:rPr>
              <a:t>={() =&gt; setTextSwitch(!textSwitch)}</a:t>
            </a:r>
          </a:p>
          <a:p>
            <a:r>
              <a:rPr lang="en-US" altLang="ko-KR"/>
              <a:t>      /&gt;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  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F9A198-D4D6-42BB-9074-29E4A7CF333D}"/>
              </a:ext>
            </a:extLst>
          </p:cNvPr>
          <p:cNvSpPr/>
          <p:nvPr/>
        </p:nvSpPr>
        <p:spPr>
          <a:xfrm>
            <a:off x="610063" y="5144337"/>
            <a:ext cx="393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textSwitch: true </a:t>
            </a:r>
            <a:r>
              <a:rPr lang="ko-KR" altLang="en-US"/>
              <a:t>혹은 </a:t>
            </a:r>
            <a:r>
              <a:rPr lang="en-US" altLang="ko-KR"/>
              <a:t>false</a:t>
            </a:r>
            <a:r>
              <a:rPr lang="ko-KR" altLang="en-US"/>
              <a:t>로 변하는 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312BB2-12EB-4A72-B6C5-EB1EB8254BD3}"/>
              </a:ext>
            </a:extLst>
          </p:cNvPr>
          <p:cNvSpPr/>
          <p:nvPr/>
        </p:nvSpPr>
        <p:spPr>
          <a:xfrm>
            <a:off x="6801945" y="2649331"/>
            <a:ext cx="4284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자식 컴포넌트에</a:t>
            </a:r>
            <a:endParaRPr lang="en-US" altLang="ko-KR"/>
          </a:p>
          <a:p>
            <a:r>
              <a:rPr lang="en-US" altLang="ko-KR"/>
              <a:t>true/false</a:t>
            </a:r>
            <a:r>
              <a:rPr lang="ko-KR" altLang="en-US"/>
              <a:t>를 가지는 </a:t>
            </a:r>
            <a:r>
              <a:rPr lang="en-US" altLang="ko-KR"/>
              <a:t>textSwitch</a:t>
            </a:r>
            <a:r>
              <a:rPr lang="ko-KR" altLang="en-US"/>
              <a:t>와</a:t>
            </a:r>
            <a:endParaRPr lang="en-US" altLang="ko-KR"/>
          </a:p>
          <a:p>
            <a:r>
              <a:rPr lang="ko-KR" altLang="en-US"/>
              <a:t>그  </a:t>
            </a:r>
            <a:r>
              <a:rPr lang="en-US" altLang="ko-KR"/>
              <a:t>textSwitch</a:t>
            </a:r>
            <a:r>
              <a:rPr lang="ko-KR" altLang="en-US"/>
              <a:t>를 변경시키는 </a:t>
            </a:r>
            <a:r>
              <a:rPr lang="en-US" altLang="ko-KR"/>
              <a:t>setter</a:t>
            </a:r>
            <a:r>
              <a:rPr lang="ko-KR" altLang="en-US"/>
              <a:t>를 전달</a:t>
            </a:r>
          </a:p>
        </p:txBody>
      </p:sp>
    </p:spTree>
    <p:extLst>
      <p:ext uri="{BB962C8B-B14F-4D97-AF65-F5344CB8AC3E}">
        <p14:creationId xmlns:p14="http://schemas.microsoft.com/office/powerpoint/2010/main" val="74459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“How can you pass data up </a:t>
            </a:r>
            <a:r>
              <a:rPr lang="en-US" altLang="ko-KR" sz="2000" b="1" u="sng"/>
              <a:t>from a child component to a parent component?</a:t>
            </a:r>
            <a:r>
              <a:rPr lang="en-US" altLang="ko-KR" sz="2000" b="1"/>
              <a:t>”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ABBB73-C706-41F2-A922-08605859E28B}"/>
              </a:ext>
            </a:extLst>
          </p:cNvPr>
          <p:cNvSpPr/>
          <p:nvPr/>
        </p:nvSpPr>
        <p:spPr>
          <a:xfrm>
            <a:off x="724435" y="1117047"/>
            <a:ext cx="83939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export default function Greeting(props) {</a:t>
            </a:r>
          </a:p>
          <a:p>
            <a:r>
              <a:rPr lang="en-US" altLang="ko-KR"/>
              <a:t>  let element</a:t>
            </a:r>
          </a:p>
          <a:p>
            <a:r>
              <a:rPr lang="en-US" altLang="ko-KR"/>
              <a:t>  if (props.text) {</a:t>
            </a:r>
          </a:p>
          <a:p>
            <a:r>
              <a:rPr lang="en-US" altLang="ko-KR"/>
              <a:t>    element = (</a:t>
            </a:r>
          </a:p>
          <a:p>
            <a:r>
              <a:rPr lang="en-US" altLang="ko-KR"/>
              <a:t>      &lt;p&gt;</a:t>
            </a:r>
          </a:p>
          <a:p>
            <a:r>
              <a:rPr lang="en-US" altLang="ko-KR"/>
              <a:t>        Hello! I'm Nathan and I'm a Software Developer. Pleased to meet you!</a:t>
            </a:r>
          </a:p>
          <a:p>
            <a:r>
              <a:rPr lang="en-US" altLang="ko-KR"/>
              <a:t>      &lt;/p&gt;</a:t>
            </a:r>
          </a:p>
          <a:p>
            <a:r>
              <a:rPr lang="en-US" altLang="ko-KR"/>
              <a:t>    )</a:t>
            </a:r>
          </a:p>
          <a:p>
            <a:r>
              <a:rPr lang="en-US" altLang="ko-KR"/>
              <a:t>  } else {</a:t>
            </a:r>
          </a:p>
          <a:p>
            <a:r>
              <a:rPr lang="en-US" altLang="ko-KR"/>
              <a:t>    element = (</a:t>
            </a:r>
          </a:p>
          <a:p>
            <a:r>
              <a:rPr lang="en-US" altLang="ko-KR"/>
              <a:t>      &lt;p&gt;Hello! I'm Jane and I'm a Frontend Developer. Pleased to meet you!&lt;/p&gt;</a:t>
            </a:r>
          </a:p>
          <a:p>
            <a:r>
              <a:rPr lang="en-US" altLang="ko-KR"/>
              <a:t>    )</a:t>
            </a:r>
          </a:p>
          <a:p>
            <a:r>
              <a:rPr lang="en-US" altLang="ko-KR"/>
              <a:t>  }</a:t>
            </a:r>
          </a:p>
          <a:p>
            <a:r>
              <a:rPr lang="en-US" altLang="ko-KR"/>
              <a:t>  return (</a:t>
            </a:r>
          </a:p>
          <a:p>
            <a:r>
              <a:rPr lang="en-US" altLang="ko-KR"/>
              <a:t>    &lt;div&gt;</a:t>
            </a:r>
          </a:p>
          <a:p>
            <a:r>
              <a:rPr lang="en-US" altLang="ko-KR"/>
              <a:t>      {element}</a:t>
            </a:r>
          </a:p>
          <a:p>
            <a:r>
              <a:rPr lang="en-US" altLang="ko-KR"/>
              <a:t>      </a:t>
            </a:r>
            <a:r>
              <a:rPr lang="en-US" altLang="ko-KR">
                <a:solidFill>
                  <a:srgbClr val="FF0000"/>
                </a:solidFill>
              </a:rPr>
              <a:t>&lt;ChangeGreeting handleClick={props.handleClick} /&gt;</a:t>
            </a:r>
          </a:p>
          <a:p>
            <a:r>
              <a:rPr lang="en-US" altLang="ko-KR"/>
              <a:t>    &lt;/div&gt;</a:t>
            </a:r>
          </a:p>
          <a:p>
            <a:r>
              <a:rPr lang="en-US" altLang="ko-KR"/>
              <a:t>  )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1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“How can you pass data up </a:t>
            </a:r>
            <a:r>
              <a:rPr lang="en-US" altLang="ko-KR" sz="2000" b="1" u="sng"/>
              <a:t>from a child component to a parent component?</a:t>
            </a:r>
            <a:r>
              <a:rPr lang="en-US" altLang="ko-KR" sz="2000" b="1"/>
              <a:t>”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81FD0-5CCD-4B51-9895-80C86DAA2870}"/>
              </a:ext>
            </a:extLst>
          </p:cNvPr>
          <p:cNvSpPr/>
          <p:nvPr/>
        </p:nvSpPr>
        <p:spPr>
          <a:xfrm>
            <a:off x="622852" y="1188837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export default function ChangeGreeting(props) {</a:t>
            </a:r>
          </a:p>
          <a:p>
            <a:r>
              <a:rPr lang="en-US" altLang="ko-KR"/>
              <a:t>  return (</a:t>
            </a:r>
          </a:p>
          <a:p>
            <a:r>
              <a:rPr lang="en-US" altLang="ko-KR"/>
              <a:t>    &lt;button type="button" </a:t>
            </a:r>
            <a:r>
              <a:rPr lang="en-US" altLang="ko-KR">
                <a:solidFill>
                  <a:srgbClr val="FF0000"/>
                </a:solidFill>
              </a:rPr>
              <a:t>onClick={props.handleClick}</a:t>
            </a:r>
            <a:r>
              <a:rPr lang="en-US" altLang="ko-KR"/>
              <a:t>&gt;</a:t>
            </a:r>
          </a:p>
          <a:p>
            <a:r>
              <a:rPr lang="en-US" altLang="ko-KR"/>
              <a:t>      Toggle Name</a:t>
            </a:r>
          </a:p>
          <a:p>
            <a:r>
              <a:rPr lang="en-US" altLang="ko-KR"/>
              <a:t>    &lt;/button&gt;</a:t>
            </a:r>
          </a:p>
          <a:p>
            <a:r>
              <a:rPr lang="en-US" altLang="ko-KR"/>
              <a:t>  )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3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You can’t send data, but you can </a:t>
            </a:r>
            <a:r>
              <a:rPr lang="en-US" altLang="ko-KR" sz="2000" b="1">
                <a:solidFill>
                  <a:srgbClr val="FF0000"/>
                </a:solidFill>
              </a:rPr>
              <a:t>send a signal for change using a function</a:t>
            </a:r>
            <a:r>
              <a:rPr lang="en-US" altLang="ko-KR" sz="2000" b="1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DC9CF1-535D-4CB1-9091-5D1D98805B42}"/>
              </a:ext>
            </a:extLst>
          </p:cNvPr>
          <p:cNvSpPr/>
          <p:nvPr/>
        </p:nvSpPr>
        <p:spPr>
          <a:xfrm>
            <a:off x="755374" y="1570719"/>
            <a:ext cx="7394713" cy="2770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CA6E93-F19E-4E2A-BBFB-AD2E89148288}"/>
              </a:ext>
            </a:extLst>
          </p:cNvPr>
          <p:cNvSpPr/>
          <p:nvPr/>
        </p:nvSpPr>
        <p:spPr>
          <a:xfrm>
            <a:off x="1776453" y="2467230"/>
            <a:ext cx="5352553" cy="16117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7FD9AE-D4FB-43A0-BBBF-917897BE1886}"/>
              </a:ext>
            </a:extLst>
          </p:cNvPr>
          <p:cNvSpPr/>
          <p:nvPr/>
        </p:nvSpPr>
        <p:spPr>
          <a:xfrm>
            <a:off x="2856837" y="3060265"/>
            <a:ext cx="3188473" cy="7487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8925A6-040C-40D1-AF63-46415A5D8A91}"/>
              </a:ext>
            </a:extLst>
          </p:cNvPr>
          <p:cNvSpPr/>
          <p:nvPr/>
        </p:nvSpPr>
        <p:spPr>
          <a:xfrm>
            <a:off x="763325" y="1201387"/>
            <a:ext cx="18224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/>
              <a:t>ComponentStudy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FEECA3-8B71-4910-B63A-3D75B481084F}"/>
              </a:ext>
            </a:extLst>
          </p:cNvPr>
          <p:cNvSpPr/>
          <p:nvPr/>
        </p:nvSpPr>
        <p:spPr>
          <a:xfrm>
            <a:off x="878252" y="1942376"/>
            <a:ext cx="447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handleClick={() =&gt; setTextSwitch(!textSwitch)}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E2BBFB-A1D1-4DF7-870B-719CE1AD4661}"/>
              </a:ext>
            </a:extLst>
          </p:cNvPr>
          <p:cNvCxnSpPr>
            <a:cxnSpLocks/>
          </p:cNvCxnSpPr>
          <p:nvPr/>
        </p:nvCxnSpPr>
        <p:spPr>
          <a:xfrm>
            <a:off x="3275939" y="2272707"/>
            <a:ext cx="0" cy="3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551375-14BB-4C9E-8880-41C121106CC4}"/>
              </a:ext>
            </a:extLst>
          </p:cNvPr>
          <p:cNvSpPr/>
          <p:nvPr/>
        </p:nvSpPr>
        <p:spPr>
          <a:xfrm>
            <a:off x="6133031" y="2127042"/>
            <a:ext cx="9979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/>
              <a:t>Greeting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08CB9D-1C8D-4AA0-A883-17D27613DD44}"/>
              </a:ext>
            </a:extLst>
          </p:cNvPr>
          <p:cNvSpPr/>
          <p:nvPr/>
        </p:nvSpPr>
        <p:spPr>
          <a:xfrm>
            <a:off x="2545475" y="2679643"/>
            <a:ext cx="447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handleClick={() =&gt; setTextSwitch(!textSwitch)}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A717D2-DCBA-4D20-B7F3-D50439226C0A}"/>
              </a:ext>
            </a:extLst>
          </p:cNvPr>
          <p:cNvCxnSpPr>
            <a:cxnSpLocks/>
          </p:cNvCxnSpPr>
          <p:nvPr/>
        </p:nvCxnSpPr>
        <p:spPr>
          <a:xfrm>
            <a:off x="4451073" y="2959439"/>
            <a:ext cx="0" cy="3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BD5FA6-96B1-4F37-BB0E-D2FBBD576A89}"/>
              </a:ext>
            </a:extLst>
          </p:cNvPr>
          <p:cNvSpPr/>
          <p:nvPr/>
        </p:nvSpPr>
        <p:spPr>
          <a:xfrm>
            <a:off x="4347153" y="3429000"/>
            <a:ext cx="16981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/>
              <a:t>ChangeGreeting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3A2FEF-7BB6-42FA-81C2-9AAE0F1FC02B}"/>
              </a:ext>
            </a:extLst>
          </p:cNvPr>
          <p:cNvSpPr/>
          <p:nvPr/>
        </p:nvSpPr>
        <p:spPr>
          <a:xfrm>
            <a:off x="755374" y="4487089"/>
            <a:ext cx="1070494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ComponentStudy</a:t>
            </a:r>
            <a:r>
              <a:rPr lang="ko-KR" altLang="en-US"/>
              <a:t>는 </a:t>
            </a:r>
            <a:r>
              <a:rPr lang="en-US" altLang="ko-KR"/>
              <a:t>handleClick props</a:t>
            </a:r>
            <a:r>
              <a:rPr lang="ko-KR" altLang="en-US"/>
              <a:t>에 자신의 상태를 변경시킬 </a:t>
            </a:r>
            <a:r>
              <a:rPr lang="en-US" altLang="ko-KR"/>
              <a:t>setTextSwitch</a:t>
            </a:r>
            <a:r>
              <a:rPr lang="ko-KR" altLang="en-US"/>
              <a:t>를 포함하는 함수를 전달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Greeting </a:t>
            </a:r>
            <a:r>
              <a:rPr lang="ko-KR" altLang="en-US"/>
              <a:t>컴포넌트는 </a:t>
            </a:r>
            <a:r>
              <a:rPr lang="en-US" altLang="ko-KR"/>
              <a:t>handleClick props</a:t>
            </a:r>
            <a:r>
              <a:rPr lang="ko-KR" altLang="en-US"/>
              <a:t>를 사용하지 않고 </a:t>
            </a:r>
            <a:r>
              <a:rPr lang="ko-KR" altLang="en-US" u="sng"/>
              <a:t>단순히 전달만 수행</a:t>
            </a:r>
            <a:endParaRPr lang="en-US" altLang="ko-KR" u="sng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ChangeGreeting </a:t>
            </a:r>
            <a:r>
              <a:rPr lang="ko-KR" altLang="en-US"/>
              <a:t>컴포넌트에서 실제적으로 </a:t>
            </a:r>
            <a:r>
              <a:rPr lang="en-US" altLang="ko-KR"/>
              <a:t>handleClick props </a:t>
            </a:r>
            <a:r>
              <a:rPr lang="ko-KR" altLang="en-US"/>
              <a:t>사용하여 최상위 부모인 </a:t>
            </a:r>
            <a:r>
              <a:rPr lang="en-US" altLang="ko-KR"/>
              <a:t>ComponentStudy</a:t>
            </a:r>
            <a:r>
              <a:rPr lang="ko-KR" altLang="en-US"/>
              <a:t>의 </a:t>
            </a:r>
            <a:r>
              <a:rPr lang="en-US" altLang="ko-KR"/>
              <a:t>state</a:t>
            </a:r>
            <a:r>
              <a:rPr lang="ko-KR" altLang="en-US"/>
              <a:t>를 변경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부모 </a:t>
            </a:r>
            <a:r>
              <a:rPr lang="en-US" altLang="ko-KR"/>
              <a:t>state</a:t>
            </a:r>
            <a:r>
              <a:rPr lang="ko-KR" altLang="en-US"/>
              <a:t>가 변경되면 이를 참조</a:t>
            </a:r>
            <a:r>
              <a:rPr lang="en-US" altLang="ko-KR"/>
              <a:t>(</a:t>
            </a:r>
            <a:r>
              <a:rPr lang="ko-KR" altLang="en-US"/>
              <a:t>사용</a:t>
            </a:r>
            <a:r>
              <a:rPr lang="en-US" altLang="ko-KR"/>
              <a:t>)</a:t>
            </a:r>
            <a:r>
              <a:rPr lang="ko-KR" altLang="en-US"/>
              <a:t>하는 모든 </a:t>
            </a:r>
            <a:r>
              <a:rPr lang="en-US" altLang="ko-KR"/>
              <a:t>Component(Greeting)</a:t>
            </a:r>
            <a:r>
              <a:rPr lang="ko-KR" altLang="en-US"/>
              <a:t>이 재랜더링 대상이 됨</a:t>
            </a:r>
          </a:p>
        </p:txBody>
      </p:sp>
    </p:spTree>
    <p:extLst>
      <p:ext uri="{BB962C8B-B14F-4D97-AF65-F5344CB8AC3E}">
        <p14:creationId xmlns:p14="http://schemas.microsoft.com/office/powerpoint/2010/main" val="16652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준비하기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src </a:t>
            </a:r>
            <a:r>
              <a:rPr lang="ko-KR" altLang="en-US" sz="2000" b="1"/>
              <a:t>폴더 밑에 </a:t>
            </a:r>
            <a:r>
              <a:rPr lang="en-US" altLang="ko-KR" sz="2000" b="1"/>
              <a:t>ComponentStudy.js </a:t>
            </a:r>
            <a:r>
              <a:rPr lang="ko-KR" altLang="en-US" sz="2000" b="1"/>
              <a:t>작성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실행해보기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96B2C-223F-4926-A466-ACD82698647D}"/>
              </a:ext>
            </a:extLst>
          </p:cNvPr>
          <p:cNvSpPr/>
          <p:nvPr/>
        </p:nvSpPr>
        <p:spPr>
          <a:xfrm>
            <a:off x="644434" y="1314603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import logo from "./logo.svg";</a:t>
            </a:r>
          </a:p>
          <a:p>
            <a:r>
              <a:rPr lang="en-US" altLang="ko-KR"/>
              <a:t>import React, { Fragment, useState, useRef } from "react";</a:t>
            </a:r>
          </a:p>
          <a:p>
            <a:r>
              <a:rPr lang="en-US" altLang="ko-KR"/>
              <a:t>import "./App.css";</a:t>
            </a:r>
          </a:p>
          <a:p>
            <a:endParaRPr lang="en-US" altLang="ko-KR"/>
          </a:p>
          <a:p>
            <a:r>
              <a:rPr lang="en-US" altLang="ko-KR"/>
              <a:t>function ComponentStudy() {</a:t>
            </a:r>
          </a:p>
          <a:p>
            <a:r>
              <a:rPr lang="en-US" altLang="ko-KR"/>
              <a:t>  return (</a:t>
            </a:r>
          </a:p>
          <a:p>
            <a:r>
              <a:rPr lang="en-US" altLang="ko-KR"/>
              <a:t>    &lt;div&gt;</a:t>
            </a:r>
          </a:p>
          <a:p>
            <a:r>
              <a:rPr lang="en-US" altLang="ko-KR"/>
              <a:t>      &lt;h1&gt;ComponentStudy&lt;/h1&gt;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  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export default ComponentStudy;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F10BBE-7A15-40FF-91BB-556E1494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314603"/>
            <a:ext cx="2590800" cy="1552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AE694-B963-4DCD-B482-9D83BA9E9982}"/>
              </a:ext>
            </a:extLst>
          </p:cNvPr>
          <p:cNvSpPr/>
          <p:nvPr/>
        </p:nvSpPr>
        <p:spPr>
          <a:xfrm>
            <a:off x="644434" y="5838962"/>
            <a:ext cx="48366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/>
              <a:t>D:\workspace\reactstudy2\</a:t>
            </a:r>
            <a:r>
              <a:rPr lang="ko-KR" altLang="en-US">
                <a:solidFill>
                  <a:srgbClr val="FF0000"/>
                </a:solidFill>
              </a:rPr>
              <a:t>reactstudy</a:t>
            </a:r>
            <a:r>
              <a:rPr lang="ko-KR" altLang="en-US"/>
              <a:t>&gt; npm start</a:t>
            </a:r>
          </a:p>
        </p:txBody>
      </p:sp>
    </p:spTree>
    <p:extLst>
      <p:ext uri="{BB962C8B-B14F-4D97-AF65-F5344CB8AC3E}">
        <p14:creationId xmlns:p14="http://schemas.microsoft.com/office/powerpoint/2010/main" val="5129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Setter</a:t>
            </a:r>
            <a:r>
              <a:rPr lang="ko-KR" altLang="en-US" sz="2000" b="1"/>
              <a:t>를 전달할 때 주의사항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1800" b="1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3A2FEF-7BB6-42FA-81C2-9AAE0F1FC02B}"/>
              </a:ext>
            </a:extLst>
          </p:cNvPr>
          <p:cNvSpPr/>
          <p:nvPr/>
        </p:nvSpPr>
        <p:spPr>
          <a:xfrm>
            <a:off x="530552" y="3960904"/>
            <a:ext cx="107049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Setter</a:t>
            </a:r>
            <a:r>
              <a:rPr lang="ko-KR" altLang="en-US">
                <a:solidFill>
                  <a:srgbClr val="FF0000"/>
                </a:solidFill>
              </a:rPr>
              <a:t>를 함수 안에 넣어서 전달</a:t>
            </a:r>
            <a:endParaRPr lang="en-US" altLang="ko-KR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렌더 과정에서 </a:t>
            </a:r>
            <a:r>
              <a:rPr lang="en-US" altLang="ko-KR"/>
              <a:t>state</a:t>
            </a:r>
            <a:r>
              <a:rPr lang="ko-KR" altLang="en-US"/>
              <a:t>를 변화하는 함수가 있다면 반복해서 리렌더링 함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해당 코드는 사용자가 클릭할 때만 변할 수 있도록 함수 설정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7E5623-911E-4890-BEA1-F93ABE6D1D41}"/>
              </a:ext>
            </a:extLst>
          </p:cNvPr>
          <p:cNvSpPr/>
          <p:nvPr/>
        </p:nvSpPr>
        <p:spPr>
          <a:xfrm>
            <a:off x="633837" y="2586430"/>
            <a:ext cx="1005064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textSwitch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handleClick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setTextSwitch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textSwitch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32539-EE5D-45B1-8D87-F1A0ADD17604}"/>
              </a:ext>
            </a:extLst>
          </p:cNvPr>
          <p:cNvSpPr/>
          <p:nvPr/>
        </p:nvSpPr>
        <p:spPr>
          <a:xfrm>
            <a:off x="633836" y="1240424"/>
            <a:ext cx="875777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textSwitch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handleClick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setTextSwitch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textSwitch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CE4CC-917F-460F-A717-89A9A4381902}"/>
              </a:ext>
            </a:extLst>
          </p:cNvPr>
          <p:cNvSpPr txBox="1"/>
          <p:nvPr/>
        </p:nvSpPr>
        <p:spPr>
          <a:xfrm>
            <a:off x="10091351" y="15651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O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C1F00-351E-4927-BC1E-82828CA2FBC2}"/>
              </a:ext>
            </a:extLst>
          </p:cNvPr>
          <p:cNvSpPr txBox="1"/>
          <p:nvPr/>
        </p:nvSpPr>
        <p:spPr>
          <a:xfrm>
            <a:off x="10787762" y="28634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/>
              <a:t>React can’t send data up from a child component into its parent component</a:t>
            </a:r>
          </a:p>
          <a:p>
            <a:pPr algn="just">
              <a:lnSpc>
                <a:spcPct val="150000"/>
              </a:lnSpc>
            </a:pPr>
            <a:r>
              <a:rPr lang="en-US" altLang="ko-KR" sz="2000"/>
              <a:t>but the parent component </a:t>
            </a:r>
            <a:r>
              <a:rPr lang="en-US" altLang="ko-KR" sz="2000">
                <a:solidFill>
                  <a:srgbClr val="FF0000"/>
                </a:solidFill>
              </a:rPr>
              <a:t>can send a function(setter)</a:t>
            </a:r>
            <a:r>
              <a:rPr lang="en-US" altLang="ko-KR" sz="2000"/>
              <a:t> to a child component.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/>
              <a:t>once that function is called in</a:t>
            </a:r>
            <a:r>
              <a:rPr lang="ko-KR" altLang="en-US" sz="2000"/>
              <a:t> </a:t>
            </a:r>
            <a:r>
              <a:rPr lang="en-US" altLang="ko-KR" sz="2000"/>
              <a:t>the child component, the parent component will update the state.</a:t>
            </a:r>
          </a:p>
          <a:p>
            <a:pPr algn="just">
              <a:lnSpc>
                <a:spcPct val="150000"/>
              </a:lnSpc>
            </a:pPr>
            <a:r>
              <a:rPr lang="en-US" altLang="ko-KR" b="1"/>
              <a:t>Prop drilling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컴포넌트를 세분화하면 </a:t>
            </a:r>
            <a:r>
              <a:rPr lang="en-US" altLang="ko-KR" sz="1800"/>
              <a:t>props</a:t>
            </a:r>
            <a:r>
              <a:rPr lang="ko-KR" altLang="en-US" sz="1800"/>
              <a:t>가 실제로 사용되는 최종 컴포넌트까지 전달되기까지 중간 컴포넌트는 </a:t>
            </a:r>
            <a:r>
              <a:rPr lang="en-US" altLang="ko-KR" sz="1800"/>
              <a:t>props</a:t>
            </a:r>
            <a:r>
              <a:rPr lang="ko-KR" altLang="en-US" sz="1800"/>
              <a:t>를 </a:t>
            </a:r>
            <a:r>
              <a:rPr lang="en-US" altLang="ko-KR" sz="1800"/>
              <a:t>forwarding </a:t>
            </a:r>
            <a:r>
              <a:rPr lang="ko-KR" altLang="en-US" sz="1800"/>
              <a:t>해야 함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프로젝트 규모가 커질수록</a:t>
            </a:r>
            <a:r>
              <a:rPr lang="en-US" altLang="ko-KR" sz="1800"/>
              <a:t>, state</a:t>
            </a:r>
            <a:r>
              <a:rPr lang="ko-KR" altLang="en-US" sz="1800"/>
              <a:t>나 </a:t>
            </a:r>
            <a:r>
              <a:rPr lang="en-US" altLang="ko-KR" sz="1800"/>
              <a:t>props</a:t>
            </a:r>
            <a:r>
              <a:rPr lang="ko-KR" altLang="en-US" sz="1800"/>
              <a:t>를 관리하기 어려워 짐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Redux</a:t>
            </a:r>
            <a:r>
              <a:rPr lang="ko-KR" altLang="en-US" sz="1800"/>
              <a:t>와 같은 </a:t>
            </a:r>
            <a:r>
              <a:rPr lang="en-US" altLang="ko-KR" sz="1800"/>
              <a:t>third-party </a:t>
            </a:r>
            <a:r>
              <a:rPr lang="ko-KR" altLang="en-US" sz="1800"/>
              <a:t>라이브러리 이용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/>
              <a:t>Prop drilling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컴포넌트를 세분화하면 </a:t>
            </a:r>
            <a:r>
              <a:rPr lang="en-US" altLang="ko-KR" sz="1800"/>
              <a:t>props</a:t>
            </a:r>
            <a:r>
              <a:rPr lang="ko-KR" altLang="en-US" sz="1800"/>
              <a:t>가 실제로 사용되는 최종 컴포넌트까지 전달되기까지 중간 컴포넌트는 </a:t>
            </a:r>
            <a:r>
              <a:rPr lang="en-US" altLang="ko-KR" sz="1800"/>
              <a:t>props</a:t>
            </a:r>
            <a:r>
              <a:rPr lang="ko-KR" altLang="en-US" sz="1800"/>
              <a:t>를 </a:t>
            </a:r>
            <a:r>
              <a:rPr lang="en-US" altLang="ko-KR" sz="1800"/>
              <a:t>forwarding </a:t>
            </a:r>
            <a:r>
              <a:rPr lang="ko-KR" altLang="en-US" sz="1800"/>
              <a:t>해야 함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프로젝트 규모가 커질수록</a:t>
            </a:r>
            <a:r>
              <a:rPr lang="en-US" altLang="ko-KR" sz="1800"/>
              <a:t>, state</a:t>
            </a:r>
            <a:r>
              <a:rPr lang="ko-KR" altLang="en-US" sz="1800"/>
              <a:t>나 </a:t>
            </a:r>
            <a:r>
              <a:rPr lang="en-US" altLang="ko-KR" sz="1800"/>
              <a:t>props</a:t>
            </a:r>
            <a:r>
              <a:rPr lang="ko-KR" altLang="en-US" sz="1800"/>
              <a:t>를 관리하기 어려워 짐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Redux, Recoil</a:t>
            </a:r>
            <a:r>
              <a:rPr lang="ko-KR" altLang="en-US" sz="1800"/>
              <a:t>과 같은 </a:t>
            </a:r>
            <a:r>
              <a:rPr lang="en-US" altLang="ko-KR" sz="1800"/>
              <a:t>third-party </a:t>
            </a:r>
            <a:r>
              <a:rPr lang="ko-KR" altLang="en-US" sz="1800"/>
              <a:t>라이브러리 이용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ko-KR" altLang="en-US" b="1"/>
              <a:t>컴포넌트를 나누는 기준</a:t>
            </a:r>
            <a:endParaRPr lang="en-US" altLang="ko-KR" sz="20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반복적인 </a:t>
            </a:r>
            <a:r>
              <a:rPr lang="en-US" altLang="ko-KR" sz="1800"/>
              <a:t>html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시스템에서 재사용되는 요소</a:t>
            </a:r>
            <a:r>
              <a:rPr lang="en-US" altLang="ko-KR" sz="1800"/>
              <a:t>(table, form, button)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컴포넌트를 너무 잘게 쪼개도 코드 가독성이 떨어지고 </a:t>
            </a:r>
            <a:r>
              <a:rPr lang="en-US" altLang="ko-KR" sz="1800"/>
              <a:t>props </a:t>
            </a:r>
            <a:r>
              <a:rPr lang="ko-KR" altLang="en-US" sz="1800"/>
              <a:t>관리가 힘들어질 수 있으므로 적절하게 나누는 것이 필요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2400"/>
              <a:t>Props</a:t>
            </a:r>
            <a:r>
              <a:rPr lang="ko-KR" altLang="en-US" sz="2400"/>
              <a:t>의 비구조화 할당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여러 개의 </a:t>
            </a:r>
            <a:r>
              <a:rPr lang="en-US" altLang="ko-KR" sz="2000" b="1"/>
              <a:t>props</a:t>
            </a:r>
            <a:r>
              <a:rPr lang="ko-KR" altLang="en-US" sz="2000" b="1"/>
              <a:t>를 받을 때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CBCC1D-F2C7-4545-9F01-8A3956616D56}"/>
              </a:ext>
            </a:extLst>
          </p:cNvPr>
          <p:cNvSpPr/>
          <p:nvPr/>
        </p:nvSpPr>
        <p:spPr>
          <a:xfrm>
            <a:off x="530552" y="1398727"/>
            <a:ext cx="4749114" cy="4647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import React, { Component } from 'react';</a:t>
            </a:r>
          </a:p>
          <a:p>
            <a:endParaRPr lang="en-US" altLang="ko-KR" sz="1600"/>
          </a:p>
          <a:p>
            <a:r>
              <a:rPr lang="en-US" altLang="ko-KR" sz="1600"/>
              <a:t>const Puppy = (props) =&gt; {</a:t>
            </a:r>
          </a:p>
          <a:p>
            <a:r>
              <a:rPr lang="en-US" altLang="ko-KR" sz="1600"/>
              <a:t>    </a:t>
            </a:r>
            <a:r>
              <a:rPr lang="en-US" altLang="ko-KR" sz="1600">
                <a:solidFill>
                  <a:srgbClr val="FF0000"/>
                </a:solidFill>
              </a:rPr>
              <a:t>const {name, age} = props</a:t>
            </a:r>
          </a:p>
          <a:p>
            <a:r>
              <a:rPr lang="en-US" altLang="ko-KR" sz="1600"/>
              <a:t>    return(</a:t>
            </a:r>
          </a:p>
          <a:p>
            <a:r>
              <a:rPr lang="en-US" altLang="ko-KR" sz="1600"/>
              <a:t>        &lt;div&gt;</a:t>
            </a:r>
          </a:p>
          <a:p>
            <a:r>
              <a:rPr lang="en-US" altLang="ko-KR" sz="1600"/>
              <a:t>            &lt;div&gt;</a:t>
            </a:r>
            <a:r>
              <a:rPr lang="ko-KR" altLang="en-US" sz="1600"/>
              <a:t>내 강아지 이름은 </a:t>
            </a:r>
            <a:r>
              <a:rPr lang="en-US" altLang="ko-KR" sz="1600"/>
              <a:t>{name} </a:t>
            </a:r>
            <a:r>
              <a:rPr lang="ko-KR" altLang="en-US" sz="1600"/>
              <a:t>입니다</a:t>
            </a:r>
            <a:r>
              <a:rPr lang="en-US" altLang="ko-KR" sz="1600"/>
              <a:t>.&lt;/div&gt;</a:t>
            </a:r>
          </a:p>
          <a:p>
            <a:r>
              <a:rPr lang="en-US" altLang="ko-KR" sz="1600"/>
              <a:t>            &lt;div&gt;</a:t>
            </a:r>
            <a:r>
              <a:rPr lang="ko-KR" altLang="en-US" sz="1600"/>
              <a:t>내 강아지 나이는 </a:t>
            </a:r>
            <a:r>
              <a:rPr lang="en-US" altLang="ko-KR" sz="1600"/>
              <a:t>{age} </a:t>
            </a:r>
            <a:r>
              <a:rPr lang="ko-KR" altLang="en-US" sz="1600"/>
              <a:t>입니다</a:t>
            </a:r>
            <a:r>
              <a:rPr lang="en-US" altLang="ko-KR" sz="1600"/>
              <a:t>.&lt;/div&gt;</a:t>
            </a:r>
          </a:p>
          <a:p>
            <a:r>
              <a:rPr lang="en-US" altLang="ko-KR" sz="1600"/>
              <a:t>            </a:t>
            </a:r>
          </a:p>
          <a:p>
            <a:r>
              <a:rPr lang="en-US" altLang="ko-KR" sz="1600"/>
              <a:t>        &lt;/div&gt;</a:t>
            </a:r>
          </a:p>
          <a:p>
            <a:r>
              <a:rPr lang="en-US" altLang="ko-KR" sz="1600"/>
              <a:t>    );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Puppy.defaultProps = {</a:t>
            </a:r>
          </a:p>
          <a:p>
            <a:r>
              <a:rPr lang="en-US" altLang="ko-KR" sz="1600"/>
              <a:t>    name: '</a:t>
            </a:r>
            <a:r>
              <a:rPr lang="ko-KR" altLang="en-US" sz="1600"/>
              <a:t>댕댕</a:t>
            </a:r>
            <a:r>
              <a:rPr lang="en-US" altLang="ko-KR" sz="1600"/>
              <a:t>'</a:t>
            </a:r>
          </a:p>
          <a:p>
            <a:r>
              <a:rPr lang="en-US" altLang="ko-KR" sz="1600"/>
              <a:t>};</a:t>
            </a:r>
          </a:p>
          <a:p>
            <a:endParaRPr lang="en-US" altLang="ko-KR" sz="1600"/>
          </a:p>
          <a:p>
            <a:r>
              <a:rPr lang="en-US" altLang="ko-KR" sz="1600"/>
              <a:t>export default Puppy;</a:t>
            </a:r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F0E593-48D1-49AE-83D2-39BF035F3F33}"/>
              </a:ext>
            </a:extLst>
          </p:cNvPr>
          <p:cNvSpPr/>
          <p:nvPr/>
        </p:nvSpPr>
        <p:spPr>
          <a:xfrm>
            <a:off x="5522614" y="1398727"/>
            <a:ext cx="6096000" cy="38779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600"/>
              <a:t>const Puppy = (</a:t>
            </a:r>
            <a:r>
              <a:rPr lang="en-US" altLang="ko-KR" sz="1600">
                <a:solidFill>
                  <a:srgbClr val="FF0000"/>
                </a:solidFill>
              </a:rPr>
              <a:t>{name, age}</a:t>
            </a:r>
            <a:r>
              <a:rPr lang="en-US" altLang="ko-KR" sz="1600"/>
              <a:t>) =&gt; {</a:t>
            </a:r>
          </a:p>
          <a:p>
            <a:r>
              <a:rPr lang="en-US" altLang="ko-KR" sz="1600"/>
              <a:t>    return(</a:t>
            </a:r>
          </a:p>
          <a:p>
            <a:r>
              <a:rPr lang="en-US" altLang="ko-KR" sz="1600"/>
              <a:t>        &lt;div&gt;</a:t>
            </a:r>
          </a:p>
          <a:p>
            <a:r>
              <a:rPr lang="en-US" altLang="ko-KR" sz="1600"/>
              <a:t>            &lt;div&gt;</a:t>
            </a:r>
            <a:r>
              <a:rPr lang="ko-KR" altLang="en-US" sz="1600"/>
              <a:t>내 강아지 이름은 </a:t>
            </a:r>
            <a:r>
              <a:rPr lang="en-US" altLang="ko-KR" sz="1600"/>
              <a:t>{name} </a:t>
            </a:r>
            <a:r>
              <a:rPr lang="ko-KR" altLang="en-US" sz="1600"/>
              <a:t>입니다</a:t>
            </a:r>
            <a:r>
              <a:rPr lang="en-US" altLang="ko-KR" sz="1600"/>
              <a:t>.&lt;/div&gt;</a:t>
            </a:r>
          </a:p>
          <a:p>
            <a:r>
              <a:rPr lang="en-US" altLang="ko-KR" sz="1600"/>
              <a:t>            &lt;div&gt;</a:t>
            </a:r>
            <a:r>
              <a:rPr lang="ko-KR" altLang="en-US" sz="1600"/>
              <a:t>내 강아지 나이는 </a:t>
            </a:r>
            <a:r>
              <a:rPr lang="en-US" altLang="ko-KR" sz="1600"/>
              <a:t>{age} </a:t>
            </a:r>
            <a:r>
              <a:rPr lang="ko-KR" altLang="en-US" sz="1600"/>
              <a:t>입니다</a:t>
            </a:r>
            <a:r>
              <a:rPr lang="en-US" altLang="ko-KR" sz="1600"/>
              <a:t>.&lt;/div&gt;</a:t>
            </a:r>
          </a:p>
          <a:p>
            <a:endParaRPr lang="en-US" altLang="ko-KR" sz="1600"/>
          </a:p>
          <a:p>
            <a:r>
              <a:rPr lang="en-US" altLang="ko-KR" sz="1600"/>
              <a:t>        &lt;/div&gt;</a:t>
            </a:r>
          </a:p>
          <a:p>
            <a:r>
              <a:rPr lang="en-US" altLang="ko-KR" sz="1600"/>
              <a:t>    );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Puppy.defaultProps = {</a:t>
            </a:r>
          </a:p>
          <a:p>
            <a:r>
              <a:rPr lang="en-US" altLang="ko-KR" sz="1600"/>
              <a:t>    name: '</a:t>
            </a:r>
            <a:r>
              <a:rPr lang="ko-KR" altLang="en-US" sz="1600"/>
              <a:t>댕댕</a:t>
            </a:r>
            <a:r>
              <a:rPr lang="en-US" altLang="ko-KR" sz="1600"/>
              <a:t>'</a:t>
            </a:r>
          </a:p>
          <a:p>
            <a:r>
              <a:rPr lang="en-US" altLang="ko-KR" sz="1600"/>
              <a:t>};</a:t>
            </a:r>
          </a:p>
          <a:p>
            <a:endParaRPr lang="en-US" altLang="ko-KR" sz="1600"/>
          </a:p>
          <a:p>
            <a:r>
              <a:rPr lang="en-US" altLang="ko-KR" sz="1600"/>
              <a:t>export default Puppy;</a:t>
            </a:r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66674-6C2A-4F72-B297-E3A46973CA93}"/>
              </a:ext>
            </a:extLst>
          </p:cNvPr>
          <p:cNvSpPr txBox="1"/>
          <p:nvPr/>
        </p:nvSpPr>
        <p:spPr>
          <a:xfrm>
            <a:off x="5522614" y="5399822"/>
            <a:ext cx="462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함수형 컴포넌트는 어차피 파라미터가 </a:t>
            </a:r>
            <a:endParaRPr lang="en-US" altLang="ko-KR"/>
          </a:p>
          <a:p>
            <a:r>
              <a:rPr lang="en-US" altLang="ko-KR"/>
              <a:t>1) </a:t>
            </a:r>
            <a:r>
              <a:rPr lang="ko-KR" altLang="en-US"/>
              <a:t>없거나 </a:t>
            </a:r>
            <a:r>
              <a:rPr lang="en-US" altLang="ko-KR"/>
              <a:t>2) </a:t>
            </a:r>
            <a:r>
              <a:rPr lang="ko-KR" altLang="en-US"/>
              <a:t>한 개</a:t>
            </a:r>
            <a:r>
              <a:rPr lang="en-US" altLang="ko-KR"/>
              <a:t>, </a:t>
            </a:r>
            <a:r>
              <a:rPr lang="ko-KR" altLang="en-US"/>
              <a:t>특히 한 개 일때는 </a:t>
            </a:r>
            <a:r>
              <a:rPr lang="en-US" altLang="ko-KR"/>
              <a:t>props</a:t>
            </a:r>
            <a:r>
              <a:rPr lang="ko-KR" altLang="en-US"/>
              <a:t>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1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3717"/>
          </a:xfrm>
        </p:spPr>
        <p:txBody>
          <a:bodyPr>
            <a:normAutofit/>
          </a:bodyPr>
          <a:lstStyle/>
          <a:p>
            <a:r>
              <a:rPr lang="ko-KR" altLang="en-US"/>
              <a:t>한솥 메뉴 페이지 만들기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B7BAD4-8F59-47B0-94E6-A67323E6C500}"/>
              </a:ext>
            </a:extLst>
          </p:cNvPr>
          <p:cNvSpPr/>
          <p:nvPr/>
        </p:nvSpPr>
        <p:spPr>
          <a:xfrm>
            <a:off x="4756016" y="2926080"/>
            <a:ext cx="2679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https://www.hsd.co.kr/menu/menu_list</a:t>
            </a:r>
          </a:p>
        </p:txBody>
      </p:sp>
    </p:spTree>
    <p:extLst>
      <p:ext uri="{BB962C8B-B14F-4D97-AF65-F5344CB8AC3E}">
        <p14:creationId xmlns:p14="http://schemas.microsoft.com/office/powerpoint/2010/main" val="320720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한솥 메뉴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Hansot.css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src </a:t>
            </a:r>
            <a:r>
              <a:rPr lang="ko-KR" altLang="en-US" sz="1800"/>
              <a:t>폴더에 </a:t>
            </a:r>
            <a:r>
              <a:rPr lang="en-US" altLang="ko-KR" sz="1800"/>
              <a:t>hansot</a:t>
            </a:r>
            <a:r>
              <a:rPr lang="ko-KR" altLang="en-US" sz="1800"/>
              <a:t>이라는 새로운 폴더를 만들고 </a:t>
            </a:r>
            <a:r>
              <a:rPr lang="en-US" altLang="ko-KR" sz="1800"/>
              <a:t>hansot.css </a:t>
            </a:r>
            <a:r>
              <a:rPr lang="ko-KR" altLang="en-US" sz="1800"/>
              <a:t>작성</a:t>
            </a: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5104C-3470-40DD-BCF1-89362DF9C64C}"/>
              </a:ext>
            </a:extLst>
          </p:cNvPr>
          <p:cNvSpPr/>
          <p:nvPr/>
        </p:nvSpPr>
        <p:spPr>
          <a:xfrm>
            <a:off x="1040877" y="1698172"/>
            <a:ext cx="4158140" cy="63248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"/>
              <a:t>* {</a:t>
            </a:r>
          </a:p>
          <a:p>
            <a:r>
              <a:rPr lang="en-US" altLang="ko-KR" sz="500"/>
              <a:t>  margin: 0;</a:t>
            </a:r>
          </a:p>
          <a:p>
            <a:r>
              <a:rPr lang="en-US" altLang="ko-KR" sz="500"/>
              <a:t>  padding: 0;</a:t>
            </a:r>
          </a:p>
          <a:p>
            <a:r>
              <a:rPr lang="en-US" altLang="ko-KR" sz="500"/>
              <a:t>  box-sizing: border-box;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a {</a:t>
            </a:r>
          </a:p>
          <a:p>
            <a:r>
              <a:rPr lang="en-US" altLang="ko-KR" sz="500"/>
              <a:t>  text-decoration: none;</a:t>
            </a:r>
          </a:p>
          <a:p>
            <a:r>
              <a:rPr lang="en-US" altLang="ko-KR" sz="500"/>
              <a:t>  color: #000;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li {</a:t>
            </a:r>
          </a:p>
          <a:p>
            <a:r>
              <a:rPr lang="en-US" altLang="ko-KR" sz="500"/>
              <a:t>  list-style-type: none;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.header {</a:t>
            </a:r>
          </a:p>
          <a:p>
            <a:r>
              <a:rPr lang="en-US" altLang="ko-KR" sz="500"/>
              <a:t>  color: blue;</a:t>
            </a:r>
          </a:p>
          <a:p>
            <a:r>
              <a:rPr lang="en-US" altLang="ko-KR" sz="500"/>
              <a:t>  width: 100%;</a:t>
            </a:r>
          </a:p>
          <a:p>
            <a:r>
              <a:rPr lang="en-US" altLang="ko-KR" sz="500"/>
              <a:t>  height: 300px;</a:t>
            </a:r>
          </a:p>
          <a:p>
            <a:r>
              <a:rPr lang="en-US" altLang="ko-KR" sz="500"/>
              <a:t>  background-color: aqua;</a:t>
            </a:r>
          </a:p>
          <a:p>
            <a:r>
              <a:rPr lang="en-US" altLang="ko-KR" sz="500"/>
              <a:t>  background-image: url('../../public/img/main.jpg');</a:t>
            </a:r>
          </a:p>
          <a:p>
            <a:r>
              <a:rPr lang="en-US" altLang="ko-KR" sz="500"/>
              <a:t>  background-repeat: no-repeat;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.content-container {</a:t>
            </a:r>
          </a:p>
          <a:p>
            <a:r>
              <a:rPr lang="en-US" altLang="ko-KR" sz="500"/>
              <a:t>  width: 1100px;</a:t>
            </a:r>
          </a:p>
          <a:p>
            <a:r>
              <a:rPr lang="en-US" altLang="ko-KR" sz="500"/>
              <a:t>  margin: 0 auto;</a:t>
            </a:r>
          </a:p>
          <a:p>
            <a:r>
              <a:rPr lang="en-US" altLang="ko-KR" sz="500"/>
              <a:t>  padding: 10px;</a:t>
            </a:r>
          </a:p>
          <a:p>
            <a:r>
              <a:rPr lang="en-US" altLang="ko-KR" sz="500"/>
              <a:t>  display: flex;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.left-wrap {</a:t>
            </a:r>
          </a:p>
          <a:p>
            <a:r>
              <a:rPr lang="en-US" altLang="ko-KR" sz="500"/>
              <a:t>  width: 20%;</a:t>
            </a:r>
          </a:p>
          <a:p>
            <a:r>
              <a:rPr lang="en-US" altLang="ko-KR" sz="500"/>
              <a:t>  border-top: 6px solid #5c5953;</a:t>
            </a:r>
          </a:p>
          <a:p>
            <a:r>
              <a:rPr lang="en-US" altLang="ko-KR" sz="500"/>
              <a:t>  margin-right: 10px;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.left-wrap ul li {</a:t>
            </a:r>
          </a:p>
          <a:p>
            <a:r>
              <a:rPr lang="en-US" altLang="ko-KR" sz="500"/>
              <a:t>  width: 100%;</a:t>
            </a:r>
          </a:p>
          <a:p>
            <a:r>
              <a:rPr lang="en-US" altLang="ko-KR" sz="500"/>
              <a:t>  height: 50px;</a:t>
            </a:r>
          </a:p>
          <a:p>
            <a:r>
              <a:rPr lang="en-US" altLang="ko-KR" sz="500"/>
              <a:t>  background-color: #fff;</a:t>
            </a:r>
          </a:p>
          <a:p>
            <a:r>
              <a:rPr lang="en-US" altLang="ko-KR" sz="500"/>
              <a:t>  text-align: center;</a:t>
            </a:r>
          </a:p>
          <a:p>
            <a:r>
              <a:rPr lang="en-US" altLang="ko-KR" sz="500"/>
              <a:t>  line-height: 50px;</a:t>
            </a:r>
          </a:p>
          <a:p>
            <a:r>
              <a:rPr lang="en-US" altLang="ko-KR" sz="500"/>
              <a:t>  border-bottom: 1px solid #5c5953;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.left-wrap ul li a {</a:t>
            </a:r>
          </a:p>
          <a:p>
            <a:r>
              <a:rPr lang="en-US" altLang="ko-KR" sz="500"/>
              <a:t>  display: inline-block;</a:t>
            </a:r>
          </a:p>
          <a:p>
            <a:r>
              <a:rPr lang="en-US" altLang="ko-KR" sz="500"/>
              <a:t>  height: 50px;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.left-wrap ul a:hover {</a:t>
            </a:r>
          </a:p>
          <a:p>
            <a:r>
              <a:rPr lang="en-US" altLang="ko-KR" sz="500"/>
              <a:t>  color: #f2c000;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.menu-container {</a:t>
            </a:r>
          </a:p>
          <a:p>
            <a:r>
              <a:rPr lang="en-US" altLang="ko-KR" sz="500"/>
              <a:t>  width: 80%;</a:t>
            </a:r>
          </a:p>
          <a:p>
            <a:r>
              <a:rPr lang="en-US" altLang="ko-KR" sz="500"/>
              <a:t>  background-color: #d0d0d0;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.menu-container-row {</a:t>
            </a:r>
          </a:p>
          <a:p>
            <a:r>
              <a:rPr lang="en-US" altLang="ko-KR" sz="500"/>
              <a:t>  width: 100%;</a:t>
            </a:r>
          </a:p>
          <a:p>
            <a:r>
              <a:rPr lang="en-US" altLang="ko-KR" sz="500"/>
              <a:t>  display: flex;</a:t>
            </a:r>
          </a:p>
          <a:p>
            <a:r>
              <a:rPr lang="en-US" altLang="ko-KR" sz="500"/>
              <a:t>  padding: 5px;</a:t>
            </a:r>
          </a:p>
          <a:p>
            <a:r>
              <a:rPr lang="en-US" altLang="ko-KR" sz="500"/>
              <a:t>  margin: 0 auto;</a:t>
            </a:r>
          </a:p>
          <a:p>
            <a:r>
              <a:rPr lang="en-US" altLang="ko-KR" sz="500"/>
              <a:t>  justify-content: space-around;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.menu-card {</a:t>
            </a:r>
          </a:p>
          <a:p>
            <a:r>
              <a:rPr lang="en-US" altLang="ko-KR" sz="500"/>
              <a:t>  width: 270px;</a:t>
            </a:r>
          </a:p>
          <a:p>
            <a:r>
              <a:rPr lang="en-US" altLang="ko-KR" sz="500"/>
              <a:t>  height: 335px;</a:t>
            </a:r>
          </a:p>
          <a:p>
            <a:r>
              <a:rPr lang="en-US" altLang="ko-KR" sz="500"/>
              <a:t>  background-color: #ddd;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.menu-card .menu-img {</a:t>
            </a:r>
          </a:p>
          <a:p>
            <a:r>
              <a:rPr lang="en-US" altLang="ko-KR" sz="500"/>
              <a:t>  height: 230px;</a:t>
            </a:r>
          </a:p>
          <a:p>
            <a:r>
              <a:rPr lang="en-US" altLang="ko-KR" sz="500"/>
              <a:t>  overflow: hidden;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.menu-card .menu-img img {</a:t>
            </a:r>
          </a:p>
          <a:p>
            <a:r>
              <a:rPr lang="en-US" altLang="ko-KR" sz="500"/>
              <a:t>  max-width: 100%;</a:t>
            </a:r>
          </a:p>
          <a:p>
            <a:r>
              <a:rPr lang="en-US" altLang="ko-KR" sz="500"/>
              <a:t>  max-height: 335px;</a:t>
            </a:r>
          </a:p>
          <a:p>
            <a:r>
              <a:rPr lang="en-US" altLang="ko-KR" sz="500"/>
              <a:t>  transition-duration: 0.5s;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.menu-card .menu-text {</a:t>
            </a:r>
          </a:p>
          <a:p>
            <a:r>
              <a:rPr lang="en-US" altLang="ko-KR" sz="500"/>
              <a:t>  margin-top: 20px;</a:t>
            </a:r>
          </a:p>
          <a:p>
            <a:r>
              <a:rPr lang="en-US" altLang="ko-KR" sz="500"/>
              <a:t>  text-align: center;</a:t>
            </a:r>
          </a:p>
          <a:p>
            <a:r>
              <a:rPr lang="en-US" altLang="ko-KR" sz="500"/>
              <a:t>}</a:t>
            </a:r>
          </a:p>
          <a:p>
            <a:r>
              <a:rPr lang="en-US" altLang="ko-KR" sz="500"/>
              <a:t>.menu-card:hover img {</a:t>
            </a:r>
          </a:p>
          <a:p>
            <a:r>
              <a:rPr lang="en-US" altLang="ko-KR" sz="500"/>
              <a:t>  width: 100%;</a:t>
            </a:r>
          </a:p>
          <a:p>
            <a:r>
              <a:rPr lang="en-US" altLang="ko-KR" sz="500"/>
              <a:t>  transform: scale(1.1);</a:t>
            </a:r>
          </a:p>
          <a:p>
            <a:r>
              <a:rPr lang="en-US" altLang="ko-KR" sz="500"/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EA2ED-3A7A-49F4-8430-9A3A1FE2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59" y="1698172"/>
            <a:ext cx="266737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한솥 메뉴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이미지</a:t>
            </a:r>
            <a:r>
              <a:rPr lang="en-US" altLang="ko-KR" sz="2000" b="1"/>
              <a:t> </a:t>
            </a:r>
            <a:r>
              <a:rPr lang="ko-KR" altLang="en-US" sz="2000" b="1"/>
              <a:t>넣기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public</a:t>
            </a:r>
            <a:r>
              <a:rPr lang="ko-KR" altLang="en-US" sz="1800"/>
              <a:t> 폴더 밑에 </a:t>
            </a:r>
            <a:r>
              <a:rPr lang="en-US" altLang="ko-KR" sz="1800"/>
              <a:t>img </a:t>
            </a:r>
            <a:r>
              <a:rPr lang="ko-KR" altLang="en-US" sz="1800"/>
              <a:t>폴더 만들기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img </a:t>
            </a:r>
            <a:r>
              <a:rPr lang="ko-KR" altLang="en-US" sz="1800"/>
              <a:t>폴더 안에 이미지 넣기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A6BF0-4C94-4FBB-9B49-7F77540E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02" y="1329418"/>
            <a:ext cx="1952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한솥 메뉴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Header.js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Header.js </a:t>
            </a:r>
            <a:r>
              <a:rPr lang="ko-KR" altLang="en-US" sz="1800"/>
              <a:t>만들기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3FA81-ABD0-4098-9B31-7757189DA0A1}"/>
              </a:ext>
            </a:extLst>
          </p:cNvPr>
          <p:cNvSpPr/>
          <p:nvPr/>
        </p:nvSpPr>
        <p:spPr>
          <a:xfrm>
            <a:off x="1295891" y="1660757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import './hansot.css'</a:t>
            </a:r>
          </a:p>
          <a:p>
            <a:endParaRPr lang="en-US" altLang="ko-KR"/>
          </a:p>
          <a:p>
            <a:r>
              <a:rPr lang="en-US" altLang="ko-KR"/>
              <a:t>function Header() {</a:t>
            </a:r>
          </a:p>
          <a:p>
            <a:r>
              <a:rPr lang="en-US" altLang="ko-KR"/>
              <a:t>  return &lt;div className="header"&gt;&lt;/div&gt;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export default Header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F9B4F-434B-4A68-B1BB-29B29B5C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76" y="1923840"/>
            <a:ext cx="257210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한솥 메뉴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Hansot.js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src </a:t>
            </a:r>
            <a:r>
              <a:rPr lang="ko-KR" altLang="en-US" sz="1800"/>
              <a:t>폴더 바로 밑에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9CEBF-2ACC-4B10-83F7-5A2EFAC2C3E3}"/>
              </a:ext>
            </a:extLst>
          </p:cNvPr>
          <p:cNvSpPr/>
          <p:nvPr/>
        </p:nvSpPr>
        <p:spPr>
          <a:xfrm>
            <a:off x="1071155" y="1688535"/>
            <a:ext cx="3248297" cy="6093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/>
              <a:t>import Header from './Header'</a:t>
            </a:r>
          </a:p>
          <a:p>
            <a:endParaRPr lang="en-US" altLang="ko-KR" sz="600"/>
          </a:p>
          <a:p>
            <a:r>
              <a:rPr lang="en-US" altLang="ko-KR" sz="600"/>
              <a:t>function Hansot() {</a:t>
            </a:r>
          </a:p>
          <a:p>
            <a:r>
              <a:rPr lang="en-US" altLang="ko-KR" sz="600"/>
              <a:t>  return (</a:t>
            </a:r>
          </a:p>
          <a:p>
            <a:r>
              <a:rPr lang="en-US" altLang="ko-KR" sz="600"/>
              <a:t>    &lt;div&gt;</a:t>
            </a:r>
          </a:p>
          <a:p>
            <a:r>
              <a:rPr lang="en-US" altLang="ko-KR" sz="600"/>
              <a:t>      &lt;Header&gt;&lt;/Header&gt;</a:t>
            </a:r>
          </a:p>
          <a:p>
            <a:r>
              <a:rPr lang="en-US" altLang="ko-KR" sz="600"/>
              <a:t>      &lt;div className="content-container"&gt;</a:t>
            </a:r>
          </a:p>
          <a:p>
            <a:r>
              <a:rPr lang="en-US" altLang="ko-KR" sz="600"/>
              <a:t>        &lt;div className="left-wrap"&gt;</a:t>
            </a:r>
          </a:p>
          <a:p>
            <a:r>
              <a:rPr lang="en-US" altLang="ko-KR" sz="600"/>
              <a:t>          &lt;ul&gt;</a:t>
            </a:r>
          </a:p>
          <a:p>
            <a:r>
              <a:rPr lang="en-US" altLang="ko-KR" sz="600"/>
              <a:t>            &lt;li&gt;</a:t>
            </a:r>
          </a:p>
          <a:p>
            <a:r>
              <a:rPr lang="en-US" altLang="ko-KR" sz="600"/>
              <a:t>              &lt;a href="#"&gt;</a:t>
            </a:r>
            <a:r>
              <a:rPr lang="ko-KR" altLang="en-US" sz="600"/>
              <a:t>전체보기</a:t>
            </a:r>
            <a:r>
              <a:rPr lang="en-US" altLang="ko-KR" sz="600"/>
              <a:t>&lt;/a&gt;</a:t>
            </a:r>
          </a:p>
          <a:p>
            <a:r>
              <a:rPr lang="en-US" altLang="ko-KR" sz="600"/>
              <a:t>            &lt;/li&gt;</a:t>
            </a:r>
          </a:p>
          <a:p>
            <a:r>
              <a:rPr lang="en-US" altLang="ko-KR" sz="600"/>
              <a:t>            &lt;li&gt;</a:t>
            </a:r>
          </a:p>
          <a:p>
            <a:r>
              <a:rPr lang="en-US" altLang="ko-KR" sz="600"/>
              <a:t>              &lt;a href="#"&gt;</a:t>
            </a:r>
            <a:r>
              <a:rPr lang="ko-KR" altLang="en-US" sz="600"/>
              <a:t>신메뉴</a:t>
            </a:r>
            <a:r>
              <a:rPr lang="en-US" altLang="ko-KR" sz="600"/>
              <a:t>/</a:t>
            </a:r>
            <a:r>
              <a:rPr lang="ko-KR" altLang="en-US" sz="600"/>
              <a:t>행사</a:t>
            </a:r>
            <a:r>
              <a:rPr lang="en-US" altLang="ko-KR" sz="600"/>
              <a:t>&lt;/a&gt;</a:t>
            </a:r>
          </a:p>
          <a:p>
            <a:r>
              <a:rPr lang="en-US" altLang="ko-KR" sz="600"/>
              <a:t>            &lt;/li&gt;</a:t>
            </a:r>
          </a:p>
          <a:p>
            <a:r>
              <a:rPr lang="en-US" altLang="ko-KR" sz="600"/>
              <a:t>            &lt;li&gt;</a:t>
            </a:r>
          </a:p>
          <a:p>
            <a:r>
              <a:rPr lang="en-US" altLang="ko-KR" sz="600"/>
              <a:t>              &lt;a href="#"&gt;</a:t>
            </a:r>
            <a:r>
              <a:rPr lang="ko-KR" altLang="en-US" sz="600"/>
              <a:t>프리미엄</a:t>
            </a:r>
            <a:r>
              <a:rPr lang="en-US" altLang="ko-KR" sz="600"/>
              <a:t>/</a:t>
            </a:r>
            <a:r>
              <a:rPr lang="ko-KR" altLang="en-US" sz="600"/>
              <a:t>고메이</a:t>
            </a:r>
            <a:r>
              <a:rPr lang="en-US" altLang="ko-KR" sz="600"/>
              <a:t>&lt;/a&gt;</a:t>
            </a:r>
          </a:p>
          <a:p>
            <a:r>
              <a:rPr lang="en-US" altLang="ko-KR" sz="600"/>
              <a:t>            &lt;/li&gt;</a:t>
            </a:r>
          </a:p>
          <a:p>
            <a:r>
              <a:rPr lang="en-US" altLang="ko-KR" sz="600"/>
              <a:t>            &lt;li&gt;</a:t>
            </a:r>
          </a:p>
          <a:p>
            <a:r>
              <a:rPr lang="en-US" altLang="ko-KR" sz="600"/>
              <a:t>              &lt;a href="#"&gt;</a:t>
            </a:r>
            <a:r>
              <a:rPr lang="ko-KR" altLang="en-US" sz="600"/>
              <a:t>사각도시락</a:t>
            </a:r>
            <a:r>
              <a:rPr lang="en-US" altLang="ko-KR" sz="600"/>
              <a:t>&lt;/a&gt;</a:t>
            </a:r>
          </a:p>
          <a:p>
            <a:r>
              <a:rPr lang="en-US" altLang="ko-KR" sz="600"/>
              <a:t>            &lt;/li&gt;</a:t>
            </a:r>
          </a:p>
          <a:p>
            <a:r>
              <a:rPr lang="en-US" altLang="ko-KR" sz="600"/>
              <a:t>            &lt;li&gt;</a:t>
            </a:r>
          </a:p>
          <a:p>
            <a:r>
              <a:rPr lang="en-US" altLang="ko-KR" sz="600"/>
              <a:t>              &lt;a href="#"&gt;</a:t>
            </a:r>
            <a:r>
              <a:rPr lang="ko-KR" altLang="en-US" sz="600"/>
              <a:t>보울도시락</a:t>
            </a:r>
            <a:r>
              <a:rPr lang="en-US" altLang="ko-KR" sz="600"/>
              <a:t>&lt;/a&gt;</a:t>
            </a:r>
          </a:p>
          <a:p>
            <a:r>
              <a:rPr lang="en-US" altLang="ko-KR" sz="600"/>
              <a:t>            &lt;/li&gt;</a:t>
            </a:r>
          </a:p>
          <a:p>
            <a:r>
              <a:rPr lang="en-US" altLang="ko-KR" sz="600"/>
              <a:t>            &lt;li&gt;</a:t>
            </a:r>
          </a:p>
          <a:p>
            <a:r>
              <a:rPr lang="en-US" altLang="ko-KR" sz="600"/>
              <a:t>              &lt;a href="#"&gt;</a:t>
            </a:r>
            <a:r>
              <a:rPr lang="ko-KR" altLang="en-US" sz="600"/>
              <a:t>실속반찬</a:t>
            </a:r>
            <a:r>
              <a:rPr lang="en-US" altLang="ko-KR" sz="600"/>
              <a:t>/</a:t>
            </a:r>
            <a:r>
              <a:rPr lang="ko-KR" altLang="en-US" sz="600"/>
              <a:t>사이드</a:t>
            </a:r>
            <a:r>
              <a:rPr lang="en-US" altLang="ko-KR" sz="600"/>
              <a:t>&lt;/a&gt;</a:t>
            </a:r>
          </a:p>
          <a:p>
            <a:r>
              <a:rPr lang="en-US" altLang="ko-KR" sz="600"/>
              <a:t>            &lt;/li&gt;</a:t>
            </a:r>
          </a:p>
          <a:p>
            <a:r>
              <a:rPr lang="en-US" altLang="ko-KR" sz="600"/>
              <a:t>          &lt;/ul&gt;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  &lt;div className="menu-container"&gt;</a:t>
            </a:r>
          </a:p>
          <a:p>
            <a:r>
              <a:rPr lang="en-US" altLang="ko-KR" sz="600"/>
              <a:t>          &lt;div className="menu-container-row"&gt;</a:t>
            </a:r>
          </a:p>
          <a:p>
            <a:r>
              <a:rPr lang="en-US" altLang="ko-KR" sz="600"/>
              <a:t>            &lt;div className="menu-card"&gt;</a:t>
            </a:r>
          </a:p>
          <a:p>
            <a:r>
              <a:rPr lang="en-US" altLang="ko-KR" sz="600"/>
              <a:t>              &lt;div className="menu-img"&gt;</a:t>
            </a:r>
          </a:p>
          <a:p>
            <a:r>
              <a:rPr lang="en-US" altLang="ko-KR" sz="600"/>
              <a:t>                &lt;img src="./img/menu1.jpg" alt="1993 </a:t>
            </a:r>
            <a:r>
              <a:rPr lang="ko-KR" altLang="en-US" sz="600"/>
              <a:t>왕돈까스 도시락</a:t>
            </a:r>
            <a:r>
              <a:rPr lang="en-US" altLang="ko-KR" sz="600"/>
              <a:t>" /&gt;</a:t>
            </a:r>
          </a:p>
          <a:p>
            <a:r>
              <a:rPr lang="en-US" altLang="ko-KR" sz="600"/>
              <a:t>              &lt;/div&gt;</a:t>
            </a:r>
          </a:p>
          <a:p>
            <a:r>
              <a:rPr lang="en-US" altLang="ko-KR" sz="600"/>
              <a:t>              &lt;div class="menu-text"&gt;</a:t>
            </a:r>
          </a:p>
          <a:p>
            <a:r>
              <a:rPr lang="en-US" altLang="ko-KR" sz="600"/>
              <a:t>                &lt;h4&gt;</a:t>
            </a:r>
            <a:r>
              <a:rPr lang="ko-KR" altLang="en-US" sz="600"/>
              <a:t>나시고랭 콤보</a:t>
            </a:r>
            <a:r>
              <a:rPr lang="en-US" altLang="ko-KR" sz="600"/>
              <a:t>&lt;/h4&gt;</a:t>
            </a:r>
          </a:p>
          <a:p>
            <a:r>
              <a:rPr lang="en-US" altLang="ko-KR" sz="600"/>
              <a:t>                &lt;h4&gt;6,800&lt;/h4&gt;</a:t>
            </a:r>
          </a:p>
          <a:p>
            <a:r>
              <a:rPr lang="en-US" altLang="ko-KR" sz="600"/>
              <a:t>              &lt;/div&gt;</a:t>
            </a:r>
          </a:p>
          <a:p>
            <a:r>
              <a:rPr lang="en-US" altLang="ko-KR" sz="600"/>
              <a:t>            &lt;/div&gt;</a:t>
            </a:r>
          </a:p>
          <a:p>
            <a:r>
              <a:rPr lang="en-US" altLang="ko-KR" sz="600"/>
              <a:t>            &lt;div className="menu-card"&gt;</a:t>
            </a:r>
          </a:p>
          <a:p>
            <a:r>
              <a:rPr lang="en-US" altLang="ko-KR" sz="600"/>
              <a:t>              &lt;div className="menu-img"&gt;</a:t>
            </a:r>
          </a:p>
          <a:p>
            <a:r>
              <a:rPr lang="en-US" altLang="ko-KR" sz="600"/>
              <a:t>                &lt;img src="./img/menu2.jpg" alt="1993 </a:t>
            </a:r>
            <a:r>
              <a:rPr lang="ko-KR" altLang="en-US" sz="600"/>
              <a:t>왕돈까스 도시락</a:t>
            </a:r>
            <a:r>
              <a:rPr lang="en-US" altLang="ko-KR" sz="600"/>
              <a:t>" /&gt;</a:t>
            </a:r>
          </a:p>
          <a:p>
            <a:r>
              <a:rPr lang="en-US" altLang="ko-KR" sz="600"/>
              <a:t>              &lt;/div&gt;</a:t>
            </a:r>
          </a:p>
          <a:p>
            <a:r>
              <a:rPr lang="en-US" altLang="ko-KR" sz="600"/>
              <a:t>              &lt;div class="menu-text"&gt;</a:t>
            </a:r>
          </a:p>
          <a:p>
            <a:r>
              <a:rPr lang="en-US" altLang="ko-KR" sz="600"/>
              <a:t>                &lt;h4&gt;</a:t>
            </a:r>
            <a:r>
              <a:rPr lang="ko-KR" altLang="en-US" sz="600"/>
              <a:t>나시고랭 콤보</a:t>
            </a:r>
            <a:r>
              <a:rPr lang="en-US" altLang="ko-KR" sz="600"/>
              <a:t>&lt;/h4&gt;</a:t>
            </a:r>
          </a:p>
          <a:p>
            <a:r>
              <a:rPr lang="en-US" altLang="ko-KR" sz="600"/>
              <a:t>                &lt;h4&gt;6,800&lt;/h4&gt;</a:t>
            </a:r>
          </a:p>
          <a:p>
            <a:r>
              <a:rPr lang="en-US" altLang="ko-KR" sz="600"/>
              <a:t>              &lt;/div&gt;</a:t>
            </a:r>
          </a:p>
          <a:p>
            <a:r>
              <a:rPr lang="en-US" altLang="ko-KR" sz="600"/>
              <a:t>            &lt;/div&gt;</a:t>
            </a:r>
          </a:p>
          <a:p>
            <a:r>
              <a:rPr lang="en-US" altLang="ko-KR" sz="600"/>
              <a:t>            &lt;div className="menu-card"&gt;</a:t>
            </a:r>
          </a:p>
          <a:p>
            <a:r>
              <a:rPr lang="en-US" altLang="ko-KR" sz="600"/>
              <a:t>              &lt;div className="menu-img"&gt;</a:t>
            </a:r>
          </a:p>
          <a:p>
            <a:r>
              <a:rPr lang="en-US" altLang="ko-KR" sz="600"/>
              <a:t>                &lt;img src="./img/menu3.jpg" alt="1993 </a:t>
            </a:r>
            <a:r>
              <a:rPr lang="ko-KR" altLang="en-US" sz="600"/>
              <a:t>왕돈까스 도시락</a:t>
            </a:r>
            <a:r>
              <a:rPr lang="en-US" altLang="ko-KR" sz="600"/>
              <a:t>" /&gt;</a:t>
            </a:r>
          </a:p>
          <a:p>
            <a:r>
              <a:rPr lang="en-US" altLang="ko-KR" sz="600"/>
              <a:t>              &lt;/div&gt;</a:t>
            </a:r>
          </a:p>
          <a:p>
            <a:r>
              <a:rPr lang="en-US" altLang="ko-KR" sz="600"/>
              <a:t>              &lt;div class="menu-text"&gt;</a:t>
            </a:r>
          </a:p>
          <a:p>
            <a:r>
              <a:rPr lang="en-US" altLang="ko-KR" sz="600"/>
              <a:t>                &lt;h4&gt;</a:t>
            </a:r>
            <a:r>
              <a:rPr lang="ko-KR" altLang="en-US" sz="600"/>
              <a:t>나시고랭 콤보</a:t>
            </a:r>
            <a:r>
              <a:rPr lang="en-US" altLang="ko-KR" sz="600"/>
              <a:t>&lt;/h4&gt;</a:t>
            </a:r>
          </a:p>
          <a:p>
            <a:r>
              <a:rPr lang="en-US" altLang="ko-KR" sz="600"/>
              <a:t>                &lt;h4&gt;6,800&lt;/h4&gt;</a:t>
            </a:r>
          </a:p>
          <a:p>
            <a:r>
              <a:rPr lang="en-US" altLang="ko-KR" sz="600"/>
              <a:t>              &lt;/div&gt;</a:t>
            </a:r>
          </a:p>
          <a:p>
            <a:r>
              <a:rPr lang="en-US" altLang="ko-KR" sz="600"/>
              <a:t>            &lt;/div&gt;</a:t>
            </a:r>
          </a:p>
          <a:p>
            <a:r>
              <a:rPr lang="en-US" altLang="ko-KR" sz="600"/>
              <a:t>          &lt;/div&gt;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&lt;/div&gt;</a:t>
            </a:r>
          </a:p>
          <a:p>
            <a:r>
              <a:rPr lang="en-US" altLang="ko-KR" sz="600"/>
              <a:t>    &lt;/div&gt;</a:t>
            </a:r>
          </a:p>
          <a:p>
            <a:r>
              <a:rPr lang="en-US" altLang="ko-KR" sz="600"/>
              <a:t>  )</a:t>
            </a:r>
          </a:p>
          <a:p>
            <a:r>
              <a:rPr lang="en-US" altLang="ko-KR" sz="600"/>
              <a:t>}</a:t>
            </a:r>
          </a:p>
          <a:p>
            <a:r>
              <a:rPr lang="en-US" altLang="ko-KR" sz="600"/>
              <a:t>export default Hansot</a:t>
            </a:r>
          </a:p>
        </p:txBody>
      </p:sp>
    </p:spTree>
    <p:extLst>
      <p:ext uri="{BB962C8B-B14F-4D97-AF65-F5344CB8AC3E}">
        <p14:creationId xmlns:p14="http://schemas.microsoft.com/office/powerpoint/2010/main" val="12781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한솥 메뉴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index.js </a:t>
            </a:r>
            <a:r>
              <a:rPr lang="ko-KR" altLang="en-US" sz="2000" b="1"/>
              <a:t>수정</a:t>
            </a: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9371F2-5455-4CB4-B631-171D8C789C82}"/>
              </a:ext>
            </a:extLst>
          </p:cNvPr>
          <p:cNvSpPr/>
          <p:nvPr/>
        </p:nvSpPr>
        <p:spPr>
          <a:xfrm>
            <a:off x="652475" y="1335148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import Hansot from "./Hansot";</a:t>
            </a:r>
          </a:p>
          <a:p>
            <a:r>
              <a:rPr lang="en-US" altLang="ko-KR"/>
              <a:t>import reportWebVitals from "./reportWebVitals";</a:t>
            </a:r>
          </a:p>
          <a:p>
            <a:endParaRPr lang="en-US" altLang="ko-KR"/>
          </a:p>
          <a:p>
            <a:r>
              <a:rPr lang="en-US" altLang="ko-KR"/>
              <a:t>ReactDOM.render(</a:t>
            </a:r>
          </a:p>
          <a:p>
            <a:r>
              <a:rPr lang="en-US" altLang="ko-KR"/>
              <a:t>  &lt;React.StrictMode&gt;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&lt;Hansot /&gt;</a:t>
            </a:r>
          </a:p>
          <a:p>
            <a:r>
              <a:rPr lang="en-US" altLang="ko-KR"/>
              <a:t>  &lt;/React.StrictMode&gt;,</a:t>
            </a:r>
          </a:p>
          <a:p>
            <a:r>
              <a:rPr lang="en-US" altLang="ko-KR"/>
              <a:t>  document.getElementById("root")</a:t>
            </a:r>
          </a:p>
          <a:p>
            <a:r>
              <a:rPr lang="en-US" altLang="ko-KR"/>
              <a:t>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준비하기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index.js </a:t>
            </a:r>
            <a:r>
              <a:rPr lang="ko-KR" altLang="en-US" sz="2000" b="1"/>
              <a:t>수정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AFF3F8-17E3-4F52-B680-285DA68FA79D}"/>
              </a:ext>
            </a:extLst>
          </p:cNvPr>
          <p:cNvSpPr/>
          <p:nvPr/>
        </p:nvSpPr>
        <p:spPr>
          <a:xfrm>
            <a:off x="627018" y="1315219"/>
            <a:ext cx="60960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0538A-1B61-47E9-8807-562BB83CFBDC}"/>
              </a:ext>
            </a:extLst>
          </p:cNvPr>
          <p:cNvSpPr/>
          <p:nvPr/>
        </p:nvSpPr>
        <p:spPr>
          <a:xfrm>
            <a:off x="627018" y="3344317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"./ComponentStudy"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F2BBF-1B98-46E3-869D-CF27CA4B1F86}"/>
              </a:ext>
            </a:extLst>
          </p:cNvPr>
          <p:cNvSpPr/>
          <p:nvPr/>
        </p:nvSpPr>
        <p:spPr>
          <a:xfrm>
            <a:off x="670563" y="3401612"/>
            <a:ext cx="6026331" cy="293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9DD06-BA3D-4576-BDFB-FF349BFB2F5E}"/>
              </a:ext>
            </a:extLst>
          </p:cNvPr>
          <p:cNvSpPr/>
          <p:nvPr/>
        </p:nvSpPr>
        <p:spPr>
          <a:xfrm>
            <a:off x="1176550" y="4477127"/>
            <a:ext cx="2323412" cy="293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sidebar</a:t>
            </a:r>
            <a:r>
              <a:rPr lang="ko-KR" altLang="en-US" sz="2000" b="1"/>
              <a:t>에 해당하는 </a:t>
            </a:r>
            <a:r>
              <a:rPr lang="en-US" altLang="ko-KR" sz="2000" b="1"/>
              <a:t>left-wrap</a:t>
            </a:r>
            <a:r>
              <a:rPr lang="ko-KR" altLang="en-US" sz="2000" b="1"/>
              <a:t>을 컴포넌트로 분리하자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올바르게 분리했다면 다음 코드를 통해 동일한 화면이 출력된다</a:t>
            </a: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F56932-AB34-456C-A7B0-8B26F1D0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" y="1286692"/>
            <a:ext cx="1866900" cy="1219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82B928-59C5-44E4-89F4-8960852C154A}"/>
              </a:ext>
            </a:extLst>
          </p:cNvPr>
          <p:cNvSpPr/>
          <p:nvPr/>
        </p:nvSpPr>
        <p:spPr>
          <a:xfrm>
            <a:off x="643764" y="4267426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Hansot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"content-container"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. . 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2128EC-85B2-4B0A-AC76-361A6C439DD7}"/>
              </a:ext>
            </a:extLst>
          </p:cNvPr>
          <p:cNvSpPr/>
          <p:nvPr/>
        </p:nvSpPr>
        <p:spPr>
          <a:xfrm>
            <a:off x="643764" y="3594309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"./components/Header"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"./components/Sidebar"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930200-74C2-4488-B544-F514B8AAC518}"/>
              </a:ext>
            </a:extLst>
          </p:cNvPr>
          <p:cNvSpPr/>
          <p:nvPr/>
        </p:nvSpPr>
        <p:spPr>
          <a:xfrm>
            <a:off x="678598" y="3912235"/>
            <a:ext cx="6026331" cy="293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C7D567-425E-46CC-AC28-5AEFBF773BBA}"/>
              </a:ext>
            </a:extLst>
          </p:cNvPr>
          <p:cNvSpPr/>
          <p:nvPr/>
        </p:nvSpPr>
        <p:spPr>
          <a:xfrm>
            <a:off x="1571439" y="5700678"/>
            <a:ext cx="3092460" cy="293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sidebar.js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BD1B8-F50E-492A-B0BC-9EDD53D0168C}"/>
              </a:ext>
            </a:extLst>
          </p:cNvPr>
          <p:cNvSpPr/>
          <p:nvPr/>
        </p:nvSpPr>
        <p:spPr>
          <a:xfrm>
            <a:off x="618309" y="1228397"/>
            <a:ext cx="3056708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/>
              <a:t>function Sidebar() {</a:t>
            </a:r>
          </a:p>
          <a:p>
            <a:r>
              <a:rPr lang="ko-KR" altLang="en-US" sz="1000"/>
              <a:t>  return (</a:t>
            </a:r>
          </a:p>
          <a:p>
            <a:r>
              <a:rPr lang="ko-KR" altLang="en-US" sz="1000"/>
              <a:t>    &lt;div className="left-wrap"&gt;</a:t>
            </a:r>
          </a:p>
          <a:p>
            <a:r>
              <a:rPr lang="ko-KR" altLang="en-US" sz="1000"/>
              <a:t>      &lt;ul&gt;</a:t>
            </a:r>
          </a:p>
          <a:p>
            <a:r>
              <a:rPr lang="ko-KR" altLang="en-US" sz="1000"/>
              <a:t>        &lt;li&gt;</a:t>
            </a:r>
          </a:p>
          <a:p>
            <a:r>
              <a:rPr lang="ko-KR" altLang="en-US" sz="1000"/>
              <a:t>          &lt;a href="#"&gt;전체보기&lt;/a&gt;</a:t>
            </a:r>
          </a:p>
          <a:p>
            <a:r>
              <a:rPr lang="ko-KR" altLang="en-US" sz="1000"/>
              <a:t>        &lt;/li&gt;</a:t>
            </a:r>
          </a:p>
          <a:p>
            <a:r>
              <a:rPr lang="ko-KR" altLang="en-US" sz="1000"/>
              <a:t>        &lt;li&gt;</a:t>
            </a:r>
          </a:p>
          <a:p>
            <a:r>
              <a:rPr lang="ko-KR" altLang="en-US" sz="1000"/>
              <a:t>          &lt;a href="#"&gt;신메뉴/행사&lt;/a&gt;</a:t>
            </a:r>
          </a:p>
          <a:p>
            <a:r>
              <a:rPr lang="ko-KR" altLang="en-US" sz="1000"/>
              <a:t>        &lt;/li&gt;</a:t>
            </a:r>
          </a:p>
          <a:p>
            <a:r>
              <a:rPr lang="ko-KR" altLang="en-US" sz="1000"/>
              <a:t>        &lt;li&gt;</a:t>
            </a:r>
          </a:p>
          <a:p>
            <a:r>
              <a:rPr lang="ko-KR" altLang="en-US" sz="1000"/>
              <a:t>          &lt;a href="#"&gt;프리미엄/고메이&lt;/a&gt;</a:t>
            </a:r>
          </a:p>
          <a:p>
            <a:r>
              <a:rPr lang="ko-KR" altLang="en-US" sz="1000"/>
              <a:t>        &lt;/li&gt;</a:t>
            </a:r>
          </a:p>
          <a:p>
            <a:r>
              <a:rPr lang="ko-KR" altLang="en-US" sz="1000"/>
              <a:t>        &lt;li&gt;</a:t>
            </a:r>
          </a:p>
          <a:p>
            <a:r>
              <a:rPr lang="ko-KR" altLang="en-US" sz="1000"/>
              <a:t>          &lt;a href="#"&gt;사각도시락&lt;/a&gt;</a:t>
            </a:r>
          </a:p>
          <a:p>
            <a:r>
              <a:rPr lang="ko-KR" altLang="en-US" sz="1000"/>
              <a:t>        &lt;/li&gt;</a:t>
            </a:r>
          </a:p>
          <a:p>
            <a:r>
              <a:rPr lang="ko-KR" altLang="en-US" sz="1000"/>
              <a:t>        &lt;li&gt;</a:t>
            </a:r>
          </a:p>
          <a:p>
            <a:r>
              <a:rPr lang="ko-KR" altLang="en-US" sz="1000"/>
              <a:t>          &lt;a href="#"&gt;보울도시락&lt;/a&gt;</a:t>
            </a:r>
          </a:p>
          <a:p>
            <a:r>
              <a:rPr lang="ko-KR" altLang="en-US" sz="1000"/>
              <a:t>        &lt;/li&gt;</a:t>
            </a:r>
          </a:p>
          <a:p>
            <a:r>
              <a:rPr lang="ko-KR" altLang="en-US" sz="1000"/>
              <a:t>        &lt;li&gt;</a:t>
            </a:r>
          </a:p>
          <a:p>
            <a:r>
              <a:rPr lang="ko-KR" altLang="en-US" sz="1000"/>
              <a:t>          &lt;a href="#"&gt;실속반찬/사이드&lt;/a&gt;</a:t>
            </a:r>
          </a:p>
          <a:p>
            <a:r>
              <a:rPr lang="ko-KR" altLang="en-US" sz="1000"/>
              <a:t>        &lt;/li&gt;</a:t>
            </a:r>
          </a:p>
          <a:p>
            <a:r>
              <a:rPr lang="ko-KR" altLang="en-US" sz="1000"/>
              <a:t>      &lt;/ul&gt;</a:t>
            </a:r>
          </a:p>
          <a:p>
            <a:r>
              <a:rPr lang="ko-KR" altLang="en-US" sz="1000"/>
              <a:t>    &lt;/div&gt;</a:t>
            </a:r>
          </a:p>
          <a:p>
            <a:r>
              <a:rPr lang="ko-KR" altLang="en-US" sz="1000"/>
              <a:t>  );</a:t>
            </a:r>
          </a:p>
          <a:p>
            <a:r>
              <a:rPr lang="ko-KR" altLang="en-US" sz="1000"/>
              <a:t>}</a:t>
            </a:r>
          </a:p>
          <a:p>
            <a:endParaRPr lang="ko-KR" altLang="en-US" sz="1000"/>
          </a:p>
          <a:p>
            <a:r>
              <a:rPr lang="ko-KR" altLang="en-US" sz="1000"/>
              <a:t>export default Sidebar;</a:t>
            </a:r>
          </a:p>
        </p:txBody>
      </p:sp>
    </p:spTree>
    <p:extLst>
      <p:ext uri="{BB962C8B-B14F-4D97-AF65-F5344CB8AC3E}">
        <p14:creationId xmlns:p14="http://schemas.microsoft.com/office/powerpoint/2010/main" val="35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클래스명이 </a:t>
            </a:r>
            <a:r>
              <a:rPr lang="en-US" altLang="ko-KR" sz="2000" b="1"/>
              <a:t>menu-container-row</a:t>
            </a:r>
            <a:r>
              <a:rPr lang="ko-KR" altLang="en-US" sz="2000" b="1"/>
              <a:t>인 </a:t>
            </a:r>
            <a:r>
              <a:rPr lang="en-US" altLang="ko-KR" sz="2000" b="1"/>
              <a:t>div</a:t>
            </a:r>
            <a:r>
              <a:rPr lang="ko-KR" altLang="en-US" sz="2000" b="1"/>
              <a:t>를 </a:t>
            </a:r>
            <a:r>
              <a:rPr lang="en-US" altLang="ko-KR" sz="2000" b="1"/>
              <a:t>MenuRow </a:t>
            </a:r>
            <a:r>
              <a:rPr lang="ko-KR" altLang="en-US" sz="2000" b="1"/>
              <a:t>컴포넌트로 분리해보자 </a:t>
            </a:r>
            <a:endParaRPr lang="en-US" altLang="ko-KR" sz="2000" b="1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올바르게 분리했다면 다음 코드를 통해 동일한 화면이 출력된다</a:t>
            </a: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7C1C6A-91E8-4C6C-B127-1F7C17F25C88}"/>
              </a:ext>
            </a:extLst>
          </p:cNvPr>
          <p:cNvSpPr/>
          <p:nvPr/>
        </p:nvSpPr>
        <p:spPr>
          <a:xfrm>
            <a:off x="862149" y="2736375"/>
            <a:ext cx="6096000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Hansot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"content-container"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93A7FA-1DB4-41D1-B7FF-4A94C3621AF0}"/>
              </a:ext>
            </a:extLst>
          </p:cNvPr>
          <p:cNvSpPr/>
          <p:nvPr/>
        </p:nvSpPr>
        <p:spPr>
          <a:xfrm>
            <a:off x="1976177" y="4699280"/>
            <a:ext cx="2848374" cy="293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5A1CB5-63A5-4D59-8380-86961B567ADB}"/>
              </a:ext>
            </a:extLst>
          </p:cNvPr>
          <p:cNvSpPr/>
          <p:nvPr/>
        </p:nvSpPr>
        <p:spPr>
          <a:xfrm>
            <a:off x="862149" y="2307494"/>
            <a:ext cx="56300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"./components/MenuRow"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9EC196-7CBC-4253-936B-B3661891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453" y="1295177"/>
            <a:ext cx="2495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Hansot.js</a:t>
            </a:r>
            <a:r>
              <a:rPr lang="ko-KR" altLang="en-US" sz="2000" b="1"/>
              <a:t>에서 다음과 같은 객체를 하나 정의해보자</a:t>
            </a:r>
            <a:r>
              <a:rPr lang="en-US" altLang="ko-KR" sz="2000" b="1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2B172-3488-4158-AE90-6AEE83A90AAB}"/>
              </a:ext>
            </a:extLst>
          </p:cNvPr>
          <p:cNvSpPr/>
          <p:nvPr/>
        </p:nvSpPr>
        <p:spPr>
          <a:xfrm>
            <a:off x="644435" y="1217067"/>
            <a:ext cx="5207725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/>
              <a:t>const menu1 = {</a:t>
            </a:r>
            <a:endParaRPr lang="en-US" altLang="ko-KR" sz="1600"/>
          </a:p>
          <a:p>
            <a:r>
              <a:rPr lang="en-US" altLang="ko-KR" sz="1600"/>
              <a:t>  id: 1,</a:t>
            </a:r>
            <a:endParaRPr lang="ko-KR" altLang="en-US" sz="1600"/>
          </a:p>
          <a:p>
            <a:r>
              <a:rPr lang="ko-KR" altLang="en-US" sz="1600"/>
              <a:t>  menuName: "1993 왕돈까스 도시락",</a:t>
            </a:r>
          </a:p>
          <a:p>
            <a:r>
              <a:rPr lang="ko-KR" altLang="en-US" sz="1600"/>
              <a:t>  price: "9,300",</a:t>
            </a:r>
          </a:p>
          <a:p>
            <a:r>
              <a:rPr lang="ko-KR" altLang="en-US" sz="1600"/>
              <a:t>  imgName: "menu1.jpg",</a:t>
            </a:r>
          </a:p>
          <a:p>
            <a:r>
              <a:rPr lang="ko-KR" altLang="en-US" sz="1600"/>
              <a:t>};</a:t>
            </a:r>
          </a:p>
          <a:p>
            <a:r>
              <a:rPr lang="ko-KR" altLang="en-US" sz="1600"/>
              <a:t>const menu2 = {</a:t>
            </a:r>
            <a:endParaRPr lang="en-US" altLang="ko-KR" sz="1600"/>
          </a:p>
          <a:p>
            <a:r>
              <a:rPr lang="en-US" altLang="ko-KR" sz="1600"/>
              <a:t>  id: 2,</a:t>
            </a:r>
            <a:endParaRPr lang="ko-KR" altLang="en-US" sz="1600"/>
          </a:p>
          <a:p>
            <a:r>
              <a:rPr lang="ko-KR" altLang="en-US" sz="1600"/>
              <a:t>  menuName: "나시고랭 콤보",</a:t>
            </a:r>
          </a:p>
          <a:p>
            <a:r>
              <a:rPr lang="ko-KR" altLang="en-US" sz="1600"/>
              <a:t>  price: "6,800",</a:t>
            </a:r>
          </a:p>
          <a:p>
            <a:r>
              <a:rPr lang="ko-KR" altLang="en-US" sz="1600"/>
              <a:t>  imgName: "menu2.jpg",</a:t>
            </a:r>
          </a:p>
          <a:p>
            <a:r>
              <a:rPr lang="ko-KR" altLang="en-US" sz="1600"/>
              <a:t>};</a:t>
            </a:r>
          </a:p>
          <a:p>
            <a:endParaRPr lang="ko-KR" altLang="en-US" sz="1600"/>
          </a:p>
          <a:p>
            <a:r>
              <a:rPr lang="ko-KR" altLang="en-US" sz="1600"/>
              <a:t>const menu3 = {</a:t>
            </a:r>
            <a:endParaRPr lang="en-US" altLang="ko-KR" sz="1600"/>
          </a:p>
          <a:p>
            <a:r>
              <a:rPr lang="en-US" altLang="ko-KR" sz="1600"/>
              <a:t>  id: 3,</a:t>
            </a:r>
            <a:endParaRPr lang="ko-KR" altLang="en-US" sz="1600"/>
          </a:p>
          <a:p>
            <a:r>
              <a:rPr lang="ko-KR" altLang="en-US" sz="1600"/>
              <a:t>  menuName: "나시고랭",</a:t>
            </a:r>
          </a:p>
          <a:p>
            <a:r>
              <a:rPr lang="ko-KR" altLang="en-US" sz="1600"/>
              <a:t>  price: "6,000",</a:t>
            </a:r>
          </a:p>
          <a:p>
            <a:r>
              <a:rPr lang="ko-KR" altLang="en-US" sz="1600"/>
              <a:t>  imgName: "menu3.jpg",</a:t>
            </a:r>
          </a:p>
          <a:p>
            <a:r>
              <a:rPr lang="ko-KR" altLang="en-US" sz="1600"/>
              <a:t>};</a:t>
            </a:r>
          </a:p>
          <a:p>
            <a:endParaRPr lang="ko-KR" altLang="en-US" sz="1600"/>
          </a:p>
          <a:p>
            <a:r>
              <a:rPr lang="en-US" altLang="ko-KR" sz="1600"/>
              <a:t>const </a:t>
            </a:r>
            <a:r>
              <a:rPr lang="ko-KR" altLang="en-US" sz="1600"/>
              <a:t>menuArr = [menu1, menu2, menu3];</a:t>
            </a:r>
          </a:p>
        </p:txBody>
      </p:sp>
    </p:spTree>
    <p:extLst>
      <p:ext uri="{BB962C8B-B14F-4D97-AF65-F5344CB8AC3E}">
        <p14:creationId xmlns:p14="http://schemas.microsoft.com/office/powerpoint/2010/main" val="18397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MenuRow</a:t>
            </a:r>
            <a:r>
              <a:rPr lang="ko-KR" altLang="en-US" sz="2000" b="1"/>
              <a:t>를 리팩토링하여 </a:t>
            </a:r>
            <a:r>
              <a:rPr lang="en-US" altLang="ko-KR" sz="2000" b="1"/>
              <a:t>Hansot </a:t>
            </a:r>
            <a:r>
              <a:rPr lang="ko-KR" altLang="en-US" sz="2000" b="1"/>
              <a:t>컴포넌트가 전달한 </a:t>
            </a:r>
            <a:r>
              <a:rPr lang="en-US" altLang="ko-KR" sz="2000" b="1"/>
              <a:t>props</a:t>
            </a:r>
            <a:r>
              <a:rPr lang="ko-KR" altLang="en-US" sz="2000" b="1"/>
              <a:t>를 통해 화면을 꾸며보자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올바르게 분리했다면 다음 코드를 통해 동일한 화면이 출력된다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7BEAE0-E48E-44AE-9F38-CC2D49622646}"/>
              </a:ext>
            </a:extLst>
          </p:cNvPr>
          <p:cNvSpPr/>
          <p:nvPr/>
        </p:nvSpPr>
        <p:spPr>
          <a:xfrm>
            <a:off x="672934" y="1853094"/>
            <a:ext cx="7541623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Hansot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"content-container"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menuArr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B5A7F9-A5C9-4347-9609-1E6C1B3C8FE2}"/>
              </a:ext>
            </a:extLst>
          </p:cNvPr>
          <p:cNvSpPr/>
          <p:nvPr/>
        </p:nvSpPr>
        <p:spPr>
          <a:xfrm>
            <a:off x="1923925" y="3819714"/>
            <a:ext cx="4912303" cy="293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MenuRow.js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7D8A4D-55A9-405D-B7ED-95687702A5E3}"/>
              </a:ext>
            </a:extLst>
          </p:cNvPr>
          <p:cNvSpPr/>
          <p:nvPr/>
        </p:nvSpPr>
        <p:spPr>
          <a:xfrm>
            <a:off x="643763" y="1180705"/>
            <a:ext cx="6096000" cy="5386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800"/>
              <a:t>function MenuRow(props) {</a:t>
            </a:r>
          </a:p>
          <a:p>
            <a:r>
              <a:rPr lang="ko-KR" altLang="en-US" sz="800"/>
              <a:t>  return (</a:t>
            </a:r>
          </a:p>
          <a:p>
            <a:r>
              <a:rPr lang="ko-KR" altLang="en-US" sz="800"/>
              <a:t>    &lt;div className="menu-container-row"&gt;</a:t>
            </a:r>
          </a:p>
          <a:p>
            <a:r>
              <a:rPr lang="ko-KR" altLang="en-US" sz="800"/>
              <a:t>      &lt;div className="menu-card"&gt;</a:t>
            </a:r>
          </a:p>
          <a:p>
            <a:r>
              <a:rPr lang="ko-KR" altLang="en-US" sz="800"/>
              <a:t>        &lt;div className="menu-img"&gt;</a:t>
            </a:r>
          </a:p>
          <a:p>
            <a:r>
              <a:rPr lang="ko-KR" altLang="en-US" sz="800"/>
              <a:t>          &lt;img</a:t>
            </a:r>
          </a:p>
          <a:p>
            <a:r>
              <a:rPr lang="ko-KR" altLang="en-US" sz="800"/>
              <a:t>            src={"./img/" + props.menuInfo[0].imgName}</a:t>
            </a:r>
          </a:p>
          <a:p>
            <a:r>
              <a:rPr lang="ko-KR" altLang="en-US" sz="800"/>
              <a:t>            alt={props.menuInfo[0].menuName}</a:t>
            </a:r>
          </a:p>
          <a:p>
            <a:r>
              <a:rPr lang="ko-KR" altLang="en-US" sz="800"/>
              <a:t>          /&gt;</a:t>
            </a:r>
          </a:p>
          <a:p>
            <a:r>
              <a:rPr lang="ko-KR" altLang="en-US" sz="800"/>
              <a:t>        &lt;/div&gt;</a:t>
            </a:r>
          </a:p>
          <a:p>
            <a:r>
              <a:rPr lang="ko-KR" altLang="en-US" sz="800"/>
              <a:t>        &lt;div class="menu-text"&gt;</a:t>
            </a:r>
          </a:p>
          <a:p>
            <a:r>
              <a:rPr lang="ko-KR" altLang="en-US" sz="800"/>
              <a:t>          &lt;h4&gt;{props.menuInfo[0].menuName}&lt;/h4&gt;</a:t>
            </a:r>
          </a:p>
          <a:p>
            <a:r>
              <a:rPr lang="ko-KR" altLang="en-US" sz="800"/>
              <a:t>          &lt;h4&gt;{props.menuInfo[0].price}원&lt;/h4&gt;</a:t>
            </a:r>
          </a:p>
          <a:p>
            <a:r>
              <a:rPr lang="ko-KR" altLang="en-US" sz="800"/>
              <a:t>        &lt;/div&gt;</a:t>
            </a:r>
          </a:p>
          <a:p>
            <a:r>
              <a:rPr lang="ko-KR" altLang="en-US" sz="800"/>
              <a:t>      &lt;/div&gt;</a:t>
            </a:r>
          </a:p>
          <a:p>
            <a:r>
              <a:rPr lang="ko-KR" altLang="en-US" sz="800"/>
              <a:t>      &lt;div className="menu-card"&gt;</a:t>
            </a:r>
          </a:p>
          <a:p>
            <a:r>
              <a:rPr lang="ko-KR" altLang="en-US" sz="800"/>
              <a:t>        &lt;div className="menu-img"&gt;</a:t>
            </a:r>
          </a:p>
          <a:p>
            <a:r>
              <a:rPr lang="ko-KR" altLang="en-US" sz="800"/>
              <a:t>          &lt;img</a:t>
            </a:r>
          </a:p>
          <a:p>
            <a:r>
              <a:rPr lang="ko-KR" altLang="en-US" sz="800"/>
              <a:t>            src={"./img/" + props.menuInfo[1].imgName}</a:t>
            </a:r>
          </a:p>
          <a:p>
            <a:r>
              <a:rPr lang="ko-KR" altLang="en-US" sz="800"/>
              <a:t>            alt={props.menuInfo[1].menuName}</a:t>
            </a:r>
          </a:p>
          <a:p>
            <a:r>
              <a:rPr lang="ko-KR" altLang="en-US" sz="800"/>
              <a:t>          /&gt;</a:t>
            </a:r>
          </a:p>
          <a:p>
            <a:r>
              <a:rPr lang="ko-KR" altLang="en-US" sz="800"/>
              <a:t>        &lt;/div&gt;</a:t>
            </a:r>
          </a:p>
          <a:p>
            <a:r>
              <a:rPr lang="ko-KR" altLang="en-US" sz="800"/>
              <a:t>        &lt;div class="menu-text"&gt;</a:t>
            </a:r>
          </a:p>
          <a:p>
            <a:r>
              <a:rPr lang="ko-KR" altLang="en-US" sz="800"/>
              <a:t>          &lt;h4&gt;{props.menuInfo[1].menuName}&lt;/h4&gt;</a:t>
            </a:r>
          </a:p>
          <a:p>
            <a:r>
              <a:rPr lang="ko-KR" altLang="en-US" sz="800"/>
              <a:t>          &lt;h4&gt;{props.menuInfo[1].price}&lt;/h4&gt;</a:t>
            </a:r>
          </a:p>
          <a:p>
            <a:r>
              <a:rPr lang="ko-KR" altLang="en-US" sz="800"/>
              <a:t>        &lt;/div&gt;</a:t>
            </a:r>
          </a:p>
          <a:p>
            <a:r>
              <a:rPr lang="ko-KR" altLang="en-US" sz="800"/>
              <a:t>      &lt;/div&gt;</a:t>
            </a:r>
          </a:p>
          <a:p>
            <a:r>
              <a:rPr lang="ko-KR" altLang="en-US" sz="800"/>
              <a:t>      &lt;div className="menu-card"&gt;</a:t>
            </a:r>
          </a:p>
          <a:p>
            <a:r>
              <a:rPr lang="ko-KR" altLang="en-US" sz="800"/>
              <a:t>        &lt;div className="menu-img"&gt;</a:t>
            </a:r>
          </a:p>
          <a:p>
            <a:r>
              <a:rPr lang="ko-KR" altLang="en-US" sz="800"/>
              <a:t>          &lt;img</a:t>
            </a:r>
          </a:p>
          <a:p>
            <a:r>
              <a:rPr lang="ko-KR" altLang="en-US" sz="800"/>
              <a:t>            src={"./img/" + props.menuInfo[2].imgName}</a:t>
            </a:r>
          </a:p>
          <a:p>
            <a:r>
              <a:rPr lang="ko-KR" altLang="en-US" sz="800"/>
              <a:t>            alt={props.menuInfo[2].menuName}</a:t>
            </a:r>
          </a:p>
          <a:p>
            <a:r>
              <a:rPr lang="ko-KR" altLang="en-US" sz="800"/>
              <a:t>          /&gt;</a:t>
            </a:r>
          </a:p>
          <a:p>
            <a:r>
              <a:rPr lang="ko-KR" altLang="en-US" sz="800"/>
              <a:t>        &lt;/div&gt;</a:t>
            </a:r>
          </a:p>
          <a:p>
            <a:r>
              <a:rPr lang="ko-KR" altLang="en-US" sz="800"/>
              <a:t>        &lt;div class="menu-text"&gt;</a:t>
            </a:r>
          </a:p>
          <a:p>
            <a:r>
              <a:rPr lang="ko-KR" altLang="en-US" sz="800"/>
              <a:t>          &lt;h4&gt;{props.menuInfo[2].menuName}&lt;/h4&gt;</a:t>
            </a:r>
          </a:p>
          <a:p>
            <a:r>
              <a:rPr lang="ko-KR" altLang="en-US" sz="800"/>
              <a:t>          &lt;h4&gt;{props.menuInfo[2].price}&lt;/h4&gt;</a:t>
            </a:r>
          </a:p>
          <a:p>
            <a:r>
              <a:rPr lang="ko-KR" altLang="en-US" sz="800"/>
              <a:t>        &lt;/div&gt;</a:t>
            </a:r>
          </a:p>
          <a:p>
            <a:r>
              <a:rPr lang="ko-KR" altLang="en-US" sz="800"/>
              <a:t>      &lt;/div&gt;</a:t>
            </a:r>
          </a:p>
          <a:p>
            <a:r>
              <a:rPr lang="ko-KR" altLang="en-US" sz="800"/>
              <a:t>    &lt;/div&gt;</a:t>
            </a:r>
          </a:p>
          <a:p>
            <a:r>
              <a:rPr lang="ko-KR" altLang="en-US" sz="800"/>
              <a:t>  );</a:t>
            </a:r>
          </a:p>
          <a:p>
            <a:r>
              <a:rPr lang="ko-KR" altLang="en-US" sz="800"/>
              <a:t>}</a:t>
            </a:r>
          </a:p>
          <a:p>
            <a:r>
              <a:rPr lang="ko-KR" altLang="en-US" sz="800"/>
              <a:t>export default MenuRow;</a:t>
            </a:r>
          </a:p>
        </p:txBody>
      </p:sp>
    </p:spTree>
    <p:extLst>
      <p:ext uri="{BB962C8B-B14F-4D97-AF65-F5344CB8AC3E}">
        <p14:creationId xmlns:p14="http://schemas.microsoft.com/office/powerpoint/2010/main" val="8992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/>
              <a:t>MenuRow</a:t>
            </a:r>
            <a:r>
              <a:rPr lang="ko-KR" altLang="en-US" sz="1800" b="1"/>
              <a:t>에는</a:t>
            </a:r>
            <a:r>
              <a:rPr lang="en-US" altLang="ko-KR" sz="1800" b="1"/>
              <a:t> </a:t>
            </a:r>
            <a:r>
              <a:rPr lang="ko-KR" altLang="en-US" sz="1800" b="1"/>
              <a:t>클래스가 </a:t>
            </a:r>
            <a:r>
              <a:rPr lang="en-US" altLang="ko-KR" sz="1800" b="1"/>
              <a:t>menu-card</a:t>
            </a:r>
            <a:r>
              <a:rPr lang="ko-KR" altLang="en-US" sz="1800" b="1"/>
              <a:t>인 </a:t>
            </a:r>
            <a:r>
              <a:rPr lang="en-US" altLang="ko-KR" sz="1800" b="1"/>
              <a:t>div</a:t>
            </a:r>
            <a:r>
              <a:rPr lang="ko-KR" altLang="en-US" sz="1800" b="1"/>
              <a:t>가 반복되고 있다</a:t>
            </a:r>
            <a:r>
              <a:rPr lang="en-US" altLang="ko-KR" sz="1800" b="1"/>
              <a:t>. </a:t>
            </a:r>
            <a:r>
              <a:rPr lang="ko-KR" altLang="en-US" sz="1800" b="1"/>
              <a:t>클래스가 </a:t>
            </a:r>
            <a:r>
              <a:rPr lang="en-US" altLang="ko-KR" sz="1800" b="1"/>
              <a:t>menu-card</a:t>
            </a:r>
            <a:r>
              <a:rPr lang="ko-KR" altLang="en-US" sz="1800" b="1"/>
              <a:t>인</a:t>
            </a:r>
            <a:r>
              <a:rPr lang="en-US" altLang="ko-KR" sz="1800" b="1"/>
              <a:t> div</a:t>
            </a:r>
            <a:r>
              <a:rPr lang="ko-KR" altLang="en-US" sz="1800" b="1"/>
              <a:t>를 </a:t>
            </a:r>
            <a:r>
              <a:rPr lang="en-US" altLang="ko-KR" sz="1800" b="1"/>
              <a:t>MenuCard</a:t>
            </a:r>
            <a:r>
              <a:rPr lang="ko-KR" altLang="en-US" sz="1800" b="1"/>
              <a:t>컴포넌트로 분리하자</a:t>
            </a:r>
            <a:endParaRPr lang="en-US" altLang="ko-KR" sz="18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올바르게 분리했다면 </a:t>
            </a:r>
            <a:r>
              <a:rPr lang="en-US" altLang="ko-KR" sz="2000" b="1"/>
              <a:t>MenuRow.js</a:t>
            </a:r>
            <a:r>
              <a:rPr lang="ko-KR" altLang="en-US" sz="2000" b="1"/>
              <a:t>의 리팩토링을 통해 동일한 결과가 출력된다</a:t>
            </a:r>
            <a:r>
              <a:rPr lang="en-US" altLang="ko-KR" sz="2000" b="1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08BA4C-C67E-4EF7-817D-EFABECFCB25F}"/>
              </a:ext>
            </a:extLst>
          </p:cNvPr>
          <p:cNvSpPr/>
          <p:nvPr/>
        </p:nvSpPr>
        <p:spPr>
          <a:xfrm>
            <a:off x="827722" y="3966816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import MenuCard from "./MenuCard";</a:t>
            </a:r>
          </a:p>
          <a:p>
            <a:r>
              <a:rPr lang="en-US" altLang="ko-KR"/>
              <a:t>function MenuRow({ menuInfo }) {</a:t>
            </a:r>
          </a:p>
          <a:p>
            <a:r>
              <a:rPr lang="en-US" altLang="ko-KR"/>
              <a:t>  return (</a:t>
            </a:r>
          </a:p>
          <a:p>
            <a:r>
              <a:rPr lang="en-US" altLang="ko-KR"/>
              <a:t>    &lt;div className="menu-container-row"&gt;</a:t>
            </a:r>
          </a:p>
          <a:p>
            <a:r>
              <a:rPr lang="en-US" altLang="ko-KR"/>
              <a:t>      &lt;MenuCard menuInfoEach={menuInfo[0]}&gt;&lt;/MenuCard&gt;</a:t>
            </a:r>
          </a:p>
          <a:p>
            <a:r>
              <a:rPr lang="en-US" altLang="ko-KR"/>
              <a:t>      &lt;MenuCard menuInfoEach={menuInfo[1]}&gt;&lt;/MenuCard&gt;</a:t>
            </a:r>
          </a:p>
          <a:p>
            <a:r>
              <a:rPr lang="en-US" altLang="ko-KR"/>
              <a:t>      &lt;MenuCard menuInfoEach={menuInfo[2]}&gt;&lt;/MenuCard&gt;</a:t>
            </a:r>
          </a:p>
          <a:p>
            <a:r>
              <a:rPr lang="en-US" altLang="ko-KR"/>
              <a:t>    &lt;/div&gt;</a:t>
            </a:r>
          </a:p>
          <a:p>
            <a:r>
              <a:rPr lang="en-US" altLang="ko-KR"/>
              <a:t>  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export default MenuRow;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E20B1-CAC9-4A1D-828C-84F30753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2" y="1507456"/>
            <a:ext cx="1785225" cy="18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MenuCard.js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8BEE4A-8487-44A6-B358-F7B2BB79ABCB}"/>
              </a:ext>
            </a:extLst>
          </p:cNvPr>
          <p:cNvSpPr/>
          <p:nvPr/>
        </p:nvSpPr>
        <p:spPr>
          <a:xfrm>
            <a:off x="609599" y="1229478"/>
            <a:ext cx="8830491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export default function MenuCard({ menu }) {</a:t>
            </a:r>
          </a:p>
          <a:p>
            <a:r>
              <a:rPr lang="en-US" altLang="ko-KR"/>
              <a:t>  return (</a:t>
            </a:r>
          </a:p>
          <a:p>
            <a:r>
              <a:rPr lang="en-US" altLang="ko-KR"/>
              <a:t>    &lt;div className="menu-card"&gt;</a:t>
            </a:r>
          </a:p>
          <a:p>
            <a:r>
              <a:rPr lang="en-US" altLang="ko-KR"/>
              <a:t>      &lt;div className="menu-img"&gt;</a:t>
            </a:r>
          </a:p>
          <a:p>
            <a:r>
              <a:rPr lang="en-US" altLang="ko-KR"/>
              <a:t>        &lt;img src={`./img/${menu.imgName}`} alt="1993 </a:t>
            </a:r>
            <a:r>
              <a:rPr lang="ko-KR" altLang="en-US"/>
              <a:t>왕돈까스 도시락</a:t>
            </a:r>
            <a:r>
              <a:rPr lang="en-US" altLang="ko-KR"/>
              <a:t>" /&gt;</a:t>
            </a:r>
          </a:p>
          <a:p>
            <a:r>
              <a:rPr lang="en-US" altLang="ko-KR"/>
              <a:t>      &lt;/div&gt;</a:t>
            </a:r>
          </a:p>
          <a:p>
            <a:r>
              <a:rPr lang="en-US" altLang="ko-KR"/>
              <a:t>      &lt;div class="menu-text"&gt;</a:t>
            </a:r>
          </a:p>
          <a:p>
            <a:r>
              <a:rPr lang="en-US" altLang="ko-KR"/>
              <a:t>        &lt;h4&gt;{menu.menuName}&lt;/h4&gt;</a:t>
            </a:r>
          </a:p>
          <a:p>
            <a:r>
              <a:rPr lang="en-US" altLang="ko-KR"/>
              <a:t>        &lt;h4&gt;{menu.price}&lt;/h4&gt;</a:t>
            </a:r>
          </a:p>
          <a:p>
            <a:r>
              <a:rPr lang="en-US" altLang="ko-KR"/>
              <a:t>      &lt;/div&gt;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  )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2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MenuRow.js</a:t>
            </a:r>
            <a:r>
              <a:rPr lang="ko-KR" altLang="en-US" sz="2000" b="1"/>
              <a:t>는 아래와 같이 여러 개의 </a:t>
            </a:r>
            <a:r>
              <a:rPr lang="en-US" altLang="ko-KR" sz="2000" b="1"/>
              <a:t>MenuCard</a:t>
            </a:r>
            <a:r>
              <a:rPr lang="ko-KR" altLang="en-US" sz="2000" b="1"/>
              <a:t> 컴포넌트를 포함하고 있다</a:t>
            </a:r>
            <a:r>
              <a:rPr lang="en-US" altLang="ko-KR" sz="2000" b="1"/>
              <a:t>. </a:t>
            </a:r>
            <a:r>
              <a:rPr lang="en-US" altLang="ko-KR" sz="2000" b="1">
                <a:solidFill>
                  <a:srgbClr val="FF0000"/>
                </a:solidFill>
              </a:rPr>
              <a:t>map</a:t>
            </a:r>
            <a:r>
              <a:rPr lang="ko-KR" altLang="en-US" sz="2000" b="1">
                <a:solidFill>
                  <a:srgbClr val="FF0000"/>
                </a:solidFill>
              </a:rPr>
              <a:t>함수를 통해 아래의 코드를 간소화</a:t>
            </a:r>
            <a:r>
              <a:rPr lang="ko-KR" altLang="en-US" sz="2000" b="1"/>
              <a:t>해보자</a:t>
            </a:r>
            <a:r>
              <a:rPr lang="en-US" altLang="ko-KR" sz="2000" b="1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38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616F79-8CB5-48AB-B4C8-D4550C6ABF1A}"/>
              </a:ext>
            </a:extLst>
          </p:cNvPr>
          <p:cNvSpPr/>
          <p:nvPr/>
        </p:nvSpPr>
        <p:spPr>
          <a:xfrm>
            <a:off x="844732" y="1666913"/>
            <a:ext cx="819476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"menu-container-row"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MenuRow.js </a:t>
            </a:r>
            <a:r>
              <a:rPr lang="ko-KR" altLang="en-US" sz="2000" b="1"/>
              <a:t>리팩토링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1664BE-3140-4BB7-9A06-C4B1408AD5E3}"/>
              </a:ext>
            </a:extLst>
          </p:cNvPr>
          <p:cNvSpPr/>
          <p:nvPr/>
        </p:nvSpPr>
        <p:spPr>
          <a:xfrm>
            <a:off x="661850" y="1180072"/>
            <a:ext cx="996904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export default function MenuRow({ menuInfo }) {</a:t>
            </a:r>
          </a:p>
          <a:p>
            <a:r>
              <a:rPr lang="en-US" altLang="ko-KR"/>
              <a:t>  return (</a:t>
            </a:r>
          </a:p>
          <a:p>
            <a:r>
              <a:rPr lang="en-US" altLang="ko-KR"/>
              <a:t>    &lt;div className="menu-container-row"&gt;</a:t>
            </a:r>
          </a:p>
          <a:p>
            <a:r>
              <a:rPr lang="en-US" altLang="ko-KR"/>
              <a:t>      {menuInfo ? menuInfo.map(m =&gt; &lt;MenuCard menu={m}&gt;&lt;/MenuCard&gt;) : null}</a:t>
            </a:r>
          </a:p>
          <a:p>
            <a:r>
              <a:rPr lang="en-US" altLang="ko-KR"/>
              <a:t>    &lt;/div&gt;</a:t>
            </a:r>
          </a:p>
          <a:p>
            <a:r>
              <a:rPr lang="en-US" altLang="ko-KR"/>
              <a:t>  )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2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부모와 자식 컴포넌트가 데이터를 전달하는 통로인 </a:t>
            </a:r>
            <a:r>
              <a:rPr lang="en-US" altLang="ko-KR" sz="2000" b="1"/>
              <a:t>props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981E2-3AE6-4D31-85EC-5DABD07DE003}"/>
              </a:ext>
            </a:extLst>
          </p:cNvPr>
          <p:cNvSpPr/>
          <p:nvPr/>
        </p:nvSpPr>
        <p:spPr>
          <a:xfrm>
            <a:off x="907775" y="1482952"/>
            <a:ext cx="2806811" cy="1160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2A0E3-7CB4-4EDA-BD4D-F6C68A37A6AB}"/>
              </a:ext>
            </a:extLst>
          </p:cNvPr>
          <p:cNvSpPr/>
          <p:nvPr/>
        </p:nvSpPr>
        <p:spPr>
          <a:xfrm>
            <a:off x="1531535" y="1673783"/>
            <a:ext cx="1496636" cy="7792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31BE3-CD20-437F-BFC8-5D616D58175C}"/>
              </a:ext>
            </a:extLst>
          </p:cNvPr>
          <p:cNvSpPr/>
          <p:nvPr/>
        </p:nvSpPr>
        <p:spPr>
          <a:xfrm>
            <a:off x="5651588" y="3464151"/>
            <a:ext cx="1267374" cy="7792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EF3443-57E6-478D-9DA0-1448F5A9974D}"/>
              </a:ext>
            </a:extLst>
          </p:cNvPr>
          <p:cNvSpPr/>
          <p:nvPr/>
        </p:nvSpPr>
        <p:spPr>
          <a:xfrm>
            <a:off x="907775" y="3185856"/>
            <a:ext cx="2806811" cy="1160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06E4718-90E4-4203-9DF8-AA37B824F5E1}"/>
              </a:ext>
            </a:extLst>
          </p:cNvPr>
          <p:cNvSpPr/>
          <p:nvPr/>
        </p:nvSpPr>
        <p:spPr>
          <a:xfrm>
            <a:off x="4139217" y="3722237"/>
            <a:ext cx="1316408" cy="206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5F839-5B68-4F07-9C7B-6EF9156DA79D}"/>
              </a:ext>
            </a:extLst>
          </p:cNvPr>
          <p:cNvSpPr txBox="1"/>
          <p:nvPr/>
        </p:nvSpPr>
        <p:spPr>
          <a:xfrm>
            <a:off x="4439823" y="3279485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3C18F-4E78-45E5-87CF-E913902CD4A9}"/>
              </a:ext>
            </a:extLst>
          </p:cNvPr>
          <p:cNvSpPr txBox="1"/>
          <p:nvPr/>
        </p:nvSpPr>
        <p:spPr>
          <a:xfrm>
            <a:off x="1908024" y="4392124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4F612-361E-4B3C-BC31-F1CE5725BFDD}"/>
              </a:ext>
            </a:extLst>
          </p:cNvPr>
          <p:cNvSpPr txBox="1"/>
          <p:nvPr/>
        </p:nvSpPr>
        <p:spPr>
          <a:xfrm>
            <a:off x="6033009" y="420745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9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Map</a:t>
            </a:r>
            <a:r>
              <a:rPr lang="ko-KR" altLang="en-US" sz="2000" b="1"/>
              <a:t>이 올바르게 동작하지만 경고가 발생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Key</a:t>
            </a:r>
            <a:r>
              <a:rPr lang="ko-KR" altLang="en-US" sz="1600"/>
              <a:t>를 </a:t>
            </a:r>
            <a:r>
              <a:rPr lang="en-US" altLang="ko-KR" sz="1600"/>
              <a:t>map</a:t>
            </a:r>
            <a:r>
              <a:rPr lang="ko-KR" altLang="en-US" sz="1600"/>
              <a:t> 함수의 </a:t>
            </a:r>
            <a:r>
              <a:rPr lang="en-US" altLang="ko-KR" sz="1600"/>
              <a:t>index</a:t>
            </a:r>
            <a:r>
              <a:rPr lang="ko-KR" altLang="en-US" sz="1600"/>
              <a:t>로 지정할 수 있으나 고유한 식별자를 사용하는 것을 권장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40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9F9FE-35A7-4FFE-84AA-FE53C8C4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21" y="1669513"/>
            <a:ext cx="3419952" cy="31532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18962C-794D-4638-9944-150677A9AB0F}"/>
              </a:ext>
            </a:extLst>
          </p:cNvPr>
          <p:cNvSpPr/>
          <p:nvPr/>
        </p:nvSpPr>
        <p:spPr>
          <a:xfrm>
            <a:off x="1534602" y="2027583"/>
            <a:ext cx="2568272" cy="2464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88DE92-0B3E-4CA0-B9DD-5DCC05CB4BE1}"/>
              </a:ext>
            </a:extLst>
          </p:cNvPr>
          <p:cNvSpPr/>
          <p:nvPr/>
        </p:nvSpPr>
        <p:spPr>
          <a:xfrm>
            <a:off x="1316821" y="4968405"/>
            <a:ext cx="91073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B1DA52-F105-4795-80D0-69A2F7DF5458}"/>
              </a:ext>
            </a:extLst>
          </p:cNvPr>
          <p:cNvSpPr/>
          <p:nvPr/>
        </p:nvSpPr>
        <p:spPr>
          <a:xfrm>
            <a:off x="1316820" y="5618447"/>
            <a:ext cx="98309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간단 예제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ComponentStudy </a:t>
            </a:r>
            <a:r>
              <a:rPr lang="ko-KR" altLang="en-US" sz="2000" b="1"/>
              <a:t>컴포넌트에 있는 데이터를 </a:t>
            </a:r>
            <a:r>
              <a:rPr lang="en-US" altLang="ko-KR" sz="2000" b="1"/>
              <a:t>Greeting </a:t>
            </a:r>
            <a:r>
              <a:rPr lang="ko-KR" altLang="en-US" sz="2000" b="1"/>
              <a:t>컴포넌트에 </a:t>
            </a:r>
            <a:r>
              <a:rPr lang="ko-KR" altLang="en-US" sz="2000" b="1" dirty="0"/>
              <a:t>전달하려면</a:t>
            </a:r>
            <a:r>
              <a:rPr lang="en-US" altLang="ko-KR" sz="2000" b="1" dirty="0"/>
              <a:t>?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DEB3AE-A610-45E6-80FD-12AEE88F40AA}"/>
              </a:ext>
            </a:extLst>
          </p:cNvPr>
          <p:cNvSpPr/>
          <p:nvPr/>
        </p:nvSpPr>
        <p:spPr>
          <a:xfrm>
            <a:off x="635727" y="1206197"/>
            <a:ext cx="60960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Hello!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parent components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482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Props</a:t>
            </a:r>
            <a:r>
              <a:rPr lang="ko-KR" altLang="en-US" sz="2000" b="1" dirty="0"/>
              <a:t> 사용법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1800" dirty="0" err="1"/>
              <a:t>리액트는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Props</a:t>
            </a:r>
            <a:r>
              <a:rPr lang="ko-KR" altLang="en-US" sz="1800" dirty="0"/>
              <a:t>라는 객체에 부모 컴포넌트의 데이터를 담아 자식에게 전달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자식 컴포넌트를 정의할 때 </a:t>
            </a:r>
            <a:r>
              <a:rPr lang="ko-KR" altLang="en-US" sz="1800" dirty="0" err="1"/>
              <a:t>리액트가</a:t>
            </a:r>
            <a:r>
              <a:rPr lang="ko-KR" altLang="en-US" sz="1800" dirty="0"/>
              <a:t> </a:t>
            </a:r>
            <a:r>
              <a:rPr lang="en-US" altLang="ko-KR" sz="1800" dirty="0"/>
              <a:t>Props</a:t>
            </a:r>
            <a:r>
              <a:rPr lang="ko-KR" altLang="en-US" sz="1800"/>
              <a:t>를 전달받을 </a:t>
            </a:r>
            <a:r>
              <a:rPr lang="ko-KR" altLang="en-US" sz="1800" dirty="0"/>
              <a:t>것이라는 믿음을 가지고 사용하면 됨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변수명이 반드시 </a:t>
            </a:r>
            <a:r>
              <a:rPr lang="en-US" altLang="ko-KR" sz="1800" dirty="0"/>
              <a:t>props</a:t>
            </a:r>
            <a:r>
              <a:rPr lang="ko-KR" altLang="en-US" sz="1800" dirty="0"/>
              <a:t>일 필요는 없음 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A09F89-613A-486E-B1E4-C315479A2B87}"/>
              </a:ext>
            </a:extLst>
          </p:cNvPr>
          <p:cNvSpPr/>
          <p:nvPr/>
        </p:nvSpPr>
        <p:spPr>
          <a:xfrm>
            <a:off x="845488" y="1167768"/>
            <a:ext cx="6096000" cy="33855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Hello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'kim'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여러 개의 속성 전달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/>
              <a:t>JS</a:t>
            </a:r>
            <a:r>
              <a:rPr lang="ko-KR" altLang="en-US" sz="2000" b="1" dirty="0"/>
              <a:t>의 다양한 타입의 데이터를 </a:t>
            </a:r>
            <a:r>
              <a:rPr lang="en-US" altLang="ko-KR" sz="2000" b="1" dirty="0"/>
              <a:t>props</a:t>
            </a:r>
            <a:r>
              <a:rPr lang="ko-KR" altLang="en-US" sz="2000" b="1" dirty="0"/>
              <a:t>에 담을 </a:t>
            </a:r>
            <a:r>
              <a:rPr lang="ko-KR" altLang="en-US" sz="2000" b="1"/>
              <a:t>수 있음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BC007B-DA73-4FF1-BB9B-054BFFE20274}"/>
              </a:ext>
            </a:extLst>
          </p:cNvPr>
          <p:cNvSpPr/>
          <p:nvPr/>
        </p:nvSpPr>
        <p:spPr>
          <a:xfrm>
            <a:off x="842837" y="1166843"/>
            <a:ext cx="10352599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`Hello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years old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'kim'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ComponentStudy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"software developer"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60996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Props</a:t>
            </a:r>
            <a:r>
              <a:rPr lang="ko-KR" altLang="en-US" sz="2000" b="1" dirty="0"/>
              <a:t>의 재사용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다형성</a:t>
            </a:r>
            <a:r>
              <a:rPr lang="en-US" altLang="ko-KR" sz="2000" b="1" dirty="0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Props</a:t>
            </a:r>
            <a:r>
              <a:rPr lang="ko-KR" altLang="en-US" sz="1800" dirty="0"/>
              <a:t>는 </a:t>
            </a:r>
            <a:r>
              <a:rPr lang="en-US" altLang="ko-KR" sz="1800" dirty="0"/>
              <a:t>read-only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사용자와 </a:t>
            </a:r>
            <a:r>
              <a:rPr lang="en-US" altLang="ko-KR" sz="1800" dirty="0">
                <a:sym typeface="Wingdings" panose="05000000000000000000" pitchFamily="2" charset="2"/>
              </a:rPr>
              <a:t>interaction</a:t>
            </a:r>
            <a:r>
              <a:rPr lang="ko-KR" altLang="en-US" sz="1800" dirty="0">
                <a:sym typeface="Wingdings" panose="05000000000000000000" pitchFamily="2" charset="2"/>
              </a:rPr>
              <a:t>하는 동적 </a:t>
            </a:r>
            <a:r>
              <a:rPr lang="en-US" altLang="ko-KR" sz="1800" dirty="0">
                <a:sym typeface="Wingdings" panose="05000000000000000000" pitchFamily="2" charset="2"/>
              </a:rPr>
              <a:t>APP</a:t>
            </a:r>
            <a:r>
              <a:rPr lang="ko-KR" altLang="en-US" sz="1800" dirty="0">
                <a:sym typeface="Wingdings" panose="05000000000000000000" pitchFamily="2" charset="2"/>
              </a:rPr>
              <a:t>을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위해 하기 위해선 </a:t>
            </a:r>
            <a:r>
              <a:rPr lang="en-US" altLang="ko-KR" sz="1800" dirty="0">
                <a:sym typeface="Wingdings" panose="05000000000000000000" pitchFamily="2" charset="2"/>
              </a:rPr>
              <a:t>state</a:t>
            </a:r>
            <a:r>
              <a:rPr lang="ko-KR" altLang="en-US" sz="1800" dirty="0">
                <a:sym typeface="Wingdings" panose="05000000000000000000" pitchFamily="2" charset="2"/>
              </a:rPr>
              <a:t>와 함께 </a:t>
            </a:r>
            <a:r>
              <a:rPr lang="ko-KR" altLang="en-US" sz="1800">
                <a:sym typeface="Wingdings" panose="05000000000000000000" pitchFamily="2" charset="2"/>
              </a:rPr>
              <a:t>사용해야 함</a:t>
            </a:r>
            <a:endParaRPr lang="en-US" altLang="ko-KR" sz="180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컴포넌트에 전달되는 </a:t>
            </a:r>
            <a:r>
              <a:rPr lang="en-US" altLang="ko-KR" sz="1800">
                <a:sym typeface="Wingdings" panose="05000000000000000000" pitchFamily="2" charset="2"/>
              </a:rPr>
              <a:t>props</a:t>
            </a:r>
            <a:r>
              <a:rPr lang="ko-KR" altLang="en-US" sz="1800">
                <a:sym typeface="Wingdings" panose="05000000000000000000" pitchFamily="2" charset="2"/>
              </a:rPr>
              <a:t>만 변경하여 컴포넌트를 재사용할 수 있음</a:t>
            </a:r>
            <a:endParaRPr lang="en-US" altLang="ko-KR" sz="180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리액트를 객체지향 관점에서 바라보고 컴포넌트의 재사용성을 높이는 방법을 고민해야 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A0A71F-EB57-4A40-BA64-44B7165C9590}"/>
              </a:ext>
            </a:extLst>
          </p:cNvPr>
          <p:cNvSpPr/>
          <p:nvPr/>
        </p:nvSpPr>
        <p:spPr>
          <a:xfrm>
            <a:off x="866691" y="1140696"/>
            <a:ext cx="9605176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Hello!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years old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ComponentStudy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parent components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"Software Developer"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"lee"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"30"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 Developer"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8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Props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Default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props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아래와 같이 이름을 실수록 생략했다면</a:t>
            </a:r>
            <a:r>
              <a:rPr lang="en-US" altLang="ko-KR" sz="1800" dirty="0"/>
              <a:t>?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props</a:t>
            </a:r>
            <a:r>
              <a:rPr lang="ko-KR" altLang="en-US" sz="1800" dirty="0"/>
              <a:t>의 기본값을 설정해야 함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3CA846-57B8-4B41-9462-A36075178195}"/>
              </a:ext>
            </a:extLst>
          </p:cNvPr>
          <p:cNvSpPr/>
          <p:nvPr/>
        </p:nvSpPr>
        <p:spPr>
          <a:xfrm>
            <a:off x="1120471" y="1674674"/>
            <a:ext cx="9415007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parent components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"Software Developer"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"lee"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"React Developer"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CF1E6-51D3-4865-B774-0C179BB540BF}"/>
              </a:ext>
            </a:extLst>
          </p:cNvPr>
          <p:cNvSpPr/>
          <p:nvPr/>
        </p:nvSpPr>
        <p:spPr>
          <a:xfrm>
            <a:off x="1120470" y="4029453"/>
            <a:ext cx="1005906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Hello!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"guest"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years old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occupation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4884</Words>
  <Application>Microsoft Office PowerPoint</Application>
  <PresentationFormat>와이드스크린</PresentationFormat>
  <Paragraphs>1062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컴포넌트</vt:lpstr>
      <vt:lpstr>준비하기</vt:lpstr>
      <vt:lpstr>준비하기</vt:lpstr>
      <vt:lpstr>개요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State</vt:lpstr>
      <vt:lpstr>State</vt:lpstr>
      <vt:lpstr>State</vt:lpstr>
      <vt:lpstr>State</vt:lpstr>
      <vt:lpstr>State</vt:lpstr>
      <vt:lpstr>State</vt:lpstr>
      <vt:lpstr>State</vt:lpstr>
      <vt:lpstr>Props의 비구조화 할당</vt:lpstr>
      <vt:lpstr>한솥 메뉴 페이지 만들기</vt:lpstr>
      <vt:lpstr>한솥 메뉴 페이지</vt:lpstr>
      <vt:lpstr>한솥 메뉴 페이지</vt:lpstr>
      <vt:lpstr>한솥 메뉴 페이지</vt:lpstr>
      <vt:lpstr>한솥 메뉴 페이지</vt:lpstr>
      <vt:lpstr>한솥 메뉴 페이지</vt:lpstr>
      <vt:lpstr>실습 1</vt:lpstr>
      <vt:lpstr>실습 1</vt:lpstr>
      <vt:lpstr>실습 2</vt:lpstr>
      <vt:lpstr>실습 3</vt:lpstr>
      <vt:lpstr>실습 3</vt:lpstr>
      <vt:lpstr>실습 3</vt:lpstr>
      <vt:lpstr>실습 4</vt:lpstr>
      <vt:lpstr>실습 4</vt:lpstr>
      <vt:lpstr>실습 5</vt:lpstr>
      <vt:lpstr>실습 5</vt:lpstr>
      <vt:lpstr>실습 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1969</cp:revision>
  <dcterms:created xsi:type="dcterms:W3CDTF">2020-03-06T01:35:43Z</dcterms:created>
  <dcterms:modified xsi:type="dcterms:W3CDTF">2024-05-10T00:55:44Z</dcterms:modified>
  <cp:version>1000.0000.01</cp:version>
</cp:coreProperties>
</file>