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12" r:id="rId2"/>
    <p:sldId id="573" r:id="rId3"/>
    <p:sldId id="574" r:id="rId4"/>
    <p:sldId id="575" r:id="rId5"/>
    <p:sldId id="576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13" r:id="rId15"/>
    <p:sldId id="526" r:id="rId16"/>
    <p:sldId id="538" r:id="rId17"/>
    <p:sldId id="539" r:id="rId18"/>
    <p:sldId id="540" r:id="rId19"/>
    <p:sldId id="572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53" r:id="rId29"/>
    <p:sldId id="550" r:id="rId30"/>
    <p:sldId id="552" r:id="rId31"/>
    <p:sldId id="554" r:id="rId32"/>
    <p:sldId id="555" r:id="rId33"/>
    <p:sldId id="556" r:id="rId34"/>
    <p:sldId id="557" r:id="rId35"/>
    <p:sldId id="558" r:id="rId36"/>
    <p:sldId id="559" r:id="rId37"/>
    <p:sldId id="562" r:id="rId38"/>
    <p:sldId id="563" r:id="rId39"/>
    <p:sldId id="564" r:id="rId40"/>
    <p:sldId id="565" r:id="rId41"/>
    <p:sldId id="566" r:id="rId42"/>
    <p:sldId id="568" r:id="rId43"/>
    <p:sldId id="56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2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altLang="ko-KR" b="1" dirty="0"/>
              <a:t>Value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86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Object</a:t>
            </a:r>
            <a:r>
              <a:rPr lang="ko-KR" altLang="en-US" dirty="0"/>
              <a:t>의 기본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기본 특성</a:t>
            </a:r>
            <a:r>
              <a:rPr lang="en-US" altLang="ko-KR" sz="2000" b="1" dirty="0">
                <a:latin typeface="Lato"/>
              </a:rPr>
              <a:t>3) self validation(</a:t>
            </a:r>
            <a:r>
              <a:rPr lang="ko-KR" altLang="en-US" sz="2000" b="1" dirty="0">
                <a:latin typeface="Lato"/>
              </a:rPr>
              <a:t>자가 유효성 검사</a:t>
            </a:r>
            <a:r>
              <a:rPr lang="en-US" altLang="ko-KR" sz="2000" b="1" dirty="0">
                <a:latin typeface="Lato"/>
              </a:rPr>
              <a:t>) - </a:t>
            </a:r>
            <a:r>
              <a:rPr lang="ko-KR" altLang="en-US" sz="2000" b="1" dirty="0">
                <a:latin typeface="Lato"/>
              </a:rPr>
              <a:t>생성자에서 </a:t>
            </a:r>
            <a:r>
              <a:rPr lang="en-US" altLang="ko-KR" sz="2000" b="1" dirty="0">
                <a:latin typeface="Lato"/>
              </a:rPr>
              <a:t>validate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Value Object</a:t>
            </a:r>
            <a:r>
              <a:rPr lang="ko-KR" altLang="en-US" sz="1800" dirty="0"/>
              <a:t>는 </a:t>
            </a:r>
            <a:r>
              <a:rPr lang="en-US" altLang="ko-KR" sz="1800" dirty="0"/>
              <a:t>context</a:t>
            </a:r>
            <a:r>
              <a:rPr lang="ko-KR" altLang="en-US" sz="1800" dirty="0"/>
              <a:t>에서 유효한 값만 허용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유효하지 않는 값으로 값 객체를 만들 수 없음을 의미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모든 유효성 검사는 생성 시간에 이루어짐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63769D-3C4F-45F6-ACB1-27D99700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47" y="2659876"/>
            <a:ext cx="10354117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validatePositiveBettingMoney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addMoney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validatePositiveBettingMoney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IllegalArgumentException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(NOT_POSITIVE_MONEY_EXCEPTION_MESSAGE,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bettingMoney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Object</a:t>
            </a:r>
            <a:r>
              <a:rPr lang="ko-KR" altLang="en-US" dirty="0"/>
              <a:t>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불변하며 수정자가 없음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도메인의 의미론을 반영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런타임 동안 정보의 흐름과 변환 방법을 보여줌</a:t>
            </a:r>
            <a:r>
              <a:rPr lang="en-US" altLang="ko-KR" sz="2000" b="1" dirty="0">
                <a:latin typeface="Lato"/>
              </a:rPr>
              <a:t>(</a:t>
            </a:r>
            <a:r>
              <a:rPr lang="ko-KR" altLang="en-US" sz="2000" b="1" dirty="0">
                <a:latin typeface="Lato"/>
              </a:rPr>
              <a:t>코드의 응집력이 높아지고 전용 메소드 내부 정의</a:t>
            </a:r>
            <a:r>
              <a:rPr lang="en-US" altLang="ko-KR" sz="2000" b="1" dirty="0">
                <a:latin typeface="Lato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 err="1">
                <a:latin typeface="Lato"/>
              </a:rPr>
              <a:t>쓸모없는</a:t>
            </a:r>
            <a:r>
              <a:rPr lang="ko-KR" altLang="en-US" sz="2000" b="1" dirty="0">
                <a:latin typeface="Lato"/>
              </a:rPr>
              <a:t> </a:t>
            </a:r>
            <a:r>
              <a:rPr lang="en-US" altLang="ko-KR" sz="2000" b="1" dirty="0">
                <a:latin typeface="Lato"/>
              </a:rPr>
              <a:t>getter </a:t>
            </a:r>
            <a:r>
              <a:rPr lang="ko-KR" altLang="en-US" sz="2000" b="1" dirty="0">
                <a:latin typeface="Lato"/>
              </a:rPr>
              <a:t>메소드가 없음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private </a:t>
            </a:r>
            <a:r>
              <a:rPr lang="ko-KR" altLang="en-US" sz="2000" b="1" dirty="0">
                <a:latin typeface="Lato"/>
              </a:rPr>
              <a:t>속성을 가지며 다른 </a:t>
            </a:r>
            <a:r>
              <a:rPr lang="en-US" altLang="ko-KR" sz="2000" b="1" dirty="0">
                <a:latin typeface="Lato"/>
              </a:rPr>
              <a:t>Value Object</a:t>
            </a:r>
            <a:r>
              <a:rPr lang="ko-KR" altLang="en-US" sz="2000" b="1" dirty="0">
                <a:latin typeface="Lato"/>
              </a:rPr>
              <a:t>와 비교할 수 있음</a:t>
            </a: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도메인에서 중요한 값을 코드 전체에서 일관적으로 관리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값 타입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29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</a:t>
            </a:r>
            <a:r>
              <a:rPr lang="en-US" altLang="ko-KR" dirty="0"/>
              <a:t>(embedded type)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085" y="979443"/>
            <a:ext cx="453880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..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Period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workPeriod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97779" y="2264874"/>
            <a:ext cx="453320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97779" y="979443"/>
            <a:ext cx="483246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Period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6756" y="5112001"/>
            <a:ext cx="6516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Member</a:t>
            </a:r>
            <a:r>
              <a:rPr lang="ko-KR" altLang="en-US" dirty="0"/>
              <a:t>가 </a:t>
            </a:r>
            <a:r>
              <a:rPr lang="en-US" dirty="0"/>
              <a:t>Period</a:t>
            </a:r>
            <a:r>
              <a:rPr lang="ko-KR" altLang="en-US" dirty="0"/>
              <a:t>와</a:t>
            </a:r>
            <a:r>
              <a:rPr lang="en-US" altLang="ko-KR" dirty="0"/>
              <a:t> Address</a:t>
            </a:r>
            <a:r>
              <a:rPr lang="ko-KR" altLang="en-US" dirty="0"/>
              <a:t>라는</a:t>
            </a:r>
            <a:r>
              <a:rPr lang="en-US" altLang="ko-KR" dirty="0"/>
              <a:t> VO</a:t>
            </a:r>
            <a:r>
              <a:rPr lang="ko-KR" altLang="en-US" dirty="0"/>
              <a:t>를 가질 때</a:t>
            </a:r>
            <a:endParaRPr lang="en-US" altLang="ko-KR" dirty="0"/>
          </a:p>
          <a:p>
            <a:r>
              <a:rPr lang="en-US" altLang="ko-KR" dirty="0"/>
              <a:t>Member </a:t>
            </a:r>
            <a:r>
              <a:rPr lang="ko-KR" altLang="en-US" dirty="0"/>
              <a:t>엔티티를 우측과 같은 테이블 형태로 매핑하고 싶음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40E74-6F22-49FF-AE14-0376676A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95" y="3938587"/>
            <a:ext cx="14668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7788" y="1643966"/>
            <a:ext cx="2310938" cy="66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31432" y="1643966"/>
            <a:ext cx="2310938" cy="66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타입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0552" y="5136388"/>
            <a:ext cx="10974679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/>
              <a:t>회원 엔티티</a:t>
            </a:r>
            <a:r>
              <a:rPr lang="en-US" altLang="ko-KR" b="1"/>
              <a:t>: </a:t>
            </a:r>
            <a:r>
              <a:rPr lang="ko-KR" altLang="en-US" b="1"/>
              <a:t>회원의 키나 나이를 변경해도 여전히 같은 회원</a:t>
            </a:r>
            <a:r>
              <a:rPr lang="en-US" altLang="ko-KR" b="1"/>
              <a:t>. </a:t>
            </a:r>
            <a:r>
              <a:rPr lang="ko-KR" altLang="en-US" b="1"/>
              <a:t>추적 가능</a:t>
            </a:r>
            <a:endParaRPr lang="en-US" altLang="ko-KR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/>
              <a:t>숫자 값 </a:t>
            </a:r>
            <a:r>
              <a:rPr lang="en-US" altLang="ko-KR" b="1"/>
              <a:t>100</a:t>
            </a:r>
            <a:r>
              <a:rPr lang="ko-KR" altLang="en-US" b="1"/>
              <a:t>을 </a:t>
            </a:r>
            <a:r>
              <a:rPr lang="en-US" altLang="ko-KR" b="1"/>
              <a:t>200</a:t>
            </a:r>
            <a:r>
              <a:rPr lang="ko-KR" altLang="en-US" b="1"/>
              <a:t>으로 변경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ko-KR" altLang="en-US" b="1">
                <a:sym typeface="Wingdings" panose="05000000000000000000" pitchFamily="2" charset="2"/>
              </a:rPr>
              <a:t>완전 새로운 값</a:t>
            </a:r>
            <a:r>
              <a:rPr lang="en-US" altLang="ko-KR" b="1">
                <a:sym typeface="Wingdings" panose="05000000000000000000" pitchFamily="2" charset="2"/>
              </a:rPr>
              <a:t>. </a:t>
            </a:r>
            <a:r>
              <a:rPr lang="ko-KR" altLang="en-US" b="1">
                <a:sym typeface="Wingdings" panose="05000000000000000000" pitchFamily="2" charset="2"/>
              </a:rPr>
              <a:t>이 </a:t>
            </a:r>
            <a:r>
              <a:rPr lang="en-US" altLang="ko-KR" b="1">
                <a:sym typeface="Wingdings" panose="05000000000000000000" pitchFamily="2" charset="2"/>
              </a:rPr>
              <a:t>"200</a:t>
            </a:r>
            <a:r>
              <a:rPr lang="ko-KR" altLang="en-US" b="1">
                <a:sym typeface="Wingdings" panose="05000000000000000000" pitchFamily="2" charset="2"/>
              </a:rPr>
              <a:t>은 </a:t>
            </a:r>
            <a:r>
              <a:rPr lang="en-US" altLang="ko-KR" b="1">
                <a:sym typeface="Wingdings" panose="05000000000000000000" pitchFamily="2" charset="2"/>
              </a:rPr>
              <a:t>100</a:t>
            </a:r>
            <a:r>
              <a:rPr lang="ko-KR" altLang="en-US" b="1">
                <a:sym typeface="Wingdings" panose="05000000000000000000" pitchFamily="2" charset="2"/>
              </a:rPr>
              <a:t>으로부터 변경 된 값이다</a:t>
            </a:r>
            <a:r>
              <a:rPr lang="en-US" altLang="ko-KR" b="1">
                <a:sym typeface="Wingdings" panose="05000000000000000000" pitchFamily="2" charset="2"/>
              </a:rPr>
              <a:t>"</a:t>
            </a:r>
            <a:r>
              <a:rPr lang="ko-KR" altLang="en-US" b="1">
                <a:sym typeface="Wingdings" panose="05000000000000000000" pitchFamily="2" charset="2"/>
              </a:rPr>
              <a:t>가 안됨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7556" y="741528"/>
            <a:ext cx="1983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JPA</a:t>
            </a:r>
            <a:r>
              <a:rPr lang="ko-KR" altLang="en-US" dirty="0"/>
              <a:t>의 데이터 타입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3379" y="2876191"/>
            <a:ext cx="1679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@Entity</a:t>
            </a:r>
            <a:r>
              <a:rPr lang="ko-KR" altLang="en-US" dirty="0"/>
              <a:t>로 정의</a:t>
            </a:r>
            <a:endParaRPr lang="en-US" dirty="0"/>
          </a:p>
        </p:txBody>
      </p:sp>
      <p:cxnSp>
        <p:nvCxnSpPr>
          <p:cNvPr id="15" name="직선 연결선 14"/>
          <p:cNvCxnSpPr>
            <a:stCxn id="4" idx="2"/>
            <a:endCxn id="16" idx="0"/>
          </p:cNvCxnSpPr>
          <p:nvPr/>
        </p:nvCxnSpPr>
        <p:spPr>
          <a:xfrm>
            <a:off x="3313257" y="2308984"/>
            <a:ext cx="0" cy="56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18221" y="2698364"/>
            <a:ext cx="1737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18221" y="3181438"/>
            <a:ext cx="1737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18221" y="3642594"/>
            <a:ext cx="1737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cxnSp>
        <p:nvCxnSpPr>
          <p:cNvPr id="26" name="직선 연결선 25"/>
          <p:cNvCxnSpPr>
            <a:stCxn id="6" idx="2"/>
            <a:endCxn id="22" idx="0"/>
          </p:cNvCxnSpPr>
          <p:nvPr/>
        </p:nvCxnSpPr>
        <p:spPr>
          <a:xfrm>
            <a:off x="7486901" y="2308984"/>
            <a:ext cx="0" cy="38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" idx="2"/>
            <a:endCxn id="4" idx="0"/>
          </p:cNvCxnSpPr>
          <p:nvPr/>
        </p:nvCxnSpPr>
        <p:spPr>
          <a:xfrm flipH="1">
            <a:off x="3313257" y="1110860"/>
            <a:ext cx="2026237" cy="53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" idx="2"/>
            <a:endCxn id="6" idx="0"/>
          </p:cNvCxnSpPr>
          <p:nvPr/>
        </p:nvCxnSpPr>
        <p:spPr>
          <a:xfrm>
            <a:off x="5339494" y="1110860"/>
            <a:ext cx="2147407" cy="53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550" y="3366113"/>
            <a:ext cx="499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데이터가 변해도 </a:t>
            </a:r>
            <a:r>
              <a:rPr lang="ko-KR" altLang="en-US" dirty="0" err="1"/>
              <a:t>식별자로</a:t>
            </a:r>
            <a:r>
              <a:rPr lang="ko-KR" altLang="en-US" dirty="0"/>
              <a:t> 지속해서 추적 가능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2CA61-AA4C-4B01-AE00-C4B09DAB9D16}"/>
              </a:ext>
            </a:extLst>
          </p:cNvPr>
          <p:cNvSpPr txBox="1"/>
          <p:nvPr/>
        </p:nvSpPr>
        <p:spPr>
          <a:xfrm>
            <a:off x="4610152" y="4179685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식별자가 없고 숫자나 문자같은 속성만 있으므로 추적 </a:t>
            </a:r>
            <a:r>
              <a:rPr lang="en-US" altLang="ko-KR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JPA</a:t>
            </a:r>
            <a:r>
              <a:rPr lang="ko-KR" altLang="en-US" sz="2000" b="1" dirty="0">
                <a:latin typeface="Lato"/>
              </a:rPr>
              <a:t>에서 제공하는 값 타입의 목록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기본값 타입</a:t>
            </a:r>
            <a:r>
              <a:rPr lang="en-US" altLang="ko-KR" sz="1800" dirty="0">
                <a:latin typeface="Lato"/>
              </a:rPr>
              <a:t>(primitive, wrapper, String)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>
                <a:latin typeface="Lato"/>
              </a:rPr>
              <a:t>임베디드</a:t>
            </a:r>
            <a:r>
              <a:rPr lang="ko-KR" altLang="en-US" sz="1800" dirty="0">
                <a:latin typeface="Lato"/>
              </a:rPr>
              <a:t> 타입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Lato"/>
              </a:rPr>
              <a:t>값 타입 컬렉션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특징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식별자가 없음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생명주기가 </a:t>
            </a:r>
            <a:r>
              <a:rPr lang="ko-KR" altLang="en-US" sz="1800" dirty="0" err="1">
                <a:latin typeface="Lato"/>
              </a:rPr>
              <a:t>엔티티에</a:t>
            </a:r>
            <a:r>
              <a:rPr lang="ko-KR" altLang="en-US" sz="1800" dirty="0">
                <a:latin typeface="Lato"/>
              </a:rPr>
              <a:t> 의존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b="1" dirty="0">
                <a:latin typeface="Lato"/>
              </a:rPr>
              <a:t>공유하면 안됨</a:t>
            </a: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기본값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기본값 타입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900" dirty="0">
                <a:latin typeface="Lato"/>
              </a:rPr>
              <a:t>Member</a:t>
            </a:r>
            <a:r>
              <a:rPr lang="ko-KR" altLang="en-US" sz="1900" dirty="0">
                <a:latin typeface="Lato"/>
              </a:rPr>
              <a:t>의 </a:t>
            </a:r>
            <a:r>
              <a:rPr lang="en-US" altLang="ko-KR" sz="1900" dirty="0">
                <a:latin typeface="Lato"/>
              </a:rPr>
              <a:t>String, </a:t>
            </a:r>
            <a:r>
              <a:rPr lang="en-US" altLang="ko-KR" sz="1900" dirty="0" err="1">
                <a:latin typeface="Lato"/>
              </a:rPr>
              <a:t>int</a:t>
            </a:r>
            <a:r>
              <a:rPr lang="en-US" altLang="ko-KR" sz="1900" dirty="0">
                <a:latin typeface="Lato"/>
              </a:rPr>
              <a:t>, Long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b="1" dirty="0">
                <a:latin typeface="Lato"/>
              </a:rPr>
              <a:t>Member</a:t>
            </a:r>
            <a:r>
              <a:rPr lang="ko-KR" altLang="en-US" sz="1900" dirty="0">
                <a:latin typeface="Lato"/>
              </a:rPr>
              <a:t>는 </a:t>
            </a:r>
            <a:r>
              <a:rPr lang="en-US" altLang="ko-KR" sz="1900" dirty="0">
                <a:latin typeface="Lato"/>
              </a:rPr>
              <a:t>id</a:t>
            </a:r>
            <a:r>
              <a:rPr lang="ko-KR" altLang="en-US" sz="1900" dirty="0">
                <a:latin typeface="Lato"/>
              </a:rPr>
              <a:t>라는 </a:t>
            </a:r>
            <a:r>
              <a:rPr lang="ko-KR" altLang="en-US" sz="1900" dirty="0" err="1">
                <a:latin typeface="Lato"/>
              </a:rPr>
              <a:t>식별자를</a:t>
            </a:r>
            <a:r>
              <a:rPr lang="ko-KR" altLang="en-US" sz="1900" dirty="0">
                <a:latin typeface="Lato"/>
              </a:rPr>
              <a:t> 이용하여 추적 가능</a:t>
            </a:r>
            <a:endParaRPr lang="en-US" altLang="ko-KR" sz="19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900" b="1" dirty="0">
                <a:latin typeface="Lato"/>
              </a:rPr>
              <a:t>name</a:t>
            </a:r>
            <a:r>
              <a:rPr lang="en-US" altLang="ko-KR" sz="1900" dirty="0">
                <a:latin typeface="Lato"/>
              </a:rPr>
              <a:t>, </a:t>
            </a:r>
            <a:r>
              <a:rPr lang="en-US" altLang="ko-KR" sz="1900" b="1" dirty="0">
                <a:latin typeface="Lato"/>
              </a:rPr>
              <a:t>age</a:t>
            </a:r>
            <a:r>
              <a:rPr lang="ko-KR" altLang="en-US" sz="1900" dirty="0">
                <a:latin typeface="Lato"/>
              </a:rPr>
              <a:t>는 </a:t>
            </a:r>
            <a:r>
              <a:rPr lang="ko-KR" altLang="en-US" sz="1900" dirty="0" err="1">
                <a:latin typeface="Lato"/>
              </a:rPr>
              <a:t>식별자도</a:t>
            </a:r>
            <a:r>
              <a:rPr lang="ko-KR" altLang="en-US" sz="1900" dirty="0">
                <a:latin typeface="Lato"/>
              </a:rPr>
              <a:t> 없고 생명 주기도 </a:t>
            </a:r>
            <a:r>
              <a:rPr lang="ko-KR" altLang="en-US" sz="1900" dirty="0" err="1">
                <a:latin typeface="Lato"/>
              </a:rPr>
              <a:t>엔티티에</a:t>
            </a:r>
            <a:r>
              <a:rPr lang="ko-KR" altLang="en-US" sz="1900" dirty="0">
                <a:latin typeface="Lato"/>
              </a:rPr>
              <a:t> 의존</a:t>
            </a:r>
            <a:endParaRPr lang="en-US" altLang="ko-KR" sz="19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900" b="1" dirty="0">
                <a:latin typeface="Lato"/>
              </a:rPr>
              <a:t>Member</a:t>
            </a:r>
            <a:r>
              <a:rPr lang="en-US" altLang="ko-KR" sz="1900" dirty="0">
                <a:latin typeface="Lato"/>
              </a:rPr>
              <a:t> </a:t>
            </a:r>
            <a:r>
              <a:rPr lang="ko-KR" altLang="en-US" sz="1900" dirty="0">
                <a:latin typeface="Lato"/>
              </a:rPr>
              <a:t>엔티티를 제거하면 </a:t>
            </a:r>
            <a:r>
              <a:rPr lang="en-US" altLang="ko-KR" sz="1900" b="1" dirty="0">
                <a:latin typeface="Lato"/>
              </a:rPr>
              <a:t>name</a:t>
            </a:r>
            <a:r>
              <a:rPr lang="en-US" altLang="ko-KR" sz="1900" dirty="0">
                <a:latin typeface="Lato"/>
              </a:rPr>
              <a:t>, </a:t>
            </a:r>
            <a:r>
              <a:rPr lang="en-US" altLang="ko-KR" sz="1900" b="1" dirty="0">
                <a:latin typeface="Lato"/>
              </a:rPr>
              <a:t>age</a:t>
            </a:r>
            <a:r>
              <a:rPr lang="ko-KR" altLang="en-US" sz="1900" dirty="0">
                <a:latin typeface="Lato"/>
              </a:rPr>
              <a:t>도 같이 제거</a:t>
            </a:r>
            <a:endParaRPr lang="en-US" altLang="ko-KR" sz="19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900" dirty="0">
                <a:latin typeface="Lato"/>
              </a:rPr>
              <a:t>값 타입은 공유하면 안됨</a:t>
            </a:r>
            <a:r>
              <a:rPr lang="en-US" altLang="ko-KR" sz="1900" dirty="0">
                <a:latin typeface="Lato"/>
              </a:rPr>
              <a:t>(primitive </a:t>
            </a:r>
            <a:r>
              <a:rPr lang="ko-KR" altLang="en-US" sz="1900" dirty="0">
                <a:latin typeface="Lato"/>
              </a:rPr>
              <a:t>타입은 공유 안됨</a:t>
            </a:r>
            <a:r>
              <a:rPr lang="en-US" altLang="ko-KR" sz="1900" dirty="0">
                <a:latin typeface="Lato"/>
              </a:rPr>
              <a:t>)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900" dirty="0">
                <a:latin typeface="Lato"/>
              </a:rPr>
              <a:t>A</a:t>
            </a:r>
            <a:r>
              <a:rPr lang="ko-KR" altLang="en-US" sz="1900" dirty="0">
                <a:latin typeface="Lato"/>
              </a:rPr>
              <a:t>회원의 이름을 변경했는데 </a:t>
            </a:r>
            <a:r>
              <a:rPr lang="en-US" altLang="ko-KR" sz="1900" dirty="0">
                <a:latin typeface="Lato"/>
              </a:rPr>
              <a:t>B</a:t>
            </a:r>
            <a:r>
              <a:rPr lang="ko-KR" altLang="en-US" sz="1900" dirty="0">
                <a:latin typeface="Lato"/>
              </a:rPr>
              <a:t>회원의 이름도 변경되면 안됨</a:t>
            </a:r>
            <a:r>
              <a:rPr lang="en-US" altLang="ko-KR" sz="1900" dirty="0">
                <a:latin typeface="Lato"/>
              </a:rPr>
              <a:t>(Side Effect, </a:t>
            </a:r>
            <a:r>
              <a:rPr lang="ko-KR" altLang="en-US" sz="1900" dirty="0">
                <a:latin typeface="Lato"/>
              </a:rPr>
              <a:t>부수효과</a:t>
            </a:r>
            <a:r>
              <a:rPr lang="en-US" altLang="ko-KR" sz="1900" dirty="0">
                <a:latin typeface="Lato"/>
              </a:rPr>
              <a:t>)</a:t>
            </a:r>
            <a:endParaRPr lang="en-US" altLang="ko-KR" dirty="0">
              <a:latin typeface="Lato"/>
            </a:endParaRP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68392" y="1288973"/>
            <a:ext cx="342761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Member{</a:t>
            </a:r>
          </a:p>
          <a:p>
            <a:r>
              <a:rPr lang="en-US" dirty="0"/>
              <a:t>    @Id</a:t>
            </a:r>
          </a:p>
          <a:p>
            <a:r>
              <a:rPr lang="en-US" dirty="0"/>
              <a:t>    private Long id;</a:t>
            </a:r>
          </a:p>
          <a:p>
            <a:r>
              <a:rPr lang="en-US" dirty="0"/>
              <a:t>    private String name;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2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복합 값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>
                <a:latin typeface="Lato"/>
              </a:rPr>
              <a:t>임베디드</a:t>
            </a:r>
            <a:r>
              <a:rPr lang="ko-KR" altLang="en-US" sz="2000" b="1" dirty="0">
                <a:latin typeface="Lato"/>
              </a:rPr>
              <a:t> 타입</a:t>
            </a:r>
            <a:r>
              <a:rPr lang="en-US" altLang="ko-KR" sz="2000" b="1" dirty="0">
                <a:latin typeface="Lato"/>
              </a:rPr>
              <a:t>(embedded type)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새로운</a:t>
            </a:r>
            <a:r>
              <a:rPr lang="en-US" altLang="ko-KR" sz="1800" dirty="0">
                <a:latin typeface="Lato"/>
              </a:rPr>
              <a:t> </a:t>
            </a:r>
            <a:r>
              <a:rPr lang="ko-KR" altLang="en-US" sz="1800" dirty="0">
                <a:latin typeface="Lato"/>
              </a:rPr>
              <a:t>값 타입을 직접 정의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>
                <a:latin typeface="Lato"/>
              </a:rPr>
              <a:t>임베디드</a:t>
            </a:r>
            <a:r>
              <a:rPr lang="ko-KR" altLang="en-US" sz="1800" dirty="0">
                <a:latin typeface="Lato"/>
              </a:rPr>
              <a:t> 타입도 </a:t>
            </a:r>
            <a:r>
              <a:rPr lang="en-US" altLang="ko-KR" sz="1800" dirty="0" err="1">
                <a:latin typeface="Lato"/>
              </a:rPr>
              <a:t>int</a:t>
            </a:r>
            <a:r>
              <a:rPr lang="en-US" altLang="ko-KR" sz="1800" dirty="0">
                <a:latin typeface="Lato"/>
              </a:rPr>
              <a:t>, String</a:t>
            </a:r>
            <a:r>
              <a:rPr lang="ko-KR" altLang="en-US" sz="1800" dirty="0">
                <a:latin typeface="Lato"/>
              </a:rPr>
              <a:t>과 같은 값 타입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>
                <a:latin typeface="Lato"/>
              </a:rPr>
              <a:t>변경되면 추적 불가</a:t>
            </a:r>
            <a:r>
              <a:rPr lang="en-US" altLang="ko-KR" sz="1800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주로</a:t>
            </a:r>
            <a:r>
              <a:rPr lang="en-US" altLang="ko-KR" sz="1800" dirty="0">
                <a:latin typeface="Lato"/>
              </a:rPr>
              <a:t> </a:t>
            </a:r>
            <a:r>
              <a:rPr lang="ko-KR" altLang="en-US" sz="1800" dirty="0">
                <a:latin typeface="Lato"/>
              </a:rPr>
              <a:t>기본 값 타입을 묶어 새로운 타입을 만듦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latin typeface="Lato"/>
              </a:rPr>
              <a:t> </a:t>
            </a:r>
            <a:r>
              <a:rPr lang="en-US" altLang="ko-KR" sz="1800" dirty="0">
                <a:latin typeface="Lato"/>
              </a:rPr>
              <a:t>a.k.a. </a:t>
            </a:r>
            <a:r>
              <a:rPr lang="ko-KR" altLang="en-US" sz="1800" dirty="0">
                <a:latin typeface="Lato"/>
              </a:rPr>
              <a:t>복합 값 타입</a:t>
            </a:r>
            <a:endParaRPr lang="en-US" altLang="ko-KR" sz="1800" dirty="0">
              <a:latin typeface="Lato"/>
            </a:endParaRP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7884" y="2596700"/>
            <a:ext cx="8415251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@Column(name="MEMBER_ID")</a:t>
            </a:r>
            <a:endParaRPr lang="en-US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zipCode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77884" y="6365135"/>
            <a:ext cx="9240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ko-KR" altLang="en-US" dirty="0" err="1"/>
              <a:t>엔티티는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근무 시작일</a:t>
            </a:r>
            <a:r>
              <a:rPr lang="en-US" altLang="ko-KR" dirty="0"/>
              <a:t>, </a:t>
            </a:r>
            <a:r>
              <a:rPr lang="ko-KR" altLang="en-US" dirty="0"/>
              <a:t>근무 종료일</a:t>
            </a:r>
            <a:r>
              <a:rPr lang="en-US" altLang="ko-KR" dirty="0"/>
              <a:t>, </a:t>
            </a:r>
            <a:r>
              <a:rPr lang="ko-KR" altLang="en-US" dirty="0"/>
              <a:t>주소 도시</a:t>
            </a:r>
            <a:r>
              <a:rPr lang="en-US" altLang="ko-KR" dirty="0"/>
              <a:t>, </a:t>
            </a:r>
            <a:r>
              <a:rPr lang="ko-KR" altLang="en-US" dirty="0"/>
              <a:t>주소 번지</a:t>
            </a:r>
            <a:r>
              <a:rPr lang="en-US" altLang="ko-KR" dirty="0"/>
              <a:t>, </a:t>
            </a:r>
            <a:r>
              <a:rPr lang="ko-KR" altLang="en-US" dirty="0"/>
              <a:t>주소 우편번호를 가짐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</a:t>
            </a:r>
            <a:r>
              <a:rPr lang="en-US" altLang="ko-KR" dirty="0"/>
              <a:t>(embedded type)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085" y="979443"/>
            <a:ext cx="599971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..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@Embedded 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Period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workPeriod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7037" y="3944895"/>
            <a:ext cx="453320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@Embeddable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8085" y="3944895"/>
            <a:ext cx="483246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@Embeddable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Period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3449" y="5796971"/>
            <a:ext cx="9709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Lato"/>
              </a:rPr>
              <a:t>회원 </a:t>
            </a:r>
            <a:r>
              <a:rPr lang="ko-KR" altLang="en-US" dirty="0" err="1">
                <a:latin typeface="Lato"/>
              </a:rPr>
              <a:t>엔티티는</a:t>
            </a:r>
            <a:r>
              <a:rPr lang="ko-KR" altLang="en-US" dirty="0">
                <a:latin typeface="Lato"/>
              </a:rPr>
              <a:t> 이름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dirty="0">
                <a:latin typeface="Lato"/>
              </a:rPr>
              <a:t>근무 시작일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dirty="0">
                <a:latin typeface="Lato"/>
              </a:rPr>
              <a:t>근무 종료일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dirty="0">
                <a:latin typeface="Lato"/>
              </a:rPr>
              <a:t>주소 도시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dirty="0">
                <a:latin typeface="Lato"/>
              </a:rPr>
              <a:t>주소 번지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dirty="0">
                <a:latin typeface="Lato"/>
              </a:rPr>
              <a:t>주소 우편번호를 가짐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3449" y="6356350"/>
            <a:ext cx="578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Lato"/>
              </a:rPr>
              <a:t>회원 </a:t>
            </a:r>
            <a:r>
              <a:rPr lang="ko-KR" altLang="en-US" dirty="0" err="1">
                <a:latin typeface="Lato"/>
              </a:rPr>
              <a:t>엔티티는</a:t>
            </a:r>
            <a:r>
              <a:rPr lang="ko-KR" altLang="en-US" dirty="0">
                <a:latin typeface="Lato"/>
              </a:rPr>
              <a:t> 이름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b="1" dirty="0">
                <a:latin typeface="Lato"/>
              </a:rPr>
              <a:t>근무 기간</a:t>
            </a:r>
            <a:r>
              <a:rPr lang="en-US" altLang="ko-KR" dirty="0">
                <a:latin typeface="Lato"/>
              </a:rPr>
              <a:t>, </a:t>
            </a:r>
            <a:r>
              <a:rPr lang="ko-KR" altLang="en-US" b="1" dirty="0">
                <a:latin typeface="Lato"/>
              </a:rPr>
              <a:t>집 주소</a:t>
            </a:r>
            <a:r>
              <a:rPr lang="ko-KR" altLang="en-US" dirty="0">
                <a:latin typeface="Lato"/>
              </a:rPr>
              <a:t>를 가진다</a:t>
            </a:r>
            <a:endParaRPr 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4455544" y="6174043"/>
            <a:ext cx="440574" cy="17456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267796" y="979443"/>
            <a:ext cx="412645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onsolas" panose="020B0609020204030204" pitchFamily="49" charset="0"/>
              </a:rPr>
              <a:t>@Embeddable: </a:t>
            </a:r>
            <a:r>
              <a:rPr lang="ko-KR" altLang="en-US" sz="1700" dirty="0">
                <a:latin typeface="Consolas" panose="020B0609020204030204" pitchFamily="49" charset="0"/>
              </a:rPr>
              <a:t>갑 타입 정의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onsolas" panose="020B0609020204030204" pitchFamily="49" charset="0"/>
              </a:rPr>
              <a:t>@Embedded: </a:t>
            </a:r>
            <a:r>
              <a:rPr lang="ko-KR" altLang="en-US" sz="1700" dirty="0">
                <a:latin typeface="Consolas" panose="020B0609020204030204" pitchFamily="49" charset="0"/>
              </a:rPr>
              <a:t>값 타입 사용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Consolas" panose="020B0609020204030204" pitchFamily="49" charset="0"/>
              </a:rPr>
              <a:t>임베디드</a:t>
            </a:r>
            <a:r>
              <a:rPr lang="ko-KR" altLang="en-US" sz="1700" dirty="0">
                <a:latin typeface="Consolas" panose="020B0609020204030204" pitchFamily="49" charset="0"/>
              </a:rPr>
              <a:t> 타입은 기본 </a:t>
            </a:r>
            <a:r>
              <a:rPr lang="ko-KR" altLang="en-US" sz="1700" err="1">
                <a:latin typeface="Consolas" panose="020B0609020204030204" pitchFamily="49" charset="0"/>
              </a:rPr>
              <a:t>생성자</a:t>
            </a:r>
            <a:r>
              <a:rPr lang="ko-KR" altLang="en-US" sz="1700">
                <a:latin typeface="Consolas" panose="020B0609020204030204" pitchFamily="49" charset="0"/>
              </a:rPr>
              <a:t> 필수</a:t>
            </a:r>
            <a:endParaRPr lang="en-US" altLang="ko-KR" sz="170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latin typeface="Consolas" panose="020B0609020204030204" pitchFamily="49" charset="0"/>
              </a:rPr>
              <a:t>두 어노테이션 중 하나는 </a:t>
            </a:r>
            <a:r>
              <a:rPr lang="ko-KR" altLang="en-US" sz="1700" dirty="0">
                <a:latin typeface="Consolas" panose="020B0609020204030204" pitchFamily="49" charset="0"/>
              </a:rPr>
              <a:t>생략 가능</a:t>
            </a: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0225" y="635635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모델링이 </a:t>
            </a:r>
            <a:r>
              <a:rPr lang="ko-KR" altLang="en-US" dirty="0" err="1"/>
              <a:t>심플해짐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5B140D-1D98-4E83-ABF0-E79DFB1B66E4}"/>
              </a:ext>
            </a:extLst>
          </p:cNvPr>
          <p:cNvSpPr/>
          <p:nvPr/>
        </p:nvSpPr>
        <p:spPr>
          <a:xfrm>
            <a:off x="220981" y="3575563"/>
            <a:ext cx="9709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Period, Address</a:t>
            </a:r>
            <a:r>
              <a:rPr lang="ko-KR" altLang="en-US" dirty="0"/>
              <a:t>의 생성은 정적 </a:t>
            </a:r>
            <a:r>
              <a:rPr lang="ko-KR" altLang="en-US" dirty="0" err="1"/>
              <a:t>팩토리</a:t>
            </a:r>
            <a:r>
              <a:rPr lang="ko-KR" altLang="en-US" dirty="0"/>
              <a:t> 메소드 패턴 참고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3455" y="797852"/>
            <a:ext cx="82711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"member"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.setHomeAddress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"city"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.setWorkPeriod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Period());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VO(Value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사람의 나이를 나타내기 위해 어떠한 변수 타입을 사용해야 할까요</a:t>
            </a:r>
            <a:r>
              <a:rPr lang="en-US" altLang="ko-KR" sz="2000" b="1" dirty="0">
                <a:latin typeface="Lato"/>
              </a:rPr>
              <a:t>?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</a:t>
            </a:r>
            <a:r>
              <a:rPr lang="en-US" altLang="ko-KR" dirty="0"/>
              <a:t>(embedded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객체 지향에 맞는 설계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엔티티가 더욱 </a:t>
            </a:r>
            <a:r>
              <a:rPr lang="ko-KR" altLang="en-US" sz="1800" b="1" dirty="0">
                <a:latin typeface="Lato"/>
              </a:rPr>
              <a:t>의미 있고</a:t>
            </a:r>
            <a:r>
              <a:rPr lang="ko-KR" altLang="en-US" sz="1800" dirty="0">
                <a:latin typeface="Lato"/>
              </a:rPr>
              <a:t> </a:t>
            </a:r>
            <a:r>
              <a:rPr lang="ko-KR" altLang="en-US" sz="1800" b="1" dirty="0">
                <a:latin typeface="Lato"/>
              </a:rPr>
              <a:t>응집력 있게 변함</a:t>
            </a:r>
            <a:endParaRPr lang="en-US" altLang="ko-KR" sz="18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>
                <a:latin typeface="Lato"/>
              </a:rPr>
              <a:t>isWork</a:t>
            </a:r>
            <a:r>
              <a:rPr lang="ko-KR" altLang="en-US" sz="1800" dirty="0">
                <a:latin typeface="Lato"/>
              </a:rPr>
              <a:t>와 같은 </a:t>
            </a:r>
            <a:r>
              <a:rPr lang="ko-KR" altLang="en-US" sz="1800" b="1" dirty="0">
                <a:latin typeface="Lato"/>
              </a:rPr>
              <a:t>해당 값 타입만 사용하는 의미 있는 기능들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 err="1">
                <a:latin typeface="Lato"/>
              </a:rPr>
              <a:t>메소드</a:t>
            </a:r>
            <a:r>
              <a:rPr lang="en-US" altLang="ko-KR" sz="1800" dirty="0">
                <a:latin typeface="Lato"/>
              </a:rPr>
              <a:t>)</a:t>
            </a:r>
            <a:r>
              <a:rPr lang="ko-KR" altLang="en-US" sz="1800" dirty="0">
                <a:latin typeface="Lato"/>
              </a:rPr>
              <a:t> 추가 가능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재사용 가능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>
                <a:latin typeface="Lato"/>
              </a:rPr>
              <a:t>유지보수가 </a:t>
            </a:r>
            <a:r>
              <a:rPr lang="ko-KR" altLang="en-US" sz="1800" dirty="0" err="1">
                <a:latin typeface="Lato"/>
              </a:rPr>
              <a:t>쉬워짐</a:t>
            </a:r>
            <a:r>
              <a:rPr lang="en-US" altLang="ko-KR" sz="1800" dirty="0">
                <a:latin typeface="Lato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 descr="JPA-BASIC] 값 타입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 b="4628"/>
          <a:stretch/>
        </p:blipFill>
        <p:spPr bwMode="auto">
          <a:xfrm>
            <a:off x="5288224" y="2757401"/>
            <a:ext cx="5344916" cy="262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95839" y="2757401"/>
            <a:ext cx="41923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@Embeddable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{</a:t>
            </a:r>
          </a:p>
          <a:p>
            <a:pPr lvl="1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매핑할 컬럼 정의 가능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"HOME_CITY"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타입과 테이블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5978313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객체 지향에 맞는 설계</a:t>
            </a:r>
            <a:endParaRPr lang="en-US" altLang="ko-KR" sz="2000" b="1" dirty="0">
              <a:latin typeface="Lato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임베디드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타입은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엔티티의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값일 뿐임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값 타입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임베디드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타입을 사용하기 전과 후에 매핑하는 테이블은 같음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</a:t>
            </a:r>
            <a:r>
              <a:rPr lang="ko-KR" altLang="en-US" sz="1800" b="1" dirty="0">
                <a:solidFill>
                  <a:srgbClr val="222426"/>
                </a:solidFill>
                <a:latin typeface="-apple-system"/>
              </a:rPr>
              <a:t>중요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객체와 테이블을 아주 세밀하게 매핑하는 것이 가능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잘 설계한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ORM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애플리케이션은 매핑한 테이블 수보다 클래스의 수가 더 많음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ORM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이 없으면</a:t>
            </a:r>
            <a:r>
              <a:rPr lang="en-US" altLang="ko-KR">
                <a:solidFill>
                  <a:srgbClr val="222426"/>
                </a:solidFill>
                <a:latin typeface="-apple-system"/>
              </a:rPr>
              <a:t>: </a:t>
            </a:r>
            <a:r>
              <a:rPr lang="ko-KR" altLang="en-US">
                <a:solidFill>
                  <a:srgbClr val="222426"/>
                </a:solidFill>
                <a:latin typeface="-apple-system"/>
              </a:rPr>
              <a:t>테이블하나에 클래스 하나를 매핑</a:t>
            </a:r>
            <a:endParaRPr lang="ko-KR" altLang="en-US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용어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코드 공통화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pic>
        <p:nvPicPr>
          <p:cNvPr id="5122" name="Picture 2" descr="https://media.vlpt.us/images/ljinsk3/post/a916c349-7051-4db1-a0f3-bf3f84e1af58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65" y="1254144"/>
            <a:ext cx="5661711" cy="43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3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타입과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>
                <a:latin typeface="Lato"/>
              </a:rPr>
              <a:t>임베디드</a:t>
            </a:r>
            <a:r>
              <a:rPr lang="ko-KR" altLang="en-US" sz="2000" b="1" dirty="0">
                <a:latin typeface="Lato"/>
              </a:rPr>
              <a:t> 타입은 </a:t>
            </a:r>
            <a:r>
              <a:rPr lang="ko-KR" altLang="en-US" sz="2000" b="1" dirty="0">
                <a:solidFill>
                  <a:srgbClr val="0000FF"/>
                </a:solidFill>
                <a:latin typeface="Lato"/>
              </a:rPr>
              <a:t>값 타입</a:t>
            </a:r>
            <a:r>
              <a:rPr lang="ko-KR" altLang="en-US" sz="2000" b="1" dirty="0">
                <a:latin typeface="Lato"/>
              </a:rPr>
              <a:t>을 포함하거나 </a:t>
            </a:r>
            <a:r>
              <a:rPr lang="ko-KR" altLang="en-US" sz="2000" b="1" dirty="0" err="1">
                <a:solidFill>
                  <a:srgbClr val="0000FF"/>
                </a:solidFill>
                <a:latin typeface="Lato"/>
              </a:rPr>
              <a:t>엔티티</a:t>
            </a:r>
            <a:r>
              <a:rPr lang="ko-KR" altLang="en-US" sz="2000" b="1" dirty="0" err="1">
                <a:latin typeface="Lato"/>
              </a:rPr>
              <a:t>를</a:t>
            </a:r>
            <a:r>
              <a:rPr lang="ko-KR" altLang="en-US" sz="2000" b="1" dirty="0">
                <a:latin typeface="Lato"/>
              </a:rPr>
              <a:t> 참조할 수 있음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pic>
        <p:nvPicPr>
          <p:cNvPr id="6148" name="Picture 4" descr="JPA] 임베디드 타입(embedded typ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1" y="1855222"/>
            <a:ext cx="9175000" cy="279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124" y="304424"/>
            <a:ext cx="10526683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Period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workPeriod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임베디드 타입 포함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@Embedded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homeAddress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임베디드 타입 포함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12124" y="1794721"/>
            <a:ext cx="6096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@Embeddable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@Embedded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zipCode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712124" y="5702447"/>
            <a:ext cx="60960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PhoneServiceProvider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712124" y="3769366"/>
            <a:ext cx="704295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@Embeddable</a:t>
            </a:r>
            <a:endParaRPr lang="en-U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localNumber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PhoneServiceProvider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엔티티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참조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946669" y="1794721"/>
            <a:ext cx="429213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@Embeddable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plusFour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98FEF-F6AF-4CEC-AF6E-0767857A9F4E}"/>
              </a:ext>
            </a:extLst>
          </p:cNvPr>
          <p:cNvSpPr txBox="1"/>
          <p:nvPr/>
        </p:nvSpPr>
        <p:spPr>
          <a:xfrm>
            <a:off x="4209336" y="1887054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임베디드 타입이</a:t>
            </a:r>
            <a:endParaRPr lang="en-US" altLang="ko-KR" dirty="0"/>
          </a:p>
          <a:p>
            <a:r>
              <a:rPr lang="ko-KR" altLang="en-US" dirty="0"/>
              <a:t>값타입을 포함하는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CDE39-6822-4F8B-ACEB-8F0C18A3E005}"/>
              </a:ext>
            </a:extLst>
          </p:cNvPr>
          <p:cNvSpPr txBox="1"/>
          <p:nvPr/>
        </p:nvSpPr>
        <p:spPr>
          <a:xfrm>
            <a:off x="5053499" y="3826046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임베디드 타입이</a:t>
            </a:r>
            <a:endParaRPr lang="en-US" altLang="ko-KR"/>
          </a:p>
          <a:p>
            <a:r>
              <a:rPr lang="ko-KR" altLang="en-US"/>
              <a:t>엔티티를 참조하는 경우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413AC2-0FF7-4F6C-B115-49E432CEC8E0}"/>
              </a:ext>
            </a:extLst>
          </p:cNvPr>
          <p:cNvCxnSpPr/>
          <p:nvPr/>
        </p:nvCxnSpPr>
        <p:spPr>
          <a:xfrm>
            <a:off x="307450" y="1722249"/>
            <a:ext cx="115771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ECB524-49D8-41FC-84A7-8B3057301BCE}"/>
              </a:ext>
            </a:extLst>
          </p:cNvPr>
          <p:cNvCxnSpPr/>
          <p:nvPr/>
        </p:nvCxnSpPr>
        <p:spPr>
          <a:xfrm>
            <a:off x="284925" y="3671644"/>
            <a:ext cx="115771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속성 재정의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하나의 </a:t>
            </a:r>
            <a:r>
              <a:rPr lang="en-US" altLang="ko-KR" sz="2000" b="1" dirty="0">
                <a:latin typeface="Lato"/>
              </a:rPr>
              <a:t>Member</a:t>
            </a:r>
            <a:r>
              <a:rPr lang="ko-KR" altLang="en-US" sz="2000" b="1" dirty="0">
                <a:latin typeface="Lato"/>
              </a:rPr>
              <a:t>가 두 개의 주소를 가진다면</a:t>
            </a:r>
            <a:r>
              <a:rPr lang="en-US" altLang="ko-KR" sz="2000" b="1" dirty="0">
                <a:latin typeface="Lato"/>
              </a:rPr>
              <a:t>?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8741" y="1263639"/>
            <a:ext cx="8613448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companyAddress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741" y="4729941"/>
            <a:ext cx="961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 관점으로 생각해보면</a:t>
            </a:r>
            <a:r>
              <a:rPr lang="ko-KR" altLang="en-US" dirty="0"/>
              <a:t> </a:t>
            </a:r>
            <a:r>
              <a:rPr lang="en-US" altLang="ko-KR" dirty="0" err="1"/>
              <a:t>homeAddress</a:t>
            </a:r>
            <a:r>
              <a:rPr lang="ko-KR" altLang="en-US" dirty="0"/>
              <a:t>와 </a:t>
            </a:r>
            <a:r>
              <a:rPr lang="en-US" altLang="ko-KR" dirty="0" err="1"/>
              <a:t>compayAddress</a:t>
            </a:r>
            <a:r>
              <a:rPr lang="ko-KR" altLang="en-US" dirty="0"/>
              <a:t>는 동일한 필드에 접근하므로 충돌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속성 재정의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@</a:t>
            </a:r>
            <a:r>
              <a:rPr lang="en-US" altLang="ko-KR" sz="2000" b="1" dirty="0" err="1">
                <a:latin typeface="Lato"/>
              </a:rPr>
              <a:t>AttributeOverride</a:t>
            </a:r>
            <a:r>
              <a:rPr lang="en-US" altLang="ko-KR" sz="2000" b="1" dirty="0">
                <a:latin typeface="Lato"/>
              </a:rPr>
              <a:t>: </a:t>
            </a:r>
            <a:r>
              <a:rPr lang="ko-KR" altLang="en-US" sz="2000" b="1" dirty="0">
                <a:latin typeface="Lato"/>
              </a:rPr>
              <a:t>속성 재정의</a:t>
            </a: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2000" b="1" dirty="0">
              <a:latin typeface="Lato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Lato"/>
              </a:rPr>
              <a:t>@</a:t>
            </a:r>
            <a:r>
              <a:rPr lang="en-US" altLang="ko-KR" sz="1800" dirty="0" err="1">
                <a:latin typeface="Lato"/>
              </a:rPr>
              <a:t>AttributeOverrides</a:t>
            </a:r>
            <a:r>
              <a:rPr lang="ko-KR" altLang="en-US" sz="1800" dirty="0">
                <a:latin typeface="Lato"/>
              </a:rPr>
              <a:t>는 </a:t>
            </a:r>
            <a:r>
              <a:rPr lang="ko-KR" altLang="en-US" sz="1800" dirty="0" err="1">
                <a:latin typeface="Lato"/>
              </a:rPr>
              <a:t>엔티티에</a:t>
            </a:r>
            <a:r>
              <a:rPr lang="ko-KR" altLang="en-US" sz="1800" dirty="0">
                <a:latin typeface="Lato"/>
              </a:rPr>
              <a:t> 설정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latin typeface="Lato"/>
                <a:sym typeface="Wingdings" panose="05000000000000000000" pitchFamily="2" charset="2"/>
              </a:rPr>
              <a:t>임베디드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타입이 </a:t>
            </a:r>
            <a:r>
              <a:rPr lang="ko-KR" altLang="en-US" sz="1800" dirty="0" err="1">
                <a:latin typeface="Lato"/>
                <a:sym typeface="Wingdings" panose="05000000000000000000" pitchFamily="2" charset="2"/>
              </a:rPr>
              <a:t>임베디드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타입을 가지고 있어도 </a:t>
            </a:r>
            <a:r>
              <a:rPr lang="ko-KR" altLang="en-US" sz="1800" b="1" dirty="0" err="1">
                <a:latin typeface="Lato"/>
                <a:sym typeface="Wingdings" panose="05000000000000000000" pitchFamily="2" charset="2"/>
              </a:rPr>
              <a:t>엔티티에</a:t>
            </a:r>
            <a:r>
              <a:rPr lang="ko-KR" altLang="en-US" sz="1800" b="1" dirty="0">
                <a:latin typeface="Lato"/>
                <a:sym typeface="Wingdings" panose="05000000000000000000" pitchFamily="2" charset="2"/>
              </a:rPr>
              <a:t> 설정</a:t>
            </a:r>
            <a:endParaRPr lang="en-US" altLang="ko-KR" sz="1800" b="1" dirty="0">
              <a:latin typeface="Lato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Lato"/>
              </a:rPr>
              <a:t>@</a:t>
            </a:r>
            <a:r>
              <a:rPr lang="en-US" altLang="ko-KR" sz="1800" dirty="0" err="1">
                <a:latin typeface="Lato"/>
              </a:rPr>
              <a:t>AttributeOverride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>
                <a:latin typeface="Lato"/>
              </a:rPr>
              <a:t>필드가 단수</a:t>
            </a:r>
            <a:r>
              <a:rPr lang="en-US" altLang="ko-KR" sz="1800" dirty="0">
                <a:latin typeface="Lato"/>
              </a:rPr>
              <a:t>), @</a:t>
            </a:r>
            <a:r>
              <a:rPr lang="en-US" altLang="ko-KR" sz="1800" dirty="0" err="1">
                <a:latin typeface="Lato"/>
              </a:rPr>
              <a:t>AttributeOverride</a:t>
            </a:r>
            <a:r>
              <a:rPr lang="en-US" altLang="ko-KR" sz="1800" dirty="0" err="1">
                <a:solidFill>
                  <a:srgbClr val="FF0000"/>
                </a:solidFill>
                <a:latin typeface="Lato"/>
              </a:rPr>
              <a:t>s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>
                <a:latin typeface="Lato"/>
              </a:rPr>
              <a:t>필드가 복수</a:t>
            </a:r>
            <a:r>
              <a:rPr lang="en-US" altLang="ko-KR" sz="1800" dirty="0">
                <a:latin typeface="Lato"/>
              </a:rPr>
              <a:t>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3331" y="1280265"/>
            <a:ext cx="11188232" cy="23698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homeAddress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AttributeOverrides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600" dirty="0">
                <a:solidFill>
                  <a:srgbClr val="646464"/>
                </a:solidFill>
                <a:latin typeface="Consolas" panose="020B0609020204030204" pitchFamily="49" charset="0"/>
              </a:rPr>
              <a:t>@AttributeOverride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"city"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column = </a:t>
            </a:r>
            <a:r>
              <a:rPr lang="es-E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"COMPANY_CITY"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600" dirty="0">
                <a:solidFill>
                  <a:srgbClr val="646464"/>
                </a:solidFill>
                <a:latin typeface="Consolas" panose="020B0609020204030204" pitchFamily="49" charset="0"/>
              </a:rPr>
              <a:t>@AttributeOverride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column = </a:t>
            </a:r>
            <a:r>
              <a:rPr lang="es-E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"COMPANY_STREET"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600" dirty="0">
                <a:solidFill>
                  <a:srgbClr val="646464"/>
                </a:solidFill>
                <a:latin typeface="Consolas" panose="020B0609020204030204" pitchFamily="49" charset="0"/>
              </a:rPr>
              <a:t>@AttributeOverride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"zipcode"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column = </a:t>
            </a:r>
            <a:r>
              <a:rPr lang="es-E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"COMPANY_ZIPCODE"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companyAddress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9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타입과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>
                <a:latin typeface="Lato"/>
              </a:rPr>
              <a:t>임베디드</a:t>
            </a:r>
            <a:r>
              <a:rPr lang="en-US" altLang="ko-KR" sz="2000" b="1" dirty="0">
                <a:latin typeface="Lato"/>
              </a:rPr>
              <a:t> </a:t>
            </a:r>
            <a:r>
              <a:rPr lang="ko-KR" altLang="en-US" sz="2000" b="1" dirty="0">
                <a:latin typeface="Lato"/>
              </a:rPr>
              <a:t>타입이 </a:t>
            </a:r>
            <a:r>
              <a:rPr lang="en-US" altLang="ko-KR" sz="2000" b="1" dirty="0">
                <a:latin typeface="Lato"/>
              </a:rPr>
              <a:t>null</a:t>
            </a:r>
            <a:r>
              <a:rPr lang="ko-KR" altLang="en-US" sz="2000" b="1" dirty="0">
                <a:latin typeface="Lato"/>
              </a:rPr>
              <a:t>이면 매핑한 컬럼 값은 모두 </a:t>
            </a:r>
            <a:r>
              <a:rPr lang="en-US" altLang="ko-KR" sz="2000" b="1" dirty="0">
                <a:latin typeface="Lato"/>
              </a:rPr>
              <a:t>null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149" y="1438102"/>
            <a:ext cx="35716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member.setAddress</a:t>
            </a:r>
            <a:r>
              <a:rPr lang="en-US" dirty="0"/>
              <a:t>(null) // </a:t>
            </a:r>
            <a:r>
              <a:rPr lang="ko-KR" altLang="en-US" dirty="0"/>
              <a:t>널 입력</a:t>
            </a:r>
            <a:endParaRPr lang="en-US" dirty="0"/>
          </a:p>
          <a:p>
            <a:r>
              <a:rPr lang="en-US" dirty="0" err="1"/>
              <a:t>em.persist</a:t>
            </a:r>
            <a:r>
              <a:rPr lang="en-US" dirty="0"/>
              <a:t>(member)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2408103"/>
            <a:ext cx="7134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 테이블의 주소와 관련된 </a:t>
            </a:r>
            <a:r>
              <a:rPr lang="en-US" altLang="ko-KR" dirty="0"/>
              <a:t>CITY, STREET, ZIPCODE </a:t>
            </a:r>
            <a:r>
              <a:rPr lang="ko-KR" altLang="en-US" dirty="0"/>
              <a:t>컬럼 값은 모두 </a:t>
            </a:r>
            <a:r>
              <a:rPr lang="en-US" altLang="ko-KR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값 타입과 불변 객체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271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코드로 확인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0382" y="814753"/>
            <a:ext cx="798021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"new"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member1.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setId(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ame(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.setHomeAddress(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member2.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setId(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ame(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.setHomeAddress(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.getHomeAddress().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newCity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7773A-8BDC-458C-942A-ADED0D039417}"/>
              </a:ext>
            </a:extLst>
          </p:cNvPr>
          <p:cNvSpPr txBox="1"/>
          <p:nvPr/>
        </p:nvSpPr>
        <p:spPr>
          <a:xfrm>
            <a:off x="630382" y="4953663"/>
            <a:ext cx="747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member1</a:t>
            </a:r>
            <a:r>
              <a:rPr lang="ko-KR" altLang="en-US"/>
              <a:t>의 주소를 변경했는데 변경감지에 의해 </a:t>
            </a:r>
            <a:r>
              <a:rPr lang="en-US" altLang="ko-KR"/>
              <a:t>member2</a:t>
            </a:r>
            <a:r>
              <a:rPr lang="ko-KR" altLang="en-US"/>
              <a:t>의 주소도 변경</a:t>
            </a:r>
          </a:p>
        </p:txBody>
      </p:sp>
    </p:spTree>
    <p:extLst>
      <p:ext uri="{BB962C8B-B14F-4D97-AF65-F5344CB8AC3E}">
        <p14:creationId xmlns:p14="http://schemas.microsoft.com/office/powerpoint/2010/main" val="30660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 타입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>
                <a:latin typeface="Lato"/>
              </a:rPr>
              <a:t>값 타입은 값</a:t>
            </a:r>
            <a:r>
              <a:rPr lang="en-US" altLang="ko-KR" sz="2000" b="1" dirty="0">
                <a:latin typeface="Lato"/>
              </a:rPr>
              <a:t>(</a:t>
            </a:r>
            <a:r>
              <a:rPr lang="ko-KR" altLang="en-US" sz="2000" b="1" dirty="0">
                <a:latin typeface="Lato"/>
              </a:rPr>
              <a:t>인스턴스</a:t>
            </a:r>
            <a:r>
              <a:rPr lang="en-US" altLang="ko-KR" sz="2000" b="1" dirty="0">
                <a:latin typeface="Lato"/>
              </a:rPr>
              <a:t>)</a:t>
            </a:r>
            <a:r>
              <a:rPr lang="ko-KR" altLang="en-US" sz="2000" b="1" dirty="0">
                <a:latin typeface="Lato"/>
              </a:rPr>
              <a:t>을 복사해서 사용하는 것이 안전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pic>
        <p:nvPicPr>
          <p:cNvPr id="8194" name="Picture 2" descr="https://media.vlpt.us/images/ljinsk3/post/199e5942-45a0-43a2-ba04-20bb535aa23e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73" y="1413541"/>
            <a:ext cx="7955492" cy="33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VO(Value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사람의 나이를 나타내기 위해 어떠한 변수 타입을 사용해야 할까요</a:t>
            </a:r>
            <a:r>
              <a:rPr lang="en-US" altLang="ko-KR" sz="2000" b="1" dirty="0">
                <a:latin typeface="Lato"/>
              </a:rPr>
              <a:t>?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Integer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Boolean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String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Integer</a:t>
            </a:r>
            <a:r>
              <a:rPr lang="ko-KR" altLang="en-US" sz="2000" b="1" dirty="0">
                <a:latin typeface="Lato"/>
              </a:rPr>
              <a:t>는 </a:t>
            </a:r>
            <a:r>
              <a:rPr lang="en-US" altLang="ko-KR" sz="2000" b="1" dirty="0">
                <a:latin typeface="Lato"/>
              </a:rPr>
              <a:t>age(</a:t>
            </a:r>
            <a:r>
              <a:rPr lang="ko-KR" altLang="en-US" sz="2000" b="1" dirty="0">
                <a:latin typeface="Lato"/>
              </a:rPr>
              <a:t>나이</a:t>
            </a:r>
            <a:r>
              <a:rPr lang="en-US" altLang="ko-KR" sz="2000" b="1" dirty="0">
                <a:latin typeface="Lato"/>
              </a:rPr>
              <a:t>)</a:t>
            </a:r>
            <a:r>
              <a:rPr lang="ko-KR" altLang="en-US" sz="2000" b="1" dirty="0">
                <a:latin typeface="Lato"/>
              </a:rPr>
              <a:t>가 가지지 않는 속성과 연산들을 가지고 있음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두 나이를 더하거나 빼는 것이 말이 되나요</a:t>
            </a:r>
            <a:r>
              <a:rPr lang="en-US" altLang="ko-KR" sz="1800" dirty="0"/>
              <a:t>? - </a:t>
            </a:r>
            <a:r>
              <a:rPr lang="ko-KR" altLang="en-US" sz="1800" dirty="0"/>
              <a:t>아마도 </a:t>
            </a:r>
            <a:r>
              <a:rPr lang="ko-KR" altLang="en-US" sz="1800" dirty="0" err="1"/>
              <a:t>말이됩니다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두 나이를 곱하거나 나누는 것이 말이 되나요</a:t>
            </a:r>
            <a:r>
              <a:rPr lang="en-US" altLang="ko-KR" sz="1800" dirty="0"/>
              <a:t>? - </a:t>
            </a:r>
            <a:r>
              <a:rPr lang="ko-KR" altLang="en-US" sz="1800" dirty="0"/>
              <a:t>이렇게 생각하면 안됩니다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"</a:t>
            </a:r>
            <a:r>
              <a:rPr lang="ko-KR" altLang="en-US" sz="1800" dirty="0"/>
              <a:t>부정적 연령</a:t>
            </a:r>
            <a:r>
              <a:rPr lang="en-US" altLang="ko-KR" sz="1800" dirty="0"/>
              <a:t>"</a:t>
            </a:r>
            <a:r>
              <a:rPr lang="ko-KR" altLang="en-US" sz="1800" dirty="0"/>
              <a:t>을 허용하는게 </a:t>
            </a:r>
            <a:r>
              <a:rPr lang="ko-KR" altLang="en-US" sz="1800" dirty="0" err="1"/>
              <a:t>말이되나요</a:t>
            </a:r>
            <a:r>
              <a:rPr lang="en-US" altLang="ko-KR" sz="1800" dirty="0"/>
              <a:t>? - </a:t>
            </a:r>
            <a:r>
              <a:rPr lang="ko-KR" altLang="en-US" sz="1800" dirty="0"/>
              <a:t>안됩니다</a:t>
            </a:r>
            <a:r>
              <a:rPr lang="en-US" altLang="ko-KR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Primitive obsession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도메인의 객체를 나타내기 위해 </a:t>
            </a:r>
            <a:r>
              <a:rPr lang="en-US" altLang="ko-KR" sz="1800" dirty="0"/>
              <a:t>primitive </a:t>
            </a:r>
            <a:r>
              <a:rPr lang="ko-KR" altLang="en-US" sz="1800" dirty="0"/>
              <a:t>타입을 쓰는 나쁜 관습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코드로 확인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140" y="1648365"/>
            <a:ext cx="12025719" cy="29873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2960306" y="2744317"/>
            <a:ext cx="1407976" cy="29873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0" y="770510"/>
            <a:ext cx="12404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..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copyAddress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.getStreet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.getZipCode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.setHomeAddress(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copyAddress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.getHomeAddress().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newCity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객체 타입의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항상 값을 복사해서 사용하면 공유 참조로 인해 발생하는 부작용을 피할 수 있음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 err="1">
                <a:latin typeface="Lato"/>
              </a:rPr>
              <a:t>임베디드</a:t>
            </a:r>
            <a:r>
              <a:rPr lang="ko-KR" altLang="en-US" sz="1800" dirty="0">
                <a:latin typeface="Lato"/>
              </a:rPr>
              <a:t> 타입처럼 직접 정의한 값 타입은 자바의 기본 타입이 아니라 객체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u="sng" dirty="0">
                <a:latin typeface="Lato"/>
              </a:rPr>
              <a:t>객체 타입은 참조 값을 직접 대입하는 것을 막을 방법이 없음</a:t>
            </a:r>
            <a:endParaRPr lang="en-US" altLang="ko-KR" sz="1800" u="sng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u="sng" dirty="0">
                <a:latin typeface="Lato"/>
              </a:rPr>
              <a:t>타입만 맞으면 </a:t>
            </a:r>
            <a:r>
              <a:rPr lang="ko-KR" altLang="en-US" sz="1800" dirty="0">
                <a:latin typeface="Lato"/>
              </a:rPr>
              <a:t>컴파일 수준에서 에러가 발생하지 않음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6924" y="2847858"/>
            <a:ext cx="42370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.setHomeAddress(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6924" y="3362867"/>
            <a:ext cx="47436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.setHomeAddress(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copyAddress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불변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3" y="649706"/>
            <a:ext cx="11364960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객체 타입을 수정할 수 없게 만들면 부작용을 원천 차단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값 타입은 </a:t>
            </a:r>
            <a:r>
              <a:rPr lang="ko-KR" altLang="en-US" sz="1800" b="1" dirty="0">
                <a:latin typeface="Lato"/>
              </a:rPr>
              <a:t>불변 객체</a:t>
            </a:r>
            <a:r>
              <a:rPr lang="en-US" altLang="ko-KR" sz="1800" b="1" dirty="0">
                <a:latin typeface="Lato"/>
              </a:rPr>
              <a:t>(immutable object)</a:t>
            </a:r>
            <a:r>
              <a:rPr lang="ko-KR" altLang="en-US" sz="1800" dirty="0">
                <a:latin typeface="Lato"/>
              </a:rPr>
              <a:t>로 설계해야 함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latin typeface="Lato"/>
              </a:rPr>
              <a:t>불변 </a:t>
            </a:r>
            <a:r>
              <a:rPr lang="ko-KR" altLang="en-US" sz="1800" b="1" dirty="0" err="1">
                <a:latin typeface="Lato"/>
              </a:rPr>
              <a:t>객체란</a:t>
            </a:r>
            <a:r>
              <a:rPr lang="en-US" altLang="ko-KR" sz="1800" dirty="0">
                <a:latin typeface="Lato"/>
              </a:rPr>
              <a:t>: </a:t>
            </a:r>
            <a:r>
              <a:rPr lang="ko-KR" altLang="en-US" sz="1800" dirty="0">
                <a:latin typeface="Lato"/>
              </a:rPr>
              <a:t>생성 시점 이후 절대 값을 변경할 수 없는 객체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>
                <a:solidFill>
                  <a:srgbClr val="0000FF"/>
                </a:solidFill>
                <a:latin typeface="Lato"/>
              </a:rPr>
              <a:t>생성자로만</a:t>
            </a:r>
            <a:r>
              <a:rPr lang="ko-KR" altLang="en-US" sz="1800" dirty="0">
                <a:solidFill>
                  <a:srgbClr val="0000FF"/>
                </a:solidFill>
                <a:latin typeface="Lato"/>
              </a:rPr>
              <a:t> 값을 설정</a:t>
            </a:r>
            <a:r>
              <a:rPr lang="en-US" altLang="ko-KR" sz="1800" dirty="0">
                <a:solidFill>
                  <a:srgbClr val="0000FF"/>
                </a:solidFill>
                <a:latin typeface="Lato"/>
              </a:rPr>
              <a:t>, </a:t>
            </a:r>
            <a:r>
              <a:rPr lang="ko-KR" altLang="en-US" sz="1800" dirty="0" err="1">
                <a:solidFill>
                  <a:srgbClr val="0000FF"/>
                </a:solidFill>
                <a:latin typeface="Lato"/>
              </a:rPr>
              <a:t>수정자</a:t>
            </a:r>
            <a:r>
              <a:rPr lang="en-US" altLang="ko-KR" sz="1800" dirty="0">
                <a:solidFill>
                  <a:srgbClr val="0000FF"/>
                </a:solidFill>
                <a:latin typeface="Lato"/>
              </a:rPr>
              <a:t>(Setter)</a:t>
            </a:r>
            <a:r>
              <a:rPr lang="ko-KR" altLang="en-US" sz="1800" dirty="0">
                <a:solidFill>
                  <a:srgbClr val="0000FF"/>
                </a:solidFill>
                <a:latin typeface="Lato"/>
              </a:rPr>
              <a:t>를 만들지 않음</a:t>
            </a:r>
            <a:r>
              <a:rPr lang="en-US" altLang="ko-KR" sz="1800" dirty="0">
                <a:latin typeface="Lato"/>
              </a:rPr>
              <a:t>(Address</a:t>
            </a:r>
            <a:r>
              <a:rPr lang="ko-KR" altLang="en-US" sz="1800" dirty="0">
                <a:latin typeface="Lato"/>
              </a:rPr>
              <a:t>에 </a:t>
            </a:r>
            <a:r>
              <a:rPr lang="en-US" altLang="ko-KR" sz="1800" dirty="0">
                <a:latin typeface="Lato"/>
              </a:rPr>
              <a:t>setter </a:t>
            </a:r>
            <a:r>
              <a:rPr lang="ko-KR" altLang="en-US" sz="1800" dirty="0">
                <a:latin typeface="Lato"/>
              </a:rPr>
              <a:t>모두 제거</a:t>
            </a:r>
            <a:r>
              <a:rPr lang="en-US" altLang="ko-KR" sz="1800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속성 변경이 반드시 필요할 경우 </a:t>
            </a:r>
            <a:r>
              <a:rPr lang="en-US" altLang="ko-KR" sz="1800" dirty="0" err="1">
                <a:latin typeface="Lato"/>
              </a:rPr>
              <a:t>ChangeCity</a:t>
            </a:r>
            <a:r>
              <a:rPr lang="ko-KR" altLang="en-US" sz="1800" dirty="0">
                <a:latin typeface="Lato"/>
              </a:rPr>
              <a:t>과 같이 의미 있는 이름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 err="1">
                <a:latin typeface="Lato"/>
              </a:rPr>
              <a:t>로직</a:t>
            </a:r>
            <a:r>
              <a:rPr lang="en-US" altLang="ko-KR" sz="1800" dirty="0">
                <a:latin typeface="Lato"/>
              </a:rPr>
              <a:t>)</a:t>
            </a:r>
            <a:r>
              <a:rPr lang="ko-KR" altLang="en-US" sz="1800" dirty="0">
                <a:latin typeface="Lato"/>
              </a:rPr>
              <a:t>으로 </a:t>
            </a:r>
            <a:r>
              <a:rPr lang="en-US" altLang="ko-KR" sz="1800" dirty="0">
                <a:latin typeface="Lato"/>
              </a:rPr>
              <a:t>setter</a:t>
            </a:r>
            <a:r>
              <a:rPr lang="ko-KR" altLang="en-US" sz="1800" dirty="0">
                <a:latin typeface="Lato"/>
              </a:rPr>
              <a:t>와 구분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내부적으로 사용할 경우 </a:t>
            </a:r>
            <a:r>
              <a:rPr lang="en-US" altLang="ko-KR" sz="1800" dirty="0">
                <a:latin typeface="Lato"/>
              </a:rPr>
              <a:t>setter</a:t>
            </a:r>
            <a:r>
              <a:rPr lang="ko-KR" altLang="en-US" sz="1800" dirty="0">
                <a:latin typeface="Lato"/>
              </a:rPr>
              <a:t>를 </a:t>
            </a:r>
            <a:r>
              <a:rPr lang="en-US" altLang="ko-KR" sz="1800" dirty="0">
                <a:latin typeface="Lato"/>
              </a:rPr>
              <a:t>private</a:t>
            </a:r>
            <a:r>
              <a:rPr lang="ko-KR" altLang="en-US" sz="1800" dirty="0">
                <a:latin typeface="Lato"/>
              </a:rPr>
              <a:t>으로 지정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참고</a:t>
            </a:r>
            <a:r>
              <a:rPr lang="en-US" altLang="ko-KR" sz="1800" dirty="0">
                <a:latin typeface="Lato"/>
              </a:rPr>
              <a:t>: Integer, String</a:t>
            </a:r>
            <a:r>
              <a:rPr lang="ko-KR" altLang="en-US" sz="1800" dirty="0">
                <a:latin typeface="Lato"/>
              </a:rPr>
              <a:t> 등은 자바가 제공하는 대표적인 불변 객체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불변이라는 작은 제약으로 부작용이라는 큰 재앙을 막을 수 있음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불변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불변 객체의 값을 변경하는 방법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새롭게 만들어서 </a:t>
            </a:r>
            <a:r>
              <a:rPr lang="ko-KR" altLang="en-US" sz="1800">
                <a:latin typeface="Lato"/>
              </a:rPr>
              <a:t>완전한 교체</a:t>
            </a:r>
            <a:endParaRPr lang="en-US" altLang="ko-KR" sz="180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>
                <a:latin typeface="Lato"/>
              </a:rPr>
              <a:t>"Address copyAddress = address" </a:t>
            </a:r>
            <a:r>
              <a:rPr lang="ko-KR" altLang="en-US" sz="1800">
                <a:latin typeface="Lato"/>
              </a:rPr>
              <a:t>사용 금지</a:t>
            </a:r>
            <a:endParaRPr lang="en-US" altLang="ko-KR" sz="1800">
              <a:latin typeface="Lato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>
                <a:latin typeface="Lato"/>
              </a:rPr>
              <a:t>불변 객체도 결국은 객체이므로 참조 값 공유를 피할 수 있는 없지만 </a:t>
            </a:r>
            <a:r>
              <a:rPr lang="ko-KR" altLang="en-US">
                <a:solidFill>
                  <a:srgbClr val="FF0000"/>
                </a:solidFill>
                <a:latin typeface="Lato"/>
              </a:rPr>
              <a:t>변경을 막아 부작용 예방</a:t>
            </a:r>
            <a:endParaRPr lang="en-US" altLang="ko-KR" dirty="0">
              <a:solidFill>
                <a:srgbClr val="FF0000"/>
              </a:solidFill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065" y="2859345"/>
            <a:ext cx="1136349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copyAddress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NewCity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.getStreet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.getZipCode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.setHomeAddress(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copyAddress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타입의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자바의 객체 비교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동일성</a:t>
            </a:r>
            <a:r>
              <a:rPr lang="en-US" altLang="ko-KR" sz="1800" dirty="0">
                <a:latin typeface="Lato"/>
              </a:rPr>
              <a:t>(Identity) </a:t>
            </a:r>
            <a:r>
              <a:rPr lang="ko-KR" altLang="en-US" sz="1800" dirty="0">
                <a:latin typeface="Lato"/>
              </a:rPr>
              <a:t>비교</a:t>
            </a:r>
            <a:r>
              <a:rPr lang="en-US" altLang="ko-KR" sz="1800" dirty="0">
                <a:latin typeface="Lato"/>
              </a:rPr>
              <a:t>: </a:t>
            </a:r>
            <a:r>
              <a:rPr lang="ko-KR" altLang="en-US" sz="1800" dirty="0">
                <a:latin typeface="Lato"/>
              </a:rPr>
              <a:t>인스턴스의 참조 값을 비교</a:t>
            </a:r>
            <a:r>
              <a:rPr lang="en-US" altLang="ko-KR" sz="1800" dirty="0">
                <a:latin typeface="Lato"/>
              </a:rPr>
              <a:t>, == </a:t>
            </a:r>
            <a:r>
              <a:rPr lang="ko-KR" altLang="en-US" sz="1800" dirty="0">
                <a:latin typeface="Lato"/>
              </a:rPr>
              <a:t>사용</a:t>
            </a:r>
            <a:r>
              <a:rPr lang="en-US" altLang="ko-KR" sz="1800" dirty="0">
                <a:latin typeface="Lato"/>
              </a:rPr>
              <a:t>(primitive</a:t>
            </a:r>
            <a:r>
              <a:rPr lang="ko-KR" altLang="en-US" sz="1800" dirty="0">
                <a:latin typeface="Lato"/>
              </a:rPr>
              <a:t>는 문제 없음</a:t>
            </a:r>
            <a:r>
              <a:rPr lang="en-US" altLang="ko-KR" sz="1800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동등성</a:t>
            </a:r>
            <a:r>
              <a:rPr lang="en-US" altLang="ko-KR" sz="1800" dirty="0">
                <a:latin typeface="Lato"/>
              </a:rPr>
              <a:t>(Equivalence) </a:t>
            </a:r>
            <a:r>
              <a:rPr lang="ko-KR" altLang="en-US" sz="1800" dirty="0">
                <a:latin typeface="Lato"/>
              </a:rPr>
              <a:t>비교</a:t>
            </a:r>
            <a:r>
              <a:rPr lang="en-US" altLang="ko-KR" sz="1800" dirty="0">
                <a:latin typeface="Lato"/>
              </a:rPr>
              <a:t>: </a:t>
            </a:r>
            <a:r>
              <a:rPr lang="ko-KR" altLang="en-US" sz="1800" dirty="0">
                <a:latin typeface="Lato"/>
              </a:rPr>
              <a:t>인스턴스의 값을 비교</a:t>
            </a:r>
            <a:r>
              <a:rPr lang="en-US" altLang="ko-KR" sz="1800" dirty="0">
                <a:latin typeface="Lato"/>
              </a:rPr>
              <a:t>, equals() </a:t>
            </a:r>
            <a:r>
              <a:rPr lang="ko-KR" altLang="en-US" sz="1800" dirty="0">
                <a:latin typeface="Lato"/>
              </a:rPr>
              <a:t>사용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Lato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rgbClr val="FF0000"/>
                </a:solidFill>
                <a:latin typeface="Lato"/>
              </a:rPr>
              <a:t>값</a:t>
            </a:r>
            <a:r>
              <a:rPr lang="ko-KR" altLang="en-US" sz="1800" dirty="0">
                <a:latin typeface="Lato"/>
              </a:rPr>
              <a:t>타입은 참조 주소가 달라도 그 안에 값이 같으면 같은 객체로 간주되어야 함</a:t>
            </a:r>
            <a:r>
              <a:rPr lang="en-US" altLang="ko-KR" sz="1800" dirty="0">
                <a:latin typeface="Lato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Lato"/>
              </a:rPr>
              <a:t>a.equals</a:t>
            </a:r>
            <a:r>
              <a:rPr lang="en-US" altLang="ko-KR" sz="1800" dirty="0">
                <a:solidFill>
                  <a:srgbClr val="FF0000"/>
                </a:solidFill>
                <a:latin typeface="Lato"/>
              </a:rPr>
              <a:t>(b)</a:t>
            </a:r>
            <a:r>
              <a:rPr lang="ko-KR" altLang="en-US" sz="1800" dirty="0">
                <a:solidFill>
                  <a:srgbClr val="FF0000"/>
                </a:solidFill>
                <a:latin typeface="Lato"/>
              </a:rPr>
              <a:t>를 사용</a:t>
            </a:r>
            <a:r>
              <a:rPr lang="en-US" altLang="ko-KR" sz="1800" dirty="0">
                <a:latin typeface="Lato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값 타입의 </a:t>
            </a:r>
            <a:r>
              <a:rPr lang="en-US" altLang="ko-KR" sz="1800" dirty="0">
                <a:latin typeface="Lato"/>
              </a:rPr>
              <a:t>equals() </a:t>
            </a:r>
            <a:r>
              <a:rPr lang="ko-KR" altLang="en-US" sz="1800" dirty="0" err="1">
                <a:latin typeface="Lato"/>
              </a:rPr>
              <a:t>메소드를</a:t>
            </a:r>
            <a:r>
              <a:rPr lang="en-US" altLang="ko-KR" sz="1800" dirty="0">
                <a:latin typeface="Lato"/>
              </a:rPr>
              <a:t> </a:t>
            </a:r>
            <a:r>
              <a:rPr lang="ko-KR" altLang="en-US" sz="1800" dirty="0">
                <a:latin typeface="Lato"/>
              </a:rPr>
              <a:t>재정의할 때는 보통 모든 필드의 값을 비교하도록 구현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자바에서 </a:t>
            </a:r>
            <a:r>
              <a:rPr lang="en-US" altLang="ko-KR" sz="1800" dirty="0">
                <a:latin typeface="Lato"/>
              </a:rPr>
              <a:t>equals()</a:t>
            </a:r>
            <a:r>
              <a:rPr lang="ko-KR" altLang="en-US" sz="1800" dirty="0">
                <a:latin typeface="Lato"/>
              </a:rPr>
              <a:t>를</a:t>
            </a:r>
            <a:r>
              <a:rPr lang="en-US" altLang="ko-KR" sz="1800" dirty="0">
                <a:latin typeface="Lato"/>
              </a:rPr>
              <a:t> </a:t>
            </a:r>
            <a:r>
              <a:rPr lang="ko-KR" altLang="en-US" sz="1800" dirty="0">
                <a:latin typeface="Lato"/>
              </a:rPr>
              <a:t>재정의하면 </a:t>
            </a:r>
            <a:r>
              <a:rPr lang="en-US" altLang="ko-KR" sz="1800" dirty="0" err="1">
                <a:latin typeface="Lato"/>
              </a:rPr>
              <a:t>hashCode</a:t>
            </a:r>
            <a:r>
              <a:rPr lang="en-US" altLang="ko-KR" sz="1800" dirty="0">
                <a:latin typeface="Lato"/>
              </a:rPr>
              <a:t>()</a:t>
            </a:r>
            <a:r>
              <a:rPr lang="ko-KR" altLang="en-US" sz="1800" dirty="0">
                <a:latin typeface="Lato"/>
              </a:rPr>
              <a:t>도 재정의하는 것이 안전</a:t>
            </a:r>
            <a:r>
              <a:rPr lang="en-US" altLang="ko-KR" sz="1800" dirty="0">
                <a:latin typeface="Lato"/>
              </a:rPr>
              <a:t>: if not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 Hash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기반 프레임워크의 </a:t>
            </a:r>
            <a:r>
              <a:rPr lang="ko-KR" altLang="en-US" sz="1800" dirty="0">
                <a:latin typeface="Lato"/>
              </a:rPr>
              <a:t>값 비교에서 에러 발생 가능성</a:t>
            </a:r>
            <a:endParaRPr lang="en-US" altLang="ko-KR" sz="1800" dirty="0"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88247" y="2099900"/>
            <a:ext cx="1019971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address1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"city"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address2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"city"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"address1==address2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(address1==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address2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"address1.equals(address2)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address1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address2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값</a:t>
            </a:r>
            <a:r>
              <a:rPr lang="en-US" altLang="ko-KR" b="1" dirty="0"/>
              <a:t> </a:t>
            </a:r>
            <a:r>
              <a:rPr lang="ko-KR" altLang="en-US" b="1" dirty="0"/>
              <a:t>타입 컬렉션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479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타입 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값 타입을 하나 이상 저장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latin typeface="Lato"/>
              </a:rPr>
              <a:t>Set, List</a:t>
            </a:r>
            <a:r>
              <a:rPr lang="ko-KR" altLang="en-US" sz="1800" dirty="0">
                <a:latin typeface="Lato"/>
              </a:rPr>
              <a:t>와 같은 </a:t>
            </a:r>
            <a:r>
              <a:rPr lang="en-US" altLang="ko-KR" sz="1800" dirty="0">
                <a:latin typeface="Lato"/>
              </a:rPr>
              <a:t>Collection</a:t>
            </a:r>
            <a:r>
              <a:rPr lang="ko-KR" altLang="en-US" sz="1800" dirty="0">
                <a:latin typeface="Lato"/>
              </a:rPr>
              <a:t>은 기본적으로 하나의 컬럼</a:t>
            </a:r>
            <a:r>
              <a:rPr lang="en-US" altLang="ko-KR" sz="1800" dirty="0">
                <a:latin typeface="Lato"/>
              </a:rPr>
              <a:t>(</a:t>
            </a:r>
            <a:r>
              <a:rPr lang="ko-KR" altLang="en-US" sz="1800" dirty="0">
                <a:latin typeface="Lato"/>
              </a:rPr>
              <a:t>테이블</a:t>
            </a:r>
            <a:r>
              <a:rPr lang="en-US" altLang="ko-KR" sz="1800" dirty="0">
                <a:latin typeface="Lato"/>
              </a:rPr>
              <a:t>)</a:t>
            </a:r>
            <a:r>
              <a:rPr lang="ko-KR" altLang="en-US" sz="1800" dirty="0">
                <a:latin typeface="Lato"/>
              </a:rPr>
              <a:t>에 넣을 수 없음</a:t>
            </a:r>
            <a:endParaRPr lang="en-US" altLang="ko-KR" sz="1800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latin typeface="Lato"/>
              </a:rPr>
              <a:t>JSON</a:t>
            </a:r>
            <a:r>
              <a:rPr lang="ko-KR" altLang="en-US" sz="1800" dirty="0">
                <a:latin typeface="Lato"/>
              </a:rPr>
              <a:t>형태로 넣으면 가능하긴 하지만 기본적인 </a:t>
            </a:r>
            <a:r>
              <a:rPr lang="en-US" altLang="ko-KR" sz="1800" dirty="0">
                <a:latin typeface="Lato"/>
              </a:rPr>
              <a:t>RDB </a:t>
            </a:r>
            <a:r>
              <a:rPr lang="ko-KR" altLang="en-US" sz="1800" dirty="0">
                <a:latin typeface="Lato"/>
              </a:rPr>
              <a:t>개념은 하나의 값만 넣음</a:t>
            </a:r>
            <a:endParaRPr lang="en-US" altLang="ko-KR" sz="1800" dirty="0"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 dirty="0"/>
          </a:p>
        </p:txBody>
      </p:sp>
      <p:pic>
        <p:nvPicPr>
          <p:cNvPr id="1026" name="Picture 2" descr="https://blog.kakaocdn.net/dn/y4E2V/btqBqi4WFZj/thUtsTcIg9lWTRvdRZN18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75" y="2131551"/>
            <a:ext cx="5911812" cy="472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63288" y="3108959"/>
            <a:ext cx="2768138" cy="44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9687" y="50614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별도의 테이블을 만들어야 함</a:t>
            </a:r>
            <a:r>
              <a:rPr lang="en-US" altLang="ko-KR" dirty="0">
                <a:solidFill>
                  <a:srgbClr val="0000FF"/>
                </a:solidFill>
              </a:rPr>
              <a:t>(RDB</a:t>
            </a:r>
            <a:r>
              <a:rPr lang="ko-KR" altLang="en-US" dirty="0">
                <a:solidFill>
                  <a:srgbClr val="0000FF"/>
                </a:solidFill>
              </a:rPr>
              <a:t> 설계 관점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9687" y="5699780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식별자</a:t>
            </a:r>
            <a:r>
              <a:rPr lang="en-US" altLang="ko-KR" dirty="0"/>
              <a:t> ID</a:t>
            </a:r>
            <a:r>
              <a:rPr lang="ko-KR" altLang="en-US" dirty="0"/>
              <a:t>를 새롭게 만들어 </a:t>
            </a:r>
            <a:r>
              <a:rPr lang="en-US" altLang="ko-KR" dirty="0"/>
              <a:t>PK</a:t>
            </a:r>
            <a:r>
              <a:rPr lang="ko-KR" altLang="en-US" dirty="0"/>
              <a:t>로 사용하면 </a:t>
            </a:r>
            <a:endParaRPr lang="en-US" altLang="ko-KR" dirty="0"/>
          </a:p>
          <a:p>
            <a:r>
              <a:rPr lang="ko-KR" altLang="en-US" dirty="0"/>
              <a:t>그때는 값 타입이 아닌</a:t>
            </a:r>
            <a:r>
              <a:rPr lang="en-US" altLang="ko-KR" dirty="0"/>
              <a:t> </a:t>
            </a:r>
            <a:r>
              <a:rPr lang="ko-KR" altLang="en-US" dirty="0" err="1"/>
              <a:t>엔티티가</a:t>
            </a:r>
            <a:r>
              <a:rPr lang="ko-KR" altLang="en-US" dirty="0"/>
              <a:t> 됨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0250E-DC44-4145-B146-00AFF4EE9F86}"/>
              </a:ext>
            </a:extLst>
          </p:cNvPr>
          <p:cNvSpPr txBox="1"/>
          <p:nvPr/>
        </p:nvSpPr>
        <p:spPr>
          <a:xfrm>
            <a:off x="5772647" y="3549534"/>
            <a:ext cx="43476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문제</a:t>
            </a:r>
            <a:r>
              <a:rPr lang="en-US" altLang="ko-KR">
                <a:solidFill>
                  <a:schemeClr val="tx1"/>
                </a:solidFill>
              </a:rPr>
              <a:t>1] </a:t>
            </a:r>
            <a:r>
              <a:rPr lang="ko-KR" altLang="en-US">
                <a:solidFill>
                  <a:schemeClr val="tx1"/>
                </a:solidFill>
              </a:rPr>
              <a:t>값타입 컬렉션은 식별관계를 강요</a:t>
            </a:r>
          </a:p>
        </p:txBody>
      </p:sp>
    </p:spTree>
    <p:extLst>
      <p:ext uri="{BB962C8B-B14F-4D97-AF65-F5344CB8AC3E}">
        <p14:creationId xmlns:p14="http://schemas.microsoft.com/office/powerpoint/2010/main" val="35279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 확인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37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0552" y="1571264"/>
            <a:ext cx="11571332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...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@Embedded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ElementCollection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CollectionTable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"FAVORITE_FOODS"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"FOOD_NAME"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Set&lt;String&gt;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favoriteFoods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ElementCollection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CollectionTable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"ADDRESS"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List&lt;Address&gt;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addressHistory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&lt;Address&gt;();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2007" y="264601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B050"/>
                </a:solidFill>
              </a:rPr>
              <a:t>외래키</a:t>
            </a:r>
            <a:r>
              <a:rPr lang="ko-KR" altLang="en-US" sz="1600" dirty="0">
                <a:solidFill>
                  <a:srgbClr val="00B050"/>
                </a:solidFill>
              </a:rPr>
              <a:t> 설정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3025" y="2931421"/>
            <a:ext cx="519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B050"/>
                </a:solidFill>
              </a:rPr>
              <a:t>컬럼명</a:t>
            </a:r>
            <a:r>
              <a:rPr lang="ko-KR" altLang="en-US" sz="1600" dirty="0">
                <a:solidFill>
                  <a:srgbClr val="00B050"/>
                </a:solidFill>
              </a:rPr>
              <a:t> 변경</a:t>
            </a:r>
            <a:r>
              <a:rPr lang="en-US" altLang="ko-KR" sz="1600" dirty="0">
                <a:solidFill>
                  <a:srgbClr val="00B050"/>
                </a:solidFill>
              </a:rPr>
              <a:t>, String</a:t>
            </a:r>
            <a:r>
              <a:rPr lang="ko-KR" altLang="en-US" sz="1600" dirty="0">
                <a:solidFill>
                  <a:srgbClr val="00B050"/>
                </a:solidFill>
              </a:rPr>
              <a:t>은 단일 값이며 내가 정의한 것이 아님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5AA07-CC8D-413B-BF33-604F59EF833B}"/>
              </a:ext>
            </a:extLst>
          </p:cNvPr>
          <p:cNvSpPr/>
          <p:nvPr/>
        </p:nvSpPr>
        <p:spPr>
          <a:xfrm>
            <a:off x="530552" y="935741"/>
            <a:ext cx="4905125" cy="455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>
                <a:latin typeface="Lato"/>
              </a:rPr>
              <a:t>@ElementCollection, @CollectionTable </a:t>
            </a:r>
            <a:r>
              <a:rPr lang="ko-KR" altLang="en-US" b="1">
                <a:latin typeface="Lato"/>
              </a:rPr>
              <a:t>사용</a:t>
            </a:r>
            <a:endParaRPr lang="en-US" altLang="ko-KR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821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결과 확인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552" y="739801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create table Member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MEMBER_ID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 null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auto_increment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street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primary key (MEMBER_ID)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 engine=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InnoDB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20982" y="1587731"/>
            <a:ext cx="2643447" cy="864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0830" y="1835327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homeAddress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552" y="3547781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create table FAVORITE_FOODS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MEMBER_ID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FOOD_NAME varchar(255)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 engine=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InnoDB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52" y="4871088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create table ADDRESS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MEMBER_ID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street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varchar(255)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 engine=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InnoDB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3094" y="3963279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MEMBER_ID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통해 연관관계 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타입 컬렉션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Lato"/>
              </a:rPr>
              <a:t>값 타입 저장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Lato"/>
              </a:rPr>
              <a:t>값 타입 조회</a:t>
            </a:r>
            <a:endParaRPr lang="en-US" altLang="ko-KR" sz="20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Lato"/>
              </a:rPr>
              <a:t>값 타입 수정</a:t>
            </a:r>
            <a:endParaRPr lang="en-US" altLang="ko-KR" sz="2000" dirty="0">
              <a:solidFill>
                <a:srgbClr val="FF0000"/>
              </a:solidFill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Lato"/>
              </a:rPr>
              <a:t>참고</a:t>
            </a:r>
            <a:r>
              <a:rPr lang="en-US" altLang="ko-KR" sz="2000" dirty="0">
                <a:latin typeface="Lato"/>
              </a:rPr>
              <a:t>: </a:t>
            </a:r>
            <a:r>
              <a:rPr lang="ko-KR" altLang="en-US" sz="2000" dirty="0">
                <a:latin typeface="Lato"/>
              </a:rPr>
              <a:t>값 타입 컬렉션은 영속성 전이</a:t>
            </a:r>
            <a:r>
              <a:rPr lang="en-US" altLang="ko-KR" sz="2000" dirty="0">
                <a:latin typeface="Lato"/>
              </a:rPr>
              <a:t>(Cascade) + </a:t>
            </a:r>
            <a:r>
              <a:rPr lang="ko-KR" altLang="en-US" sz="2000" dirty="0">
                <a:latin typeface="Lato"/>
              </a:rPr>
              <a:t>고아 객체 제거 기능을 필수로 가진다고 볼 수 있음</a:t>
            </a:r>
            <a:endParaRPr lang="en-US" altLang="ko-KR" sz="1800" dirty="0"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VO(Value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나이를 </a:t>
            </a:r>
            <a:r>
              <a:rPr lang="en-US" altLang="ko-KR" sz="2000" b="1" dirty="0">
                <a:latin typeface="Lato"/>
              </a:rPr>
              <a:t>Integer</a:t>
            </a:r>
            <a:r>
              <a:rPr lang="ko-KR" altLang="en-US" sz="2000" b="1" dirty="0">
                <a:latin typeface="Lato"/>
              </a:rPr>
              <a:t>로 할 경우 고려할 점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u="sng" dirty="0"/>
              <a:t>유효한 값으로 초기화</a:t>
            </a:r>
            <a:r>
              <a:rPr lang="ko-KR" altLang="en-US" sz="1800" dirty="0"/>
              <a:t> 되게 하려면</a:t>
            </a:r>
            <a:r>
              <a:rPr lang="en-US" altLang="ko-KR" sz="1800" dirty="0"/>
              <a:t>? </a:t>
            </a:r>
            <a:r>
              <a:rPr lang="ko-KR" altLang="en-US" sz="1800" dirty="0"/>
              <a:t>예를 들어 프로그래머가 실수로 음수를 적용할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</a:t>
            </a:r>
            <a:r>
              <a:rPr lang="ko-KR" altLang="en-US" sz="1800" dirty="0" err="1"/>
              <a:t>막을려면</a:t>
            </a:r>
            <a:r>
              <a:rPr lang="en-US" altLang="ko-KR" sz="1800" dirty="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한번 할당이 된 </a:t>
            </a:r>
            <a:r>
              <a:rPr lang="en-US" altLang="ko-KR" sz="1800" dirty="0"/>
              <a:t>integer</a:t>
            </a:r>
            <a:r>
              <a:rPr lang="ko-KR" altLang="en-US" sz="1800" dirty="0"/>
              <a:t>값이 이후에 </a:t>
            </a:r>
            <a:r>
              <a:rPr lang="ko-KR" altLang="en-US" sz="1800" b="1" dirty="0"/>
              <a:t>변경되지 않는다는 것을 어떻게 보장</a:t>
            </a:r>
            <a:r>
              <a:rPr lang="en-US" altLang="ko-KR" sz="1800" b="1" dirty="0"/>
              <a:t>?</a:t>
            </a:r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도메인에서 중요한 값의 경우 </a:t>
            </a:r>
            <a:r>
              <a:rPr lang="en-US" altLang="ko-KR" sz="2000" b="1" dirty="0"/>
              <a:t>primitive</a:t>
            </a:r>
            <a:r>
              <a:rPr lang="ko-KR" altLang="en-US" sz="2000" b="1" dirty="0"/>
              <a:t>가 아닌 </a:t>
            </a:r>
            <a:r>
              <a:rPr lang="en-US" altLang="ko-KR" sz="2000" b="1" dirty="0"/>
              <a:t>value object</a:t>
            </a:r>
            <a:r>
              <a:rPr lang="ko-KR" altLang="en-US" sz="2000" b="1" dirty="0"/>
              <a:t>를 정의해야 함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나이</a:t>
            </a:r>
            <a:r>
              <a:rPr lang="en-US" altLang="ko-KR" sz="1800" dirty="0"/>
              <a:t>, </a:t>
            </a:r>
            <a:r>
              <a:rPr lang="ko-KR" altLang="en-US" sz="1800" dirty="0"/>
              <a:t>돈</a:t>
            </a:r>
            <a:r>
              <a:rPr lang="en-US" altLang="ko-KR" sz="1800" dirty="0"/>
              <a:t>, RGB, </a:t>
            </a:r>
            <a:r>
              <a:rPr lang="ko-KR" altLang="en-US" sz="1800" dirty="0"/>
              <a:t>로또 번호</a:t>
            </a:r>
            <a:r>
              <a:rPr lang="en-US" altLang="ko-KR" sz="1800" dirty="0"/>
              <a:t>…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Value Object</a:t>
            </a:r>
            <a:r>
              <a:rPr lang="ko-KR" altLang="en-US" sz="2000" b="1" dirty="0">
                <a:latin typeface="Lato"/>
              </a:rPr>
              <a:t>의 기본 특성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Immutability(</a:t>
            </a:r>
            <a:r>
              <a:rPr lang="ko-KR" altLang="en-US" sz="1800" dirty="0"/>
              <a:t>불변성</a:t>
            </a:r>
            <a:r>
              <a:rPr lang="en-US" altLang="ko-KR" sz="1800" dirty="0"/>
              <a:t>) - </a:t>
            </a:r>
            <a:r>
              <a:rPr lang="ko-KR" altLang="en-US" sz="1800" dirty="0"/>
              <a:t>수정자가</a:t>
            </a:r>
            <a:r>
              <a:rPr lang="en-US" altLang="ko-KR" sz="1800" dirty="0"/>
              <a:t>(setter) </a:t>
            </a:r>
            <a:r>
              <a:rPr lang="ko-KR" altLang="en-US" sz="1800" dirty="0"/>
              <a:t>없다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value equality(</a:t>
            </a:r>
            <a:r>
              <a:rPr lang="ko-KR" altLang="en-US" sz="1800" dirty="0"/>
              <a:t>값 동등성</a:t>
            </a:r>
            <a:r>
              <a:rPr lang="en-US" altLang="ko-KR" sz="1800" dirty="0"/>
              <a:t>) - </a:t>
            </a:r>
            <a:r>
              <a:rPr lang="ko-KR" altLang="en-US" sz="1800" dirty="0"/>
              <a:t>내부 값 동등성 검사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self validation(</a:t>
            </a:r>
            <a:r>
              <a:rPr lang="ko-KR" altLang="en-US" sz="1800" dirty="0"/>
              <a:t>자가 유효성 검사</a:t>
            </a:r>
            <a:r>
              <a:rPr lang="en-US" altLang="ko-KR" sz="1800" dirty="0"/>
              <a:t>) - </a:t>
            </a:r>
            <a:r>
              <a:rPr lang="ko-KR" altLang="en-US" sz="1800" dirty="0"/>
              <a:t>생성자에서 </a:t>
            </a:r>
            <a:r>
              <a:rPr lang="en-US" altLang="ko-KR" sz="1800" dirty="0"/>
              <a:t>validate</a:t>
            </a: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 타입 저장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40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552" y="825883"/>
            <a:ext cx="9077498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.setHomeAddress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homeCity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.getFavoriteFoods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2A00FF"/>
                </a:solidFill>
                <a:latin typeface="Consolas" panose="020B0609020204030204" pitchFamily="49" charset="0"/>
              </a:rPr>
              <a:t>치킨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.getFavoriteFoods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피자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.getFavoriteFoods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족발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.getAddressHistory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"old1"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.getAddressHistory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"old2"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552" y="4186525"/>
            <a:ext cx="545232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Insert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member: 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homeAddress</a:t>
            </a:r>
            <a:r>
              <a:rPr lang="en-US" dirty="0"/>
              <a:t>: </a:t>
            </a:r>
            <a:r>
              <a:rPr lang="ko-KR" altLang="en-US" dirty="0"/>
              <a:t>회원</a:t>
            </a:r>
            <a:r>
              <a:rPr lang="en-US" dirty="0"/>
              <a:t> </a:t>
            </a:r>
            <a:r>
              <a:rPr lang="ko-KR" altLang="en-US" dirty="0"/>
              <a:t>테이블을 저장하는 </a:t>
            </a:r>
            <a:r>
              <a:rPr lang="en-US" altLang="ko-KR" dirty="0"/>
              <a:t>SQL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favoriteFoods</a:t>
            </a:r>
            <a:r>
              <a:rPr lang="en-US" dirty="0"/>
              <a:t>: 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addressHistory</a:t>
            </a:r>
            <a:r>
              <a:rPr lang="en-US" dirty="0"/>
              <a:t>: 2</a:t>
            </a:r>
            <a:r>
              <a:rPr lang="ko-KR" altLang="en-US" dirty="0"/>
              <a:t>번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9715" y="4062648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값 타입은 </a:t>
            </a:r>
            <a:r>
              <a:rPr lang="en-US" altLang="ko-KR" dirty="0">
                <a:solidFill>
                  <a:srgbClr val="FF0000"/>
                </a:solidFill>
              </a:rPr>
              <a:t>persist</a:t>
            </a:r>
            <a:r>
              <a:rPr lang="ko-KR" altLang="en-US" dirty="0">
                <a:solidFill>
                  <a:srgbClr val="FF0000"/>
                </a:solidFill>
              </a:rPr>
              <a:t>하지 않아도 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라이프 사이클을 자신이 직접 관리하는 것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 타입 조회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552" y="4638055"/>
            <a:ext cx="47852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Member</a:t>
            </a:r>
            <a:r>
              <a:rPr lang="ko-KR" altLang="en-US" b="1" dirty="0"/>
              <a:t>만 조회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값 타입 컬렉션은 </a:t>
            </a:r>
            <a:r>
              <a:rPr lang="ko-KR" altLang="en-US" b="1" dirty="0" err="1">
                <a:sym typeface="Wingdings" panose="05000000000000000000" pitchFamily="2" charset="2"/>
              </a:rPr>
              <a:t>지연로딩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30552" y="1168969"/>
            <a:ext cx="83376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552" y="1657017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member0_.MEMBER_ID as member_i1_3_0_,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member0_.city as city2_3_0_,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member0_.street as street3_3_0_,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member0_.zipCode as zipcode4_3_0_,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member0_.name as name5_3_0_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from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 member0_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where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member0_.MEMBER_ID=?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0552" y="5355905"/>
            <a:ext cx="799815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(Address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addressHistory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"address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0" y="5494404"/>
            <a:ext cx="249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값을 </a:t>
            </a:r>
            <a:r>
              <a:rPr lang="en-US" altLang="ko-KR" dirty="0"/>
              <a:t>touch</a:t>
            </a:r>
            <a:r>
              <a:rPr lang="ko-KR" altLang="en-US" dirty="0"/>
              <a:t>하면 </a:t>
            </a:r>
            <a:endParaRPr lang="en-US" altLang="ko-KR" dirty="0"/>
          </a:p>
          <a:p>
            <a:r>
              <a:rPr lang="en-US" dirty="0"/>
              <a:t>DB</a:t>
            </a:r>
            <a:r>
              <a:rPr lang="ko-KR" altLang="en-US" dirty="0"/>
              <a:t>에서 조회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15836" y="4707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ElementCollection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(fetch =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FetchType.LAZY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 타입 수정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42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6930" y="83646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치킨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한식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.getFavoriteFoods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치킨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.getFavoriteFoods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한식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9570" y="950851"/>
            <a:ext cx="5254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치킨을 한식으로 변경할 수 없음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JPA</a:t>
            </a:r>
            <a:r>
              <a:rPr lang="ko-KR" altLang="en-US" dirty="0"/>
              <a:t>가 변경 사항을 파악하여 자동으로 쿼리 실행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929" y="2690336"/>
            <a:ext cx="1020117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//old1 -&gt; newCity1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.getAddressHistory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"old1"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.getAddressHistory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"newCity1"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29" y="3695950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일반적으로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사용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equals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hashCode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를 재정의해야하는 중요한 이유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6929" y="4704405"/>
            <a:ext cx="330992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from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ADDRESS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where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MEMBER_ID=?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86844" y="49814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into ADDRESS(MEMBER_ID, city, street,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values(?, ?, ?, ?)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24567" y="525840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실행</a:t>
            </a:r>
            <a:r>
              <a:rPr lang="en-US" altLang="ko-KR" dirty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929" y="4301074"/>
            <a:ext cx="47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회원의 주소를 변경할 경우 발생되는 </a:t>
            </a:r>
            <a:r>
              <a:rPr lang="en-US" b="1"/>
              <a:t>SQL </a:t>
            </a:r>
            <a:r>
              <a:rPr lang="ko-KR" altLang="en-US" b="1"/>
              <a:t>예시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929" y="6340944"/>
            <a:ext cx="94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관련 </a:t>
            </a:r>
            <a:r>
              <a:rPr lang="ko-KR" altLang="en-US" dirty="0"/>
              <a:t>레코드를 </a:t>
            </a:r>
            <a:r>
              <a:rPr lang="ko-KR" altLang="en-US" dirty="0">
                <a:solidFill>
                  <a:srgbClr val="FF0000"/>
                </a:solidFill>
              </a:rPr>
              <a:t>모두 </a:t>
            </a:r>
            <a:r>
              <a:rPr lang="ko-KR" altLang="en-US">
                <a:solidFill>
                  <a:srgbClr val="FF0000"/>
                </a:solidFill>
              </a:rPr>
              <a:t>지우고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컬렉션 </a:t>
            </a:r>
            <a:r>
              <a:rPr lang="ko-KR" altLang="en-US" dirty="0"/>
              <a:t>전체를 </a:t>
            </a:r>
            <a:r>
              <a:rPr lang="ko-KR" altLang="en-US">
                <a:solidFill>
                  <a:srgbClr val="FF0000"/>
                </a:solidFill>
              </a:rPr>
              <a:t>새롭게  </a:t>
            </a:r>
            <a:r>
              <a:rPr lang="en-US" altLang="ko-KR">
                <a:solidFill>
                  <a:srgbClr val="FF0000"/>
                </a:solidFill>
              </a:rPr>
              <a:t>INSERT</a:t>
            </a:r>
            <a:r>
              <a:rPr lang="en-US" altLang="ko-KR"/>
              <a:t>(Why?</a:t>
            </a:r>
            <a:r>
              <a:rPr lang="ko-KR" altLang="en-US"/>
              <a:t> 값타입은 추적이 불가능</a:t>
            </a:r>
            <a:r>
              <a:rPr lang="en-US" altLang="ko-KR"/>
              <a:t>)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C45724-D479-4EDA-A4EE-B2B554AD96B3}"/>
              </a:ext>
            </a:extLst>
          </p:cNvPr>
          <p:cNvSpPr/>
          <p:nvPr/>
        </p:nvSpPr>
        <p:spPr>
          <a:xfrm>
            <a:off x="646929" y="2245646"/>
            <a:ext cx="6787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값타입은 불변해야하므로 기존 주소를 삭제하고 새로운 주소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814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타입 컬렉션의</a:t>
            </a:r>
            <a:r>
              <a:rPr lang="en-US" altLang="ko-KR" dirty="0"/>
              <a:t> </a:t>
            </a:r>
            <a:r>
              <a:rPr lang="ko-KR" altLang="en-US" dirty="0"/>
              <a:t>제약사항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값 타입은 </a:t>
            </a:r>
            <a:r>
              <a:rPr lang="ko-KR" altLang="en-US" sz="1800" dirty="0" err="1">
                <a:latin typeface="Lato"/>
              </a:rPr>
              <a:t>엔티티와</a:t>
            </a:r>
            <a:r>
              <a:rPr lang="ko-KR" altLang="en-US" sz="1800" dirty="0">
                <a:latin typeface="Lato"/>
              </a:rPr>
              <a:t> 다르게 </a:t>
            </a:r>
            <a:r>
              <a:rPr lang="ko-KR" altLang="en-US" sz="1800" dirty="0" err="1">
                <a:latin typeface="Lato"/>
              </a:rPr>
              <a:t>식별자</a:t>
            </a:r>
            <a:r>
              <a:rPr lang="ko-KR" altLang="en-US" sz="1800" dirty="0">
                <a:latin typeface="Lato"/>
              </a:rPr>
              <a:t> 개념이 없음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값은 변경하면 추적이 어려움</a:t>
            </a:r>
            <a:endParaRPr lang="en-US" altLang="ko-KR" sz="18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값 타입 컬렉션에 변경 사항이 발생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주인 </a:t>
            </a:r>
            <a:r>
              <a:rPr lang="ko-KR" altLang="en-US" sz="1800" dirty="0" err="1">
                <a:latin typeface="Lato"/>
                <a:sym typeface="Wingdings" panose="05000000000000000000" pitchFamily="2" charset="2"/>
              </a:rPr>
              <a:t>엔티티와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연관된 모든 데이터 삭제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값 타입 컬렉션에 있는 현재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최종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값을 </a:t>
            </a:r>
            <a:r>
              <a:rPr lang="ko-KR" altLang="en-US" sz="1800" dirty="0">
                <a:solidFill>
                  <a:srgbClr val="FF0000"/>
                </a:solidFill>
                <a:latin typeface="Lato"/>
                <a:sym typeface="Wingdings" panose="05000000000000000000" pitchFamily="2" charset="2"/>
              </a:rPr>
              <a:t>모두 다시 저장</a:t>
            </a:r>
            <a:endParaRPr lang="en-US" altLang="ko-KR" sz="1800" dirty="0">
              <a:solidFill>
                <a:srgbClr val="FF0000"/>
              </a:solidFill>
              <a:latin typeface="Lato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결론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Lato"/>
                <a:sym typeface="Wingdings" panose="05000000000000000000" pitchFamily="2" charset="2"/>
              </a:rPr>
              <a:t>쓰면 안됨</a:t>
            </a:r>
            <a:endParaRPr lang="en-US" altLang="ko-KR" sz="1800" dirty="0">
              <a:solidFill>
                <a:srgbClr val="FF0000"/>
              </a:solidFill>
              <a:latin typeface="Lato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참고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) </a:t>
            </a:r>
            <a:r>
              <a:rPr lang="ko-KR" altLang="en-US" sz="1800" dirty="0" err="1">
                <a:latin typeface="Lato"/>
                <a:sym typeface="Wingdings" panose="05000000000000000000" pitchFamily="2" charset="2"/>
              </a:rPr>
              <a:t>대안책은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있으나 문제 소지가 있음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( ex) @</a:t>
            </a:r>
            <a:r>
              <a:rPr lang="en-US" altLang="ko-KR" sz="1800" dirty="0" err="1">
                <a:latin typeface="Lato"/>
                <a:sym typeface="Wingdings" panose="05000000000000000000" pitchFamily="2" charset="2"/>
              </a:rPr>
              <a:t>OrderColumn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값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타입 컬렉션을 매핑하는 테이블은 모든 컬럼을 묶어서 </a:t>
            </a:r>
            <a:r>
              <a:rPr lang="ko-KR" altLang="en-US" sz="1800" dirty="0" err="1">
                <a:latin typeface="Lato"/>
                <a:sym typeface="Wingdings" panose="05000000000000000000" pitchFamily="2" charset="2"/>
              </a:rPr>
              <a:t>기본키를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구성해야 함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: null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입력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X, 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중복 저장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X</a:t>
            </a:r>
            <a:endParaRPr lang="en-US" altLang="ko-KR" sz="1600" dirty="0">
              <a:latin typeface="Lato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43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2469" y="4332174"/>
            <a:ext cx="439889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create table ADDRESS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MEMBER_ID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street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varchar(255)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 engine=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InnoDB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296" y="539846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변경 시 추적이 안됨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6296" y="5024671"/>
            <a:ext cx="49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JPA</a:t>
            </a:r>
            <a:r>
              <a:rPr lang="ko-KR" altLang="en-US" dirty="0"/>
              <a:t>는 어떻게 사용될지 알 수 없으므로</a:t>
            </a:r>
            <a:r>
              <a:rPr lang="en-US" altLang="ko-KR" dirty="0"/>
              <a:t> </a:t>
            </a:r>
            <a:r>
              <a:rPr lang="en-US" dirty="0"/>
              <a:t>PK </a:t>
            </a:r>
            <a:r>
              <a:rPr lang="ko-KR" altLang="en-US" dirty="0"/>
              <a:t>생성 </a:t>
            </a:r>
            <a:r>
              <a:rPr lang="en-US" altLang="ko-KR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BC825-C6CB-456D-9129-BCDF07844063}"/>
              </a:ext>
            </a:extLst>
          </p:cNvPr>
          <p:cNvSpPr txBox="1"/>
          <p:nvPr/>
        </p:nvSpPr>
        <p:spPr>
          <a:xfrm>
            <a:off x="6583679" y="136525"/>
            <a:ext cx="5505033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문제</a:t>
            </a:r>
            <a:r>
              <a:rPr lang="en-US" altLang="ko-KR">
                <a:solidFill>
                  <a:schemeClr val="tx1"/>
                </a:solidFill>
              </a:rPr>
              <a:t>2] </a:t>
            </a:r>
            <a:r>
              <a:rPr lang="ko-KR" altLang="en-US">
                <a:solidFill>
                  <a:schemeClr val="tx1"/>
                </a:solidFill>
              </a:rPr>
              <a:t>값타입 컬렉션 수정에서 불필요한 </a:t>
            </a:r>
            <a:r>
              <a:rPr lang="en-US" altLang="ko-KR">
                <a:solidFill>
                  <a:schemeClr val="tx1"/>
                </a:solidFill>
              </a:rPr>
              <a:t>SQL</a:t>
            </a:r>
            <a:r>
              <a:rPr lang="ko-KR" altLang="en-US">
                <a:solidFill>
                  <a:schemeClr val="tx1"/>
                </a:solidFill>
              </a:rPr>
              <a:t>이 발생</a:t>
            </a:r>
          </a:p>
        </p:txBody>
      </p:sp>
    </p:spTree>
    <p:extLst>
      <p:ext uri="{BB962C8B-B14F-4D97-AF65-F5344CB8AC3E}">
        <p14:creationId xmlns:p14="http://schemas.microsoft.com/office/powerpoint/2010/main" val="40028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Object</a:t>
            </a:r>
            <a:r>
              <a:rPr lang="ko-KR" altLang="en-US" dirty="0"/>
              <a:t>의 기본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Immutability(</a:t>
            </a:r>
            <a:r>
              <a:rPr lang="ko-KR" altLang="en-US" sz="2000" b="1" dirty="0">
                <a:latin typeface="Lato"/>
              </a:rPr>
              <a:t>불변성</a:t>
            </a:r>
            <a:r>
              <a:rPr lang="en-US" altLang="ko-KR" sz="2000" b="1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불변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한번 생성되면 이후 내부 값을 바꿀 수 없음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즉 </a:t>
            </a:r>
            <a:r>
              <a:rPr lang="en-US" altLang="ko-KR" sz="1800" b="1" dirty="0"/>
              <a:t>setter</a:t>
            </a:r>
            <a:r>
              <a:rPr lang="ko-KR" altLang="en-US" sz="1800" b="1" dirty="0"/>
              <a:t>를 허용하지 않는다</a:t>
            </a: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해당 객체는 </a:t>
            </a:r>
            <a:r>
              <a:rPr lang="en-US" altLang="ko-KR" sz="1800" dirty="0"/>
              <a:t>GC</a:t>
            </a:r>
            <a:r>
              <a:rPr lang="ko-KR" altLang="en-US" sz="1800" dirty="0"/>
              <a:t>에 의해 폐기 될 때까지 동일함을 보장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불변성의 장점</a:t>
            </a:r>
            <a:r>
              <a:rPr lang="en-US" altLang="ko-KR" sz="2000" b="1" dirty="0">
                <a:latin typeface="Lato"/>
              </a:rPr>
              <a:t>1) Hassle-free Sharing (</a:t>
            </a:r>
            <a:r>
              <a:rPr lang="ko-KR" altLang="en-US" sz="2000" b="1" dirty="0">
                <a:latin typeface="Lato"/>
              </a:rPr>
              <a:t>번거로움 없는 공유</a:t>
            </a:r>
            <a:r>
              <a:rPr lang="en-US" altLang="ko-KR" sz="2000" b="1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Value Object</a:t>
            </a:r>
            <a:r>
              <a:rPr lang="ko-KR" altLang="en-US" sz="1800" dirty="0"/>
              <a:t>는 코드의 다른 부분에서 수정되지 않기 때문에 </a:t>
            </a:r>
            <a:r>
              <a:rPr lang="en-US" altLang="ko-KR" sz="1800" dirty="0"/>
              <a:t>Reference(</a:t>
            </a:r>
            <a:r>
              <a:rPr lang="ko-KR" altLang="en-US" sz="1800" dirty="0"/>
              <a:t>참조</a:t>
            </a:r>
            <a:r>
              <a:rPr lang="en-US" altLang="ko-KR" sz="1800" dirty="0"/>
              <a:t>)</a:t>
            </a:r>
            <a:r>
              <a:rPr lang="ko-KR" altLang="en-US" sz="1800" dirty="0"/>
              <a:t>로 공유 할 수 있음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7F0A7-4A5F-4AD6-B980-3BA281E515B0}"/>
              </a:ext>
            </a:extLst>
          </p:cNvPr>
          <p:cNvSpPr/>
          <p:nvPr/>
        </p:nvSpPr>
        <p:spPr>
          <a:xfrm>
            <a:off x="1109637" y="5228882"/>
            <a:ext cx="796367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 //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기본 타입은 값을 복사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a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는 서로 독립적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//10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//4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05677-8665-4CD5-B33E-E8FED1256558}"/>
              </a:ext>
            </a:extLst>
          </p:cNvPr>
          <p:cNvSpPr/>
          <p:nvPr/>
        </p:nvSpPr>
        <p:spPr>
          <a:xfrm>
            <a:off x="1109637" y="3666385"/>
            <a:ext cx="796367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"new"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"street"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zipCode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//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객체 타입은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참조를 전달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City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 city=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 city=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Value Object</a:t>
            </a:r>
            <a:r>
              <a:rPr lang="ko-KR" altLang="en-US" dirty="0"/>
              <a:t>의 기본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참고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900" dirty="0"/>
              <a:t>Boolean, Byte, Short, Character, Integer, Long, Float, and Double </a:t>
            </a:r>
            <a:r>
              <a:rPr lang="ko-KR" altLang="en-US" sz="1900" dirty="0"/>
              <a:t>클래스들은 기본 </a:t>
            </a:r>
            <a:r>
              <a:rPr lang="ko-KR" altLang="en-US" sz="1900" dirty="0" err="1"/>
              <a:t>자료형</a:t>
            </a:r>
            <a:r>
              <a:rPr lang="en-US" altLang="ko-KR" sz="1900" dirty="0"/>
              <a:t>(primitive) </a:t>
            </a:r>
            <a:r>
              <a:rPr lang="ko-KR" altLang="en-US" sz="1900" dirty="0"/>
              <a:t>을 위한 래퍼 클래스</a:t>
            </a:r>
            <a:endParaRPr lang="en-US" altLang="ko-KR" sz="1900" dirty="0"/>
          </a:p>
          <a:p>
            <a:pPr lvl="1" algn="just">
              <a:lnSpc>
                <a:spcPct val="150000"/>
              </a:lnSpc>
            </a:pPr>
            <a:r>
              <a:rPr lang="ko-KR" altLang="en-US" sz="1900" dirty="0"/>
              <a:t>대부분의 기본 자료형은 </a:t>
            </a:r>
            <a:r>
              <a:rPr lang="en-US" altLang="ko-KR" sz="1900" dirty="0"/>
              <a:t>new </a:t>
            </a:r>
            <a:r>
              <a:rPr lang="ko-KR" altLang="en-US" sz="1900" dirty="0"/>
              <a:t>생성자를 통한 인스턴스 생성이 필요하지 않음</a:t>
            </a:r>
            <a:r>
              <a:rPr lang="en-US" altLang="ko-KR" sz="1900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900" dirty="0"/>
              <a:t>대신 오토 </a:t>
            </a:r>
            <a:r>
              <a:rPr lang="ko-KR" altLang="en-US" sz="1900" dirty="0" err="1"/>
              <a:t>박싱이나</a:t>
            </a:r>
            <a:r>
              <a:rPr lang="ko-KR" altLang="en-US" sz="1900" dirty="0"/>
              <a:t> </a:t>
            </a:r>
            <a:r>
              <a:rPr lang="en-US" altLang="ko-KR" sz="1900" dirty="0" err="1"/>
              <a:t>valueOf</a:t>
            </a:r>
            <a:r>
              <a:rPr lang="en-US" altLang="ko-KR" sz="1900" dirty="0"/>
              <a:t> </a:t>
            </a:r>
            <a:r>
              <a:rPr lang="ko-KR" altLang="en-US" sz="1900" dirty="0"/>
              <a:t>사용</a:t>
            </a:r>
            <a:r>
              <a:rPr lang="en-US" altLang="ko-KR" sz="1900" dirty="0"/>
              <a:t>( </a:t>
            </a:r>
            <a:r>
              <a:rPr lang="sv-SE" altLang="ko-KR" sz="1900" dirty="0"/>
              <a:t>Integer integer = Integer.valueOf(i) </a:t>
            </a:r>
            <a:r>
              <a:rPr lang="en-US" altLang="ko-KR" sz="1900" dirty="0"/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900" dirty="0"/>
          </a:p>
          <a:p>
            <a:pPr lvl="1" algn="just">
              <a:lnSpc>
                <a:spcPct val="150000"/>
              </a:lnSpc>
            </a:pPr>
            <a:endParaRPr lang="en-US" altLang="ko-KR" sz="1900" dirty="0"/>
          </a:p>
          <a:p>
            <a:pPr lvl="1" algn="just">
              <a:lnSpc>
                <a:spcPct val="150000"/>
              </a:lnSpc>
            </a:pPr>
            <a:r>
              <a:rPr lang="en-US" altLang="ko-KR" sz="1900" dirty="0"/>
              <a:t>Integer</a:t>
            </a:r>
            <a:r>
              <a:rPr lang="ko-KR" altLang="en-US" sz="1900" dirty="0"/>
              <a:t>같은 래퍼 클래스나 </a:t>
            </a:r>
            <a:r>
              <a:rPr lang="en-US" altLang="ko-KR" sz="1900" dirty="0"/>
              <a:t>String </a:t>
            </a:r>
            <a:r>
              <a:rPr lang="ko-KR" altLang="en-US" sz="1900" dirty="0"/>
              <a:t>같은 클래스는 공유 </a:t>
            </a:r>
            <a:r>
              <a:rPr lang="en-US" altLang="ko-KR" sz="1900" dirty="0"/>
              <a:t>O, </a:t>
            </a:r>
            <a:r>
              <a:rPr lang="ko-KR" altLang="en-US" sz="1900" dirty="0">
                <a:solidFill>
                  <a:srgbClr val="0000FF"/>
                </a:solidFill>
              </a:rPr>
              <a:t>변경 </a:t>
            </a:r>
            <a:r>
              <a:rPr lang="en-US" altLang="ko-KR" sz="1900" dirty="0">
                <a:solidFill>
                  <a:srgbClr val="0000FF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601E8A-E792-4292-873D-88C6A3438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5" y="3116864"/>
            <a:ext cx="9642896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b.byteValue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사용하지 않았지만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참조타입이 됨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588FE5-D867-4FB0-9930-BEA72B70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5" y="4598107"/>
            <a:ext cx="4368504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 a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 b = a;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"b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b);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//b=10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Object</a:t>
            </a:r>
            <a:r>
              <a:rPr lang="ko-KR" altLang="en-US" dirty="0"/>
              <a:t>의 기본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기본 특성</a:t>
            </a:r>
            <a:r>
              <a:rPr lang="en-US" altLang="ko-KR" sz="2000" b="1" dirty="0">
                <a:latin typeface="Lato"/>
              </a:rPr>
              <a:t>1) Immutability(</a:t>
            </a:r>
            <a:r>
              <a:rPr lang="ko-KR" altLang="en-US" sz="2000" b="1" dirty="0">
                <a:latin typeface="Lato"/>
              </a:rPr>
              <a:t>불변성</a:t>
            </a:r>
            <a:r>
              <a:rPr lang="en-US" altLang="ko-KR" sz="2000" b="1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불변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한번 생성되면 이후 내부 값을 바꿀 수 없음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즉 </a:t>
            </a:r>
            <a:r>
              <a:rPr lang="en-US" altLang="ko-KR" sz="1800" b="1" dirty="0"/>
              <a:t>setter</a:t>
            </a:r>
            <a:r>
              <a:rPr lang="ko-KR" altLang="en-US" sz="1800" b="1" dirty="0"/>
              <a:t>를 허용하지 않는다</a:t>
            </a: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해당 객체는 </a:t>
            </a:r>
            <a:r>
              <a:rPr lang="en-US" altLang="ko-KR" sz="1800" dirty="0"/>
              <a:t>GC</a:t>
            </a:r>
            <a:r>
              <a:rPr lang="ko-KR" altLang="en-US" sz="1800" dirty="0"/>
              <a:t>에 의해 폐기 될 때까지 동일함을 보장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불변성의 장점</a:t>
            </a:r>
            <a:r>
              <a:rPr lang="en-US" altLang="ko-KR" sz="2000" b="1" dirty="0">
                <a:latin typeface="Lato"/>
              </a:rPr>
              <a:t>1) Hassle-free Sharing (</a:t>
            </a:r>
            <a:r>
              <a:rPr lang="ko-KR" altLang="en-US" sz="2000" b="1" dirty="0">
                <a:latin typeface="Lato"/>
              </a:rPr>
              <a:t>번거로움 없는 공유</a:t>
            </a:r>
            <a:r>
              <a:rPr lang="en-US" altLang="ko-KR" sz="2000" b="1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Value Object</a:t>
            </a:r>
            <a:r>
              <a:rPr lang="ko-KR" altLang="en-US" sz="1800" dirty="0"/>
              <a:t>는 코드의 다른 부분에서 수정되지 않기 때문에 </a:t>
            </a:r>
            <a:r>
              <a:rPr lang="en-US" altLang="ko-KR" sz="1800" dirty="0"/>
              <a:t>Reference(</a:t>
            </a:r>
            <a:r>
              <a:rPr lang="ko-KR" altLang="en-US" sz="1800" dirty="0"/>
              <a:t>참조</a:t>
            </a:r>
            <a:r>
              <a:rPr lang="en-US" altLang="ko-KR" sz="1800" dirty="0"/>
              <a:t>)</a:t>
            </a:r>
            <a:r>
              <a:rPr lang="ko-KR" altLang="en-US" sz="1800" dirty="0"/>
              <a:t>로 공유 할 수 있음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5E7D1A4-DE6C-4568-B6E8-4A8F664B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68" y="5128313"/>
            <a:ext cx="9009776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//</a:t>
            </a:r>
            <a:r>
              <a:rPr lang="ko-KR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600" dirty="0">
                <a:solidFill>
                  <a:srgbClr val="BCBEC4"/>
                </a:solidFill>
                <a:latin typeface="맑은 고딕" panose="020B0503020000020004" pitchFamily="50" charset="-127"/>
              </a:rPr>
              <a:t>생성된 이후에는</a:t>
            </a:r>
            <a:r>
              <a:rPr lang="ko-KR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600" dirty="0" err="1">
                <a:solidFill>
                  <a:srgbClr val="BCBEC4"/>
                </a:solidFill>
                <a:latin typeface="맑은 고딕" panose="020B0503020000020004" pitchFamily="50" charset="-127"/>
              </a:rPr>
              <a:t>수정자</a:t>
            </a:r>
            <a:r>
              <a:rPr lang="ko-KR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600" dirty="0" err="1">
                <a:solidFill>
                  <a:srgbClr val="BCBEC4"/>
                </a:solidFill>
                <a:latin typeface="Arial Unicode MS"/>
                <a:ea typeface="JetBrains Mono"/>
              </a:rPr>
              <a:t>setter</a:t>
            </a:r>
            <a:r>
              <a:rPr lang="ko-KR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600" dirty="0">
                <a:solidFill>
                  <a:srgbClr val="BCBEC4"/>
                </a:solidFill>
                <a:latin typeface="맑은 고딕" panose="020B0503020000020004" pitchFamily="50" charset="-127"/>
              </a:rPr>
              <a:t>를 통해 수정되지 않습니다</a:t>
            </a:r>
            <a:r>
              <a:rPr lang="ko-KR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437BEB-FCC9-4C6B-A457-CB9416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68" y="3693871"/>
            <a:ext cx="9009776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street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zipCode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타입은 참조를 전달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setCity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NewCity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System.out.println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a.getCity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//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NewCity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System.out.println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b.getCity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lang="en-US" altLang="ko-KR" sz="1600" dirty="0">
                <a:solidFill>
                  <a:srgbClr val="BCBEC4"/>
                </a:solidFill>
                <a:latin typeface="Arial Unicode MS"/>
                <a:ea typeface="JetBrains Mono"/>
              </a:rPr>
              <a:t>//</a:t>
            </a:r>
            <a:r>
              <a:rPr lang="en-US" altLang="ko-KR" sz="1600" dirty="0" err="1">
                <a:solidFill>
                  <a:srgbClr val="BCBEC4"/>
                </a:solidFill>
                <a:latin typeface="Arial Unicode MS"/>
                <a:ea typeface="JetBrains Mono"/>
              </a:rPr>
              <a:t>NewCity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Object</a:t>
            </a:r>
            <a:r>
              <a:rPr lang="ko-KR" altLang="en-US" dirty="0"/>
              <a:t>의 기본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불변성의 장점</a:t>
            </a:r>
            <a:r>
              <a:rPr lang="en-US" altLang="ko-KR" sz="2000" b="1" dirty="0">
                <a:latin typeface="Lato"/>
              </a:rPr>
              <a:t>2) Improved Semantics (</a:t>
            </a:r>
            <a:r>
              <a:rPr lang="ko-KR" altLang="en-US" sz="2000" b="1" dirty="0">
                <a:latin typeface="Lato"/>
              </a:rPr>
              <a:t>향상된 의미</a:t>
            </a:r>
            <a:r>
              <a:rPr lang="en-US" altLang="ko-KR" sz="2000" b="1" dirty="0">
                <a:latin typeface="Lato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무의미한 </a:t>
            </a:r>
            <a:r>
              <a:rPr lang="en-US" altLang="ko-KR" sz="1800" dirty="0"/>
              <a:t>Getter</a:t>
            </a:r>
            <a:r>
              <a:rPr lang="ko-KR" altLang="en-US" sz="1800" dirty="0"/>
              <a:t>를 </a:t>
            </a:r>
            <a:r>
              <a:rPr lang="en-US" altLang="ko-KR" sz="1800" dirty="0"/>
              <a:t>Value Object</a:t>
            </a:r>
            <a:r>
              <a:rPr lang="ko-KR" altLang="en-US" sz="1800" dirty="0"/>
              <a:t>에 추가하지 않기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초기 클래스에는 생성자와 </a:t>
            </a:r>
            <a:r>
              <a:rPr lang="en-US" altLang="ko-KR" sz="1800" dirty="0"/>
              <a:t>private </a:t>
            </a:r>
            <a:r>
              <a:rPr lang="ko-KR" altLang="en-US" sz="1800" dirty="0"/>
              <a:t>접근 지정자인 속성만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Value Object</a:t>
            </a:r>
            <a:r>
              <a:rPr lang="ko-KR" altLang="en-US" sz="1800" dirty="0"/>
              <a:t>에 대한 </a:t>
            </a:r>
            <a:r>
              <a:rPr lang="ko-KR" altLang="en-US" sz="1800" dirty="0" err="1"/>
              <a:t>의미있는</a:t>
            </a:r>
            <a:r>
              <a:rPr lang="ko-KR" altLang="en-US" sz="1800" dirty="0"/>
              <a:t> 이름과 동작을 정의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065686-3DEF-4BCF-B478-2EF102CA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69" y="2601476"/>
            <a:ext cx="9009776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LottoFactory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LOTTO_SIZE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allLottoNumbers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...;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1~45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까지의 로또 넘버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createAutoLotto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Collections.shuffle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allLottoNumbers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allLottoNumbers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.stream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LOTTO_SIZE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collect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Collectors.toList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createManualLotto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lottoNumbers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...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Object</a:t>
            </a:r>
            <a:r>
              <a:rPr lang="ko-KR" altLang="en-US" dirty="0"/>
              <a:t>의 기본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Lato"/>
              </a:rPr>
              <a:t>기본 특성</a:t>
            </a:r>
            <a:r>
              <a:rPr lang="en-US" altLang="ko-KR" sz="2000" b="1" dirty="0">
                <a:latin typeface="Lato"/>
              </a:rPr>
              <a:t>2) value equality(</a:t>
            </a:r>
            <a:r>
              <a:rPr lang="ko-KR" altLang="en-US" sz="2000" b="1" dirty="0">
                <a:latin typeface="Lato"/>
              </a:rPr>
              <a:t>값 동등성</a:t>
            </a:r>
            <a:r>
              <a:rPr lang="en-US" altLang="ko-KR" sz="2000" b="1" dirty="0">
                <a:latin typeface="Lato"/>
              </a:rPr>
              <a:t>) - </a:t>
            </a:r>
            <a:r>
              <a:rPr lang="ko-KR" altLang="en-US" sz="2000" b="1" dirty="0">
                <a:latin typeface="Lato"/>
              </a:rPr>
              <a:t>내부 값 동등성 검사</a:t>
            </a:r>
            <a:endParaRPr lang="en-US" altLang="ko-KR" sz="2000" b="1" dirty="0">
              <a:latin typeface="Lato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내부 값이 모두 각각 동일한지 확인하여 동등성을 테스트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무의미한</a:t>
            </a:r>
            <a:r>
              <a:rPr lang="en-US" altLang="ko-KR" sz="1800" dirty="0"/>
              <a:t>(</a:t>
            </a:r>
            <a:r>
              <a:rPr lang="ko-KR" altLang="en-US" sz="1800" dirty="0"/>
              <a:t>나중에 </a:t>
            </a:r>
            <a:r>
              <a:rPr lang="ko-KR" altLang="en-US" sz="1800" dirty="0" err="1"/>
              <a:t>필요하겠지란</a:t>
            </a:r>
            <a:r>
              <a:rPr lang="ko-KR" altLang="en-US" sz="1800" dirty="0"/>
              <a:t> 생각으로</a:t>
            </a:r>
            <a:r>
              <a:rPr lang="en-US" altLang="ko-KR" sz="1800" dirty="0"/>
              <a:t>) equals()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hashCode</a:t>
            </a:r>
            <a:r>
              <a:rPr lang="en-US" altLang="ko-KR" sz="1800" dirty="0"/>
              <a:t>()</a:t>
            </a:r>
            <a:r>
              <a:rPr lang="ko-KR" altLang="en-US" sz="1800" dirty="0"/>
              <a:t>는 사용하지 않아야 함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824CC2-EC33-4ACA-94A1-FD42C834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67" y="2237976"/>
            <a:ext cx="5032147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sameAs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anotherCard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.sameAs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anotherCard.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&amp;&amp;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.sameAs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anotherCard.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suit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31347</TotalTime>
  <Words>3613</Words>
  <Application>Microsoft Office PowerPoint</Application>
  <PresentationFormat>와이드스크린</PresentationFormat>
  <Paragraphs>534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-apple-system</vt:lpstr>
      <vt:lpstr>Arial Unicode MS</vt:lpstr>
      <vt:lpstr>JetBrains Mono</vt:lpstr>
      <vt:lpstr>Lato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Value Object</vt:lpstr>
      <vt:lpstr>VO(Value Object)</vt:lpstr>
      <vt:lpstr>VO(Value Object)</vt:lpstr>
      <vt:lpstr>VO(Value Object)</vt:lpstr>
      <vt:lpstr>Value Object의 기본 특성</vt:lpstr>
      <vt:lpstr>Value Object의 기본 특성</vt:lpstr>
      <vt:lpstr>Value Object의 기본 특성</vt:lpstr>
      <vt:lpstr>Value Object의 기본 특성</vt:lpstr>
      <vt:lpstr>Value Object의 기본 특성</vt:lpstr>
      <vt:lpstr>Value Object의 기본 특성</vt:lpstr>
      <vt:lpstr>Value Object 요약</vt:lpstr>
      <vt:lpstr>값 타입</vt:lpstr>
      <vt:lpstr>임베디드 타입(embedded type)</vt:lpstr>
      <vt:lpstr>데이터 타입</vt:lpstr>
      <vt:lpstr>값 타입</vt:lpstr>
      <vt:lpstr>기본값 타입</vt:lpstr>
      <vt:lpstr>복합 값 타입</vt:lpstr>
      <vt:lpstr>임베디드 타입(embedded type)</vt:lpstr>
      <vt:lpstr>임베디드 타입 테스트</vt:lpstr>
      <vt:lpstr>임베디드 타입(embedded type)</vt:lpstr>
      <vt:lpstr>임베디드 타입과 테이블 매핑</vt:lpstr>
      <vt:lpstr>임베디드 타입과 연관관계</vt:lpstr>
      <vt:lpstr>PowerPoint 프레젠테이션</vt:lpstr>
      <vt:lpstr>속성 재정의</vt:lpstr>
      <vt:lpstr>속성 재정의</vt:lpstr>
      <vt:lpstr>임베디드 타입과 null</vt:lpstr>
      <vt:lpstr>값 타입과 불변 객체</vt:lpstr>
      <vt:lpstr>코드로 확인</vt:lpstr>
      <vt:lpstr>값 타입 복사</vt:lpstr>
      <vt:lpstr>코드로 확인</vt:lpstr>
      <vt:lpstr>객체 타입의 한계</vt:lpstr>
      <vt:lpstr>불변 객체</vt:lpstr>
      <vt:lpstr>불변 객체</vt:lpstr>
      <vt:lpstr>값 타입의 비교</vt:lpstr>
      <vt:lpstr>값 타입 컬렉션</vt:lpstr>
      <vt:lpstr>값 타입 컬렉션</vt:lpstr>
      <vt:lpstr>코드 확인</vt:lpstr>
      <vt:lpstr>결과 확인</vt:lpstr>
      <vt:lpstr>값 타입 컬렉션 사용</vt:lpstr>
      <vt:lpstr>값 타입 저장 </vt:lpstr>
      <vt:lpstr>값 타입 조회</vt:lpstr>
      <vt:lpstr>값 타입 수정</vt:lpstr>
      <vt:lpstr>값 타입 컬렉션의 제약사항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5111</cp:revision>
  <dcterms:created xsi:type="dcterms:W3CDTF">2020-03-06T01:35:43Z</dcterms:created>
  <dcterms:modified xsi:type="dcterms:W3CDTF">2023-10-16T03:13:24Z</dcterms:modified>
  <cp:version>1000.0000.01</cp:version>
</cp:coreProperties>
</file>